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3"/>
  </p:notesMasterIdLst>
  <p:sldIdLst>
    <p:sldId id="793" r:id="rId5"/>
    <p:sldId id="792" r:id="rId6"/>
    <p:sldId id="753" r:id="rId7"/>
    <p:sldId id="758" r:id="rId8"/>
    <p:sldId id="757" r:id="rId9"/>
    <p:sldId id="798" r:id="rId10"/>
    <p:sldId id="751" r:id="rId11"/>
    <p:sldId id="801" r:id="rId12"/>
    <p:sldId id="814" r:id="rId13"/>
    <p:sldId id="815" r:id="rId14"/>
    <p:sldId id="816" r:id="rId15"/>
    <p:sldId id="817" r:id="rId16"/>
    <p:sldId id="818" r:id="rId17"/>
    <p:sldId id="819" r:id="rId18"/>
    <p:sldId id="820" r:id="rId19"/>
    <p:sldId id="821" r:id="rId20"/>
    <p:sldId id="822" r:id="rId21"/>
    <p:sldId id="803" r:id="rId22"/>
    <p:sldId id="802" r:id="rId23"/>
    <p:sldId id="804" r:id="rId24"/>
    <p:sldId id="553" r:id="rId25"/>
    <p:sldId id="558" r:id="rId26"/>
    <p:sldId id="756" r:id="rId27"/>
    <p:sldId id="331" r:id="rId28"/>
    <p:sldId id="811" r:id="rId29"/>
    <p:sldId id="289" r:id="rId30"/>
    <p:sldId id="298" r:id="rId31"/>
    <p:sldId id="812" r:id="rId32"/>
    <p:sldId id="261" r:id="rId33"/>
    <p:sldId id="377" r:id="rId34"/>
    <p:sldId id="374" r:id="rId35"/>
    <p:sldId id="813" r:id="rId36"/>
    <p:sldId id="478" r:id="rId37"/>
    <p:sldId id="481" r:id="rId38"/>
    <p:sldId id="365" r:id="rId39"/>
    <p:sldId id="359" r:id="rId40"/>
    <p:sldId id="810" r:id="rId41"/>
    <p:sldId id="799"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27177-B8E0-454C-94D8-98A133F07C38}">
          <p14:sldIdLst>
            <p14:sldId id="793"/>
            <p14:sldId id="792"/>
            <p14:sldId id="753"/>
            <p14:sldId id="758"/>
            <p14:sldId id="757"/>
            <p14:sldId id="798"/>
          </p14:sldIdLst>
        </p14:section>
        <p14:section name="Default Section" id="{A3DF439E-4F53-4663-941D-C3F38DE5E5AF}">
          <p14:sldIdLst>
            <p14:sldId id="751"/>
            <p14:sldId id="801"/>
            <p14:sldId id="814"/>
            <p14:sldId id="815"/>
            <p14:sldId id="816"/>
            <p14:sldId id="817"/>
            <p14:sldId id="818"/>
            <p14:sldId id="819"/>
            <p14:sldId id="820"/>
            <p14:sldId id="821"/>
            <p14:sldId id="822"/>
            <p14:sldId id="803"/>
            <p14:sldId id="802"/>
          </p14:sldIdLst>
        </p14:section>
        <p14:section name="Default Section" id="{17202071-2F74-4240-828D-58DE10E0968E}">
          <p14:sldIdLst/>
        </p14:section>
        <p14:section name="Default Section" id="{6A054E4C-CB46-4168-9522-D6D611029428}">
          <p14:sldIdLst/>
        </p14:section>
        <p14:section name="Default Section" id="{156CBD11-00E0-4F75-AACB-D5D172E5BEB0}">
          <p14:sldIdLst>
            <p14:sldId id="804"/>
            <p14:sldId id="553"/>
            <p14:sldId id="558"/>
            <p14:sldId id="756"/>
            <p14:sldId id="331"/>
          </p14:sldIdLst>
        </p14:section>
        <p14:section name="Default Section" id="{0D53E7BE-7C13-435D-9EA7-6AC226BF8768}">
          <p14:sldIdLst/>
        </p14:section>
        <p14:section name="Default Section" id="{1C71D891-AA9A-4224-8370-CE403D8E4CDA}">
          <p14:sldIdLst>
            <p14:sldId id="811"/>
            <p14:sldId id="289"/>
            <p14:sldId id="298"/>
            <p14:sldId id="812"/>
            <p14:sldId id="261"/>
            <p14:sldId id="377"/>
            <p14:sldId id="374"/>
            <p14:sldId id="813"/>
            <p14:sldId id="478"/>
            <p14:sldId id="481"/>
            <p14:sldId id="365"/>
            <p14:sldId id="359"/>
            <p14:sldId id="810"/>
            <p14:sldId id="799"/>
          </p14:sldIdLst>
        </p14:section>
      </p14:sectionLst>
    </p:ext>
    <p:ext uri="{EFAFB233-063F-42B5-8137-9DF3F51BA10A}">
      <p15:sldGuideLst xmlns:p15="http://schemas.microsoft.com/office/powerpoint/2012/main">
        <p15:guide id="1" orient="horz" pos="1092" userDrawn="1">
          <p15:clr>
            <a:srgbClr val="A4A3A4"/>
          </p15:clr>
        </p15:guide>
        <p15:guide id="2" pos="1920" userDrawn="1">
          <p15:clr>
            <a:srgbClr val="A4A3A4"/>
          </p15:clr>
        </p15:guide>
        <p15:guide id="3" pos="3840" userDrawn="1">
          <p15:clr>
            <a:srgbClr val="A4A3A4"/>
          </p15:clr>
        </p15:guide>
        <p15:guide id="4" orient="horz" pos="21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Vasko" initials="MV" lastIdx="1" clrIdx="0"/>
  <p:cmAuthor id="1" name="Akerson, David L" initials="ADL" lastIdx="1" clrIdx="1"/>
  <p:cmAuthor id="2" name="Hands, Jonmichael P" initials="HJP" lastIdx="10" clrIdx="2"/>
  <p:cmAuthor id="3" name="Microsoft account" initials="Ma" lastIdx="7"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8F0"/>
    <a:srgbClr val="F03239"/>
    <a:srgbClr val="00AEEF"/>
    <a:srgbClr val="FFFFFF"/>
    <a:srgbClr val="FFDA00"/>
    <a:srgbClr val="C750D0"/>
    <a:srgbClr val="7C7D7D"/>
    <a:srgbClr val="00188F"/>
    <a:srgbClr val="CE3A45"/>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C4272E-0F96-4D95-952A-BBE4947538BB}" v="16" dt="2019-08-05T18:58:42.586"/>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54489" autoAdjust="0"/>
  </p:normalViewPr>
  <p:slideViewPr>
    <p:cSldViewPr snapToGrid="0">
      <p:cViewPr>
        <p:scale>
          <a:sx n="87" d="100"/>
          <a:sy n="87" d="100"/>
        </p:scale>
        <p:origin x="430" y="34"/>
      </p:cViewPr>
      <p:guideLst>
        <p:guide orient="horz" pos="1092"/>
        <p:guide pos="1920"/>
        <p:guide pos="3840"/>
        <p:guide orient="horz" pos="214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drian\Desktop\RADIO-2016-Data.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0.21292270895790499"/>
          <c:y val="3.6803284204859003E-2"/>
          <c:w val="0.64356713877236504"/>
          <c:h val="0.80674560872198697"/>
        </c:manualLayout>
      </c:layout>
      <c:barChart>
        <c:barDir val="col"/>
        <c:grouping val="clustered"/>
        <c:varyColors val="0"/>
        <c:ser>
          <c:idx val="1"/>
          <c:order val="0"/>
          <c:tx>
            <c:v>vSphere 2015</c:v>
          </c:tx>
          <c:spPr>
            <a:solidFill>
              <a:schemeClr val="tx2"/>
            </a:solidFill>
            <a:ln>
              <a:noFill/>
            </a:ln>
            <a:effectLst/>
          </c:spPr>
          <c:invertIfNegative val="0"/>
          <c:cat>
            <c:numRef>
              <c:f>Sheet1!$C$18:$C$22</c:f>
              <c:numCache>
                <c:formatCode>General</c:formatCode>
                <c:ptCount val="5"/>
                <c:pt idx="0">
                  <c:v>1</c:v>
                </c:pt>
                <c:pt idx="1">
                  <c:v>2</c:v>
                </c:pt>
                <c:pt idx="2">
                  <c:v>4</c:v>
                </c:pt>
                <c:pt idx="3">
                  <c:v>8</c:v>
                </c:pt>
                <c:pt idx="4">
                  <c:v>10</c:v>
                </c:pt>
              </c:numCache>
            </c:numRef>
          </c:cat>
          <c:val>
            <c:numRef>
              <c:f>Sheet1!$E$18:$E$21</c:f>
              <c:numCache>
                <c:formatCode>#,##0</c:formatCode>
                <c:ptCount val="4"/>
                <c:pt idx="0">
                  <c:v>220000</c:v>
                </c:pt>
                <c:pt idx="1">
                  <c:v>366000</c:v>
                </c:pt>
                <c:pt idx="2">
                  <c:v>383000</c:v>
                </c:pt>
                <c:pt idx="3">
                  <c:v>363000</c:v>
                </c:pt>
              </c:numCache>
            </c:numRef>
          </c:val>
          <c:extLst>
            <c:ext xmlns:c16="http://schemas.microsoft.com/office/drawing/2014/chart" uri="{C3380CC4-5D6E-409C-BE32-E72D297353CC}">
              <c16:uniqueId val="{00000000-C4DE-45A1-989E-B8B089A4D160}"/>
            </c:ext>
          </c:extLst>
        </c:ser>
        <c:ser>
          <c:idx val="2"/>
          <c:order val="1"/>
          <c:tx>
            <c:v>2016+HPP prototype</c:v>
          </c:tx>
          <c:spPr>
            <a:solidFill>
              <a:schemeClr val="bg1">
                <a:lumMod val="60000"/>
                <a:lumOff val="40000"/>
              </a:schemeClr>
            </a:solidFill>
            <a:ln>
              <a:noFill/>
            </a:ln>
            <a:effectLst/>
          </c:spPr>
          <c:invertIfNegative val="0"/>
          <c:cat>
            <c:numRef>
              <c:f>Sheet1!$C$18:$C$22</c:f>
              <c:numCache>
                <c:formatCode>General</c:formatCode>
                <c:ptCount val="5"/>
                <c:pt idx="0">
                  <c:v>1</c:v>
                </c:pt>
                <c:pt idx="1">
                  <c:v>2</c:v>
                </c:pt>
                <c:pt idx="2">
                  <c:v>4</c:v>
                </c:pt>
                <c:pt idx="3">
                  <c:v>8</c:v>
                </c:pt>
                <c:pt idx="4">
                  <c:v>10</c:v>
                </c:pt>
              </c:numCache>
            </c:numRef>
          </c:cat>
          <c:val>
            <c:numRef>
              <c:f>Sheet1!$J$18:$J$21</c:f>
              <c:numCache>
                <c:formatCode>#,##0</c:formatCode>
                <c:ptCount val="4"/>
                <c:pt idx="0">
                  <c:v>207000</c:v>
                </c:pt>
                <c:pt idx="1">
                  <c:v>415000</c:v>
                </c:pt>
                <c:pt idx="2">
                  <c:v>657000</c:v>
                </c:pt>
                <c:pt idx="3">
                  <c:v>961000</c:v>
                </c:pt>
              </c:numCache>
            </c:numRef>
          </c:val>
          <c:extLst>
            <c:ext xmlns:c16="http://schemas.microsoft.com/office/drawing/2014/chart" uri="{C3380CC4-5D6E-409C-BE32-E72D297353CC}">
              <c16:uniqueId val="{00000001-C4DE-45A1-989E-B8B089A4D160}"/>
            </c:ext>
          </c:extLst>
        </c:ser>
        <c:dLbls>
          <c:showLegendKey val="0"/>
          <c:showVal val="0"/>
          <c:showCatName val="0"/>
          <c:showSerName val="0"/>
          <c:showPercent val="0"/>
          <c:showBubbleSize val="0"/>
        </c:dLbls>
        <c:gapWidth val="150"/>
        <c:axId val="-1172717184"/>
        <c:axId val="-1172711360"/>
      </c:barChart>
      <c:catAx>
        <c:axId val="-1172717184"/>
        <c:scaling>
          <c:orientation val="minMax"/>
        </c:scaling>
        <c:delete val="0"/>
        <c:axPos val="b"/>
        <c:title>
          <c:tx>
            <c:rich>
              <a:bodyPr rot="0" vert="horz"/>
              <a:lstStyle/>
              <a:p>
                <a:pPr>
                  <a:defRPr sz="1200"/>
                </a:pPr>
                <a:r>
                  <a:rPr lang="en-US" sz="1200"/>
                  <a:t># Workers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200"/>
            </a:pPr>
            <a:endParaRPr lang="en-US"/>
          </a:p>
        </c:txPr>
        <c:crossAx val="-1172711360"/>
        <c:crosses val="autoZero"/>
        <c:auto val="1"/>
        <c:lblAlgn val="ctr"/>
        <c:lblOffset val="100"/>
        <c:noMultiLvlLbl val="0"/>
      </c:catAx>
      <c:valAx>
        <c:axId val="-1172711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sz="1100"/>
                </a:pPr>
                <a:r>
                  <a:rPr lang="en-US" sz="1100"/>
                  <a:t>Throughput (IOPS)</a:t>
                </a:r>
              </a:p>
            </c:rich>
          </c:tx>
          <c:overlay val="0"/>
          <c:spPr>
            <a:noFill/>
            <a:ln>
              <a:noFill/>
            </a:ln>
            <a:effectLst/>
          </c:spPr>
        </c:title>
        <c:numFmt formatCode="#,##0" sourceLinked="1"/>
        <c:majorTickMark val="out"/>
        <c:minorTickMark val="none"/>
        <c:tickLblPos val="nextTo"/>
        <c:spPr>
          <a:noFill/>
          <a:ln>
            <a:noFill/>
          </a:ln>
          <a:effectLst/>
        </c:spPr>
        <c:txPr>
          <a:bodyPr rot="-60000000" vert="horz"/>
          <a:lstStyle/>
          <a:p>
            <a:pPr>
              <a:defRPr sz="1100"/>
            </a:pPr>
            <a:endParaRPr lang="en-US"/>
          </a:p>
        </c:txPr>
        <c:crossAx val="-117271718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2"/>
          </a:solidFil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D8D281-BE5A-45EF-BF09-77EA2090B14C}" type="datetimeFigureOut">
              <a:rPr lang="en-US" smtClean="0"/>
              <a:pPr/>
              <a:t>08/06/2019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280F20-8C30-4DED-A326-ADF72B47B2C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280F20-8C30-4DED-A326-ADF72B47B2CD}" type="slidenum">
              <a:rPr lang="en-US" smtClean="0"/>
              <a:pPr/>
              <a:t>1</a:t>
            </a:fld>
            <a:endParaRPr lang="en-US"/>
          </a:p>
        </p:txBody>
      </p:sp>
    </p:spTree>
    <p:extLst>
      <p:ext uri="{BB962C8B-B14F-4D97-AF65-F5344CB8AC3E}">
        <p14:creationId xmlns:p14="http://schemas.microsoft.com/office/powerpoint/2010/main" val="3145568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17</a:t>
            </a:fld>
            <a:endParaRPr lang="en-US"/>
          </a:p>
        </p:txBody>
      </p:sp>
    </p:spTree>
    <p:extLst>
      <p:ext uri="{BB962C8B-B14F-4D97-AF65-F5344CB8AC3E}">
        <p14:creationId xmlns:p14="http://schemas.microsoft.com/office/powerpoint/2010/main" val="3608911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280F20-8C30-4DED-A326-ADF72B47B2CD}" type="slidenum">
              <a:rPr lang="en-US" smtClean="0"/>
              <a:pPr/>
              <a:t>20</a:t>
            </a:fld>
            <a:endParaRPr lang="en-US"/>
          </a:p>
        </p:txBody>
      </p:sp>
    </p:spTree>
    <p:extLst>
      <p:ext uri="{BB962C8B-B14F-4D97-AF65-F5344CB8AC3E}">
        <p14:creationId xmlns:p14="http://schemas.microsoft.com/office/powerpoint/2010/main" val="3145568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normAutofit/>
          </a:bodyPr>
          <a:lstStyle/>
          <a:p>
            <a:pPr marL="121007" indent="-121007" defTabSz="917105">
              <a:defRPr/>
            </a:pPr>
            <a:endParaRPr lang="en-US" baseline="0" dirty="0">
              <a:solidFill>
                <a:srgbClr val="000000"/>
              </a:solidFill>
              <a:latin typeface="Arial" charset="0"/>
              <a:ea typeface="ＭＳ Ｐゴシック" pitchFamily="34" charset="-128"/>
            </a:endParaRPr>
          </a:p>
          <a:p>
            <a:pPr marL="121007" indent="-121007" defTabSz="917105">
              <a:defRPr/>
            </a:pPr>
            <a:endParaRPr lang="en-US" baseline="0" dirty="0">
              <a:solidFill>
                <a:srgbClr val="000000"/>
              </a:solidFill>
              <a:latin typeface="Arial"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D9FB9425-FDFE-4E40-8CDC-36DFCAC3FCEE}" type="slidenum">
              <a:rPr lang="en-US" smtClean="0">
                <a:solidFill>
                  <a:prstClr val="black"/>
                </a:solidFill>
                <a:latin typeface="Calibri"/>
              </a:rPr>
              <a:pPr>
                <a:defRPr/>
              </a:pPr>
              <a:t>21</a:t>
            </a:fld>
            <a:endParaRPr lang="en-US">
              <a:solidFill>
                <a:prstClr val="black"/>
              </a:solidFill>
              <a:latin typeface="Calibri"/>
            </a:endParaRPr>
          </a:p>
        </p:txBody>
      </p:sp>
    </p:spTree>
    <p:extLst>
      <p:ext uri="{BB962C8B-B14F-4D97-AF65-F5344CB8AC3E}">
        <p14:creationId xmlns:p14="http://schemas.microsoft.com/office/powerpoint/2010/main" val="311500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do even better than that! We are actively working to evolve the </a:t>
            </a:r>
            <a:r>
              <a:rPr lang="en-US" baseline="0" dirty="0" err="1"/>
              <a:t>ESXi</a:t>
            </a:r>
            <a:r>
              <a:rPr lang="en-US" baseline="0" dirty="0"/>
              <a:t> storage stack to be </a:t>
            </a:r>
            <a:r>
              <a:rPr lang="en-US" b="1" baseline="0" dirty="0"/>
              <a:t>optimized for local SS devices</a:t>
            </a:r>
            <a:r>
              <a:rPr lang="en-US" baseline="0" dirty="0"/>
              <a:t>. This is the stack that is used by VMFS but also VSAN itself to access the local devices. </a:t>
            </a:r>
          </a:p>
          <a:p>
            <a:endParaRPr lang="en-US" baseline="0" dirty="0"/>
          </a:p>
          <a:p>
            <a:r>
              <a:rPr lang="en-US" baseline="0" dirty="0"/>
              <a:t>I am presenting here one example of what we are up to.</a:t>
            </a:r>
          </a:p>
          <a:p>
            <a:r>
              <a:rPr lang="en-US" baseline="0" dirty="0"/>
              <a:t>Existing </a:t>
            </a:r>
            <a:r>
              <a:rPr lang="en-US" baseline="0" dirty="0" err="1"/>
              <a:t>ESXi</a:t>
            </a:r>
            <a:r>
              <a:rPr lang="en-US" baseline="0" dirty="0"/>
              <a:t> versions are doing pretty well pushing performance out of current generation SSDs. For example, we can push up to 400K IOPS from a single SSD. See the grey bars in the graph here. But as devices are evolving and become faster, we are also evolving our software stack. </a:t>
            </a:r>
          </a:p>
          <a:p>
            <a:endParaRPr lang="en-US" baseline="0" dirty="0"/>
          </a:p>
          <a:p>
            <a:r>
              <a:rPr lang="en-US" baseline="0" dirty="0"/>
              <a:t>The blue bars in the graph show the performance we see with a prototype that is based on a modified version of vSphere plus some additional optimizations we are working on for the  future. These are IOPS numbers with an </a:t>
            </a:r>
            <a:r>
              <a:rPr lang="en-US" baseline="0" dirty="0" err="1"/>
              <a:t>NVMe</a:t>
            </a:r>
            <a:r>
              <a:rPr lang="en-US" baseline="0" dirty="0"/>
              <a:t> device that is </a:t>
            </a:r>
            <a:r>
              <a:rPr lang="en-US" baseline="0" dirty="0" err="1"/>
              <a:t>spec’ed</a:t>
            </a:r>
            <a:r>
              <a:rPr lang="en-US" baseline="0" dirty="0"/>
              <a:t> for 1M IOPS. Obviously, you need parallelism in your workload to push this device. With the new stack we can get very close to the theoretical raw performance of the device, with </a:t>
            </a:r>
            <a:r>
              <a:rPr lang="en-US" dirty="0"/>
              <a:t>4K </a:t>
            </a:r>
            <a:r>
              <a:rPr lang="en-US" dirty="0" err="1"/>
              <a:t>seq</a:t>
            </a:r>
            <a:r>
              <a:rPr lang="en-US" dirty="0"/>
              <a:t> reads, 64 outstanding IOs per worker, 8 workers.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FF1A404-780B-445D-9205-D143319E6490}" type="slidenum">
              <a:rPr lang="en-US" smtClean="0"/>
              <a:pPr>
                <a:defRPr/>
              </a:pPr>
              <a:t>22</a:t>
            </a:fld>
            <a:endParaRPr lang="en-US"/>
          </a:p>
        </p:txBody>
      </p:sp>
    </p:spTree>
    <p:extLst>
      <p:ext uri="{BB962C8B-B14F-4D97-AF65-F5344CB8AC3E}">
        <p14:creationId xmlns:p14="http://schemas.microsoft.com/office/powerpoint/2010/main" val="1490680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280F20-8C30-4DED-A326-ADF72B47B2CD}" type="slidenum">
              <a:rPr lang="en-US" smtClean="0"/>
              <a:pPr/>
              <a:t>23</a:t>
            </a:fld>
            <a:endParaRPr lang="en-US"/>
          </a:p>
        </p:txBody>
      </p:sp>
    </p:spTree>
    <p:extLst>
      <p:ext uri="{BB962C8B-B14F-4D97-AF65-F5344CB8AC3E}">
        <p14:creationId xmlns:p14="http://schemas.microsoft.com/office/powerpoint/2010/main" val="1653032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280F20-8C30-4DED-A326-ADF72B47B2CD}" type="slidenum">
              <a:rPr lang="en-US" smtClean="0"/>
              <a:pPr/>
              <a:t>25</a:t>
            </a:fld>
            <a:endParaRPr lang="en-US"/>
          </a:p>
        </p:txBody>
      </p:sp>
    </p:spTree>
    <p:extLst>
      <p:ext uri="{BB962C8B-B14F-4D97-AF65-F5344CB8AC3E}">
        <p14:creationId xmlns:p14="http://schemas.microsoft.com/office/powerpoint/2010/main" val="314556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Designed for performance!</a:t>
            </a:r>
          </a:p>
          <a:p>
            <a:endParaRPr lang="en-US" b="1" dirty="0"/>
          </a:p>
        </p:txBody>
      </p:sp>
      <p:sp>
        <p:nvSpPr>
          <p:cNvPr id="4" name="Slide Number Placeholder 3"/>
          <p:cNvSpPr>
            <a:spLocks noGrp="1"/>
          </p:cNvSpPr>
          <p:nvPr>
            <p:ph type="sldNum" sz="quarter" idx="10"/>
          </p:nvPr>
        </p:nvSpPr>
        <p:spPr/>
        <p:txBody>
          <a:bodyPr/>
          <a:lstStyle/>
          <a:p>
            <a:fld id="{B6A27FEA-A664-4510-8DB5-8EBAFB2B6297}"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10277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F1A404-780B-445D-9205-D143319E6490}" type="slidenum">
              <a:rPr lang="en-US" smtClean="0"/>
              <a:pPr>
                <a:defRPr/>
              </a:pPr>
              <a:t>30</a:t>
            </a:fld>
            <a:endParaRPr lang="en-US"/>
          </a:p>
        </p:txBody>
      </p:sp>
    </p:spTree>
    <p:extLst>
      <p:ext uri="{BB962C8B-B14F-4D97-AF65-F5344CB8AC3E}">
        <p14:creationId xmlns:p14="http://schemas.microsoft.com/office/powerpoint/2010/main" val="135357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F1A404-780B-445D-9205-D143319E6490}" type="slidenum">
              <a:rPr lang="en-US" smtClean="0"/>
              <a:pPr>
                <a:defRPr/>
              </a:pPr>
              <a:t>32</a:t>
            </a:fld>
            <a:endParaRPr lang="en-US"/>
          </a:p>
        </p:txBody>
      </p:sp>
    </p:spTree>
    <p:extLst>
      <p:ext uri="{BB962C8B-B14F-4D97-AF65-F5344CB8AC3E}">
        <p14:creationId xmlns:p14="http://schemas.microsoft.com/office/powerpoint/2010/main" val="3506863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uses first trick. No one does second or third.</a:t>
            </a:r>
          </a:p>
        </p:txBody>
      </p:sp>
      <p:sp>
        <p:nvSpPr>
          <p:cNvPr id="4" name="Slide Number Placeholder 3"/>
          <p:cNvSpPr>
            <a:spLocks noGrp="1"/>
          </p:cNvSpPr>
          <p:nvPr>
            <p:ph type="sldNum" sz="quarter" idx="10"/>
          </p:nvPr>
        </p:nvSpPr>
        <p:spPr/>
        <p:txBody>
          <a:bodyPr/>
          <a:lstStyle/>
          <a:p>
            <a:fld id="{F735432B-23DD-4108-990F-73DEB7B101F0}" type="slidenum">
              <a:rPr lang="en-US" smtClean="0"/>
              <a:t>35</a:t>
            </a:fld>
            <a:endParaRPr lang="en-US"/>
          </a:p>
        </p:txBody>
      </p:sp>
    </p:spTree>
    <p:extLst>
      <p:ext uri="{BB962C8B-B14F-4D97-AF65-F5344CB8AC3E}">
        <p14:creationId xmlns:p14="http://schemas.microsoft.com/office/powerpoint/2010/main" val="246004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9</a:t>
            </a:fld>
            <a:endParaRPr lang="en-US"/>
          </a:p>
        </p:txBody>
      </p:sp>
    </p:spTree>
    <p:extLst>
      <p:ext uri="{BB962C8B-B14F-4D97-AF65-F5344CB8AC3E}">
        <p14:creationId xmlns:p14="http://schemas.microsoft.com/office/powerpoint/2010/main" val="3935355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CLX</a:t>
            </a:r>
            <a:r>
              <a:rPr lang="en-US" baseline="0" dirty="0"/>
              <a:t> Xeon Platinum</a:t>
            </a:r>
          </a:p>
          <a:p>
            <a:r>
              <a:rPr lang="en-US" baseline="0" dirty="0"/>
              <a:t>21 SSDs attached in all cases</a:t>
            </a:r>
          </a:p>
          <a:p>
            <a:r>
              <a:rPr lang="en-US" baseline="0" dirty="0"/>
              <a:t>Queue depth 32</a:t>
            </a:r>
            <a:endParaRPr lang="en-US" dirty="0"/>
          </a:p>
        </p:txBody>
      </p:sp>
      <p:sp>
        <p:nvSpPr>
          <p:cNvPr id="4" name="Slide Number Placeholder 3"/>
          <p:cNvSpPr>
            <a:spLocks noGrp="1"/>
          </p:cNvSpPr>
          <p:nvPr>
            <p:ph type="sldNum" sz="quarter" idx="10"/>
          </p:nvPr>
        </p:nvSpPr>
        <p:spPr/>
        <p:txBody>
          <a:bodyPr/>
          <a:lstStyle/>
          <a:p>
            <a:fld id="{F735432B-23DD-4108-990F-73DEB7B101F0}" type="slidenum">
              <a:rPr lang="en-US" smtClean="0"/>
              <a:t>36</a:t>
            </a:fld>
            <a:endParaRPr lang="en-US"/>
          </a:p>
        </p:txBody>
      </p:sp>
    </p:spTree>
    <p:extLst>
      <p:ext uri="{BB962C8B-B14F-4D97-AF65-F5344CB8AC3E}">
        <p14:creationId xmlns:p14="http://schemas.microsoft.com/office/powerpoint/2010/main" val="197003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10</a:t>
            </a:fld>
            <a:endParaRPr lang="en-US"/>
          </a:p>
        </p:txBody>
      </p:sp>
    </p:spTree>
    <p:extLst>
      <p:ext uri="{BB962C8B-B14F-4D97-AF65-F5344CB8AC3E}">
        <p14:creationId xmlns:p14="http://schemas.microsoft.com/office/powerpoint/2010/main" val="2798070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11</a:t>
            </a:fld>
            <a:endParaRPr lang="en-US"/>
          </a:p>
        </p:txBody>
      </p:sp>
    </p:spTree>
    <p:extLst>
      <p:ext uri="{BB962C8B-B14F-4D97-AF65-F5344CB8AC3E}">
        <p14:creationId xmlns:p14="http://schemas.microsoft.com/office/powerpoint/2010/main" val="268822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12</a:t>
            </a:fld>
            <a:endParaRPr lang="en-US"/>
          </a:p>
        </p:txBody>
      </p:sp>
    </p:spTree>
    <p:extLst>
      <p:ext uri="{BB962C8B-B14F-4D97-AF65-F5344CB8AC3E}">
        <p14:creationId xmlns:p14="http://schemas.microsoft.com/office/powerpoint/2010/main" val="55780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13</a:t>
            </a:fld>
            <a:endParaRPr lang="en-US"/>
          </a:p>
        </p:txBody>
      </p:sp>
    </p:spTree>
    <p:extLst>
      <p:ext uri="{BB962C8B-B14F-4D97-AF65-F5344CB8AC3E}">
        <p14:creationId xmlns:p14="http://schemas.microsoft.com/office/powerpoint/2010/main" val="297890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14</a:t>
            </a:fld>
            <a:endParaRPr lang="en-US"/>
          </a:p>
        </p:txBody>
      </p:sp>
    </p:spTree>
    <p:extLst>
      <p:ext uri="{BB962C8B-B14F-4D97-AF65-F5344CB8AC3E}">
        <p14:creationId xmlns:p14="http://schemas.microsoft.com/office/powerpoint/2010/main" val="206171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15</a:t>
            </a:fld>
            <a:endParaRPr lang="en-US"/>
          </a:p>
        </p:txBody>
      </p:sp>
    </p:spTree>
    <p:extLst>
      <p:ext uri="{BB962C8B-B14F-4D97-AF65-F5344CB8AC3E}">
        <p14:creationId xmlns:p14="http://schemas.microsoft.com/office/powerpoint/2010/main" val="206052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80F20-8C30-4DED-A326-ADF72B47B2CD}" type="slidenum">
              <a:rPr lang="en-US" smtClean="0"/>
              <a:pPr/>
              <a:t>16</a:t>
            </a:fld>
            <a:endParaRPr lang="en-US"/>
          </a:p>
        </p:txBody>
      </p:sp>
    </p:spTree>
    <p:extLst>
      <p:ext uri="{BB962C8B-B14F-4D97-AF65-F5344CB8AC3E}">
        <p14:creationId xmlns:p14="http://schemas.microsoft.com/office/powerpoint/2010/main" val="2993119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tx1"/>
                </a:solidFill>
                <a:latin typeface="+mj-lt"/>
                <a:cs typeface="Intel Clear Light" panose="020B0404020203020204" pitchFamily="34" charset="0"/>
              </a:defRPr>
            </a:lvl1pPr>
          </a:lstStyle>
          <a:p>
            <a:r>
              <a:rPr lang="en-US"/>
              <a:t>28pt Presentation Title</a:t>
            </a:r>
            <a:br>
              <a:rPr lang="en-US"/>
            </a:br>
            <a:r>
              <a:rPr lang="en-US"/>
              <a:t>Title of Presentation Line Two</a:t>
            </a:r>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tx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12pt Bolded Subhead, Date, Etc.</a:t>
            </a:r>
          </a:p>
        </p:txBody>
      </p:sp>
      <p:pic>
        <p:nvPicPr>
          <p:cNvPr id="8" name="Picture 5"/>
          <p:cNvPicPr>
            <a:picLocks noChangeArrowheads="1"/>
          </p:cNvPicPr>
          <p:nvPr userDrawn="1"/>
        </p:nvPicPr>
        <p:blipFill>
          <a:blip r:embed="rId2" cstate="print"/>
          <a:srcRect/>
          <a:stretch>
            <a:fillRect/>
          </a:stretch>
        </p:blipFill>
        <p:spPr bwMode="auto">
          <a:xfrm>
            <a:off x="5" y="0"/>
            <a:ext cx="7863840" cy="822960"/>
          </a:xfrm>
          <a:prstGeom prst="rect">
            <a:avLst/>
          </a:prstGeom>
          <a:noFill/>
          <a:ln w="9525">
            <a:noFill/>
            <a:miter lim="800000"/>
            <a:headEnd/>
            <a:tailEnd/>
          </a:ln>
        </p:spPr>
      </p:pic>
      <p:pic>
        <p:nvPicPr>
          <p:cNvPr id="13" name="Picture 5"/>
          <p:cNvPicPr>
            <a:picLocks noChangeArrowheads="1"/>
          </p:cNvPicPr>
          <p:nvPr userDrawn="1"/>
        </p:nvPicPr>
        <p:blipFill>
          <a:blip r:embed="rId2" cstate="print"/>
          <a:srcRect/>
          <a:stretch>
            <a:fillRect/>
          </a:stretch>
        </p:blipFill>
        <p:spPr bwMode="auto">
          <a:xfrm flipH="1">
            <a:off x="0" y="4533900"/>
            <a:ext cx="9144000" cy="609600"/>
          </a:xfrm>
          <a:prstGeom prst="rect">
            <a:avLst/>
          </a:prstGeom>
          <a:noFill/>
          <a:ln w="9525">
            <a:noFill/>
            <a:miter lim="800000"/>
            <a:headEnd/>
            <a:tailEnd/>
          </a:ln>
        </p:spPr>
      </p:pic>
      <p:sp>
        <p:nvSpPr>
          <p:cNvPr id="14" name="TextBox 13"/>
          <p:cNvSpPr txBox="1"/>
          <p:nvPr userDrawn="1"/>
        </p:nvSpPr>
        <p:spPr>
          <a:xfrm>
            <a:off x="7141284" y="666750"/>
            <a:ext cx="1910714" cy="230832"/>
          </a:xfrm>
          <a:prstGeom prst="rect">
            <a:avLst/>
          </a:prstGeom>
          <a:noFill/>
        </p:spPr>
        <p:txBody>
          <a:bodyPr wrap="square" rtlCol="0">
            <a:spAutoFit/>
          </a:bodyPr>
          <a:lstStyle/>
          <a:p>
            <a:pPr algn="ctr"/>
            <a:r>
              <a:rPr lang="en-US" sz="900" i="1">
                <a:solidFill>
                  <a:prstClr val="black"/>
                </a:solidFill>
              </a:rPr>
              <a:t>Architected for Performance</a:t>
            </a:r>
          </a:p>
        </p:txBody>
      </p:sp>
      <p:grpSp>
        <p:nvGrpSpPr>
          <p:cNvPr id="24" name="Group 4"/>
          <p:cNvGrpSpPr>
            <a:grpSpLocks noChangeAspect="1"/>
          </p:cNvGrpSpPr>
          <p:nvPr userDrawn="1"/>
        </p:nvGrpSpPr>
        <p:grpSpPr bwMode="auto">
          <a:xfrm>
            <a:off x="7239000" y="220528"/>
            <a:ext cx="1702600" cy="468736"/>
            <a:chOff x="630" y="856"/>
            <a:chExt cx="4653" cy="1281"/>
          </a:xfrm>
        </p:grpSpPr>
        <p:sp>
          <p:nvSpPr>
            <p:cNvPr id="25" name="Freeform 5"/>
            <p:cNvSpPr>
              <a:spLocks/>
            </p:cNvSpPr>
            <p:nvPr/>
          </p:nvSpPr>
          <p:spPr bwMode="auto">
            <a:xfrm>
              <a:off x="785" y="1463"/>
              <a:ext cx="4498" cy="672"/>
            </a:xfrm>
            <a:custGeom>
              <a:avLst/>
              <a:gdLst>
                <a:gd name="T0" fmla="*/ 1989 w 2263"/>
                <a:gd name="T1" fmla="*/ 260 h 338"/>
                <a:gd name="T2" fmla="*/ 2060 w 2263"/>
                <a:gd name="T3" fmla="*/ 147 h 338"/>
                <a:gd name="T4" fmla="*/ 1863 w 2263"/>
                <a:gd name="T5" fmla="*/ 47 h 338"/>
                <a:gd name="T6" fmla="*/ 1027 w 2263"/>
                <a:gd name="T7" fmla="*/ 82 h 338"/>
                <a:gd name="T8" fmla="*/ 0 w 2263"/>
                <a:gd name="T9" fmla="*/ 241 h 338"/>
                <a:gd name="T10" fmla="*/ 1471 w 2263"/>
                <a:gd name="T11" fmla="*/ 11 h 338"/>
                <a:gd name="T12" fmla="*/ 2174 w 2263"/>
                <a:gd name="T13" fmla="*/ 85 h 338"/>
                <a:gd name="T14" fmla="*/ 2251 w 2263"/>
                <a:gd name="T15" fmla="*/ 170 h 338"/>
                <a:gd name="T16" fmla="*/ 2132 w 2263"/>
                <a:gd name="T17" fmla="*/ 338 h 338"/>
                <a:gd name="T18" fmla="*/ 1882 w 2263"/>
                <a:gd name="T19" fmla="*/ 338 h 338"/>
                <a:gd name="T20" fmla="*/ 1989 w 2263"/>
                <a:gd name="T21" fmla="*/ 2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338">
                  <a:moveTo>
                    <a:pt x="1989" y="260"/>
                  </a:moveTo>
                  <a:cubicBezTo>
                    <a:pt x="2020" y="235"/>
                    <a:pt x="2067" y="203"/>
                    <a:pt x="2060" y="147"/>
                  </a:cubicBezTo>
                  <a:cubicBezTo>
                    <a:pt x="2053" y="84"/>
                    <a:pt x="1940" y="57"/>
                    <a:pt x="1863" y="47"/>
                  </a:cubicBezTo>
                  <a:cubicBezTo>
                    <a:pt x="1589" y="10"/>
                    <a:pt x="1267" y="52"/>
                    <a:pt x="1027" y="82"/>
                  </a:cubicBezTo>
                  <a:cubicBezTo>
                    <a:pt x="671" y="128"/>
                    <a:pt x="324" y="169"/>
                    <a:pt x="0" y="241"/>
                  </a:cubicBezTo>
                  <a:cubicBezTo>
                    <a:pt x="425" y="129"/>
                    <a:pt x="951" y="36"/>
                    <a:pt x="1471" y="11"/>
                  </a:cubicBezTo>
                  <a:cubicBezTo>
                    <a:pt x="1705" y="0"/>
                    <a:pt x="2018" y="4"/>
                    <a:pt x="2174" y="85"/>
                  </a:cubicBezTo>
                  <a:cubicBezTo>
                    <a:pt x="2205" y="102"/>
                    <a:pt x="2247" y="138"/>
                    <a:pt x="2251" y="170"/>
                  </a:cubicBezTo>
                  <a:cubicBezTo>
                    <a:pt x="2263" y="253"/>
                    <a:pt x="2173" y="301"/>
                    <a:pt x="2132" y="338"/>
                  </a:cubicBezTo>
                  <a:cubicBezTo>
                    <a:pt x="1882" y="338"/>
                    <a:pt x="1882" y="338"/>
                    <a:pt x="1882" y="338"/>
                  </a:cubicBezTo>
                  <a:cubicBezTo>
                    <a:pt x="1915" y="312"/>
                    <a:pt x="1952" y="291"/>
                    <a:pt x="1989" y="260"/>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630" y="856"/>
              <a:ext cx="998" cy="895"/>
            </a:xfrm>
            <a:custGeom>
              <a:avLst/>
              <a:gdLst>
                <a:gd name="T0" fmla="*/ 0 w 502"/>
                <a:gd name="T1" fmla="*/ 450 h 450"/>
                <a:gd name="T2" fmla="*/ 118 w 502"/>
                <a:gd name="T3" fmla="*/ 12 h 450"/>
                <a:gd name="T4" fmla="*/ 254 w 502"/>
                <a:gd name="T5" fmla="*/ 12 h 450"/>
                <a:gd name="T6" fmla="*/ 241 w 502"/>
                <a:gd name="T7" fmla="*/ 60 h 450"/>
                <a:gd name="T8" fmla="*/ 319 w 502"/>
                <a:gd name="T9" fmla="*/ 16 h 450"/>
                <a:gd name="T10" fmla="*/ 394 w 502"/>
                <a:gd name="T11" fmla="*/ 0 h 450"/>
                <a:gd name="T12" fmla="*/ 485 w 502"/>
                <a:gd name="T13" fmla="*/ 42 h 450"/>
                <a:gd name="T14" fmla="*/ 488 w 502"/>
                <a:gd name="T15" fmla="*/ 165 h 450"/>
                <a:gd name="T16" fmla="*/ 411 w 502"/>
                <a:gd name="T17" fmla="*/ 450 h 450"/>
                <a:gd name="T18" fmla="*/ 274 w 502"/>
                <a:gd name="T19" fmla="*/ 450 h 450"/>
                <a:gd name="T20" fmla="*/ 332 w 502"/>
                <a:gd name="T21" fmla="*/ 233 h 450"/>
                <a:gd name="T22" fmla="*/ 344 w 502"/>
                <a:gd name="T23" fmla="*/ 180 h 450"/>
                <a:gd name="T24" fmla="*/ 346 w 502"/>
                <a:gd name="T25" fmla="*/ 141 h 450"/>
                <a:gd name="T26" fmla="*/ 332 w 502"/>
                <a:gd name="T27" fmla="*/ 120 h 450"/>
                <a:gd name="T28" fmla="*/ 298 w 502"/>
                <a:gd name="T29" fmla="*/ 113 h 450"/>
                <a:gd name="T30" fmla="*/ 262 w 502"/>
                <a:gd name="T31" fmla="*/ 120 h 450"/>
                <a:gd name="T32" fmla="*/ 220 w 502"/>
                <a:gd name="T33" fmla="*/ 139 h 450"/>
                <a:gd name="T34" fmla="*/ 137 w 502"/>
                <a:gd name="T35" fmla="*/ 450 h 450"/>
                <a:gd name="T36" fmla="*/ 0 w 502"/>
                <a:gd name="T3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50">
                  <a:moveTo>
                    <a:pt x="0" y="450"/>
                  </a:moveTo>
                  <a:cubicBezTo>
                    <a:pt x="118" y="12"/>
                    <a:pt x="118" y="12"/>
                    <a:pt x="118" y="12"/>
                  </a:cubicBezTo>
                  <a:cubicBezTo>
                    <a:pt x="254" y="12"/>
                    <a:pt x="254" y="12"/>
                    <a:pt x="254" y="12"/>
                  </a:cubicBezTo>
                  <a:cubicBezTo>
                    <a:pt x="241" y="60"/>
                    <a:pt x="241" y="60"/>
                    <a:pt x="241" y="60"/>
                  </a:cubicBezTo>
                  <a:cubicBezTo>
                    <a:pt x="269" y="41"/>
                    <a:pt x="295" y="26"/>
                    <a:pt x="319" y="16"/>
                  </a:cubicBezTo>
                  <a:cubicBezTo>
                    <a:pt x="343" y="5"/>
                    <a:pt x="368" y="0"/>
                    <a:pt x="394" y="0"/>
                  </a:cubicBezTo>
                  <a:cubicBezTo>
                    <a:pt x="438" y="0"/>
                    <a:pt x="469" y="14"/>
                    <a:pt x="485" y="42"/>
                  </a:cubicBezTo>
                  <a:cubicBezTo>
                    <a:pt x="501" y="70"/>
                    <a:pt x="502" y="111"/>
                    <a:pt x="488" y="165"/>
                  </a:cubicBezTo>
                  <a:cubicBezTo>
                    <a:pt x="411" y="450"/>
                    <a:pt x="411" y="450"/>
                    <a:pt x="411" y="450"/>
                  </a:cubicBezTo>
                  <a:cubicBezTo>
                    <a:pt x="274" y="450"/>
                    <a:pt x="274" y="450"/>
                    <a:pt x="274" y="450"/>
                  </a:cubicBezTo>
                  <a:cubicBezTo>
                    <a:pt x="332" y="233"/>
                    <a:pt x="332" y="233"/>
                    <a:pt x="332" y="233"/>
                  </a:cubicBezTo>
                  <a:cubicBezTo>
                    <a:pt x="337" y="215"/>
                    <a:pt x="341" y="197"/>
                    <a:pt x="344" y="180"/>
                  </a:cubicBezTo>
                  <a:cubicBezTo>
                    <a:pt x="347" y="162"/>
                    <a:pt x="348" y="149"/>
                    <a:pt x="346" y="141"/>
                  </a:cubicBezTo>
                  <a:cubicBezTo>
                    <a:pt x="344" y="131"/>
                    <a:pt x="339" y="124"/>
                    <a:pt x="332" y="120"/>
                  </a:cubicBezTo>
                  <a:cubicBezTo>
                    <a:pt x="324" y="115"/>
                    <a:pt x="313" y="113"/>
                    <a:pt x="298" y="113"/>
                  </a:cubicBezTo>
                  <a:cubicBezTo>
                    <a:pt x="287" y="113"/>
                    <a:pt x="275" y="115"/>
                    <a:pt x="262" y="120"/>
                  </a:cubicBezTo>
                  <a:cubicBezTo>
                    <a:pt x="250" y="124"/>
                    <a:pt x="236" y="130"/>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1777" y="880"/>
              <a:ext cx="920" cy="871"/>
            </a:xfrm>
            <a:custGeom>
              <a:avLst/>
              <a:gdLst>
                <a:gd name="T0" fmla="*/ 77 w 920"/>
                <a:gd name="T1" fmla="*/ 871 h 871"/>
                <a:gd name="T2" fmla="*/ 0 w 920"/>
                <a:gd name="T3" fmla="*/ 0 h 871"/>
                <a:gd name="T4" fmla="*/ 286 w 920"/>
                <a:gd name="T5" fmla="*/ 0 h 871"/>
                <a:gd name="T6" fmla="*/ 310 w 920"/>
                <a:gd name="T7" fmla="*/ 575 h 871"/>
                <a:gd name="T8" fmla="*/ 642 w 920"/>
                <a:gd name="T9" fmla="*/ 0 h 871"/>
                <a:gd name="T10" fmla="*/ 920 w 920"/>
                <a:gd name="T11" fmla="*/ 0 h 871"/>
                <a:gd name="T12" fmla="*/ 374 w 920"/>
                <a:gd name="T13" fmla="*/ 871 h 871"/>
                <a:gd name="T14" fmla="*/ 77 w 920"/>
                <a:gd name="T15" fmla="*/ 87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871">
                  <a:moveTo>
                    <a:pt x="77" y="871"/>
                  </a:moveTo>
                  <a:lnTo>
                    <a:pt x="0" y="0"/>
                  </a:lnTo>
                  <a:lnTo>
                    <a:pt x="286" y="0"/>
                  </a:lnTo>
                  <a:lnTo>
                    <a:pt x="310" y="575"/>
                  </a:lnTo>
                  <a:lnTo>
                    <a:pt x="642" y="0"/>
                  </a:lnTo>
                  <a:lnTo>
                    <a:pt x="920" y="0"/>
                  </a:lnTo>
                  <a:lnTo>
                    <a:pt x="374" y="871"/>
                  </a:lnTo>
                  <a:lnTo>
                    <a:pt x="77" y="8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p:nvSpPr>
          <p:spPr bwMode="auto">
            <a:xfrm>
              <a:off x="2568" y="856"/>
              <a:ext cx="1491" cy="895"/>
            </a:xfrm>
            <a:custGeom>
              <a:avLst/>
              <a:gdLst>
                <a:gd name="T0" fmla="*/ 0 w 750"/>
                <a:gd name="T1" fmla="*/ 450 h 450"/>
                <a:gd name="T2" fmla="*/ 118 w 750"/>
                <a:gd name="T3" fmla="*/ 12 h 450"/>
                <a:gd name="T4" fmla="*/ 254 w 750"/>
                <a:gd name="T5" fmla="*/ 12 h 450"/>
                <a:gd name="T6" fmla="*/ 241 w 750"/>
                <a:gd name="T7" fmla="*/ 60 h 450"/>
                <a:gd name="T8" fmla="*/ 317 w 750"/>
                <a:gd name="T9" fmla="*/ 16 h 450"/>
                <a:gd name="T10" fmla="*/ 388 w 750"/>
                <a:gd name="T11" fmla="*/ 0 h 450"/>
                <a:gd name="T12" fmla="*/ 453 w 750"/>
                <a:gd name="T13" fmla="*/ 19 h 450"/>
                <a:gd name="T14" fmla="*/ 485 w 750"/>
                <a:gd name="T15" fmla="*/ 76 h 450"/>
                <a:gd name="T16" fmla="*/ 574 w 750"/>
                <a:gd name="T17" fmla="*/ 19 h 450"/>
                <a:gd name="T18" fmla="*/ 650 w 750"/>
                <a:gd name="T19" fmla="*/ 0 h 450"/>
                <a:gd name="T20" fmla="*/ 702 w 750"/>
                <a:gd name="T21" fmla="*/ 9 h 450"/>
                <a:gd name="T22" fmla="*/ 735 w 750"/>
                <a:gd name="T23" fmla="*/ 39 h 450"/>
                <a:gd name="T24" fmla="*/ 750 w 750"/>
                <a:gd name="T25" fmla="*/ 89 h 450"/>
                <a:gd name="T26" fmla="*/ 738 w 750"/>
                <a:gd name="T27" fmla="*/ 165 h 450"/>
                <a:gd name="T28" fmla="*/ 662 w 750"/>
                <a:gd name="T29" fmla="*/ 450 h 450"/>
                <a:gd name="T30" fmla="*/ 524 w 750"/>
                <a:gd name="T31" fmla="*/ 450 h 450"/>
                <a:gd name="T32" fmla="*/ 583 w 750"/>
                <a:gd name="T33" fmla="*/ 231 h 450"/>
                <a:gd name="T34" fmla="*/ 597 w 750"/>
                <a:gd name="T35" fmla="*/ 177 h 450"/>
                <a:gd name="T36" fmla="*/ 599 w 750"/>
                <a:gd name="T37" fmla="*/ 140 h 450"/>
                <a:gd name="T38" fmla="*/ 587 w 750"/>
                <a:gd name="T39" fmla="*/ 120 h 450"/>
                <a:gd name="T40" fmla="*/ 554 w 750"/>
                <a:gd name="T41" fmla="*/ 113 h 450"/>
                <a:gd name="T42" fmla="*/ 521 w 750"/>
                <a:gd name="T43" fmla="*/ 120 h 450"/>
                <a:gd name="T44" fmla="*/ 483 w 750"/>
                <a:gd name="T45" fmla="*/ 139 h 450"/>
                <a:gd name="T46" fmla="*/ 399 w 750"/>
                <a:gd name="T47" fmla="*/ 450 h 450"/>
                <a:gd name="T48" fmla="*/ 262 w 750"/>
                <a:gd name="T49" fmla="*/ 450 h 450"/>
                <a:gd name="T50" fmla="*/ 321 w 750"/>
                <a:gd name="T51" fmla="*/ 231 h 450"/>
                <a:gd name="T52" fmla="*/ 334 w 750"/>
                <a:gd name="T53" fmla="*/ 177 h 450"/>
                <a:gd name="T54" fmla="*/ 336 w 750"/>
                <a:gd name="T55" fmla="*/ 140 h 450"/>
                <a:gd name="T56" fmla="*/ 324 w 750"/>
                <a:gd name="T57" fmla="*/ 120 h 450"/>
                <a:gd name="T58" fmla="*/ 291 w 750"/>
                <a:gd name="T59" fmla="*/ 113 h 450"/>
                <a:gd name="T60" fmla="*/ 256 w 750"/>
                <a:gd name="T61" fmla="*/ 121 h 450"/>
                <a:gd name="T62" fmla="*/ 220 w 750"/>
                <a:gd name="T63" fmla="*/ 139 h 450"/>
                <a:gd name="T64" fmla="*/ 137 w 750"/>
                <a:gd name="T65" fmla="*/ 450 h 450"/>
                <a:gd name="T66" fmla="*/ 0 w 750"/>
                <a:gd name="T6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450">
                  <a:moveTo>
                    <a:pt x="0" y="450"/>
                  </a:moveTo>
                  <a:cubicBezTo>
                    <a:pt x="118" y="12"/>
                    <a:pt x="118" y="12"/>
                    <a:pt x="118" y="12"/>
                  </a:cubicBezTo>
                  <a:cubicBezTo>
                    <a:pt x="254" y="12"/>
                    <a:pt x="254" y="12"/>
                    <a:pt x="254" y="12"/>
                  </a:cubicBezTo>
                  <a:cubicBezTo>
                    <a:pt x="241" y="60"/>
                    <a:pt x="241" y="60"/>
                    <a:pt x="241" y="60"/>
                  </a:cubicBezTo>
                  <a:cubicBezTo>
                    <a:pt x="269" y="41"/>
                    <a:pt x="294" y="26"/>
                    <a:pt x="317" y="16"/>
                  </a:cubicBezTo>
                  <a:cubicBezTo>
                    <a:pt x="339" y="5"/>
                    <a:pt x="363" y="0"/>
                    <a:pt x="388" y="0"/>
                  </a:cubicBezTo>
                  <a:cubicBezTo>
                    <a:pt x="415" y="0"/>
                    <a:pt x="436" y="6"/>
                    <a:pt x="453" y="19"/>
                  </a:cubicBezTo>
                  <a:cubicBezTo>
                    <a:pt x="470" y="31"/>
                    <a:pt x="481" y="50"/>
                    <a:pt x="485" y="76"/>
                  </a:cubicBezTo>
                  <a:cubicBezTo>
                    <a:pt x="517" y="51"/>
                    <a:pt x="547" y="32"/>
                    <a:pt x="574" y="19"/>
                  </a:cubicBezTo>
                  <a:cubicBezTo>
                    <a:pt x="601" y="6"/>
                    <a:pt x="626" y="0"/>
                    <a:pt x="650" y="0"/>
                  </a:cubicBezTo>
                  <a:cubicBezTo>
                    <a:pt x="671" y="0"/>
                    <a:pt x="688" y="3"/>
                    <a:pt x="702" y="9"/>
                  </a:cubicBezTo>
                  <a:cubicBezTo>
                    <a:pt x="717" y="16"/>
                    <a:pt x="728" y="26"/>
                    <a:pt x="735" y="39"/>
                  </a:cubicBezTo>
                  <a:cubicBezTo>
                    <a:pt x="744" y="53"/>
                    <a:pt x="749" y="69"/>
                    <a:pt x="750" y="89"/>
                  </a:cubicBezTo>
                  <a:cubicBezTo>
                    <a:pt x="750" y="108"/>
                    <a:pt x="747" y="134"/>
                    <a:pt x="738" y="165"/>
                  </a:cubicBezTo>
                  <a:cubicBezTo>
                    <a:pt x="662" y="450"/>
                    <a:pt x="662" y="450"/>
                    <a:pt x="662" y="450"/>
                  </a:cubicBezTo>
                  <a:cubicBezTo>
                    <a:pt x="524" y="450"/>
                    <a:pt x="524" y="450"/>
                    <a:pt x="524" y="450"/>
                  </a:cubicBezTo>
                  <a:cubicBezTo>
                    <a:pt x="583" y="231"/>
                    <a:pt x="583" y="231"/>
                    <a:pt x="583" y="231"/>
                  </a:cubicBezTo>
                  <a:cubicBezTo>
                    <a:pt x="589" y="210"/>
                    <a:pt x="593" y="191"/>
                    <a:pt x="597" y="177"/>
                  </a:cubicBezTo>
                  <a:cubicBezTo>
                    <a:pt x="600" y="162"/>
                    <a:pt x="601" y="150"/>
                    <a:pt x="599" y="140"/>
                  </a:cubicBezTo>
                  <a:cubicBezTo>
                    <a:pt x="598" y="131"/>
                    <a:pt x="594" y="124"/>
                    <a:pt x="587" y="120"/>
                  </a:cubicBezTo>
                  <a:cubicBezTo>
                    <a:pt x="580" y="115"/>
                    <a:pt x="569" y="113"/>
                    <a:pt x="554" y="113"/>
                  </a:cubicBezTo>
                  <a:cubicBezTo>
                    <a:pt x="543" y="113"/>
                    <a:pt x="532" y="116"/>
                    <a:pt x="521" y="120"/>
                  </a:cubicBezTo>
                  <a:cubicBezTo>
                    <a:pt x="510" y="125"/>
                    <a:pt x="497" y="131"/>
                    <a:pt x="483" y="139"/>
                  </a:cubicBezTo>
                  <a:cubicBezTo>
                    <a:pt x="399" y="450"/>
                    <a:pt x="399" y="450"/>
                    <a:pt x="399" y="450"/>
                  </a:cubicBezTo>
                  <a:cubicBezTo>
                    <a:pt x="262" y="450"/>
                    <a:pt x="262" y="450"/>
                    <a:pt x="262" y="450"/>
                  </a:cubicBezTo>
                  <a:cubicBezTo>
                    <a:pt x="321" y="231"/>
                    <a:pt x="321" y="231"/>
                    <a:pt x="321" y="231"/>
                  </a:cubicBezTo>
                  <a:cubicBezTo>
                    <a:pt x="326" y="210"/>
                    <a:pt x="331" y="192"/>
                    <a:pt x="334" y="177"/>
                  </a:cubicBezTo>
                  <a:cubicBezTo>
                    <a:pt x="337" y="162"/>
                    <a:pt x="338" y="150"/>
                    <a:pt x="336" y="140"/>
                  </a:cubicBezTo>
                  <a:cubicBezTo>
                    <a:pt x="335" y="131"/>
                    <a:pt x="331" y="124"/>
                    <a:pt x="324" y="120"/>
                  </a:cubicBezTo>
                  <a:cubicBezTo>
                    <a:pt x="317" y="115"/>
                    <a:pt x="306" y="113"/>
                    <a:pt x="291" y="113"/>
                  </a:cubicBezTo>
                  <a:cubicBezTo>
                    <a:pt x="280" y="113"/>
                    <a:pt x="268" y="116"/>
                    <a:pt x="256" y="121"/>
                  </a:cubicBezTo>
                  <a:cubicBezTo>
                    <a:pt x="244" y="126"/>
                    <a:pt x="232" y="132"/>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p:nvSpPr>
          <p:spPr bwMode="auto">
            <a:xfrm>
              <a:off x="2467" y="1801"/>
              <a:ext cx="312" cy="330"/>
            </a:xfrm>
            <a:custGeom>
              <a:avLst/>
              <a:gdLst>
                <a:gd name="T0" fmla="*/ 0 w 312"/>
                <a:gd name="T1" fmla="*/ 330 h 330"/>
                <a:gd name="T2" fmla="*/ 87 w 312"/>
                <a:gd name="T3" fmla="*/ 0 h 330"/>
                <a:gd name="T4" fmla="*/ 312 w 312"/>
                <a:gd name="T5" fmla="*/ 0 h 330"/>
                <a:gd name="T6" fmla="*/ 294 w 312"/>
                <a:gd name="T7" fmla="*/ 64 h 330"/>
                <a:gd name="T8" fmla="*/ 153 w 312"/>
                <a:gd name="T9" fmla="*/ 64 h 330"/>
                <a:gd name="T10" fmla="*/ 139 w 312"/>
                <a:gd name="T11" fmla="*/ 122 h 330"/>
                <a:gd name="T12" fmla="*/ 268 w 312"/>
                <a:gd name="T13" fmla="*/ 122 h 330"/>
                <a:gd name="T14" fmla="*/ 250 w 312"/>
                <a:gd name="T15" fmla="*/ 185 h 330"/>
                <a:gd name="T16" fmla="*/ 121 w 312"/>
                <a:gd name="T17" fmla="*/ 185 h 330"/>
                <a:gd name="T18" fmla="*/ 99 w 312"/>
                <a:gd name="T19" fmla="*/ 269 h 330"/>
                <a:gd name="T20" fmla="*/ 240 w 312"/>
                <a:gd name="T21" fmla="*/ 269 h 330"/>
                <a:gd name="T22" fmla="*/ 222 w 312"/>
                <a:gd name="T23" fmla="*/ 330 h 330"/>
                <a:gd name="T24" fmla="*/ 0 w 312"/>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30">
                  <a:moveTo>
                    <a:pt x="0" y="330"/>
                  </a:moveTo>
                  <a:lnTo>
                    <a:pt x="87" y="0"/>
                  </a:lnTo>
                  <a:lnTo>
                    <a:pt x="312" y="0"/>
                  </a:lnTo>
                  <a:lnTo>
                    <a:pt x="294" y="64"/>
                  </a:lnTo>
                  <a:lnTo>
                    <a:pt x="153" y="64"/>
                  </a:lnTo>
                  <a:lnTo>
                    <a:pt x="139" y="122"/>
                  </a:lnTo>
                  <a:lnTo>
                    <a:pt x="268" y="122"/>
                  </a:lnTo>
                  <a:lnTo>
                    <a:pt x="250" y="185"/>
                  </a:lnTo>
                  <a:lnTo>
                    <a:pt x="121" y="185"/>
                  </a:lnTo>
                  <a:lnTo>
                    <a:pt x="99" y="269"/>
                  </a:lnTo>
                  <a:lnTo>
                    <a:pt x="240" y="269"/>
                  </a:lnTo>
                  <a:lnTo>
                    <a:pt x="222"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2709" y="1801"/>
              <a:ext cx="400" cy="330"/>
            </a:xfrm>
            <a:custGeom>
              <a:avLst/>
              <a:gdLst>
                <a:gd name="T0" fmla="*/ 0 w 400"/>
                <a:gd name="T1" fmla="*/ 330 h 330"/>
                <a:gd name="T2" fmla="*/ 151 w 400"/>
                <a:gd name="T3" fmla="*/ 165 h 330"/>
                <a:gd name="T4" fmla="*/ 91 w 400"/>
                <a:gd name="T5" fmla="*/ 0 h 330"/>
                <a:gd name="T6" fmla="*/ 187 w 400"/>
                <a:gd name="T7" fmla="*/ 0 h 330"/>
                <a:gd name="T8" fmla="*/ 221 w 400"/>
                <a:gd name="T9" fmla="*/ 100 h 330"/>
                <a:gd name="T10" fmla="*/ 308 w 400"/>
                <a:gd name="T11" fmla="*/ 0 h 330"/>
                <a:gd name="T12" fmla="*/ 400 w 400"/>
                <a:gd name="T13" fmla="*/ 0 h 330"/>
                <a:gd name="T14" fmla="*/ 254 w 400"/>
                <a:gd name="T15" fmla="*/ 161 h 330"/>
                <a:gd name="T16" fmla="*/ 316 w 400"/>
                <a:gd name="T17" fmla="*/ 330 h 330"/>
                <a:gd name="T18" fmla="*/ 219 w 400"/>
                <a:gd name="T19" fmla="*/ 330 h 330"/>
                <a:gd name="T20" fmla="*/ 185 w 400"/>
                <a:gd name="T21" fmla="*/ 225 h 330"/>
                <a:gd name="T22" fmla="*/ 91 w 400"/>
                <a:gd name="T23" fmla="*/ 330 h 330"/>
                <a:gd name="T24" fmla="*/ 0 w 40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0">
                  <a:moveTo>
                    <a:pt x="0" y="330"/>
                  </a:moveTo>
                  <a:lnTo>
                    <a:pt x="151" y="165"/>
                  </a:lnTo>
                  <a:lnTo>
                    <a:pt x="91" y="0"/>
                  </a:lnTo>
                  <a:lnTo>
                    <a:pt x="187" y="0"/>
                  </a:lnTo>
                  <a:lnTo>
                    <a:pt x="221" y="100"/>
                  </a:lnTo>
                  <a:lnTo>
                    <a:pt x="308" y="0"/>
                  </a:lnTo>
                  <a:lnTo>
                    <a:pt x="400" y="0"/>
                  </a:lnTo>
                  <a:lnTo>
                    <a:pt x="254" y="161"/>
                  </a:lnTo>
                  <a:lnTo>
                    <a:pt x="316" y="330"/>
                  </a:lnTo>
                  <a:lnTo>
                    <a:pt x="219" y="330"/>
                  </a:lnTo>
                  <a:lnTo>
                    <a:pt x="185" y="225"/>
                  </a:lnTo>
                  <a:lnTo>
                    <a:pt x="91"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3055" y="1801"/>
              <a:ext cx="320" cy="330"/>
            </a:xfrm>
            <a:custGeom>
              <a:avLst/>
              <a:gdLst>
                <a:gd name="T0" fmla="*/ 0 w 161"/>
                <a:gd name="T1" fmla="*/ 166 h 166"/>
                <a:gd name="T2" fmla="*/ 45 w 161"/>
                <a:gd name="T3" fmla="*/ 0 h 166"/>
                <a:gd name="T4" fmla="*/ 109 w 161"/>
                <a:gd name="T5" fmla="*/ 0 h 166"/>
                <a:gd name="T6" fmla="*/ 133 w 161"/>
                <a:gd name="T7" fmla="*/ 3 h 166"/>
                <a:gd name="T8" fmla="*/ 150 w 161"/>
                <a:gd name="T9" fmla="*/ 11 h 166"/>
                <a:gd name="T10" fmla="*/ 160 w 161"/>
                <a:gd name="T11" fmla="*/ 28 h 166"/>
                <a:gd name="T12" fmla="*/ 158 w 161"/>
                <a:gd name="T13" fmla="*/ 53 h 166"/>
                <a:gd name="T14" fmla="*/ 149 w 161"/>
                <a:gd name="T15" fmla="*/ 75 h 166"/>
                <a:gd name="T16" fmla="*/ 134 w 161"/>
                <a:gd name="T17" fmla="*/ 92 h 166"/>
                <a:gd name="T18" fmla="*/ 122 w 161"/>
                <a:gd name="T19" fmla="*/ 100 h 166"/>
                <a:gd name="T20" fmla="*/ 109 w 161"/>
                <a:gd name="T21" fmla="*/ 106 h 166"/>
                <a:gd name="T22" fmla="*/ 95 w 161"/>
                <a:gd name="T23" fmla="*/ 110 h 166"/>
                <a:gd name="T24" fmla="*/ 78 w 161"/>
                <a:gd name="T25" fmla="*/ 112 h 166"/>
                <a:gd name="T26" fmla="*/ 57 w 161"/>
                <a:gd name="T27" fmla="*/ 112 h 166"/>
                <a:gd name="T28" fmla="*/ 42 w 161"/>
                <a:gd name="T29" fmla="*/ 166 h 166"/>
                <a:gd name="T30" fmla="*/ 0 w 161"/>
                <a:gd name="T31" fmla="*/ 166 h 166"/>
                <a:gd name="T32" fmla="*/ 79 w 161"/>
                <a:gd name="T33" fmla="*/ 81 h 166"/>
                <a:gd name="T34" fmla="*/ 88 w 161"/>
                <a:gd name="T35" fmla="*/ 80 h 166"/>
                <a:gd name="T36" fmla="*/ 96 w 161"/>
                <a:gd name="T37" fmla="*/ 78 h 166"/>
                <a:gd name="T38" fmla="*/ 103 w 161"/>
                <a:gd name="T39" fmla="*/ 74 h 166"/>
                <a:gd name="T40" fmla="*/ 111 w 161"/>
                <a:gd name="T41" fmla="*/ 66 h 166"/>
                <a:gd name="T42" fmla="*/ 115 w 161"/>
                <a:gd name="T43" fmla="*/ 54 h 166"/>
                <a:gd name="T44" fmla="*/ 115 w 161"/>
                <a:gd name="T45" fmla="*/ 42 h 166"/>
                <a:gd name="T46" fmla="*/ 109 w 161"/>
                <a:gd name="T47" fmla="*/ 35 h 166"/>
                <a:gd name="T48" fmla="*/ 99 w 161"/>
                <a:gd name="T49" fmla="*/ 32 h 166"/>
                <a:gd name="T50" fmla="*/ 84 w 161"/>
                <a:gd name="T51" fmla="*/ 31 h 166"/>
                <a:gd name="T52" fmla="*/ 78 w 161"/>
                <a:gd name="T53" fmla="*/ 31 h 166"/>
                <a:gd name="T54" fmla="*/ 65 w 161"/>
                <a:gd name="T55" fmla="*/ 81 h 166"/>
                <a:gd name="T56" fmla="*/ 68 w 161"/>
                <a:gd name="T57" fmla="*/ 81 h 166"/>
                <a:gd name="T58" fmla="*/ 79 w 161"/>
                <a:gd name="T59"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66">
                  <a:moveTo>
                    <a:pt x="0" y="166"/>
                  </a:moveTo>
                  <a:cubicBezTo>
                    <a:pt x="45" y="0"/>
                    <a:pt x="45" y="0"/>
                    <a:pt x="45" y="0"/>
                  </a:cubicBezTo>
                  <a:cubicBezTo>
                    <a:pt x="109" y="0"/>
                    <a:pt x="109" y="0"/>
                    <a:pt x="109" y="0"/>
                  </a:cubicBezTo>
                  <a:cubicBezTo>
                    <a:pt x="119" y="0"/>
                    <a:pt x="127" y="1"/>
                    <a:pt x="133" y="3"/>
                  </a:cubicBezTo>
                  <a:cubicBezTo>
                    <a:pt x="140" y="5"/>
                    <a:pt x="145" y="8"/>
                    <a:pt x="150" y="11"/>
                  </a:cubicBezTo>
                  <a:cubicBezTo>
                    <a:pt x="155" y="15"/>
                    <a:pt x="158" y="21"/>
                    <a:pt x="160" y="28"/>
                  </a:cubicBezTo>
                  <a:cubicBezTo>
                    <a:pt x="161" y="35"/>
                    <a:pt x="161" y="43"/>
                    <a:pt x="158" y="53"/>
                  </a:cubicBezTo>
                  <a:cubicBezTo>
                    <a:pt x="156" y="60"/>
                    <a:pt x="153" y="68"/>
                    <a:pt x="149" y="75"/>
                  </a:cubicBezTo>
                  <a:cubicBezTo>
                    <a:pt x="144" y="82"/>
                    <a:pt x="139" y="88"/>
                    <a:pt x="134" y="92"/>
                  </a:cubicBezTo>
                  <a:cubicBezTo>
                    <a:pt x="130" y="95"/>
                    <a:pt x="126" y="98"/>
                    <a:pt x="122" y="100"/>
                  </a:cubicBezTo>
                  <a:cubicBezTo>
                    <a:pt x="118" y="103"/>
                    <a:pt x="114" y="105"/>
                    <a:pt x="109" y="106"/>
                  </a:cubicBezTo>
                  <a:cubicBezTo>
                    <a:pt x="105" y="108"/>
                    <a:pt x="100" y="110"/>
                    <a:pt x="95" y="110"/>
                  </a:cubicBezTo>
                  <a:cubicBezTo>
                    <a:pt x="90" y="111"/>
                    <a:pt x="84" y="112"/>
                    <a:pt x="78" y="112"/>
                  </a:cubicBezTo>
                  <a:cubicBezTo>
                    <a:pt x="57" y="112"/>
                    <a:pt x="57" y="112"/>
                    <a:pt x="57" y="112"/>
                  </a:cubicBezTo>
                  <a:cubicBezTo>
                    <a:pt x="42" y="166"/>
                    <a:pt x="42" y="166"/>
                    <a:pt x="42" y="166"/>
                  </a:cubicBezTo>
                  <a:lnTo>
                    <a:pt x="0" y="166"/>
                  </a:lnTo>
                  <a:close/>
                  <a:moveTo>
                    <a:pt x="79" y="81"/>
                  </a:moveTo>
                  <a:cubicBezTo>
                    <a:pt x="82" y="81"/>
                    <a:pt x="86" y="81"/>
                    <a:pt x="88" y="80"/>
                  </a:cubicBezTo>
                  <a:cubicBezTo>
                    <a:pt x="91" y="80"/>
                    <a:pt x="93" y="79"/>
                    <a:pt x="96" y="78"/>
                  </a:cubicBezTo>
                  <a:cubicBezTo>
                    <a:pt x="99" y="77"/>
                    <a:pt x="101" y="76"/>
                    <a:pt x="103" y="74"/>
                  </a:cubicBezTo>
                  <a:cubicBezTo>
                    <a:pt x="106" y="72"/>
                    <a:pt x="109" y="69"/>
                    <a:pt x="111" y="66"/>
                  </a:cubicBezTo>
                  <a:cubicBezTo>
                    <a:pt x="112" y="63"/>
                    <a:pt x="114" y="59"/>
                    <a:pt x="115" y="54"/>
                  </a:cubicBezTo>
                  <a:cubicBezTo>
                    <a:pt x="117" y="49"/>
                    <a:pt x="117" y="45"/>
                    <a:pt x="115" y="42"/>
                  </a:cubicBezTo>
                  <a:cubicBezTo>
                    <a:pt x="114" y="38"/>
                    <a:pt x="112" y="36"/>
                    <a:pt x="109" y="35"/>
                  </a:cubicBezTo>
                  <a:cubicBezTo>
                    <a:pt x="106" y="33"/>
                    <a:pt x="102" y="32"/>
                    <a:pt x="99" y="32"/>
                  </a:cubicBezTo>
                  <a:cubicBezTo>
                    <a:pt x="95" y="31"/>
                    <a:pt x="90" y="31"/>
                    <a:pt x="84" y="31"/>
                  </a:cubicBezTo>
                  <a:cubicBezTo>
                    <a:pt x="78" y="31"/>
                    <a:pt x="78" y="31"/>
                    <a:pt x="78" y="31"/>
                  </a:cubicBezTo>
                  <a:cubicBezTo>
                    <a:pt x="65" y="81"/>
                    <a:pt x="65" y="81"/>
                    <a:pt x="65" y="81"/>
                  </a:cubicBezTo>
                  <a:cubicBezTo>
                    <a:pt x="68" y="81"/>
                    <a:pt x="68" y="81"/>
                    <a:pt x="68" y="81"/>
                  </a:cubicBezTo>
                  <a:cubicBezTo>
                    <a:pt x="72" y="81"/>
                    <a:pt x="75" y="81"/>
                    <a:pt x="79" y="81"/>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3353" y="1801"/>
              <a:ext cx="326" cy="330"/>
            </a:xfrm>
            <a:custGeom>
              <a:avLst/>
              <a:gdLst>
                <a:gd name="T0" fmla="*/ 0 w 164"/>
                <a:gd name="T1" fmla="*/ 166 h 166"/>
                <a:gd name="T2" fmla="*/ 45 w 164"/>
                <a:gd name="T3" fmla="*/ 0 h 166"/>
                <a:gd name="T4" fmla="*/ 111 w 164"/>
                <a:gd name="T5" fmla="*/ 0 h 166"/>
                <a:gd name="T6" fmla="*/ 135 w 164"/>
                <a:gd name="T7" fmla="*/ 2 h 166"/>
                <a:gd name="T8" fmla="*/ 152 w 164"/>
                <a:gd name="T9" fmla="*/ 9 h 166"/>
                <a:gd name="T10" fmla="*/ 162 w 164"/>
                <a:gd name="T11" fmla="*/ 24 h 166"/>
                <a:gd name="T12" fmla="*/ 161 w 164"/>
                <a:gd name="T13" fmla="*/ 46 h 166"/>
                <a:gd name="T14" fmla="*/ 145 w 164"/>
                <a:gd name="T15" fmla="*/ 77 h 166"/>
                <a:gd name="T16" fmla="*/ 117 w 164"/>
                <a:gd name="T17" fmla="*/ 96 h 166"/>
                <a:gd name="T18" fmla="*/ 154 w 164"/>
                <a:gd name="T19" fmla="*/ 166 h 166"/>
                <a:gd name="T20" fmla="*/ 103 w 164"/>
                <a:gd name="T21" fmla="*/ 166 h 166"/>
                <a:gd name="T22" fmla="*/ 73 w 164"/>
                <a:gd name="T23" fmla="*/ 105 h 166"/>
                <a:gd name="T24" fmla="*/ 58 w 164"/>
                <a:gd name="T25" fmla="*/ 105 h 166"/>
                <a:gd name="T26" fmla="*/ 42 w 164"/>
                <a:gd name="T27" fmla="*/ 166 h 166"/>
                <a:gd name="T28" fmla="*/ 0 w 164"/>
                <a:gd name="T29" fmla="*/ 166 h 166"/>
                <a:gd name="T30" fmla="*/ 93 w 164"/>
                <a:gd name="T31" fmla="*/ 74 h 166"/>
                <a:gd name="T32" fmla="*/ 104 w 164"/>
                <a:gd name="T33" fmla="*/ 70 h 166"/>
                <a:gd name="T34" fmla="*/ 112 w 164"/>
                <a:gd name="T35" fmla="*/ 63 h 166"/>
                <a:gd name="T36" fmla="*/ 117 w 164"/>
                <a:gd name="T37" fmla="*/ 51 h 166"/>
                <a:gd name="T38" fmla="*/ 118 w 164"/>
                <a:gd name="T39" fmla="*/ 40 h 166"/>
                <a:gd name="T40" fmla="*/ 112 w 164"/>
                <a:gd name="T41" fmla="*/ 33 h 166"/>
                <a:gd name="T42" fmla="*/ 104 w 164"/>
                <a:gd name="T43" fmla="*/ 31 h 166"/>
                <a:gd name="T44" fmla="*/ 92 w 164"/>
                <a:gd name="T45" fmla="*/ 31 h 166"/>
                <a:gd name="T46" fmla="*/ 78 w 164"/>
                <a:gd name="T47" fmla="*/ 31 h 166"/>
                <a:gd name="T48" fmla="*/ 66 w 164"/>
                <a:gd name="T49" fmla="*/ 76 h 166"/>
                <a:gd name="T50" fmla="*/ 78 w 164"/>
                <a:gd name="T51" fmla="*/ 76 h 166"/>
                <a:gd name="T52" fmla="*/ 93 w 164"/>
                <a:gd name="T53" fmla="*/ 7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66">
                  <a:moveTo>
                    <a:pt x="0" y="166"/>
                  </a:moveTo>
                  <a:cubicBezTo>
                    <a:pt x="45" y="0"/>
                    <a:pt x="45" y="0"/>
                    <a:pt x="45" y="0"/>
                  </a:cubicBezTo>
                  <a:cubicBezTo>
                    <a:pt x="111" y="0"/>
                    <a:pt x="111" y="0"/>
                    <a:pt x="111" y="0"/>
                  </a:cubicBezTo>
                  <a:cubicBezTo>
                    <a:pt x="121" y="0"/>
                    <a:pt x="128" y="1"/>
                    <a:pt x="135" y="2"/>
                  </a:cubicBezTo>
                  <a:cubicBezTo>
                    <a:pt x="141" y="3"/>
                    <a:pt x="147" y="6"/>
                    <a:pt x="152" y="9"/>
                  </a:cubicBezTo>
                  <a:cubicBezTo>
                    <a:pt x="157" y="13"/>
                    <a:pt x="160" y="18"/>
                    <a:pt x="162" y="24"/>
                  </a:cubicBezTo>
                  <a:cubicBezTo>
                    <a:pt x="164" y="30"/>
                    <a:pt x="164" y="37"/>
                    <a:pt x="161" y="46"/>
                  </a:cubicBezTo>
                  <a:cubicBezTo>
                    <a:pt x="158" y="59"/>
                    <a:pt x="152" y="69"/>
                    <a:pt x="145" y="77"/>
                  </a:cubicBezTo>
                  <a:cubicBezTo>
                    <a:pt x="137" y="85"/>
                    <a:pt x="127" y="91"/>
                    <a:pt x="117" y="96"/>
                  </a:cubicBezTo>
                  <a:cubicBezTo>
                    <a:pt x="154" y="166"/>
                    <a:pt x="154" y="166"/>
                    <a:pt x="154" y="166"/>
                  </a:cubicBezTo>
                  <a:cubicBezTo>
                    <a:pt x="103" y="166"/>
                    <a:pt x="103" y="166"/>
                    <a:pt x="103" y="166"/>
                  </a:cubicBezTo>
                  <a:cubicBezTo>
                    <a:pt x="73" y="105"/>
                    <a:pt x="73" y="105"/>
                    <a:pt x="73" y="105"/>
                  </a:cubicBezTo>
                  <a:cubicBezTo>
                    <a:pt x="58" y="105"/>
                    <a:pt x="58" y="105"/>
                    <a:pt x="58" y="105"/>
                  </a:cubicBezTo>
                  <a:cubicBezTo>
                    <a:pt x="42" y="166"/>
                    <a:pt x="42" y="166"/>
                    <a:pt x="42" y="166"/>
                  </a:cubicBezTo>
                  <a:lnTo>
                    <a:pt x="0" y="166"/>
                  </a:lnTo>
                  <a:close/>
                  <a:moveTo>
                    <a:pt x="93" y="74"/>
                  </a:moveTo>
                  <a:cubicBezTo>
                    <a:pt x="97" y="74"/>
                    <a:pt x="101" y="72"/>
                    <a:pt x="104" y="70"/>
                  </a:cubicBezTo>
                  <a:cubicBezTo>
                    <a:pt x="108" y="68"/>
                    <a:pt x="110" y="65"/>
                    <a:pt x="112" y="63"/>
                  </a:cubicBezTo>
                  <a:cubicBezTo>
                    <a:pt x="114" y="60"/>
                    <a:pt x="116" y="56"/>
                    <a:pt x="117" y="51"/>
                  </a:cubicBezTo>
                  <a:cubicBezTo>
                    <a:pt x="118" y="47"/>
                    <a:pt x="119" y="43"/>
                    <a:pt x="118" y="40"/>
                  </a:cubicBezTo>
                  <a:cubicBezTo>
                    <a:pt x="117" y="37"/>
                    <a:pt x="115" y="35"/>
                    <a:pt x="112" y="33"/>
                  </a:cubicBezTo>
                  <a:cubicBezTo>
                    <a:pt x="109" y="32"/>
                    <a:pt x="107" y="32"/>
                    <a:pt x="104" y="31"/>
                  </a:cubicBezTo>
                  <a:cubicBezTo>
                    <a:pt x="100" y="31"/>
                    <a:pt x="97" y="31"/>
                    <a:pt x="92" y="31"/>
                  </a:cubicBezTo>
                  <a:cubicBezTo>
                    <a:pt x="78" y="31"/>
                    <a:pt x="78" y="31"/>
                    <a:pt x="78" y="31"/>
                  </a:cubicBezTo>
                  <a:cubicBezTo>
                    <a:pt x="66" y="76"/>
                    <a:pt x="66" y="76"/>
                    <a:pt x="66" y="76"/>
                  </a:cubicBezTo>
                  <a:cubicBezTo>
                    <a:pt x="78" y="76"/>
                    <a:pt x="78" y="76"/>
                    <a:pt x="78" y="76"/>
                  </a:cubicBezTo>
                  <a:cubicBezTo>
                    <a:pt x="84" y="76"/>
                    <a:pt x="89" y="75"/>
                    <a:pt x="93" y="74"/>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p:nvSpPr>
          <p:spPr bwMode="auto">
            <a:xfrm>
              <a:off x="3683" y="1801"/>
              <a:ext cx="310" cy="330"/>
            </a:xfrm>
            <a:custGeom>
              <a:avLst/>
              <a:gdLst>
                <a:gd name="T0" fmla="*/ 0 w 310"/>
                <a:gd name="T1" fmla="*/ 330 h 330"/>
                <a:gd name="T2" fmla="*/ 87 w 310"/>
                <a:gd name="T3" fmla="*/ 0 h 330"/>
                <a:gd name="T4" fmla="*/ 310 w 310"/>
                <a:gd name="T5" fmla="*/ 0 h 330"/>
                <a:gd name="T6" fmla="*/ 294 w 310"/>
                <a:gd name="T7" fmla="*/ 64 h 330"/>
                <a:gd name="T8" fmla="*/ 153 w 310"/>
                <a:gd name="T9" fmla="*/ 64 h 330"/>
                <a:gd name="T10" fmla="*/ 137 w 310"/>
                <a:gd name="T11" fmla="*/ 122 h 330"/>
                <a:gd name="T12" fmla="*/ 266 w 310"/>
                <a:gd name="T13" fmla="*/ 122 h 330"/>
                <a:gd name="T14" fmla="*/ 250 w 310"/>
                <a:gd name="T15" fmla="*/ 185 h 330"/>
                <a:gd name="T16" fmla="*/ 121 w 310"/>
                <a:gd name="T17" fmla="*/ 185 h 330"/>
                <a:gd name="T18" fmla="*/ 99 w 310"/>
                <a:gd name="T19" fmla="*/ 269 h 330"/>
                <a:gd name="T20" fmla="*/ 238 w 310"/>
                <a:gd name="T21" fmla="*/ 269 h 330"/>
                <a:gd name="T22" fmla="*/ 223 w 310"/>
                <a:gd name="T23" fmla="*/ 330 h 330"/>
                <a:gd name="T24" fmla="*/ 0 w 31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0">
                  <a:moveTo>
                    <a:pt x="0" y="330"/>
                  </a:moveTo>
                  <a:lnTo>
                    <a:pt x="87" y="0"/>
                  </a:lnTo>
                  <a:lnTo>
                    <a:pt x="310" y="0"/>
                  </a:lnTo>
                  <a:lnTo>
                    <a:pt x="294" y="64"/>
                  </a:lnTo>
                  <a:lnTo>
                    <a:pt x="153" y="64"/>
                  </a:lnTo>
                  <a:lnTo>
                    <a:pt x="137" y="122"/>
                  </a:lnTo>
                  <a:lnTo>
                    <a:pt x="266" y="122"/>
                  </a:lnTo>
                  <a:lnTo>
                    <a:pt x="250" y="185"/>
                  </a:lnTo>
                  <a:lnTo>
                    <a:pt x="121" y="185"/>
                  </a:lnTo>
                  <a:lnTo>
                    <a:pt x="99" y="269"/>
                  </a:lnTo>
                  <a:lnTo>
                    <a:pt x="238" y="269"/>
                  </a:lnTo>
                  <a:lnTo>
                    <a:pt x="223"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p:nvSpPr>
          <p:spPr bwMode="auto">
            <a:xfrm>
              <a:off x="3949" y="1795"/>
              <a:ext cx="328" cy="342"/>
            </a:xfrm>
            <a:custGeom>
              <a:avLst/>
              <a:gdLst>
                <a:gd name="T0" fmla="*/ 24 w 165"/>
                <a:gd name="T1" fmla="*/ 168 h 172"/>
                <a:gd name="T2" fmla="*/ 0 w 165"/>
                <a:gd name="T3" fmla="*/ 159 h 172"/>
                <a:gd name="T4" fmla="*/ 10 w 165"/>
                <a:gd name="T5" fmla="*/ 120 h 172"/>
                <a:gd name="T6" fmla="*/ 14 w 165"/>
                <a:gd name="T7" fmla="*/ 120 h 172"/>
                <a:gd name="T8" fmla="*/ 37 w 165"/>
                <a:gd name="T9" fmla="*/ 136 h 172"/>
                <a:gd name="T10" fmla="*/ 65 w 165"/>
                <a:gd name="T11" fmla="*/ 142 h 172"/>
                <a:gd name="T12" fmla="*/ 74 w 165"/>
                <a:gd name="T13" fmla="*/ 141 h 172"/>
                <a:gd name="T14" fmla="*/ 84 w 165"/>
                <a:gd name="T15" fmla="*/ 139 h 172"/>
                <a:gd name="T16" fmla="*/ 93 w 165"/>
                <a:gd name="T17" fmla="*/ 133 h 172"/>
                <a:gd name="T18" fmla="*/ 99 w 165"/>
                <a:gd name="T19" fmla="*/ 124 h 172"/>
                <a:gd name="T20" fmla="*/ 96 w 165"/>
                <a:gd name="T21" fmla="*/ 114 h 172"/>
                <a:gd name="T22" fmla="*/ 86 w 165"/>
                <a:gd name="T23" fmla="*/ 109 h 172"/>
                <a:gd name="T24" fmla="*/ 69 w 165"/>
                <a:gd name="T25" fmla="*/ 104 h 172"/>
                <a:gd name="T26" fmla="*/ 53 w 165"/>
                <a:gd name="T27" fmla="*/ 99 h 172"/>
                <a:gd name="T28" fmla="*/ 30 w 165"/>
                <a:gd name="T29" fmla="*/ 81 h 172"/>
                <a:gd name="T30" fmla="*/ 29 w 165"/>
                <a:gd name="T31" fmla="*/ 52 h 172"/>
                <a:gd name="T32" fmla="*/ 59 w 165"/>
                <a:gd name="T33" fmla="*/ 15 h 172"/>
                <a:gd name="T34" fmla="*/ 112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6 w 165"/>
                <a:gd name="T47" fmla="*/ 31 h 172"/>
                <a:gd name="T48" fmla="*/ 96 w 165"/>
                <a:gd name="T49" fmla="*/ 31 h 172"/>
                <a:gd name="T50" fmla="*/ 86 w 165"/>
                <a:gd name="T51" fmla="*/ 34 h 172"/>
                <a:gd name="T52" fmla="*/ 78 w 165"/>
                <a:gd name="T53" fmla="*/ 40 h 172"/>
                <a:gd name="T54" fmla="*/ 73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6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0" y="120"/>
                    <a:pt x="10" y="120"/>
                    <a:pt x="10" y="120"/>
                  </a:cubicBezTo>
                  <a:cubicBezTo>
                    <a:pt x="14" y="120"/>
                    <a:pt x="14" y="120"/>
                    <a:pt x="14" y="120"/>
                  </a:cubicBezTo>
                  <a:cubicBezTo>
                    <a:pt x="20" y="127"/>
                    <a:pt x="28" y="132"/>
                    <a:pt x="37" y="136"/>
                  </a:cubicBezTo>
                  <a:cubicBezTo>
                    <a:pt x="46" y="140"/>
                    <a:pt x="55" y="142"/>
                    <a:pt x="65" y="142"/>
                  </a:cubicBezTo>
                  <a:cubicBezTo>
                    <a:pt x="67" y="142"/>
                    <a:pt x="70" y="142"/>
                    <a:pt x="74" y="141"/>
                  </a:cubicBezTo>
                  <a:cubicBezTo>
                    <a:pt x="78" y="141"/>
                    <a:pt x="82" y="140"/>
                    <a:pt x="84" y="139"/>
                  </a:cubicBezTo>
                  <a:cubicBezTo>
                    <a:pt x="88" y="137"/>
                    <a:pt x="91" y="136"/>
                    <a:pt x="93" y="133"/>
                  </a:cubicBezTo>
                  <a:cubicBezTo>
                    <a:pt x="96" y="131"/>
                    <a:pt x="98" y="128"/>
                    <a:pt x="99" y="124"/>
                  </a:cubicBezTo>
                  <a:cubicBezTo>
                    <a:pt x="100" y="120"/>
                    <a:pt x="99" y="117"/>
                    <a:pt x="96" y="114"/>
                  </a:cubicBezTo>
                  <a:cubicBezTo>
                    <a:pt x="94" y="112"/>
                    <a:pt x="90" y="110"/>
                    <a:pt x="86" y="109"/>
                  </a:cubicBezTo>
                  <a:cubicBezTo>
                    <a:pt x="81" y="107"/>
                    <a:pt x="75" y="106"/>
                    <a:pt x="69" y="104"/>
                  </a:cubicBezTo>
                  <a:cubicBezTo>
                    <a:pt x="63" y="103"/>
                    <a:pt x="58" y="101"/>
                    <a:pt x="53" y="99"/>
                  </a:cubicBezTo>
                  <a:cubicBezTo>
                    <a:pt x="41" y="95"/>
                    <a:pt x="33" y="89"/>
                    <a:pt x="30" y="81"/>
                  </a:cubicBezTo>
                  <a:cubicBezTo>
                    <a:pt x="26" y="74"/>
                    <a:pt x="26" y="64"/>
                    <a:pt x="29" y="52"/>
                  </a:cubicBezTo>
                  <a:cubicBezTo>
                    <a:pt x="33" y="37"/>
                    <a:pt x="43" y="24"/>
                    <a:pt x="59" y="15"/>
                  </a:cubicBezTo>
                  <a:cubicBezTo>
                    <a:pt x="75" y="5"/>
                    <a:pt x="92" y="0"/>
                    <a:pt x="112"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6" y="44"/>
                    <a:pt x="140" y="40"/>
                    <a:pt x="132" y="36"/>
                  </a:cubicBezTo>
                  <a:cubicBezTo>
                    <a:pt x="124" y="32"/>
                    <a:pt x="116" y="31"/>
                    <a:pt x="106" y="31"/>
                  </a:cubicBezTo>
                  <a:cubicBezTo>
                    <a:pt x="103" y="31"/>
                    <a:pt x="99" y="31"/>
                    <a:pt x="96" y="31"/>
                  </a:cubicBezTo>
                  <a:cubicBezTo>
                    <a:pt x="93" y="32"/>
                    <a:pt x="90" y="33"/>
                    <a:pt x="86" y="34"/>
                  </a:cubicBezTo>
                  <a:cubicBezTo>
                    <a:pt x="83" y="36"/>
                    <a:pt x="81" y="37"/>
                    <a:pt x="78" y="40"/>
                  </a:cubicBezTo>
                  <a:cubicBezTo>
                    <a:pt x="76" y="42"/>
                    <a:pt x="74" y="45"/>
                    <a:pt x="73" y="47"/>
                  </a:cubicBezTo>
                  <a:cubicBezTo>
                    <a:pt x="72" y="52"/>
                    <a:pt x="73" y="55"/>
                    <a:pt x="75" y="58"/>
                  </a:cubicBezTo>
                  <a:cubicBezTo>
                    <a:pt x="77" y="60"/>
                    <a:pt x="83" y="62"/>
                    <a:pt x="91" y="64"/>
                  </a:cubicBezTo>
                  <a:cubicBezTo>
                    <a:pt x="96" y="66"/>
                    <a:pt x="101" y="67"/>
                    <a:pt x="106" y="68"/>
                  </a:cubicBezTo>
                  <a:cubicBezTo>
                    <a:pt x="111" y="69"/>
                    <a:pt x="116" y="71"/>
                    <a:pt x="121" y="73"/>
                  </a:cubicBezTo>
                  <a:cubicBezTo>
                    <a:pt x="131" y="77"/>
                    <a:pt x="138" y="83"/>
                    <a:pt x="142" y="90"/>
                  </a:cubicBezTo>
                  <a:cubicBezTo>
                    <a:pt x="146" y="97"/>
                    <a:pt x="146" y="106"/>
                    <a:pt x="143" y="117"/>
                  </a:cubicBezTo>
                  <a:cubicBezTo>
                    <a:pt x="139" y="134"/>
                    <a:pt x="129" y="147"/>
                    <a:pt x="113" y="157"/>
                  </a:cubicBezTo>
                  <a:cubicBezTo>
                    <a:pt x="97" y="167"/>
                    <a:pt x="78" y="172"/>
                    <a:pt x="56"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p:nvSpPr>
          <p:spPr bwMode="auto">
            <a:xfrm>
              <a:off x="4235" y="1795"/>
              <a:ext cx="328" cy="342"/>
            </a:xfrm>
            <a:custGeom>
              <a:avLst/>
              <a:gdLst>
                <a:gd name="T0" fmla="*/ 24 w 165"/>
                <a:gd name="T1" fmla="*/ 168 h 172"/>
                <a:gd name="T2" fmla="*/ 0 w 165"/>
                <a:gd name="T3" fmla="*/ 159 h 172"/>
                <a:gd name="T4" fmla="*/ 11 w 165"/>
                <a:gd name="T5" fmla="*/ 120 h 172"/>
                <a:gd name="T6" fmla="*/ 14 w 165"/>
                <a:gd name="T7" fmla="*/ 120 h 172"/>
                <a:gd name="T8" fmla="*/ 38 w 165"/>
                <a:gd name="T9" fmla="*/ 136 h 172"/>
                <a:gd name="T10" fmla="*/ 65 w 165"/>
                <a:gd name="T11" fmla="*/ 142 h 172"/>
                <a:gd name="T12" fmla="*/ 75 w 165"/>
                <a:gd name="T13" fmla="*/ 141 h 172"/>
                <a:gd name="T14" fmla="*/ 85 w 165"/>
                <a:gd name="T15" fmla="*/ 139 h 172"/>
                <a:gd name="T16" fmla="*/ 94 w 165"/>
                <a:gd name="T17" fmla="*/ 133 h 172"/>
                <a:gd name="T18" fmla="*/ 99 w 165"/>
                <a:gd name="T19" fmla="*/ 124 h 172"/>
                <a:gd name="T20" fmla="*/ 97 w 165"/>
                <a:gd name="T21" fmla="*/ 114 h 172"/>
                <a:gd name="T22" fmla="*/ 87 w 165"/>
                <a:gd name="T23" fmla="*/ 109 h 172"/>
                <a:gd name="T24" fmla="*/ 70 w 165"/>
                <a:gd name="T25" fmla="*/ 104 h 172"/>
                <a:gd name="T26" fmla="*/ 53 w 165"/>
                <a:gd name="T27" fmla="*/ 99 h 172"/>
                <a:gd name="T28" fmla="*/ 30 w 165"/>
                <a:gd name="T29" fmla="*/ 81 h 172"/>
                <a:gd name="T30" fmla="*/ 30 w 165"/>
                <a:gd name="T31" fmla="*/ 52 h 172"/>
                <a:gd name="T32" fmla="*/ 59 w 165"/>
                <a:gd name="T33" fmla="*/ 15 h 172"/>
                <a:gd name="T34" fmla="*/ 113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7 w 165"/>
                <a:gd name="T47" fmla="*/ 31 h 172"/>
                <a:gd name="T48" fmla="*/ 97 w 165"/>
                <a:gd name="T49" fmla="*/ 31 h 172"/>
                <a:gd name="T50" fmla="*/ 87 w 165"/>
                <a:gd name="T51" fmla="*/ 34 h 172"/>
                <a:gd name="T52" fmla="*/ 78 w 165"/>
                <a:gd name="T53" fmla="*/ 40 h 172"/>
                <a:gd name="T54" fmla="*/ 74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7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1" y="120"/>
                    <a:pt x="11" y="120"/>
                    <a:pt x="11" y="120"/>
                  </a:cubicBezTo>
                  <a:cubicBezTo>
                    <a:pt x="14" y="120"/>
                    <a:pt x="14" y="120"/>
                    <a:pt x="14" y="120"/>
                  </a:cubicBezTo>
                  <a:cubicBezTo>
                    <a:pt x="21" y="127"/>
                    <a:pt x="29" y="132"/>
                    <a:pt x="38" y="136"/>
                  </a:cubicBezTo>
                  <a:cubicBezTo>
                    <a:pt x="47" y="140"/>
                    <a:pt x="56" y="142"/>
                    <a:pt x="65" y="142"/>
                  </a:cubicBezTo>
                  <a:cubicBezTo>
                    <a:pt x="68" y="142"/>
                    <a:pt x="71" y="142"/>
                    <a:pt x="75" y="141"/>
                  </a:cubicBezTo>
                  <a:cubicBezTo>
                    <a:pt x="79" y="141"/>
                    <a:pt x="82" y="140"/>
                    <a:pt x="85" y="139"/>
                  </a:cubicBezTo>
                  <a:cubicBezTo>
                    <a:pt x="88" y="137"/>
                    <a:pt x="91" y="136"/>
                    <a:pt x="94" y="133"/>
                  </a:cubicBezTo>
                  <a:cubicBezTo>
                    <a:pt x="96" y="131"/>
                    <a:pt x="98" y="128"/>
                    <a:pt x="99" y="124"/>
                  </a:cubicBezTo>
                  <a:cubicBezTo>
                    <a:pt x="100" y="120"/>
                    <a:pt x="99" y="117"/>
                    <a:pt x="97" y="114"/>
                  </a:cubicBezTo>
                  <a:cubicBezTo>
                    <a:pt x="94" y="112"/>
                    <a:pt x="91" y="110"/>
                    <a:pt x="87" y="109"/>
                  </a:cubicBezTo>
                  <a:cubicBezTo>
                    <a:pt x="81" y="107"/>
                    <a:pt x="76" y="106"/>
                    <a:pt x="70" y="104"/>
                  </a:cubicBezTo>
                  <a:cubicBezTo>
                    <a:pt x="64" y="103"/>
                    <a:pt x="58" y="101"/>
                    <a:pt x="53" y="99"/>
                  </a:cubicBezTo>
                  <a:cubicBezTo>
                    <a:pt x="41" y="95"/>
                    <a:pt x="34" y="89"/>
                    <a:pt x="30" y="81"/>
                  </a:cubicBezTo>
                  <a:cubicBezTo>
                    <a:pt x="27" y="74"/>
                    <a:pt x="27" y="64"/>
                    <a:pt x="30" y="52"/>
                  </a:cubicBezTo>
                  <a:cubicBezTo>
                    <a:pt x="34" y="37"/>
                    <a:pt x="44" y="24"/>
                    <a:pt x="59" y="15"/>
                  </a:cubicBezTo>
                  <a:cubicBezTo>
                    <a:pt x="75" y="5"/>
                    <a:pt x="93" y="0"/>
                    <a:pt x="113"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7" y="44"/>
                    <a:pt x="140" y="40"/>
                    <a:pt x="132" y="36"/>
                  </a:cubicBezTo>
                  <a:cubicBezTo>
                    <a:pt x="125" y="32"/>
                    <a:pt x="116" y="31"/>
                    <a:pt x="107" y="31"/>
                  </a:cubicBezTo>
                  <a:cubicBezTo>
                    <a:pt x="103" y="31"/>
                    <a:pt x="100" y="31"/>
                    <a:pt x="97" y="31"/>
                  </a:cubicBezTo>
                  <a:cubicBezTo>
                    <a:pt x="94" y="32"/>
                    <a:pt x="90" y="33"/>
                    <a:pt x="87" y="34"/>
                  </a:cubicBezTo>
                  <a:cubicBezTo>
                    <a:pt x="84" y="36"/>
                    <a:pt x="81" y="37"/>
                    <a:pt x="78" y="40"/>
                  </a:cubicBezTo>
                  <a:cubicBezTo>
                    <a:pt x="76" y="42"/>
                    <a:pt x="74" y="45"/>
                    <a:pt x="74" y="47"/>
                  </a:cubicBezTo>
                  <a:cubicBezTo>
                    <a:pt x="72" y="52"/>
                    <a:pt x="73" y="55"/>
                    <a:pt x="75" y="58"/>
                  </a:cubicBezTo>
                  <a:cubicBezTo>
                    <a:pt x="78" y="60"/>
                    <a:pt x="83" y="62"/>
                    <a:pt x="91" y="64"/>
                  </a:cubicBezTo>
                  <a:cubicBezTo>
                    <a:pt x="96" y="66"/>
                    <a:pt x="101" y="67"/>
                    <a:pt x="106" y="68"/>
                  </a:cubicBezTo>
                  <a:cubicBezTo>
                    <a:pt x="111" y="69"/>
                    <a:pt x="116" y="71"/>
                    <a:pt x="121" y="73"/>
                  </a:cubicBezTo>
                  <a:cubicBezTo>
                    <a:pt x="132" y="77"/>
                    <a:pt x="139" y="83"/>
                    <a:pt x="142" y="90"/>
                  </a:cubicBezTo>
                  <a:cubicBezTo>
                    <a:pt x="146" y="97"/>
                    <a:pt x="147" y="106"/>
                    <a:pt x="143" y="117"/>
                  </a:cubicBezTo>
                  <a:cubicBezTo>
                    <a:pt x="139" y="134"/>
                    <a:pt x="129" y="147"/>
                    <a:pt x="113" y="157"/>
                  </a:cubicBezTo>
                  <a:cubicBezTo>
                    <a:pt x="98" y="167"/>
                    <a:pt x="79" y="172"/>
                    <a:pt x="57"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noEditPoints="1"/>
            </p:cNvSpPr>
            <p:nvPr/>
          </p:nvSpPr>
          <p:spPr bwMode="auto">
            <a:xfrm>
              <a:off x="4615" y="1724"/>
              <a:ext cx="177" cy="177"/>
            </a:xfrm>
            <a:custGeom>
              <a:avLst/>
              <a:gdLst>
                <a:gd name="T0" fmla="*/ 44 w 89"/>
                <a:gd name="T1" fmla="*/ 0 h 89"/>
                <a:gd name="T2" fmla="*/ 66 w 89"/>
                <a:gd name="T3" fmla="*/ 6 h 89"/>
                <a:gd name="T4" fmla="*/ 83 w 89"/>
                <a:gd name="T5" fmla="*/ 22 h 89"/>
                <a:gd name="T6" fmla="*/ 89 w 89"/>
                <a:gd name="T7" fmla="*/ 45 h 89"/>
                <a:gd name="T8" fmla="*/ 83 w 89"/>
                <a:gd name="T9" fmla="*/ 67 h 89"/>
                <a:gd name="T10" fmla="*/ 66 w 89"/>
                <a:gd name="T11" fmla="*/ 83 h 89"/>
                <a:gd name="T12" fmla="*/ 44 w 89"/>
                <a:gd name="T13" fmla="*/ 89 h 89"/>
                <a:gd name="T14" fmla="*/ 22 w 89"/>
                <a:gd name="T15" fmla="*/ 83 h 89"/>
                <a:gd name="T16" fmla="*/ 6 w 89"/>
                <a:gd name="T17" fmla="*/ 67 h 89"/>
                <a:gd name="T18" fmla="*/ 0 w 89"/>
                <a:gd name="T19" fmla="*/ 45 h 89"/>
                <a:gd name="T20" fmla="*/ 6 w 89"/>
                <a:gd name="T21" fmla="*/ 22 h 89"/>
                <a:gd name="T22" fmla="*/ 23 w 89"/>
                <a:gd name="T23" fmla="*/ 6 h 89"/>
                <a:gd name="T24" fmla="*/ 44 w 89"/>
                <a:gd name="T25" fmla="*/ 0 h 89"/>
                <a:gd name="T26" fmla="*/ 44 w 89"/>
                <a:gd name="T27" fmla="*/ 8 h 89"/>
                <a:gd name="T28" fmla="*/ 26 w 89"/>
                <a:gd name="T29" fmla="*/ 13 h 89"/>
                <a:gd name="T30" fmla="*/ 12 w 89"/>
                <a:gd name="T31" fmla="*/ 26 h 89"/>
                <a:gd name="T32" fmla="*/ 8 w 89"/>
                <a:gd name="T33" fmla="*/ 45 h 89"/>
                <a:gd name="T34" fmla="*/ 12 w 89"/>
                <a:gd name="T35" fmla="*/ 63 h 89"/>
                <a:gd name="T36" fmla="*/ 26 w 89"/>
                <a:gd name="T37" fmla="*/ 77 h 89"/>
                <a:gd name="T38" fmla="*/ 44 w 89"/>
                <a:gd name="T39" fmla="*/ 82 h 89"/>
                <a:gd name="T40" fmla="*/ 63 w 89"/>
                <a:gd name="T41" fmla="*/ 77 h 89"/>
                <a:gd name="T42" fmla="*/ 76 w 89"/>
                <a:gd name="T43" fmla="*/ 63 h 89"/>
                <a:gd name="T44" fmla="*/ 81 w 89"/>
                <a:gd name="T45" fmla="*/ 45 h 89"/>
                <a:gd name="T46" fmla="*/ 76 w 89"/>
                <a:gd name="T47" fmla="*/ 26 h 89"/>
                <a:gd name="T48" fmla="*/ 63 w 89"/>
                <a:gd name="T49" fmla="*/ 13 h 89"/>
                <a:gd name="T50" fmla="*/ 44 w 89"/>
                <a:gd name="T51" fmla="*/ 8 h 89"/>
                <a:gd name="T52" fmla="*/ 25 w 89"/>
                <a:gd name="T53" fmla="*/ 69 h 89"/>
                <a:gd name="T54" fmla="*/ 25 w 89"/>
                <a:gd name="T55" fmla="*/ 22 h 89"/>
                <a:gd name="T56" fmla="*/ 41 w 89"/>
                <a:gd name="T57" fmla="*/ 22 h 89"/>
                <a:gd name="T58" fmla="*/ 53 w 89"/>
                <a:gd name="T59" fmla="*/ 23 h 89"/>
                <a:gd name="T60" fmla="*/ 59 w 89"/>
                <a:gd name="T61" fmla="*/ 27 h 89"/>
                <a:gd name="T62" fmla="*/ 62 w 89"/>
                <a:gd name="T63" fmla="*/ 34 h 89"/>
                <a:gd name="T64" fmla="*/ 58 w 89"/>
                <a:gd name="T65" fmla="*/ 43 h 89"/>
                <a:gd name="T66" fmla="*/ 48 w 89"/>
                <a:gd name="T67" fmla="*/ 48 h 89"/>
                <a:gd name="T68" fmla="*/ 52 w 89"/>
                <a:gd name="T69" fmla="*/ 50 h 89"/>
                <a:gd name="T70" fmla="*/ 59 w 89"/>
                <a:gd name="T71" fmla="*/ 60 h 89"/>
                <a:gd name="T72" fmla="*/ 65 w 89"/>
                <a:gd name="T73" fmla="*/ 69 h 89"/>
                <a:gd name="T74" fmla="*/ 56 w 89"/>
                <a:gd name="T75" fmla="*/ 69 h 89"/>
                <a:gd name="T76" fmla="*/ 51 w 89"/>
                <a:gd name="T77" fmla="*/ 62 h 89"/>
                <a:gd name="T78" fmla="*/ 43 w 89"/>
                <a:gd name="T79" fmla="*/ 51 h 89"/>
                <a:gd name="T80" fmla="*/ 37 w 89"/>
                <a:gd name="T81" fmla="*/ 49 h 89"/>
                <a:gd name="T82" fmla="*/ 33 w 89"/>
                <a:gd name="T83" fmla="*/ 49 h 89"/>
                <a:gd name="T84" fmla="*/ 33 w 89"/>
                <a:gd name="T85" fmla="*/ 69 h 89"/>
                <a:gd name="T86" fmla="*/ 25 w 89"/>
                <a:gd name="T87" fmla="*/ 69 h 89"/>
                <a:gd name="T88" fmla="*/ 33 w 89"/>
                <a:gd name="T89" fmla="*/ 42 h 89"/>
                <a:gd name="T90" fmla="*/ 42 w 89"/>
                <a:gd name="T91" fmla="*/ 42 h 89"/>
                <a:gd name="T92" fmla="*/ 51 w 89"/>
                <a:gd name="T93" fmla="*/ 40 h 89"/>
                <a:gd name="T94" fmla="*/ 54 w 89"/>
                <a:gd name="T95" fmla="*/ 35 h 89"/>
                <a:gd name="T96" fmla="*/ 52 w 89"/>
                <a:gd name="T97" fmla="*/ 31 h 89"/>
                <a:gd name="T98" fmla="*/ 49 w 89"/>
                <a:gd name="T99" fmla="*/ 29 h 89"/>
                <a:gd name="T100" fmla="*/ 41 w 89"/>
                <a:gd name="T101" fmla="*/ 28 h 89"/>
                <a:gd name="T102" fmla="*/ 33 w 89"/>
                <a:gd name="T103" fmla="*/ 28 h 89"/>
                <a:gd name="T104" fmla="*/ 33 w 89"/>
                <a:gd name="T105"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89">
                  <a:moveTo>
                    <a:pt x="44" y="0"/>
                  </a:moveTo>
                  <a:cubicBezTo>
                    <a:pt x="52" y="0"/>
                    <a:pt x="59" y="2"/>
                    <a:pt x="66" y="6"/>
                  </a:cubicBezTo>
                  <a:cubicBezTo>
                    <a:pt x="73" y="10"/>
                    <a:pt x="79" y="15"/>
                    <a:pt x="83" y="22"/>
                  </a:cubicBezTo>
                  <a:cubicBezTo>
                    <a:pt x="87" y="30"/>
                    <a:pt x="89" y="37"/>
                    <a:pt x="89" y="45"/>
                  </a:cubicBezTo>
                  <a:cubicBezTo>
                    <a:pt x="89" y="52"/>
                    <a:pt x="87" y="60"/>
                    <a:pt x="83" y="67"/>
                  </a:cubicBezTo>
                  <a:cubicBezTo>
                    <a:pt x="79" y="74"/>
                    <a:pt x="73" y="79"/>
                    <a:pt x="66" y="83"/>
                  </a:cubicBezTo>
                  <a:cubicBezTo>
                    <a:pt x="59" y="87"/>
                    <a:pt x="52" y="89"/>
                    <a:pt x="44" y="89"/>
                  </a:cubicBezTo>
                  <a:cubicBezTo>
                    <a:pt x="37" y="89"/>
                    <a:pt x="29" y="87"/>
                    <a:pt x="22" y="83"/>
                  </a:cubicBezTo>
                  <a:cubicBezTo>
                    <a:pt x="15" y="79"/>
                    <a:pt x="10" y="74"/>
                    <a:pt x="6" y="67"/>
                  </a:cubicBezTo>
                  <a:cubicBezTo>
                    <a:pt x="2" y="60"/>
                    <a:pt x="0" y="52"/>
                    <a:pt x="0" y="45"/>
                  </a:cubicBezTo>
                  <a:cubicBezTo>
                    <a:pt x="0" y="37"/>
                    <a:pt x="2" y="30"/>
                    <a:pt x="6" y="22"/>
                  </a:cubicBezTo>
                  <a:cubicBezTo>
                    <a:pt x="10" y="15"/>
                    <a:pt x="16" y="10"/>
                    <a:pt x="23" y="6"/>
                  </a:cubicBezTo>
                  <a:cubicBezTo>
                    <a:pt x="30" y="2"/>
                    <a:pt x="37" y="0"/>
                    <a:pt x="44" y="0"/>
                  </a:cubicBezTo>
                  <a:close/>
                  <a:moveTo>
                    <a:pt x="44" y="8"/>
                  </a:moveTo>
                  <a:cubicBezTo>
                    <a:pt x="38" y="8"/>
                    <a:pt x="32" y="9"/>
                    <a:pt x="26" y="13"/>
                  </a:cubicBezTo>
                  <a:cubicBezTo>
                    <a:pt x="20" y="16"/>
                    <a:pt x="16" y="20"/>
                    <a:pt x="12" y="26"/>
                  </a:cubicBezTo>
                  <a:cubicBezTo>
                    <a:pt x="9" y="32"/>
                    <a:pt x="8" y="38"/>
                    <a:pt x="8" y="45"/>
                  </a:cubicBezTo>
                  <a:cubicBezTo>
                    <a:pt x="8" y="51"/>
                    <a:pt x="9" y="57"/>
                    <a:pt x="12" y="63"/>
                  </a:cubicBezTo>
                  <a:cubicBezTo>
                    <a:pt x="16" y="69"/>
                    <a:pt x="20" y="73"/>
                    <a:pt x="26" y="77"/>
                  </a:cubicBezTo>
                  <a:cubicBezTo>
                    <a:pt x="32" y="80"/>
                    <a:pt x="38" y="82"/>
                    <a:pt x="44" y="82"/>
                  </a:cubicBezTo>
                  <a:cubicBezTo>
                    <a:pt x="51" y="82"/>
                    <a:pt x="57" y="80"/>
                    <a:pt x="63" y="77"/>
                  </a:cubicBezTo>
                  <a:cubicBezTo>
                    <a:pt x="69" y="73"/>
                    <a:pt x="73" y="69"/>
                    <a:pt x="76" y="63"/>
                  </a:cubicBezTo>
                  <a:cubicBezTo>
                    <a:pt x="80" y="57"/>
                    <a:pt x="81" y="51"/>
                    <a:pt x="81" y="45"/>
                  </a:cubicBezTo>
                  <a:cubicBezTo>
                    <a:pt x="81" y="38"/>
                    <a:pt x="80" y="32"/>
                    <a:pt x="76" y="26"/>
                  </a:cubicBezTo>
                  <a:cubicBezTo>
                    <a:pt x="73" y="20"/>
                    <a:pt x="68" y="16"/>
                    <a:pt x="63" y="13"/>
                  </a:cubicBezTo>
                  <a:cubicBezTo>
                    <a:pt x="57" y="9"/>
                    <a:pt x="51" y="8"/>
                    <a:pt x="44" y="8"/>
                  </a:cubicBezTo>
                  <a:close/>
                  <a:moveTo>
                    <a:pt x="25" y="69"/>
                  </a:moveTo>
                  <a:cubicBezTo>
                    <a:pt x="25" y="22"/>
                    <a:pt x="25" y="22"/>
                    <a:pt x="25" y="22"/>
                  </a:cubicBezTo>
                  <a:cubicBezTo>
                    <a:pt x="41" y="22"/>
                    <a:pt x="41" y="22"/>
                    <a:pt x="41" y="22"/>
                  </a:cubicBezTo>
                  <a:cubicBezTo>
                    <a:pt x="47" y="22"/>
                    <a:pt x="51" y="22"/>
                    <a:pt x="53" y="23"/>
                  </a:cubicBezTo>
                  <a:cubicBezTo>
                    <a:pt x="56" y="24"/>
                    <a:pt x="58" y="25"/>
                    <a:pt x="59" y="27"/>
                  </a:cubicBezTo>
                  <a:cubicBezTo>
                    <a:pt x="61" y="30"/>
                    <a:pt x="62" y="32"/>
                    <a:pt x="62" y="34"/>
                  </a:cubicBezTo>
                  <a:cubicBezTo>
                    <a:pt x="62" y="38"/>
                    <a:pt x="60" y="41"/>
                    <a:pt x="58" y="43"/>
                  </a:cubicBezTo>
                  <a:cubicBezTo>
                    <a:pt x="55" y="46"/>
                    <a:pt x="52" y="48"/>
                    <a:pt x="48" y="48"/>
                  </a:cubicBezTo>
                  <a:cubicBezTo>
                    <a:pt x="50" y="49"/>
                    <a:pt x="51" y="49"/>
                    <a:pt x="52" y="50"/>
                  </a:cubicBezTo>
                  <a:cubicBezTo>
                    <a:pt x="54" y="52"/>
                    <a:pt x="56" y="55"/>
                    <a:pt x="59" y="60"/>
                  </a:cubicBezTo>
                  <a:cubicBezTo>
                    <a:pt x="65" y="69"/>
                    <a:pt x="65" y="69"/>
                    <a:pt x="65" y="69"/>
                  </a:cubicBezTo>
                  <a:cubicBezTo>
                    <a:pt x="56" y="69"/>
                    <a:pt x="56" y="69"/>
                    <a:pt x="56" y="69"/>
                  </a:cubicBezTo>
                  <a:cubicBezTo>
                    <a:pt x="51" y="62"/>
                    <a:pt x="51" y="62"/>
                    <a:pt x="51" y="62"/>
                  </a:cubicBezTo>
                  <a:cubicBezTo>
                    <a:pt x="48" y="56"/>
                    <a:pt x="45" y="52"/>
                    <a:pt x="43" y="51"/>
                  </a:cubicBezTo>
                  <a:cubicBezTo>
                    <a:pt x="42" y="49"/>
                    <a:pt x="40" y="49"/>
                    <a:pt x="37" y="49"/>
                  </a:cubicBezTo>
                  <a:cubicBezTo>
                    <a:pt x="33" y="49"/>
                    <a:pt x="33" y="49"/>
                    <a:pt x="33" y="49"/>
                  </a:cubicBezTo>
                  <a:cubicBezTo>
                    <a:pt x="33" y="69"/>
                    <a:pt x="33" y="69"/>
                    <a:pt x="33" y="69"/>
                  </a:cubicBezTo>
                  <a:lnTo>
                    <a:pt x="25" y="69"/>
                  </a:lnTo>
                  <a:close/>
                  <a:moveTo>
                    <a:pt x="33" y="42"/>
                  </a:moveTo>
                  <a:cubicBezTo>
                    <a:pt x="42" y="42"/>
                    <a:pt x="42" y="42"/>
                    <a:pt x="42" y="42"/>
                  </a:cubicBezTo>
                  <a:cubicBezTo>
                    <a:pt x="46" y="42"/>
                    <a:pt x="50" y="42"/>
                    <a:pt x="51" y="40"/>
                  </a:cubicBezTo>
                  <a:cubicBezTo>
                    <a:pt x="53" y="39"/>
                    <a:pt x="54" y="37"/>
                    <a:pt x="54" y="35"/>
                  </a:cubicBezTo>
                  <a:cubicBezTo>
                    <a:pt x="54" y="34"/>
                    <a:pt x="53" y="32"/>
                    <a:pt x="52" y="31"/>
                  </a:cubicBezTo>
                  <a:cubicBezTo>
                    <a:pt x="52" y="30"/>
                    <a:pt x="51" y="29"/>
                    <a:pt x="49" y="29"/>
                  </a:cubicBezTo>
                  <a:cubicBezTo>
                    <a:pt x="48" y="28"/>
                    <a:pt x="45" y="28"/>
                    <a:pt x="41" y="28"/>
                  </a:cubicBezTo>
                  <a:cubicBezTo>
                    <a:pt x="33" y="28"/>
                    <a:pt x="33" y="28"/>
                    <a:pt x="33" y="28"/>
                  </a:cubicBezTo>
                  <a:lnTo>
                    <a:pt x="3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7DDEE4EB-21A8-494C-958D-73AC1A95F7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4192" y="107566"/>
            <a:ext cx="1228796" cy="779236"/>
          </a:xfrm>
          <a:prstGeom prst="rect">
            <a:avLst/>
          </a:prstGeom>
        </p:spPr>
      </p:pic>
    </p:spTree>
    <p:extLst>
      <p:ext uri="{BB962C8B-B14F-4D97-AF65-F5344CB8AC3E}">
        <p14:creationId xmlns:p14="http://schemas.microsoft.com/office/powerpoint/2010/main" val="6297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err="1"/>
              <a:t>28pt</a:t>
            </a:r>
            <a:r>
              <a:rPr lang="en-US"/>
              <a:t> Intel Clear Light Headline</a:t>
            </a:r>
          </a:p>
        </p:txBody>
      </p:sp>
    </p:spTree>
    <p:extLst>
      <p:ext uri="{BB962C8B-B14F-4D97-AF65-F5344CB8AC3E}">
        <p14:creationId xmlns:p14="http://schemas.microsoft.com/office/powerpoint/2010/main" val="41371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961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 Cover">
    <p:bg>
      <p:bgPr>
        <a:solidFill>
          <a:schemeClr val="bg1"/>
        </a:solidFill>
        <a:effectLst/>
      </p:bgPr>
    </p:bg>
    <p:spTree>
      <p:nvGrpSpPr>
        <p:cNvPr id="1" name=""/>
        <p:cNvGrpSpPr/>
        <p:nvPr/>
      </p:nvGrpSpPr>
      <p:grpSpPr>
        <a:xfrm>
          <a:off x="0" y="0"/>
          <a:ext cx="0" cy="0"/>
          <a:chOff x="0" y="0"/>
          <a:chExt cx="0" cy="0"/>
        </a:xfrm>
      </p:grpSpPr>
      <p:sp>
        <p:nvSpPr>
          <p:cNvPr id="8" name="TextBox 7"/>
          <p:cNvSpPr txBox="1"/>
          <p:nvPr userDrawn="1"/>
        </p:nvSpPr>
        <p:spPr>
          <a:xfrm>
            <a:off x="3124200" y="3028950"/>
            <a:ext cx="2848695" cy="307777"/>
          </a:xfrm>
          <a:prstGeom prst="rect">
            <a:avLst/>
          </a:prstGeom>
          <a:noFill/>
        </p:spPr>
        <p:txBody>
          <a:bodyPr wrap="square" rtlCol="0">
            <a:spAutoFit/>
          </a:bodyPr>
          <a:lstStyle/>
          <a:p>
            <a:pPr algn="ctr"/>
            <a:r>
              <a:rPr lang="en-US" sz="1400" i="1">
                <a:solidFill>
                  <a:prstClr val="black"/>
                </a:solidFill>
              </a:rPr>
              <a:t>Architected for Performance</a:t>
            </a:r>
          </a:p>
        </p:txBody>
      </p:sp>
      <p:pic>
        <p:nvPicPr>
          <p:cNvPr id="4" name="Picture 5"/>
          <p:cNvPicPr>
            <a:picLocks noChangeArrowheads="1"/>
          </p:cNvPicPr>
          <p:nvPr userDrawn="1"/>
        </p:nvPicPr>
        <p:blipFill>
          <a:blip r:embed="rId2" cstate="print"/>
          <a:srcRect/>
          <a:stretch>
            <a:fillRect/>
          </a:stretch>
        </p:blipFill>
        <p:spPr bwMode="auto">
          <a:xfrm flipH="1">
            <a:off x="0" y="4533900"/>
            <a:ext cx="9144000" cy="609600"/>
          </a:xfrm>
          <a:prstGeom prst="rect">
            <a:avLst/>
          </a:prstGeom>
          <a:noFill/>
          <a:ln w="9525">
            <a:noFill/>
            <a:miter lim="800000"/>
            <a:headEnd/>
            <a:tailEnd/>
          </a:ln>
        </p:spPr>
      </p:pic>
      <p:pic>
        <p:nvPicPr>
          <p:cNvPr id="5" name="Picture 5"/>
          <p:cNvPicPr>
            <a:picLocks noChangeArrowheads="1"/>
          </p:cNvPicPr>
          <p:nvPr userDrawn="1"/>
        </p:nvPicPr>
        <p:blipFill>
          <a:blip r:embed="rId2" cstate="print"/>
          <a:srcRect/>
          <a:stretch>
            <a:fillRect/>
          </a:stretch>
        </p:blipFill>
        <p:spPr bwMode="auto">
          <a:xfrm>
            <a:off x="5" y="0"/>
            <a:ext cx="7863840" cy="822960"/>
          </a:xfrm>
          <a:prstGeom prst="rect">
            <a:avLst/>
          </a:prstGeom>
          <a:noFill/>
          <a:ln w="9525">
            <a:noFill/>
            <a:miter lim="800000"/>
            <a:headEnd/>
            <a:tailEnd/>
          </a:ln>
        </p:spPr>
      </p:pic>
      <p:grpSp>
        <p:nvGrpSpPr>
          <p:cNvPr id="21" name="Group 4"/>
          <p:cNvGrpSpPr>
            <a:grpSpLocks noChangeAspect="1"/>
          </p:cNvGrpSpPr>
          <p:nvPr userDrawn="1"/>
        </p:nvGrpSpPr>
        <p:grpSpPr bwMode="auto">
          <a:xfrm>
            <a:off x="3248242" y="2300073"/>
            <a:ext cx="2647516" cy="728877"/>
            <a:chOff x="630" y="856"/>
            <a:chExt cx="4653" cy="1281"/>
          </a:xfrm>
        </p:grpSpPr>
        <p:sp>
          <p:nvSpPr>
            <p:cNvPr id="22" name="Freeform 5"/>
            <p:cNvSpPr>
              <a:spLocks/>
            </p:cNvSpPr>
            <p:nvPr/>
          </p:nvSpPr>
          <p:spPr bwMode="auto">
            <a:xfrm>
              <a:off x="785" y="1463"/>
              <a:ext cx="4498" cy="672"/>
            </a:xfrm>
            <a:custGeom>
              <a:avLst/>
              <a:gdLst>
                <a:gd name="T0" fmla="*/ 1989 w 2263"/>
                <a:gd name="T1" fmla="*/ 260 h 338"/>
                <a:gd name="T2" fmla="*/ 2060 w 2263"/>
                <a:gd name="T3" fmla="*/ 147 h 338"/>
                <a:gd name="T4" fmla="*/ 1863 w 2263"/>
                <a:gd name="T5" fmla="*/ 47 h 338"/>
                <a:gd name="T6" fmla="*/ 1027 w 2263"/>
                <a:gd name="T7" fmla="*/ 82 h 338"/>
                <a:gd name="T8" fmla="*/ 0 w 2263"/>
                <a:gd name="T9" fmla="*/ 241 h 338"/>
                <a:gd name="T10" fmla="*/ 1471 w 2263"/>
                <a:gd name="T11" fmla="*/ 11 h 338"/>
                <a:gd name="T12" fmla="*/ 2174 w 2263"/>
                <a:gd name="T13" fmla="*/ 85 h 338"/>
                <a:gd name="T14" fmla="*/ 2251 w 2263"/>
                <a:gd name="T15" fmla="*/ 170 h 338"/>
                <a:gd name="T16" fmla="*/ 2132 w 2263"/>
                <a:gd name="T17" fmla="*/ 338 h 338"/>
                <a:gd name="T18" fmla="*/ 1882 w 2263"/>
                <a:gd name="T19" fmla="*/ 338 h 338"/>
                <a:gd name="T20" fmla="*/ 1989 w 2263"/>
                <a:gd name="T21" fmla="*/ 2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338">
                  <a:moveTo>
                    <a:pt x="1989" y="260"/>
                  </a:moveTo>
                  <a:cubicBezTo>
                    <a:pt x="2020" y="235"/>
                    <a:pt x="2067" y="203"/>
                    <a:pt x="2060" y="147"/>
                  </a:cubicBezTo>
                  <a:cubicBezTo>
                    <a:pt x="2053" y="84"/>
                    <a:pt x="1940" y="57"/>
                    <a:pt x="1863" y="47"/>
                  </a:cubicBezTo>
                  <a:cubicBezTo>
                    <a:pt x="1589" y="10"/>
                    <a:pt x="1267" y="52"/>
                    <a:pt x="1027" y="82"/>
                  </a:cubicBezTo>
                  <a:cubicBezTo>
                    <a:pt x="671" y="128"/>
                    <a:pt x="324" y="169"/>
                    <a:pt x="0" y="241"/>
                  </a:cubicBezTo>
                  <a:cubicBezTo>
                    <a:pt x="425" y="129"/>
                    <a:pt x="951" y="36"/>
                    <a:pt x="1471" y="11"/>
                  </a:cubicBezTo>
                  <a:cubicBezTo>
                    <a:pt x="1705" y="0"/>
                    <a:pt x="2018" y="4"/>
                    <a:pt x="2174" y="85"/>
                  </a:cubicBezTo>
                  <a:cubicBezTo>
                    <a:pt x="2205" y="102"/>
                    <a:pt x="2247" y="138"/>
                    <a:pt x="2251" y="170"/>
                  </a:cubicBezTo>
                  <a:cubicBezTo>
                    <a:pt x="2263" y="253"/>
                    <a:pt x="2173" y="301"/>
                    <a:pt x="2132" y="338"/>
                  </a:cubicBezTo>
                  <a:cubicBezTo>
                    <a:pt x="1882" y="338"/>
                    <a:pt x="1882" y="338"/>
                    <a:pt x="1882" y="338"/>
                  </a:cubicBezTo>
                  <a:cubicBezTo>
                    <a:pt x="1915" y="312"/>
                    <a:pt x="1952" y="291"/>
                    <a:pt x="1989" y="260"/>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630" y="856"/>
              <a:ext cx="998" cy="895"/>
            </a:xfrm>
            <a:custGeom>
              <a:avLst/>
              <a:gdLst>
                <a:gd name="T0" fmla="*/ 0 w 502"/>
                <a:gd name="T1" fmla="*/ 450 h 450"/>
                <a:gd name="T2" fmla="*/ 118 w 502"/>
                <a:gd name="T3" fmla="*/ 12 h 450"/>
                <a:gd name="T4" fmla="*/ 254 w 502"/>
                <a:gd name="T5" fmla="*/ 12 h 450"/>
                <a:gd name="T6" fmla="*/ 241 w 502"/>
                <a:gd name="T7" fmla="*/ 60 h 450"/>
                <a:gd name="T8" fmla="*/ 319 w 502"/>
                <a:gd name="T9" fmla="*/ 16 h 450"/>
                <a:gd name="T10" fmla="*/ 394 w 502"/>
                <a:gd name="T11" fmla="*/ 0 h 450"/>
                <a:gd name="T12" fmla="*/ 485 w 502"/>
                <a:gd name="T13" fmla="*/ 42 h 450"/>
                <a:gd name="T14" fmla="*/ 488 w 502"/>
                <a:gd name="T15" fmla="*/ 165 h 450"/>
                <a:gd name="T16" fmla="*/ 411 w 502"/>
                <a:gd name="T17" fmla="*/ 450 h 450"/>
                <a:gd name="T18" fmla="*/ 274 w 502"/>
                <a:gd name="T19" fmla="*/ 450 h 450"/>
                <a:gd name="T20" fmla="*/ 332 w 502"/>
                <a:gd name="T21" fmla="*/ 233 h 450"/>
                <a:gd name="T22" fmla="*/ 344 w 502"/>
                <a:gd name="T23" fmla="*/ 180 h 450"/>
                <a:gd name="T24" fmla="*/ 346 w 502"/>
                <a:gd name="T25" fmla="*/ 141 h 450"/>
                <a:gd name="T26" fmla="*/ 332 w 502"/>
                <a:gd name="T27" fmla="*/ 120 h 450"/>
                <a:gd name="T28" fmla="*/ 298 w 502"/>
                <a:gd name="T29" fmla="*/ 113 h 450"/>
                <a:gd name="T30" fmla="*/ 262 w 502"/>
                <a:gd name="T31" fmla="*/ 120 h 450"/>
                <a:gd name="T32" fmla="*/ 220 w 502"/>
                <a:gd name="T33" fmla="*/ 139 h 450"/>
                <a:gd name="T34" fmla="*/ 137 w 502"/>
                <a:gd name="T35" fmla="*/ 450 h 450"/>
                <a:gd name="T36" fmla="*/ 0 w 502"/>
                <a:gd name="T3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50">
                  <a:moveTo>
                    <a:pt x="0" y="450"/>
                  </a:moveTo>
                  <a:cubicBezTo>
                    <a:pt x="118" y="12"/>
                    <a:pt x="118" y="12"/>
                    <a:pt x="118" y="12"/>
                  </a:cubicBezTo>
                  <a:cubicBezTo>
                    <a:pt x="254" y="12"/>
                    <a:pt x="254" y="12"/>
                    <a:pt x="254" y="12"/>
                  </a:cubicBezTo>
                  <a:cubicBezTo>
                    <a:pt x="241" y="60"/>
                    <a:pt x="241" y="60"/>
                    <a:pt x="241" y="60"/>
                  </a:cubicBezTo>
                  <a:cubicBezTo>
                    <a:pt x="269" y="41"/>
                    <a:pt x="295" y="26"/>
                    <a:pt x="319" y="16"/>
                  </a:cubicBezTo>
                  <a:cubicBezTo>
                    <a:pt x="343" y="5"/>
                    <a:pt x="368" y="0"/>
                    <a:pt x="394" y="0"/>
                  </a:cubicBezTo>
                  <a:cubicBezTo>
                    <a:pt x="438" y="0"/>
                    <a:pt x="469" y="14"/>
                    <a:pt x="485" y="42"/>
                  </a:cubicBezTo>
                  <a:cubicBezTo>
                    <a:pt x="501" y="70"/>
                    <a:pt x="502" y="111"/>
                    <a:pt x="488" y="165"/>
                  </a:cubicBezTo>
                  <a:cubicBezTo>
                    <a:pt x="411" y="450"/>
                    <a:pt x="411" y="450"/>
                    <a:pt x="411" y="450"/>
                  </a:cubicBezTo>
                  <a:cubicBezTo>
                    <a:pt x="274" y="450"/>
                    <a:pt x="274" y="450"/>
                    <a:pt x="274" y="450"/>
                  </a:cubicBezTo>
                  <a:cubicBezTo>
                    <a:pt x="332" y="233"/>
                    <a:pt x="332" y="233"/>
                    <a:pt x="332" y="233"/>
                  </a:cubicBezTo>
                  <a:cubicBezTo>
                    <a:pt x="337" y="215"/>
                    <a:pt x="341" y="197"/>
                    <a:pt x="344" y="180"/>
                  </a:cubicBezTo>
                  <a:cubicBezTo>
                    <a:pt x="347" y="162"/>
                    <a:pt x="348" y="149"/>
                    <a:pt x="346" y="141"/>
                  </a:cubicBezTo>
                  <a:cubicBezTo>
                    <a:pt x="344" y="131"/>
                    <a:pt x="339" y="124"/>
                    <a:pt x="332" y="120"/>
                  </a:cubicBezTo>
                  <a:cubicBezTo>
                    <a:pt x="324" y="115"/>
                    <a:pt x="313" y="113"/>
                    <a:pt x="298" y="113"/>
                  </a:cubicBezTo>
                  <a:cubicBezTo>
                    <a:pt x="287" y="113"/>
                    <a:pt x="275" y="115"/>
                    <a:pt x="262" y="120"/>
                  </a:cubicBezTo>
                  <a:cubicBezTo>
                    <a:pt x="250" y="124"/>
                    <a:pt x="236" y="130"/>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1777" y="880"/>
              <a:ext cx="920" cy="871"/>
            </a:xfrm>
            <a:custGeom>
              <a:avLst/>
              <a:gdLst>
                <a:gd name="T0" fmla="*/ 77 w 920"/>
                <a:gd name="T1" fmla="*/ 871 h 871"/>
                <a:gd name="T2" fmla="*/ 0 w 920"/>
                <a:gd name="T3" fmla="*/ 0 h 871"/>
                <a:gd name="T4" fmla="*/ 286 w 920"/>
                <a:gd name="T5" fmla="*/ 0 h 871"/>
                <a:gd name="T6" fmla="*/ 310 w 920"/>
                <a:gd name="T7" fmla="*/ 575 h 871"/>
                <a:gd name="T8" fmla="*/ 642 w 920"/>
                <a:gd name="T9" fmla="*/ 0 h 871"/>
                <a:gd name="T10" fmla="*/ 920 w 920"/>
                <a:gd name="T11" fmla="*/ 0 h 871"/>
                <a:gd name="T12" fmla="*/ 374 w 920"/>
                <a:gd name="T13" fmla="*/ 871 h 871"/>
                <a:gd name="T14" fmla="*/ 77 w 920"/>
                <a:gd name="T15" fmla="*/ 87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871">
                  <a:moveTo>
                    <a:pt x="77" y="871"/>
                  </a:moveTo>
                  <a:lnTo>
                    <a:pt x="0" y="0"/>
                  </a:lnTo>
                  <a:lnTo>
                    <a:pt x="286" y="0"/>
                  </a:lnTo>
                  <a:lnTo>
                    <a:pt x="310" y="575"/>
                  </a:lnTo>
                  <a:lnTo>
                    <a:pt x="642" y="0"/>
                  </a:lnTo>
                  <a:lnTo>
                    <a:pt x="920" y="0"/>
                  </a:lnTo>
                  <a:lnTo>
                    <a:pt x="374" y="871"/>
                  </a:lnTo>
                  <a:lnTo>
                    <a:pt x="77" y="8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a:off x="2568" y="856"/>
              <a:ext cx="1491" cy="895"/>
            </a:xfrm>
            <a:custGeom>
              <a:avLst/>
              <a:gdLst>
                <a:gd name="T0" fmla="*/ 0 w 750"/>
                <a:gd name="T1" fmla="*/ 450 h 450"/>
                <a:gd name="T2" fmla="*/ 118 w 750"/>
                <a:gd name="T3" fmla="*/ 12 h 450"/>
                <a:gd name="T4" fmla="*/ 254 w 750"/>
                <a:gd name="T5" fmla="*/ 12 h 450"/>
                <a:gd name="T6" fmla="*/ 241 w 750"/>
                <a:gd name="T7" fmla="*/ 60 h 450"/>
                <a:gd name="T8" fmla="*/ 317 w 750"/>
                <a:gd name="T9" fmla="*/ 16 h 450"/>
                <a:gd name="T10" fmla="*/ 388 w 750"/>
                <a:gd name="T11" fmla="*/ 0 h 450"/>
                <a:gd name="T12" fmla="*/ 453 w 750"/>
                <a:gd name="T13" fmla="*/ 19 h 450"/>
                <a:gd name="T14" fmla="*/ 485 w 750"/>
                <a:gd name="T15" fmla="*/ 76 h 450"/>
                <a:gd name="T16" fmla="*/ 574 w 750"/>
                <a:gd name="T17" fmla="*/ 19 h 450"/>
                <a:gd name="T18" fmla="*/ 650 w 750"/>
                <a:gd name="T19" fmla="*/ 0 h 450"/>
                <a:gd name="T20" fmla="*/ 702 w 750"/>
                <a:gd name="T21" fmla="*/ 9 h 450"/>
                <a:gd name="T22" fmla="*/ 735 w 750"/>
                <a:gd name="T23" fmla="*/ 39 h 450"/>
                <a:gd name="T24" fmla="*/ 750 w 750"/>
                <a:gd name="T25" fmla="*/ 89 h 450"/>
                <a:gd name="T26" fmla="*/ 738 w 750"/>
                <a:gd name="T27" fmla="*/ 165 h 450"/>
                <a:gd name="T28" fmla="*/ 662 w 750"/>
                <a:gd name="T29" fmla="*/ 450 h 450"/>
                <a:gd name="T30" fmla="*/ 524 w 750"/>
                <a:gd name="T31" fmla="*/ 450 h 450"/>
                <a:gd name="T32" fmla="*/ 583 w 750"/>
                <a:gd name="T33" fmla="*/ 231 h 450"/>
                <a:gd name="T34" fmla="*/ 597 w 750"/>
                <a:gd name="T35" fmla="*/ 177 h 450"/>
                <a:gd name="T36" fmla="*/ 599 w 750"/>
                <a:gd name="T37" fmla="*/ 140 h 450"/>
                <a:gd name="T38" fmla="*/ 587 w 750"/>
                <a:gd name="T39" fmla="*/ 120 h 450"/>
                <a:gd name="T40" fmla="*/ 554 w 750"/>
                <a:gd name="T41" fmla="*/ 113 h 450"/>
                <a:gd name="T42" fmla="*/ 521 w 750"/>
                <a:gd name="T43" fmla="*/ 120 h 450"/>
                <a:gd name="T44" fmla="*/ 483 w 750"/>
                <a:gd name="T45" fmla="*/ 139 h 450"/>
                <a:gd name="T46" fmla="*/ 399 w 750"/>
                <a:gd name="T47" fmla="*/ 450 h 450"/>
                <a:gd name="T48" fmla="*/ 262 w 750"/>
                <a:gd name="T49" fmla="*/ 450 h 450"/>
                <a:gd name="T50" fmla="*/ 321 w 750"/>
                <a:gd name="T51" fmla="*/ 231 h 450"/>
                <a:gd name="T52" fmla="*/ 334 w 750"/>
                <a:gd name="T53" fmla="*/ 177 h 450"/>
                <a:gd name="T54" fmla="*/ 336 w 750"/>
                <a:gd name="T55" fmla="*/ 140 h 450"/>
                <a:gd name="T56" fmla="*/ 324 w 750"/>
                <a:gd name="T57" fmla="*/ 120 h 450"/>
                <a:gd name="T58" fmla="*/ 291 w 750"/>
                <a:gd name="T59" fmla="*/ 113 h 450"/>
                <a:gd name="T60" fmla="*/ 256 w 750"/>
                <a:gd name="T61" fmla="*/ 121 h 450"/>
                <a:gd name="T62" fmla="*/ 220 w 750"/>
                <a:gd name="T63" fmla="*/ 139 h 450"/>
                <a:gd name="T64" fmla="*/ 137 w 750"/>
                <a:gd name="T65" fmla="*/ 450 h 450"/>
                <a:gd name="T66" fmla="*/ 0 w 750"/>
                <a:gd name="T6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450">
                  <a:moveTo>
                    <a:pt x="0" y="450"/>
                  </a:moveTo>
                  <a:cubicBezTo>
                    <a:pt x="118" y="12"/>
                    <a:pt x="118" y="12"/>
                    <a:pt x="118" y="12"/>
                  </a:cubicBezTo>
                  <a:cubicBezTo>
                    <a:pt x="254" y="12"/>
                    <a:pt x="254" y="12"/>
                    <a:pt x="254" y="12"/>
                  </a:cubicBezTo>
                  <a:cubicBezTo>
                    <a:pt x="241" y="60"/>
                    <a:pt x="241" y="60"/>
                    <a:pt x="241" y="60"/>
                  </a:cubicBezTo>
                  <a:cubicBezTo>
                    <a:pt x="269" y="41"/>
                    <a:pt x="294" y="26"/>
                    <a:pt x="317" y="16"/>
                  </a:cubicBezTo>
                  <a:cubicBezTo>
                    <a:pt x="339" y="5"/>
                    <a:pt x="363" y="0"/>
                    <a:pt x="388" y="0"/>
                  </a:cubicBezTo>
                  <a:cubicBezTo>
                    <a:pt x="415" y="0"/>
                    <a:pt x="436" y="6"/>
                    <a:pt x="453" y="19"/>
                  </a:cubicBezTo>
                  <a:cubicBezTo>
                    <a:pt x="470" y="31"/>
                    <a:pt x="481" y="50"/>
                    <a:pt x="485" y="76"/>
                  </a:cubicBezTo>
                  <a:cubicBezTo>
                    <a:pt x="517" y="51"/>
                    <a:pt x="547" y="32"/>
                    <a:pt x="574" y="19"/>
                  </a:cubicBezTo>
                  <a:cubicBezTo>
                    <a:pt x="601" y="6"/>
                    <a:pt x="626" y="0"/>
                    <a:pt x="650" y="0"/>
                  </a:cubicBezTo>
                  <a:cubicBezTo>
                    <a:pt x="671" y="0"/>
                    <a:pt x="688" y="3"/>
                    <a:pt x="702" y="9"/>
                  </a:cubicBezTo>
                  <a:cubicBezTo>
                    <a:pt x="717" y="16"/>
                    <a:pt x="728" y="26"/>
                    <a:pt x="735" y="39"/>
                  </a:cubicBezTo>
                  <a:cubicBezTo>
                    <a:pt x="744" y="53"/>
                    <a:pt x="749" y="69"/>
                    <a:pt x="750" y="89"/>
                  </a:cubicBezTo>
                  <a:cubicBezTo>
                    <a:pt x="750" y="108"/>
                    <a:pt x="747" y="134"/>
                    <a:pt x="738" y="165"/>
                  </a:cubicBezTo>
                  <a:cubicBezTo>
                    <a:pt x="662" y="450"/>
                    <a:pt x="662" y="450"/>
                    <a:pt x="662" y="450"/>
                  </a:cubicBezTo>
                  <a:cubicBezTo>
                    <a:pt x="524" y="450"/>
                    <a:pt x="524" y="450"/>
                    <a:pt x="524" y="450"/>
                  </a:cubicBezTo>
                  <a:cubicBezTo>
                    <a:pt x="583" y="231"/>
                    <a:pt x="583" y="231"/>
                    <a:pt x="583" y="231"/>
                  </a:cubicBezTo>
                  <a:cubicBezTo>
                    <a:pt x="589" y="210"/>
                    <a:pt x="593" y="191"/>
                    <a:pt x="597" y="177"/>
                  </a:cubicBezTo>
                  <a:cubicBezTo>
                    <a:pt x="600" y="162"/>
                    <a:pt x="601" y="150"/>
                    <a:pt x="599" y="140"/>
                  </a:cubicBezTo>
                  <a:cubicBezTo>
                    <a:pt x="598" y="131"/>
                    <a:pt x="594" y="124"/>
                    <a:pt x="587" y="120"/>
                  </a:cubicBezTo>
                  <a:cubicBezTo>
                    <a:pt x="580" y="115"/>
                    <a:pt x="569" y="113"/>
                    <a:pt x="554" y="113"/>
                  </a:cubicBezTo>
                  <a:cubicBezTo>
                    <a:pt x="543" y="113"/>
                    <a:pt x="532" y="116"/>
                    <a:pt x="521" y="120"/>
                  </a:cubicBezTo>
                  <a:cubicBezTo>
                    <a:pt x="510" y="125"/>
                    <a:pt x="497" y="131"/>
                    <a:pt x="483" y="139"/>
                  </a:cubicBezTo>
                  <a:cubicBezTo>
                    <a:pt x="399" y="450"/>
                    <a:pt x="399" y="450"/>
                    <a:pt x="399" y="450"/>
                  </a:cubicBezTo>
                  <a:cubicBezTo>
                    <a:pt x="262" y="450"/>
                    <a:pt x="262" y="450"/>
                    <a:pt x="262" y="450"/>
                  </a:cubicBezTo>
                  <a:cubicBezTo>
                    <a:pt x="321" y="231"/>
                    <a:pt x="321" y="231"/>
                    <a:pt x="321" y="231"/>
                  </a:cubicBezTo>
                  <a:cubicBezTo>
                    <a:pt x="326" y="210"/>
                    <a:pt x="331" y="192"/>
                    <a:pt x="334" y="177"/>
                  </a:cubicBezTo>
                  <a:cubicBezTo>
                    <a:pt x="337" y="162"/>
                    <a:pt x="338" y="150"/>
                    <a:pt x="336" y="140"/>
                  </a:cubicBezTo>
                  <a:cubicBezTo>
                    <a:pt x="335" y="131"/>
                    <a:pt x="331" y="124"/>
                    <a:pt x="324" y="120"/>
                  </a:cubicBezTo>
                  <a:cubicBezTo>
                    <a:pt x="317" y="115"/>
                    <a:pt x="306" y="113"/>
                    <a:pt x="291" y="113"/>
                  </a:cubicBezTo>
                  <a:cubicBezTo>
                    <a:pt x="280" y="113"/>
                    <a:pt x="268" y="116"/>
                    <a:pt x="256" y="121"/>
                  </a:cubicBezTo>
                  <a:cubicBezTo>
                    <a:pt x="244" y="126"/>
                    <a:pt x="232" y="132"/>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p:nvSpPr>
          <p:spPr bwMode="auto">
            <a:xfrm>
              <a:off x="2467" y="1801"/>
              <a:ext cx="312" cy="330"/>
            </a:xfrm>
            <a:custGeom>
              <a:avLst/>
              <a:gdLst>
                <a:gd name="T0" fmla="*/ 0 w 312"/>
                <a:gd name="T1" fmla="*/ 330 h 330"/>
                <a:gd name="T2" fmla="*/ 87 w 312"/>
                <a:gd name="T3" fmla="*/ 0 h 330"/>
                <a:gd name="T4" fmla="*/ 312 w 312"/>
                <a:gd name="T5" fmla="*/ 0 h 330"/>
                <a:gd name="T6" fmla="*/ 294 w 312"/>
                <a:gd name="T7" fmla="*/ 64 h 330"/>
                <a:gd name="T8" fmla="*/ 153 w 312"/>
                <a:gd name="T9" fmla="*/ 64 h 330"/>
                <a:gd name="T10" fmla="*/ 139 w 312"/>
                <a:gd name="T11" fmla="*/ 122 h 330"/>
                <a:gd name="T12" fmla="*/ 268 w 312"/>
                <a:gd name="T13" fmla="*/ 122 h 330"/>
                <a:gd name="T14" fmla="*/ 250 w 312"/>
                <a:gd name="T15" fmla="*/ 185 h 330"/>
                <a:gd name="T16" fmla="*/ 121 w 312"/>
                <a:gd name="T17" fmla="*/ 185 h 330"/>
                <a:gd name="T18" fmla="*/ 99 w 312"/>
                <a:gd name="T19" fmla="*/ 269 h 330"/>
                <a:gd name="T20" fmla="*/ 240 w 312"/>
                <a:gd name="T21" fmla="*/ 269 h 330"/>
                <a:gd name="T22" fmla="*/ 222 w 312"/>
                <a:gd name="T23" fmla="*/ 330 h 330"/>
                <a:gd name="T24" fmla="*/ 0 w 312"/>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30">
                  <a:moveTo>
                    <a:pt x="0" y="330"/>
                  </a:moveTo>
                  <a:lnTo>
                    <a:pt x="87" y="0"/>
                  </a:lnTo>
                  <a:lnTo>
                    <a:pt x="312" y="0"/>
                  </a:lnTo>
                  <a:lnTo>
                    <a:pt x="294" y="64"/>
                  </a:lnTo>
                  <a:lnTo>
                    <a:pt x="153" y="64"/>
                  </a:lnTo>
                  <a:lnTo>
                    <a:pt x="139" y="122"/>
                  </a:lnTo>
                  <a:lnTo>
                    <a:pt x="268" y="122"/>
                  </a:lnTo>
                  <a:lnTo>
                    <a:pt x="250" y="185"/>
                  </a:lnTo>
                  <a:lnTo>
                    <a:pt x="121" y="185"/>
                  </a:lnTo>
                  <a:lnTo>
                    <a:pt x="99" y="269"/>
                  </a:lnTo>
                  <a:lnTo>
                    <a:pt x="240" y="269"/>
                  </a:lnTo>
                  <a:lnTo>
                    <a:pt x="222"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auto">
            <a:xfrm>
              <a:off x="2709" y="1801"/>
              <a:ext cx="400" cy="330"/>
            </a:xfrm>
            <a:custGeom>
              <a:avLst/>
              <a:gdLst>
                <a:gd name="T0" fmla="*/ 0 w 400"/>
                <a:gd name="T1" fmla="*/ 330 h 330"/>
                <a:gd name="T2" fmla="*/ 151 w 400"/>
                <a:gd name="T3" fmla="*/ 165 h 330"/>
                <a:gd name="T4" fmla="*/ 91 w 400"/>
                <a:gd name="T5" fmla="*/ 0 h 330"/>
                <a:gd name="T6" fmla="*/ 187 w 400"/>
                <a:gd name="T7" fmla="*/ 0 h 330"/>
                <a:gd name="T8" fmla="*/ 221 w 400"/>
                <a:gd name="T9" fmla="*/ 100 h 330"/>
                <a:gd name="T10" fmla="*/ 308 w 400"/>
                <a:gd name="T11" fmla="*/ 0 h 330"/>
                <a:gd name="T12" fmla="*/ 400 w 400"/>
                <a:gd name="T13" fmla="*/ 0 h 330"/>
                <a:gd name="T14" fmla="*/ 254 w 400"/>
                <a:gd name="T15" fmla="*/ 161 h 330"/>
                <a:gd name="T16" fmla="*/ 316 w 400"/>
                <a:gd name="T17" fmla="*/ 330 h 330"/>
                <a:gd name="T18" fmla="*/ 219 w 400"/>
                <a:gd name="T19" fmla="*/ 330 h 330"/>
                <a:gd name="T20" fmla="*/ 185 w 400"/>
                <a:gd name="T21" fmla="*/ 225 h 330"/>
                <a:gd name="T22" fmla="*/ 91 w 400"/>
                <a:gd name="T23" fmla="*/ 330 h 330"/>
                <a:gd name="T24" fmla="*/ 0 w 40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0">
                  <a:moveTo>
                    <a:pt x="0" y="330"/>
                  </a:moveTo>
                  <a:lnTo>
                    <a:pt x="151" y="165"/>
                  </a:lnTo>
                  <a:lnTo>
                    <a:pt x="91" y="0"/>
                  </a:lnTo>
                  <a:lnTo>
                    <a:pt x="187" y="0"/>
                  </a:lnTo>
                  <a:lnTo>
                    <a:pt x="221" y="100"/>
                  </a:lnTo>
                  <a:lnTo>
                    <a:pt x="308" y="0"/>
                  </a:lnTo>
                  <a:lnTo>
                    <a:pt x="400" y="0"/>
                  </a:lnTo>
                  <a:lnTo>
                    <a:pt x="254" y="161"/>
                  </a:lnTo>
                  <a:lnTo>
                    <a:pt x="316" y="330"/>
                  </a:lnTo>
                  <a:lnTo>
                    <a:pt x="219" y="330"/>
                  </a:lnTo>
                  <a:lnTo>
                    <a:pt x="185" y="225"/>
                  </a:lnTo>
                  <a:lnTo>
                    <a:pt x="91"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noEditPoints="1"/>
            </p:cNvSpPr>
            <p:nvPr/>
          </p:nvSpPr>
          <p:spPr bwMode="auto">
            <a:xfrm>
              <a:off x="3055" y="1801"/>
              <a:ext cx="320" cy="330"/>
            </a:xfrm>
            <a:custGeom>
              <a:avLst/>
              <a:gdLst>
                <a:gd name="T0" fmla="*/ 0 w 161"/>
                <a:gd name="T1" fmla="*/ 166 h 166"/>
                <a:gd name="T2" fmla="*/ 45 w 161"/>
                <a:gd name="T3" fmla="*/ 0 h 166"/>
                <a:gd name="T4" fmla="*/ 109 w 161"/>
                <a:gd name="T5" fmla="*/ 0 h 166"/>
                <a:gd name="T6" fmla="*/ 133 w 161"/>
                <a:gd name="T7" fmla="*/ 3 h 166"/>
                <a:gd name="T8" fmla="*/ 150 w 161"/>
                <a:gd name="T9" fmla="*/ 11 h 166"/>
                <a:gd name="T10" fmla="*/ 160 w 161"/>
                <a:gd name="T11" fmla="*/ 28 h 166"/>
                <a:gd name="T12" fmla="*/ 158 w 161"/>
                <a:gd name="T13" fmla="*/ 53 h 166"/>
                <a:gd name="T14" fmla="*/ 149 w 161"/>
                <a:gd name="T15" fmla="*/ 75 h 166"/>
                <a:gd name="T16" fmla="*/ 134 w 161"/>
                <a:gd name="T17" fmla="*/ 92 h 166"/>
                <a:gd name="T18" fmla="*/ 122 w 161"/>
                <a:gd name="T19" fmla="*/ 100 h 166"/>
                <a:gd name="T20" fmla="*/ 109 w 161"/>
                <a:gd name="T21" fmla="*/ 106 h 166"/>
                <a:gd name="T22" fmla="*/ 95 w 161"/>
                <a:gd name="T23" fmla="*/ 110 h 166"/>
                <a:gd name="T24" fmla="*/ 78 w 161"/>
                <a:gd name="T25" fmla="*/ 112 h 166"/>
                <a:gd name="T26" fmla="*/ 57 w 161"/>
                <a:gd name="T27" fmla="*/ 112 h 166"/>
                <a:gd name="T28" fmla="*/ 42 w 161"/>
                <a:gd name="T29" fmla="*/ 166 h 166"/>
                <a:gd name="T30" fmla="*/ 0 w 161"/>
                <a:gd name="T31" fmla="*/ 166 h 166"/>
                <a:gd name="T32" fmla="*/ 79 w 161"/>
                <a:gd name="T33" fmla="*/ 81 h 166"/>
                <a:gd name="T34" fmla="*/ 88 w 161"/>
                <a:gd name="T35" fmla="*/ 80 h 166"/>
                <a:gd name="T36" fmla="*/ 96 w 161"/>
                <a:gd name="T37" fmla="*/ 78 h 166"/>
                <a:gd name="T38" fmla="*/ 103 w 161"/>
                <a:gd name="T39" fmla="*/ 74 h 166"/>
                <a:gd name="T40" fmla="*/ 111 w 161"/>
                <a:gd name="T41" fmla="*/ 66 h 166"/>
                <a:gd name="T42" fmla="*/ 115 w 161"/>
                <a:gd name="T43" fmla="*/ 54 h 166"/>
                <a:gd name="T44" fmla="*/ 115 w 161"/>
                <a:gd name="T45" fmla="*/ 42 h 166"/>
                <a:gd name="T46" fmla="*/ 109 w 161"/>
                <a:gd name="T47" fmla="*/ 35 h 166"/>
                <a:gd name="T48" fmla="*/ 99 w 161"/>
                <a:gd name="T49" fmla="*/ 32 h 166"/>
                <a:gd name="T50" fmla="*/ 84 w 161"/>
                <a:gd name="T51" fmla="*/ 31 h 166"/>
                <a:gd name="T52" fmla="*/ 78 w 161"/>
                <a:gd name="T53" fmla="*/ 31 h 166"/>
                <a:gd name="T54" fmla="*/ 65 w 161"/>
                <a:gd name="T55" fmla="*/ 81 h 166"/>
                <a:gd name="T56" fmla="*/ 68 w 161"/>
                <a:gd name="T57" fmla="*/ 81 h 166"/>
                <a:gd name="T58" fmla="*/ 79 w 161"/>
                <a:gd name="T59"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66">
                  <a:moveTo>
                    <a:pt x="0" y="166"/>
                  </a:moveTo>
                  <a:cubicBezTo>
                    <a:pt x="45" y="0"/>
                    <a:pt x="45" y="0"/>
                    <a:pt x="45" y="0"/>
                  </a:cubicBezTo>
                  <a:cubicBezTo>
                    <a:pt x="109" y="0"/>
                    <a:pt x="109" y="0"/>
                    <a:pt x="109" y="0"/>
                  </a:cubicBezTo>
                  <a:cubicBezTo>
                    <a:pt x="119" y="0"/>
                    <a:pt x="127" y="1"/>
                    <a:pt x="133" y="3"/>
                  </a:cubicBezTo>
                  <a:cubicBezTo>
                    <a:pt x="140" y="5"/>
                    <a:pt x="145" y="8"/>
                    <a:pt x="150" y="11"/>
                  </a:cubicBezTo>
                  <a:cubicBezTo>
                    <a:pt x="155" y="15"/>
                    <a:pt x="158" y="21"/>
                    <a:pt x="160" y="28"/>
                  </a:cubicBezTo>
                  <a:cubicBezTo>
                    <a:pt x="161" y="35"/>
                    <a:pt x="161" y="43"/>
                    <a:pt x="158" y="53"/>
                  </a:cubicBezTo>
                  <a:cubicBezTo>
                    <a:pt x="156" y="60"/>
                    <a:pt x="153" y="68"/>
                    <a:pt x="149" y="75"/>
                  </a:cubicBezTo>
                  <a:cubicBezTo>
                    <a:pt x="144" y="82"/>
                    <a:pt x="139" y="88"/>
                    <a:pt x="134" y="92"/>
                  </a:cubicBezTo>
                  <a:cubicBezTo>
                    <a:pt x="130" y="95"/>
                    <a:pt x="126" y="98"/>
                    <a:pt x="122" y="100"/>
                  </a:cubicBezTo>
                  <a:cubicBezTo>
                    <a:pt x="118" y="103"/>
                    <a:pt x="114" y="105"/>
                    <a:pt x="109" y="106"/>
                  </a:cubicBezTo>
                  <a:cubicBezTo>
                    <a:pt x="105" y="108"/>
                    <a:pt x="100" y="110"/>
                    <a:pt x="95" y="110"/>
                  </a:cubicBezTo>
                  <a:cubicBezTo>
                    <a:pt x="90" y="111"/>
                    <a:pt x="84" y="112"/>
                    <a:pt x="78" y="112"/>
                  </a:cubicBezTo>
                  <a:cubicBezTo>
                    <a:pt x="57" y="112"/>
                    <a:pt x="57" y="112"/>
                    <a:pt x="57" y="112"/>
                  </a:cubicBezTo>
                  <a:cubicBezTo>
                    <a:pt x="42" y="166"/>
                    <a:pt x="42" y="166"/>
                    <a:pt x="42" y="166"/>
                  </a:cubicBezTo>
                  <a:lnTo>
                    <a:pt x="0" y="166"/>
                  </a:lnTo>
                  <a:close/>
                  <a:moveTo>
                    <a:pt x="79" y="81"/>
                  </a:moveTo>
                  <a:cubicBezTo>
                    <a:pt x="82" y="81"/>
                    <a:pt x="86" y="81"/>
                    <a:pt x="88" y="80"/>
                  </a:cubicBezTo>
                  <a:cubicBezTo>
                    <a:pt x="91" y="80"/>
                    <a:pt x="93" y="79"/>
                    <a:pt x="96" y="78"/>
                  </a:cubicBezTo>
                  <a:cubicBezTo>
                    <a:pt x="99" y="77"/>
                    <a:pt x="101" y="76"/>
                    <a:pt x="103" y="74"/>
                  </a:cubicBezTo>
                  <a:cubicBezTo>
                    <a:pt x="106" y="72"/>
                    <a:pt x="109" y="69"/>
                    <a:pt x="111" y="66"/>
                  </a:cubicBezTo>
                  <a:cubicBezTo>
                    <a:pt x="112" y="63"/>
                    <a:pt x="114" y="59"/>
                    <a:pt x="115" y="54"/>
                  </a:cubicBezTo>
                  <a:cubicBezTo>
                    <a:pt x="117" y="49"/>
                    <a:pt x="117" y="45"/>
                    <a:pt x="115" y="42"/>
                  </a:cubicBezTo>
                  <a:cubicBezTo>
                    <a:pt x="114" y="38"/>
                    <a:pt x="112" y="36"/>
                    <a:pt x="109" y="35"/>
                  </a:cubicBezTo>
                  <a:cubicBezTo>
                    <a:pt x="106" y="33"/>
                    <a:pt x="102" y="32"/>
                    <a:pt x="99" y="32"/>
                  </a:cubicBezTo>
                  <a:cubicBezTo>
                    <a:pt x="95" y="31"/>
                    <a:pt x="90" y="31"/>
                    <a:pt x="84" y="31"/>
                  </a:cubicBezTo>
                  <a:cubicBezTo>
                    <a:pt x="78" y="31"/>
                    <a:pt x="78" y="31"/>
                    <a:pt x="78" y="31"/>
                  </a:cubicBezTo>
                  <a:cubicBezTo>
                    <a:pt x="65" y="81"/>
                    <a:pt x="65" y="81"/>
                    <a:pt x="65" y="81"/>
                  </a:cubicBezTo>
                  <a:cubicBezTo>
                    <a:pt x="68" y="81"/>
                    <a:pt x="68" y="81"/>
                    <a:pt x="68" y="81"/>
                  </a:cubicBezTo>
                  <a:cubicBezTo>
                    <a:pt x="72" y="81"/>
                    <a:pt x="75" y="81"/>
                    <a:pt x="79" y="81"/>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p:cNvSpPr>
              <a:spLocks noEditPoints="1"/>
            </p:cNvSpPr>
            <p:nvPr/>
          </p:nvSpPr>
          <p:spPr bwMode="auto">
            <a:xfrm>
              <a:off x="3353" y="1801"/>
              <a:ext cx="326" cy="330"/>
            </a:xfrm>
            <a:custGeom>
              <a:avLst/>
              <a:gdLst>
                <a:gd name="T0" fmla="*/ 0 w 164"/>
                <a:gd name="T1" fmla="*/ 166 h 166"/>
                <a:gd name="T2" fmla="*/ 45 w 164"/>
                <a:gd name="T3" fmla="*/ 0 h 166"/>
                <a:gd name="T4" fmla="*/ 111 w 164"/>
                <a:gd name="T5" fmla="*/ 0 h 166"/>
                <a:gd name="T6" fmla="*/ 135 w 164"/>
                <a:gd name="T7" fmla="*/ 2 h 166"/>
                <a:gd name="T8" fmla="*/ 152 w 164"/>
                <a:gd name="T9" fmla="*/ 9 h 166"/>
                <a:gd name="T10" fmla="*/ 162 w 164"/>
                <a:gd name="T11" fmla="*/ 24 h 166"/>
                <a:gd name="T12" fmla="*/ 161 w 164"/>
                <a:gd name="T13" fmla="*/ 46 h 166"/>
                <a:gd name="T14" fmla="*/ 145 w 164"/>
                <a:gd name="T15" fmla="*/ 77 h 166"/>
                <a:gd name="T16" fmla="*/ 117 w 164"/>
                <a:gd name="T17" fmla="*/ 96 h 166"/>
                <a:gd name="T18" fmla="*/ 154 w 164"/>
                <a:gd name="T19" fmla="*/ 166 h 166"/>
                <a:gd name="T20" fmla="*/ 103 w 164"/>
                <a:gd name="T21" fmla="*/ 166 h 166"/>
                <a:gd name="T22" fmla="*/ 73 w 164"/>
                <a:gd name="T23" fmla="*/ 105 h 166"/>
                <a:gd name="T24" fmla="*/ 58 w 164"/>
                <a:gd name="T25" fmla="*/ 105 h 166"/>
                <a:gd name="T26" fmla="*/ 42 w 164"/>
                <a:gd name="T27" fmla="*/ 166 h 166"/>
                <a:gd name="T28" fmla="*/ 0 w 164"/>
                <a:gd name="T29" fmla="*/ 166 h 166"/>
                <a:gd name="T30" fmla="*/ 93 w 164"/>
                <a:gd name="T31" fmla="*/ 74 h 166"/>
                <a:gd name="T32" fmla="*/ 104 w 164"/>
                <a:gd name="T33" fmla="*/ 70 h 166"/>
                <a:gd name="T34" fmla="*/ 112 w 164"/>
                <a:gd name="T35" fmla="*/ 63 h 166"/>
                <a:gd name="T36" fmla="*/ 117 w 164"/>
                <a:gd name="T37" fmla="*/ 51 h 166"/>
                <a:gd name="T38" fmla="*/ 118 w 164"/>
                <a:gd name="T39" fmla="*/ 40 h 166"/>
                <a:gd name="T40" fmla="*/ 112 w 164"/>
                <a:gd name="T41" fmla="*/ 33 h 166"/>
                <a:gd name="T42" fmla="*/ 104 w 164"/>
                <a:gd name="T43" fmla="*/ 31 h 166"/>
                <a:gd name="T44" fmla="*/ 92 w 164"/>
                <a:gd name="T45" fmla="*/ 31 h 166"/>
                <a:gd name="T46" fmla="*/ 78 w 164"/>
                <a:gd name="T47" fmla="*/ 31 h 166"/>
                <a:gd name="T48" fmla="*/ 66 w 164"/>
                <a:gd name="T49" fmla="*/ 76 h 166"/>
                <a:gd name="T50" fmla="*/ 78 w 164"/>
                <a:gd name="T51" fmla="*/ 76 h 166"/>
                <a:gd name="T52" fmla="*/ 93 w 164"/>
                <a:gd name="T53" fmla="*/ 7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66">
                  <a:moveTo>
                    <a:pt x="0" y="166"/>
                  </a:moveTo>
                  <a:cubicBezTo>
                    <a:pt x="45" y="0"/>
                    <a:pt x="45" y="0"/>
                    <a:pt x="45" y="0"/>
                  </a:cubicBezTo>
                  <a:cubicBezTo>
                    <a:pt x="111" y="0"/>
                    <a:pt x="111" y="0"/>
                    <a:pt x="111" y="0"/>
                  </a:cubicBezTo>
                  <a:cubicBezTo>
                    <a:pt x="121" y="0"/>
                    <a:pt x="128" y="1"/>
                    <a:pt x="135" y="2"/>
                  </a:cubicBezTo>
                  <a:cubicBezTo>
                    <a:pt x="141" y="3"/>
                    <a:pt x="147" y="6"/>
                    <a:pt x="152" y="9"/>
                  </a:cubicBezTo>
                  <a:cubicBezTo>
                    <a:pt x="157" y="13"/>
                    <a:pt x="160" y="18"/>
                    <a:pt x="162" y="24"/>
                  </a:cubicBezTo>
                  <a:cubicBezTo>
                    <a:pt x="164" y="30"/>
                    <a:pt x="164" y="37"/>
                    <a:pt x="161" y="46"/>
                  </a:cubicBezTo>
                  <a:cubicBezTo>
                    <a:pt x="158" y="59"/>
                    <a:pt x="152" y="69"/>
                    <a:pt x="145" y="77"/>
                  </a:cubicBezTo>
                  <a:cubicBezTo>
                    <a:pt x="137" y="85"/>
                    <a:pt x="127" y="91"/>
                    <a:pt x="117" y="96"/>
                  </a:cubicBezTo>
                  <a:cubicBezTo>
                    <a:pt x="154" y="166"/>
                    <a:pt x="154" y="166"/>
                    <a:pt x="154" y="166"/>
                  </a:cubicBezTo>
                  <a:cubicBezTo>
                    <a:pt x="103" y="166"/>
                    <a:pt x="103" y="166"/>
                    <a:pt x="103" y="166"/>
                  </a:cubicBezTo>
                  <a:cubicBezTo>
                    <a:pt x="73" y="105"/>
                    <a:pt x="73" y="105"/>
                    <a:pt x="73" y="105"/>
                  </a:cubicBezTo>
                  <a:cubicBezTo>
                    <a:pt x="58" y="105"/>
                    <a:pt x="58" y="105"/>
                    <a:pt x="58" y="105"/>
                  </a:cubicBezTo>
                  <a:cubicBezTo>
                    <a:pt x="42" y="166"/>
                    <a:pt x="42" y="166"/>
                    <a:pt x="42" y="166"/>
                  </a:cubicBezTo>
                  <a:lnTo>
                    <a:pt x="0" y="166"/>
                  </a:lnTo>
                  <a:close/>
                  <a:moveTo>
                    <a:pt x="93" y="74"/>
                  </a:moveTo>
                  <a:cubicBezTo>
                    <a:pt x="97" y="74"/>
                    <a:pt x="101" y="72"/>
                    <a:pt x="104" y="70"/>
                  </a:cubicBezTo>
                  <a:cubicBezTo>
                    <a:pt x="108" y="68"/>
                    <a:pt x="110" y="65"/>
                    <a:pt x="112" y="63"/>
                  </a:cubicBezTo>
                  <a:cubicBezTo>
                    <a:pt x="114" y="60"/>
                    <a:pt x="116" y="56"/>
                    <a:pt x="117" y="51"/>
                  </a:cubicBezTo>
                  <a:cubicBezTo>
                    <a:pt x="118" y="47"/>
                    <a:pt x="119" y="43"/>
                    <a:pt x="118" y="40"/>
                  </a:cubicBezTo>
                  <a:cubicBezTo>
                    <a:pt x="117" y="37"/>
                    <a:pt x="115" y="35"/>
                    <a:pt x="112" y="33"/>
                  </a:cubicBezTo>
                  <a:cubicBezTo>
                    <a:pt x="109" y="32"/>
                    <a:pt x="107" y="32"/>
                    <a:pt x="104" y="31"/>
                  </a:cubicBezTo>
                  <a:cubicBezTo>
                    <a:pt x="100" y="31"/>
                    <a:pt x="97" y="31"/>
                    <a:pt x="92" y="31"/>
                  </a:cubicBezTo>
                  <a:cubicBezTo>
                    <a:pt x="78" y="31"/>
                    <a:pt x="78" y="31"/>
                    <a:pt x="78" y="31"/>
                  </a:cubicBezTo>
                  <a:cubicBezTo>
                    <a:pt x="66" y="76"/>
                    <a:pt x="66" y="76"/>
                    <a:pt x="66" y="76"/>
                  </a:cubicBezTo>
                  <a:cubicBezTo>
                    <a:pt x="78" y="76"/>
                    <a:pt x="78" y="76"/>
                    <a:pt x="78" y="76"/>
                  </a:cubicBezTo>
                  <a:cubicBezTo>
                    <a:pt x="84" y="76"/>
                    <a:pt x="89" y="75"/>
                    <a:pt x="93" y="74"/>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p:cNvSpPr>
              <a:spLocks/>
            </p:cNvSpPr>
            <p:nvPr/>
          </p:nvSpPr>
          <p:spPr bwMode="auto">
            <a:xfrm>
              <a:off x="3683" y="1801"/>
              <a:ext cx="310" cy="330"/>
            </a:xfrm>
            <a:custGeom>
              <a:avLst/>
              <a:gdLst>
                <a:gd name="T0" fmla="*/ 0 w 310"/>
                <a:gd name="T1" fmla="*/ 330 h 330"/>
                <a:gd name="T2" fmla="*/ 87 w 310"/>
                <a:gd name="T3" fmla="*/ 0 h 330"/>
                <a:gd name="T4" fmla="*/ 310 w 310"/>
                <a:gd name="T5" fmla="*/ 0 h 330"/>
                <a:gd name="T6" fmla="*/ 294 w 310"/>
                <a:gd name="T7" fmla="*/ 64 h 330"/>
                <a:gd name="T8" fmla="*/ 153 w 310"/>
                <a:gd name="T9" fmla="*/ 64 h 330"/>
                <a:gd name="T10" fmla="*/ 137 w 310"/>
                <a:gd name="T11" fmla="*/ 122 h 330"/>
                <a:gd name="T12" fmla="*/ 266 w 310"/>
                <a:gd name="T13" fmla="*/ 122 h 330"/>
                <a:gd name="T14" fmla="*/ 250 w 310"/>
                <a:gd name="T15" fmla="*/ 185 h 330"/>
                <a:gd name="T16" fmla="*/ 121 w 310"/>
                <a:gd name="T17" fmla="*/ 185 h 330"/>
                <a:gd name="T18" fmla="*/ 99 w 310"/>
                <a:gd name="T19" fmla="*/ 269 h 330"/>
                <a:gd name="T20" fmla="*/ 238 w 310"/>
                <a:gd name="T21" fmla="*/ 269 h 330"/>
                <a:gd name="T22" fmla="*/ 223 w 310"/>
                <a:gd name="T23" fmla="*/ 330 h 330"/>
                <a:gd name="T24" fmla="*/ 0 w 31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0">
                  <a:moveTo>
                    <a:pt x="0" y="330"/>
                  </a:moveTo>
                  <a:lnTo>
                    <a:pt x="87" y="0"/>
                  </a:lnTo>
                  <a:lnTo>
                    <a:pt x="310" y="0"/>
                  </a:lnTo>
                  <a:lnTo>
                    <a:pt x="294" y="64"/>
                  </a:lnTo>
                  <a:lnTo>
                    <a:pt x="153" y="64"/>
                  </a:lnTo>
                  <a:lnTo>
                    <a:pt x="137" y="122"/>
                  </a:lnTo>
                  <a:lnTo>
                    <a:pt x="266" y="122"/>
                  </a:lnTo>
                  <a:lnTo>
                    <a:pt x="250" y="185"/>
                  </a:lnTo>
                  <a:lnTo>
                    <a:pt x="121" y="185"/>
                  </a:lnTo>
                  <a:lnTo>
                    <a:pt x="99" y="269"/>
                  </a:lnTo>
                  <a:lnTo>
                    <a:pt x="238" y="269"/>
                  </a:lnTo>
                  <a:lnTo>
                    <a:pt x="223"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3949" y="1795"/>
              <a:ext cx="328" cy="342"/>
            </a:xfrm>
            <a:custGeom>
              <a:avLst/>
              <a:gdLst>
                <a:gd name="T0" fmla="*/ 24 w 165"/>
                <a:gd name="T1" fmla="*/ 168 h 172"/>
                <a:gd name="T2" fmla="*/ 0 w 165"/>
                <a:gd name="T3" fmla="*/ 159 h 172"/>
                <a:gd name="T4" fmla="*/ 10 w 165"/>
                <a:gd name="T5" fmla="*/ 120 h 172"/>
                <a:gd name="T6" fmla="*/ 14 w 165"/>
                <a:gd name="T7" fmla="*/ 120 h 172"/>
                <a:gd name="T8" fmla="*/ 37 w 165"/>
                <a:gd name="T9" fmla="*/ 136 h 172"/>
                <a:gd name="T10" fmla="*/ 65 w 165"/>
                <a:gd name="T11" fmla="*/ 142 h 172"/>
                <a:gd name="T12" fmla="*/ 74 w 165"/>
                <a:gd name="T13" fmla="*/ 141 h 172"/>
                <a:gd name="T14" fmla="*/ 84 w 165"/>
                <a:gd name="T15" fmla="*/ 139 h 172"/>
                <a:gd name="T16" fmla="*/ 93 w 165"/>
                <a:gd name="T17" fmla="*/ 133 h 172"/>
                <a:gd name="T18" fmla="*/ 99 w 165"/>
                <a:gd name="T19" fmla="*/ 124 h 172"/>
                <a:gd name="T20" fmla="*/ 96 w 165"/>
                <a:gd name="T21" fmla="*/ 114 h 172"/>
                <a:gd name="T22" fmla="*/ 86 w 165"/>
                <a:gd name="T23" fmla="*/ 109 h 172"/>
                <a:gd name="T24" fmla="*/ 69 w 165"/>
                <a:gd name="T25" fmla="*/ 104 h 172"/>
                <a:gd name="T26" fmla="*/ 53 w 165"/>
                <a:gd name="T27" fmla="*/ 99 h 172"/>
                <a:gd name="T28" fmla="*/ 30 w 165"/>
                <a:gd name="T29" fmla="*/ 81 h 172"/>
                <a:gd name="T30" fmla="*/ 29 w 165"/>
                <a:gd name="T31" fmla="*/ 52 h 172"/>
                <a:gd name="T32" fmla="*/ 59 w 165"/>
                <a:gd name="T33" fmla="*/ 15 h 172"/>
                <a:gd name="T34" fmla="*/ 112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6 w 165"/>
                <a:gd name="T47" fmla="*/ 31 h 172"/>
                <a:gd name="T48" fmla="*/ 96 w 165"/>
                <a:gd name="T49" fmla="*/ 31 h 172"/>
                <a:gd name="T50" fmla="*/ 86 w 165"/>
                <a:gd name="T51" fmla="*/ 34 h 172"/>
                <a:gd name="T52" fmla="*/ 78 w 165"/>
                <a:gd name="T53" fmla="*/ 40 h 172"/>
                <a:gd name="T54" fmla="*/ 73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6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0" y="120"/>
                    <a:pt x="10" y="120"/>
                    <a:pt x="10" y="120"/>
                  </a:cubicBezTo>
                  <a:cubicBezTo>
                    <a:pt x="14" y="120"/>
                    <a:pt x="14" y="120"/>
                    <a:pt x="14" y="120"/>
                  </a:cubicBezTo>
                  <a:cubicBezTo>
                    <a:pt x="20" y="127"/>
                    <a:pt x="28" y="132"/>
                    <a:pt x="37" y="136"/>
                  </a:cubicBezTo>
                  <a:cubicBezTo>
                    <a:pt x="46" y="140"/>
                    <a:pt x="55" y="142"/>
                    <a:pt x="65" y="142"/>
                  </a:cubicBezTo>
                  <a:cubicBezTo>
                    <a:pt x="67" y="142"/>
                    <a:pt x="70" y="142"/>
                    <a:pt x="74" y="141"/>
                  </a:cubicBezTo>
                  <a:cubicBezTo>
                    <a:pt x="78" y="141"/>
                    <a:pt x="82" y="140"/>
                    <a:pt x="84" y="139"/>
                  </a:cubicBezTo>
                  <a:cubicBezTo>
                    <a:pt x="88" y="137"/>
                    <a:pt x="91" y="136"/>
                    <a:pt x="93" y="133"/>
                  </a:cubicBezTo>
                  <a:cubicBezTo>
                    <a:pt x="96" y="131"/>
                    <a:pt x="98" y="128"/>
                    <a:pt x="99" y="124"/>
                  </a:cubicBezTo>
                  <a:cubicBezTo>
                    <a:pt x="100" y="120"/>
                    <a:pt x="99" y="117"/>
                    <a:pt x="96" y="114"/>
                  </a:cubicBezTo>
                  <a:cubicBezTo>
                    <a:pt x="94" y="112"/>
                    <a:pt x="90" y="110"/>
                    <a:pt x="86" y="109"/>
                  </a:cubicBezTo>
                  <a:cubicBezTo>
                    <a:pt x="81" y="107"/>
                    <a:pt x="75" y="106"/>
                    <a:pt x="69" y="104"/>
                  </a:cubicBezTo>
                  <a:cubicBezTo>
                    <a:pt x="63" y="103"/>
                    <a:pt x="58" y="101"/>
                    <a:pt x="53" y="99"/>
                  </a:cubicBezTo>
                  <a:cubicBezTo>
                    <a:pt x="41" y="95"/>
                    <a:pt x="33" y="89"/>
                    <a:pt x="30" y="81"/>
                  </a:cubicBezTo>
                  <a:cubicBezTo>
                    <a:pt x="26" y="74"/>
                    <a:pt x="26" y="64"/>
                    <a:pt x="29" y="52"/>
                  </a:cubicBezTo>
                  <a:cubicBezTo>
                    <a:pt x="33" y="37"/>
                    <a:pt x="43" y="24"/>
                    <a:pt x="59" y="15"/>
                  </a:cubicBezTo>
                  <a:cubicBezTo>
                    <a:pt x="75" y="5"/>
                    <a:pt x="92" y="0"/>
                    <a:pt x="112"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6" y="44"/>
                    <a:pt x="140" y="40"/>
                    <a:pt x="132" y="36"/>
                  </a:cubicBezTo>
                  <a:cubicBezTo>
                    <a:pt x="124" y="32"/>
                    <a:pt x="116" y="31"/>
                    <a:pt x="106" y="31"/>
                  </a:cubicBezTo>
                  <a:cubicBezTo>
                    <a:pt x="103" y="31"/>
                    <a:pt x="99" y="31"/>
                    <a:pt x="96" y="31"/>
                  </a:cubicBezTo>
                  <a:cubicBezTo>
                    <a:pt x="93" y="32"/>
                    <a:pt x="90" y="33"/>
                    <a:pt x="86" y="34"/>
                  </a:cubicBezTo>
                  <a:cubicBezTo>
                    <a:pt x="83" y="36"/>
                    <a:pt x="81" y="37"/>
                    <a:pt x="78" y="40"/>
                  </a:cubicBezTo>
                  <a:cubicBezTo>
                    <a:pt x="76" y="42"/>
                    <a:pt x="74" y="45"/>
                    <a:pt x="73" y="47"/>
                  </a:cubicBezTo>
                  <a:cubicBezTo>
                    <a:pt x="72" y="52"/>
                    <a:pt x="73" y="55"/>
                    <a:pt x="75" y="58"/>
                  </a:cubicBezTo>
                  <a:cubicBezTo>
                    <a:pt x="77" y="60"/>
                    <a:pt x="83" y="62"/>
                    <a:pt x="91" y="64"/>
                  </a:cubicBezTo>
                  <a:cubicBezTo>
                    <a:pt x="96" y="66"/>
                    <a:pt x="101" y="67"/>
                    <a:pt x="106" y="68"/>
                  </a:cubicBezTo>
                  <a:cubicBezTo>
                    <a:pt x="111" y="69"/>
                    <a:pt x="116" y="71"/>
                    <a:pt x="121" y="73"/>
                  </a:cubicBezTo>
                  <a:cubicBezTo>
                    <a:pt x="131" y="77"/>
                    <a:pt x="138" y="83"/>
                    <a:pt x="142" y="90"/>
                  </a:cubicBezTo>
                  <a:cubicBezTo>
                    <a:pt x="146" y="97"/>
                    <a:pt x="146" y="106"/>
                    <a:pt x="143" y="117"/>
                  </a:cubicBezTo>
                  <a:cubicBezTo>
                    <a:pt x="139" y="134"/>
                    <a:pt x="129" y="147"/>
                    <a:pt x="113" y="157"/>
                  </a:cubicBezTo>
                  <a:cubicBezTo>
                    <a:pt x="97" y="167"/>
                    <a:pt x="78" y="172"/>
                    <a:pt x="56"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a:off x="4235" y="1795"/>
              <a:ext cx="328" cy="342"/>
            </a:xfrm>
            <a:custGeom>
              <a:avLst/>
              <a:gdLst>
                <a:gd name="T0" fmla="*/ 24 w 165"/>
                <a:gd name="T1" fmla="*/ 168 h 172"/>
                <a:gd name="T2" fmla="*/ 0 w 165"/>
                <a:gd name="T3" fmla="*/ 159 h 172"/>
                <a:gd name="T4" fmla="*/ 11 w 165"/>
                <a:gd name="T5" fmla="*/ 120 h 172"/>
                <a:gd name="T6" fmla="*/ 14 w 165"/>
                <a:gd name="T7" fmla="*/ 120 h 172"/>
                <a:gd name="T8" fmla="*/ 38 w 165"/>
                <a:gd name="T9" fmla="*/ 136 h 172"/>
                <a:gd name="T10" fmla="*/ 65 w 165"/>
                <a:gd name="T11" fmla="*/ 142 h 172"/>
                <a:gd name="T12" fmla="*/ 75 w 165"/>
                <a:gd name="T13" fmla="*/ 141 h 172"/>
                <a:gd name="T14" fmla="*/ 85 w 165"/>
                <a:gd name="T15" fmla="*/ 139 h 172"/>
                <a:gd name="T16" fmla="*/ 94 w 165"/>
                <a:gd name="T17" fmla="*/ 133 h 172"/>
                <a:gd name="T18" fmla="*/ 99 w 165"/>
                <a:gd name="T19" fmla="*/ 124 h 172"/>
                <a:gd name="T20" fmla="*/ 97 w 165"/>
                <a:gd name="T21" fmla="*/ 114 h 172"/>
                <a:gd name="T22" fmla="*/ 87 w 165"/>
                <a:gd name="T23" fmla="*/ 109 h 172"/>
                <a:gd name="T24" fmla="*/ 70 w 165"/>
                <a:gd name="T25" fmla="*/ 104 h 172"/>
                <a:gd name="T26" fmla="*/ 53 w 165"/>
                <a:gd name="T27" fmla="*/ 99 h 172"/>
                <a:gd name="T28" fmla="*/ 30 w 165"/>
                <a:gd name="T29" fmla="*/ 81 h 172"/>
                <a:gd name="T30" fmla="*/ 30 w 165"/>
                <a:gd name="T31" fmla="*/ 52 h 172"/>
                <a:gd name="T32" fmla="*/ 59 w 165"/>
                <a:gd name="T33" fmla="*/ 15 h 172"/>
                <a:gd name="T34" fmla="*/ 113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7 w 165"/>
                <a:gd name="T47" fmla="*/ 31 h 172"/>
                <a:gd name="T48" fmla="*/ 97 w 165"/>
                <a:gd name="T49" fmla="*/ 31 h 172"/>
                <a:gd name="T50" fmla="*/ 87 w 165"/>
                <a:gd name="T51" fmla="*/ 34 h 172"/>
                <a:gd name="T52" fmla="*/ 78 w 165"/>
                <a:gd name="T53" fmla="*/ 40 h 172"/>
                <a:gd name="T54" fmla="*/ 74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7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1" y="120"/>
                    <a:pt x="11" y="120"/>
                    <a:pt x="11" y="120"/>
                  </a:cubicBezTo>
                  <a:cubicBezTo>
                    <a:pt x="14" y="120"/>
                    <a:pt x="14" y="120"/>
                    <a:pt x="14" y="120"/>
                  </a:cubicBezTo>
                  <a:cubicBezTo>
                    <a:pt x="21" y="127"/>
                    <a:pt x="29" y="132"/>
                    <a:pt x="38" y="136"/>
                  </a:cubicBezTo>
                  <a:cubicBezTo>
                    <a:pt x="47" y="140"/>
                    <a:pt x="56" y="142"/>
                    <a:pt x="65" y="142"/>
                  </a:cubicBezTo>
                  <a:cubicBezTo>
                    <a:pt x="68" y="142"/>
                    <a:pt x="71" y="142"/>
                    <a:pt x="75" y="141"/>
                  </a:cubicBezTo>
                  <a:cubicBezTo>
                    <a:pt x="79" y="141"/>
                    <a:pt x="82" y="140"/>
                    <a:pt x="85" y="139"/>
                  </a:cubicBezTo>
                  <a:cubicBezTo>
                    <a:pt x="88" y="137"/>
                    <a:pt x="91" y="136"/>
                    <a:pt x="94" y="133"/>
                  </a:cubicBezTo>
                  <a:cubicBezTo>
                    <a:pt x="96" y="131"/>
                    <a:pt x="98" y="128"/>
                    <a:pt x="99" y="124"/>
                  </a:cubicBezTo>
                  <a:cubicBezTo>
                    <a:pt x="100" y="120"/>
                    <a:pt x="99" y="117"/>
                    <a:pt x="97" y="114"/>
                  </a:cubicBezTo>
                  <a:cubicBezTo>
                    <a:pt x="94" y="112"/>
                    <a:pt x="91" y="110"/>
                    <a:pt x="87" y="109"/>
                  </a:cubicBezTo>
                  <a:cubicBezTo>
                    <a:pt x="81" y="107"/>
                    <a:pt x="76" y="106"/>
                    <a:pt x="70" y="104"/>
                  </a:cubicBezTo>
                  <a:cubicBezTo>
                    <a:pt x="64" y="103"/>
                    <a:pt x="58" y="101"/>
                    <a:pt x="53" y="99"/>
                  </a:cubicBezTo>
                  <a:cubicBezTo>
                    <a:pt x="41" y="95"/>
                    <a:pt x="34" y="89"/>
                    <a:pt x="30" y="81"/>
                  </a:cubicBezTo>
                  <a:cubicBezTo>
                    <a:pt x="27" y="74"/>
                    <a:pt x="27" y="64"/>
                    <a:pt x="30" y="52"/>
                  </a:cubicBezTo>
                  <a:cubicBezTo>
                    <a:pt x="34" y="37"/>
                    <a:pt x="44" y="24"/>
                    <a:pt x="59" y="15"/>
                  </a:cubicBezTo>
                  <a:cubicBezTo>
                    <a:pt x="75" y="5"/>
                    <a:pt x="93" y="0"/>
                    <a:pt x="113"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7" y="44"/>
                    <a:pt x="140" y="40"/>
                    <a:pt x="132" y="36"/>
                  </a:cubicBezTo>
                  <a:cubicBezTo>
                    <a:pt x="125" y="32"/>
                    <a:pt x="116" y="31"/>
                    <a:pt x="107" y="31"/>
                  </a:cubicBezTo>
                  <a:cubicBezTo>
                    <a:pt x="103" y="31"/>
                    <a:pt x="100" y="31"/>
                    <a:pt x="97" y="31"/>
                  </a:cubicBezTo>
                  <a:cubicBezTo>
                    <a:pt x="94" y="32"/>
                    <a:pt x="90" y="33"/>
                    <a:pt x="87" y="34"/>
                  </a:cubicBezTo>
                  <a:cubicBezTo>
                    <a:pt x="84" y="36"/>
                    <a:pt x="81" y="37"/>
                    <a:pt x="78" y="40"/>
                  </a:cubicBezTo>
                  <a:cubicBezTo>
                    <a:pt x="76" y="42"/>
                    <a:pt x="74" y="45"/>
                    <a:pt x="74" y="47"/>
                  </a:cubicBezTo>
                  <a:cubicBezTo>
                    <a:pt x="72" y="52"/>
                    <a:pt x="73" y="55"/>
                    <a:pt x="75" y="58"/>
                  </a:cubicBezTo>
                  <a:cubicBezTo>
                    <a:pt x="78" y="60"/>
                    <a:pt x="83" y="62"/>
                    <a:pt x="91" y="64"/>
                  </a:cubicBezTo>
                  <a:cubicBezTo>
                    <a:pt x="96" y="66"/>
                    <a:pt x="101" y="67"/>
                    <a:pt x="106" y="68"/>
                  </a:cubicBezTo>
                  <a:cubicBezTo>
                    <a:pt x="111" y="69"/>
                    <a:pt x="116" y="71"/>
                    <a:pt x="121" y="73"/>
                  </a:cubicBezTo>
                  <a:cubicBezTo>
                    <a:pt x="132" y="77"/>
                    <a:pt x="139" y="83"/>
                    <a:pt x="142" y="90"/>
                  </a:cubicBezTo>
                  <a:cubicBezTo>
                    <a:pt x="146" y="97"/>
                    <a:pt x="147" y="106"/>
                    <a:pt x="143" y="117"/>
                  </a:cubicBezTo>
                  <a:cubicBezTo>
                    <a:pt x="139" y="134"/>
                    <a:pt x="129" y="147"/>
                    <a:pt x="113" y="157"/>
                  </a:cubicBezTo>
                  <a:cubicBezTo>
                    <a:pt x="98" y="167"/>
                    <a:pt x="79" y="172"/>
                    <a:pt x="57"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noEditPoints="1"/>
            </p:cNvSpPr>
            <p:nvPr/>
          </p:nvSpPr>
          <p:spPr bwMode="auto">
            <a:xfrm>
              <a:off x="4615" y="1724"/>
              <a:ext cx="177" cy="177"/>
            </a:xfrm>
            <a:custGeom>
              <a:avLst/>
              <a:gdLst>
                <a:gd name="T0" fmla="*/ 44 w 89"/>
                <a:gd name="T1" fmla="*/ 0 h 89"/>
                <a:gd name="T2" fmla="*/ 66 w 89"/>
                <a:gd name="T3" fmla="*/ 6 h 89"/>
                <a:gd name="T4" fmla="*/ 83 w 89"/>
                <a:gd name="T5" fmla="*/ 22 h 89"/>
                <a:gd name="T6" fmla="*/ 89 w 89"/>
                <a:gd name="T7" fmla="*/ 45 h 89"/>
                <a:gd name="T8" fmla="*/ 83 w 89"/>
                <a:gd name="T9" fmla="*/ 67 h 89"/>
                <a:gd name="T10" fmla="*/ 66 w 89"/>
                <a:gd name="T11" fmla="*/ 83 h 89"/>
                <a:gd name="T12" fmla="*/ 44 w 89"/>
                <a:gd name="T13" fmla="*/ 89 h 89"/>
                <a:gd name="T14" fmla="*/ 22 w 89"/>
                <a:gd name="T15" fmla="*/ 83 h 89"/>
                <a:gd name="T16" fmla="*/ 6 w 89"/>
                <a:gd name="T17" fmla="*/ 67 h 89"/>
                <a:gd name="T18" fmla="*/ 0 w 89"/>
                <a:gd name="T19" fmla="*/ 45 h 89"/>
                <a:gd name="T20" fmla="*/ 6 w 89"/>
                <a:gd name="T21" fmla="*/ 22 h 89"/>
                <a:gd name="T22" fmla="*/ 23 w 89"/>
                <a:gd name="T23" fmla="*/ 6 h 89"/>
                <a:gd name="T24" fmla="*/ 44 w 89"/>
                <a:gd name="T25" fmla="*/ 0 h 89"/>
                <a:gd name="T26" fmla="*/ 44 w 89"/>
                <a:gd name="T27" fmla="*/ 8 h 89"/>
                <a:gd name="T28" fmla="*/ 26 w 89"/>
                <a:gd name="T29" fmla="*/ 13 h 89"/>
                <a:gd name="T30" fmla="*/ 12 w 89"/>
                <a:gd name="T31" fmla="*/ 26 h 89"/>
                <a:gd name="T32" fmla="*/ 8 w 89"/>
                <a:gd name="T33" fmla="*/ 45 h 89"/>
                <a:gd name="T34" fmla="*/ 12 w 89"/>
                <a:gd name="T35" fmla="*/ 63 h 89"/>
                <a:gd name="T36" fmla="*/ 26 w 89"/>
                <a:gd name="T37" fmla="*/ 77 h 89"/>
                <a:gd name="T38" fmla="*/ 44 w 89"/>
                <a:gd name="T39" fmla="*/ 82 h 89"/>
                <a:gd name="T40" fmla="*/ 63 w 89"/>
                <a:gd name="T41" fmla="*/ 77 h 89"/>
                <a:gd name="T42" fmla="*/ 76 w 89"/>
                <a:gd name="T43" fmla="*/ 63 h 89"/>
                <a:gd name="T44" fmla="*/ 81 w 89"/>
                <a:gd name="T45" fmla="*/ 45 h 89"/>
                <a:gd name="T46" fmla="*/ 76 w 89"/>
                <a:gd name="T47" fmla="*/ 26 h 89"/>
                <a:gd name="T48" fmla="*/ 63 w 89"/>
                <a:gd name="T49" fmla="*/ 13 h 89"/>
                <a:gd name="T50" fmla="*/ 44 w 89"/>
                <a:gd name="T51" fmla="*/ 8 h 89"/>
                <a:gd name="T52" fmla="*/ 25 w 89"/>
                <a:gd name="T53" fmla="*/ 69 h 89"/>
                <a:gd name="T54" fmla="*/ 25 w 89"/>
                <a:gd name="T55" fmla="*/ 22 h 89"/>
                <a:gd name="T56" fmla="*/ 41 w 89"/>
                <a:gd name="T57" fmla="*/ 22 h 89"/>
                <a:gd name="T58" fmla="*/ 53 w 89"/>
                <a:gd name="T59" fmla="*/ 23 h 89"/>
                <a:gd name="T60" fmla="*/ 59 w 89"/>
                <a:gd name="T61" fmla="*/ 27 h 89"/>
                <a:gd name="T62" fmla="*/ 62 w 89"/>
                <a:gd name="T63" fmla="*/ 34 h 89"/>
                <a:gd name="T64" fmla="*/ 58 w 89"/>
                <a:gd name="T65" fmla="*/ 43 h 89"/>
                <a:gd name="T66" fmla="*/ 48 w 89"/>
                <a:gd name="T67" fmla="*/ 48 h 89"/>
                <a:gd name="T68" fmla="*/ 52 w 89"/>
                <a:gd name="T69" fmla="*/ 50 h 89"/>
                <a:gd name="T70" fmla="*/ 59 w 89"/>
                <a:gd name="T71" fmla="*/ 60 h 89"/>
                <a:gd name="T72" fmla="*/ 65 w 89"/>
                <a:gd name="T73" fmla="*/ 69 h 89"/>
                <a:gd name="T74" fmla="*/ 56 w 89"/>
                <a:gd name="T75" fmla="*/ 69 h 89"/>
                <a:gd name="T76" fmla="*/ 51 w 89"/>
                <a:gd name="T77" fmla="*/ 62 h 89"/>
                <a:gd name="T78" fmla="*/ 43 w 89"/>
                <a:gd name="T79" fmla="*/ 51 h 89"/>
                <a:gd name="T80" fmla="*/ 37 w 89"/>
                <a:gd name="T81" fmla="*/ 49 h 89"/>
                <a:gd name="T82" fmla="*/ 33 w 89"/>
                <a:gd name="T83" fmla="*/ 49 h 89"/>
                <a:gd name="T84" fmla="*/ 33 w 89"/>
                <a:gd name="T85" fmla="*/ 69 h 89"/>
                <a:gd name="T86" fmla="*/ 25 w 89"/>
                <a:gd name="T87" fmla="*/ 69 h 89"/>
                <a:gd name="T88" fmla="*/ 33 w 89"/>
                <a:gd name="T89" fmla="*/ 42 h 89"/>
                <a:gd name="T90" fmla="*/ 42 w 89"/>
                <a:gd name="T91" fmla="*/ 42 h 89"/>
                <a:gd name="T92" fmla="*/ 51 w 89"/>
                <a:gd name="T93" fmla="*/ 40 h 89"/>
                <a:gd name="T94" fmla="*/ 54 w 89"/>
                <a:gd name="T95" fmla="*/ 35 h 89"/>
                <a:gd name="T96" fmla="*/ 52 w 89"/>
                <a:gd name="T97" fmla="*/ 31 h 89"/>
                <a:gd name="T98" fmla="*/ 49 w 89"/>
                <a:gd name="T99" fmla="*/ 29 h 89"/>
                <a:gd name="T100" fmla="*/ 41 w 89"/>
                <a:gd name="T101" fmla="*/ 28 h 89"/>
                <a:gd name="T102" fmla="*/ 33 w 89"/>
                <a:gd name="T103" fmla="*/ 28 h 89"/>
                <a:gd name="T104" fmla="*/ 33 w 89"/>
                <a:gd name="T105"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89">
                  <a:moveTo>
                    <a:pt x="44" y="0"/>
                  </a:moveTo>
                  <a:cubicBezTo>
                    <a:pt x="52" y="0"/>
                    <a:pt x="59" y="2"/>
                    <a:pt x="66" y="6"/>
                  </a:cubicBezTo>
                  <a:cubicBezTo>
                    <a:pt x="73" y="10"/>
                    <a:pt x="79" y="15"/>
                    <a:pt x="83" y="22"/>
                  </a:cubicBezTo>
                  <a:cubicBezTo>
                    <a:pt x="87" y="30"/>
                    <a:pt x="89" y="37"/>
                    <a:pt x="89" y="45"/>
                  </a:cubicBezTo>
                  <a:cubicBezTo>
                    <a:pt x="89" y="52"/>
                    <a:pt x="87" y="60"/>
                    <a:pt x="83" y="67"/>
                  </a:cubicBezTo>
                  <a:cubicBezTo>
                    <a:pt x="79" y="74"/>
                    <a:pt x="73" y="79"/>
                    <a:pt x="66" y="83"/>
                  </a:cubicBezTo>
                  <a:cubicBezTo>
                    <a:pt x="59" y="87"/>
                    <a:pt x="52" y="89"/>
                    <a:pt x="44" y="89"/>
                  </a:cubicBezTo>
                  <a:cubicBezTo>
                    <a:pt x="37" y="89"/>
                    <a:pt x="29" y="87"/>
                    <a:pt x="22" y="83"/>
                  </a:cubicBezTo>
                  <a:cubicBezTo>
                    <a:pt x="15" y="79"/>
                    <a:pt x="10" y="74"/>
                    <a:pt x="6" y="67"/>
                  </a:cubicBezTo>
                  <a:cubicBezTo>
                    <a:pt x="2" y="60"/>
                    <a:pt x="0" y="52"/>
                    <a:pt x="0" y="45"/>
                  </a:cubicBezTo>
                  <a:cubicBezTo>
                    <a:pt x="0" y="37"/>
                    <a:pt x="2" y="30"/>
                    <a:pt x="6" y="22"/>
                  </a:cubicBezTo>
                  <a:cubicBezTo>
                    <a:pt x="10" y="15"/>
                    <a:pt x="16" y="10"/>
                    <a:pt x="23" y="6"/>
                  </a:cubicBezTo>
                  <a:cubicBezTo>
                    <a:pt x="30" y="2"/>
                    <a:pt x="37" y="0"/>
                    <a:pt x="44" y="0"/>
                  </a:cubicBezTo>
                  <a:close/>
                  <a:moveTo>
                    <a:pt x="44" y="8"/>
                  </a:moveTo>
                  <a:cubicBezTo>
                    <a:pt x="38" y="8"/>
                    <a:pt x="32" y="9"/>
                    <a:pt x="26" y="13"/>
                  </a:cubicBezTo>
                  <a:cubicBezTo>
                    <a:pt x="20" y="16"/>
                    <a:pt x="16" y="20"/>
                    <a:pt x="12" y="26"/>
                  </a:cubicBezTo>
                  <a:cubicBezTo>
                    <a:pt x="9" y="32"/>
                    <a:pt x="8" y="38"/>
                    <a:pt x="8" y="45"/>
                  </a:cubicBezTo>
                  <a:cubicBezTo>
                    <a:pt x="8" y="51"/>
                    <a:pt x="9" y="57"/>
                    <a:pt x="12" y="63"/>
                  </a:cubicBezTo>
                  <a:cubicBezTo>
                    <a:pt x="16" y="69"/>
                    <a:pt x="20" y="73"/>
                    <a:pt x="26" y="77"/>
                  </a:cubicBezTo>
                  <a:cubicBezTo>
                    <a:pt x="32" y="80"/>
                    <a:pt x="38" y="82"/>
                    <a:pt x="44" y="82"/>
                  </a:cubicBezTo>
                  <a:cubicBezTo>
                    <a:pt x="51" y="82"/>
                    <a:pt x="57" y="80"/>
                    <a:pt x="63" y="77"/>
                  </a:cubicBezTo>
                  <a:cubicBezTo>
                    <a:pt x="69" y="73"/>
                    <a:pt x="73" y="69"/>
                    <a:pt x="76" y="63"/>
                  </a:cubicBezTo>
                  <a:cubicBezTo>
                    <a:pt x="80" y="57"/>
                    <a:pt x="81" y="51"/>
                    <a:pt x="81" y="45"/>
                  </a:cubicBezTo>
                  <a:cubicBezTo>
                    <a:pt x="81" y="38"/>
                    <a:pt x="80" y="32"/>
                    <a:pt x="76" y="26"/>
                  </a:cubicBezTo>
                  <a:cubicBezTo>
                    <a:pt x="73" y="20"/>
                    <a:pt x="68" y="16"/>
                    <a:pt x="63" y="13"/>
                  </a:cubicBezTo>
                  <a:cubicBezTo>
                    <a:pt x="57" y="9"/>
                    <a:pt x="51" y="8"/>
                    <a:pt x="44" y="8"/>
                  </a:cubicBezTo>
                  <a:close/>
                  <a:moveTo>
                    <a:pt x="25" y="69"/>
                  </a:moveTo>
                  <a:cubicBezTo>
                    <a:pt x="25" y="22"/>
                    <a:pt x="25" y="22"/>
                    <a:pt x="25" y="22"/>
                  </a:cubicBezTo>
                  <a:cubicBezTo>
                    <a:pt x="41" y="22"/>
                    <a:pt x="41" y="22"/>
                    <a:pt x="41" y="22"/>
                  </a:cubicBezTo>
                  <a:cubicBezTo>
                    <a:pt x="47" y="22"/>
                    <a:pt x="51" y="22"/>
                    <a:pt x="53" y="23"/>
                  </a:cubicBezTo>
                  <a:cubicBezTo>
                    <a:pt x="56" y="24"/>
                    <a:pt x="58" y="25"/>
                    <a:pt x="59" y="27"/>
                  </a:cubicBezTo>
                  <a:cubicBezTo>
                    <a:pt x="61" y="30"/>
                    <a:pt x="62" y="32"/>
                    <a:pt x="62" y="34"/>
                  </a:cubicBezTo>
                  <a:cubicBezTo>
                    <a:pt x="62" y="38"/>
                    <a:pt x="60" y="41"/>
                    <a:pt x="58" y="43"/>
                  </a:cubicBezTo>
                  <a:cubicBezTo>
                    <a:pt x="55" y="46"/>
                    <a:pt x="52" y="48"/>
                    <a:pt x="48" y="48"/>
                  </a:cubicBezTo>
                  <a:cubicBezTo>
                    <a:pt x="50" y="49"/>
                    <a:pt x="51" y="49"/>
                    <a:pt x="52" y="50"/>
                  </a:cubicBezTo>
                  <a:cubicBezTo>
                    <a:pt x="54" y="52"/>
                    <a:pt x="56" y="55"/>
                    <a:pt x="59" y="60"/>
                  </a:cubicBezTo>
                  <a:cubicBezTo>
                    <a:pt x="65" y="69"/>
                    <a:pt x="65" y="69"/>
                    <a:pt x="65" y="69"/>
                  </a:cubicBezTo>
                  <a:cubicBezTo>
                    <a:pt x="56" y="69"/>
                    <a:pt x="56" y="69"/>
                    <a:pt x="56" y="69"/>
                  </a:cubicBezTo>
                  <a:cubicBezTo>
                    <a:pt x="51" y="62"/>
                    <a:pt x="51" y="62"/>
                    <a:pt x="51" y="62"/>
                  </a:cubicBezTo>
                  <a:cubicBezTo>
                    <a:pt x="48" y="56"/>
                    <a:pt x="45" y="52"/>
                    <a:pt x="43" y="51"/>
                  </a:cubicBezTo>
                  <a:cubicBezTo>
                    <a:pt x="42" y="49"/>
                    <a:pt x="40" y="49"/>
                    <a:pt x="37" y="49"/>
                  </a:cubicBezTo>
                  <a:cubicBezTo>
                    <a:pt x="33" y="49"/>
                    <a:pt x="33" y="49"/>
                    <a:pt x="33" y="49"/>
                  </a:cubicBezTo>
                  <a:cubicBezTo>
                    <a:pt x="33" y="69"/>
                    <a:pt x="33" y="69"/>
                    <a:pt x="33" y="69"/>
                  </a:cubicBezTo>
                  <a:lnTo>
                    <a:pt x="25" y="69"/>
                  </a:lnTo>
                  <a:close/>
                  <a:moveTo>
                    <a:pt x="33" y="42"/>
                  </a:moveTo>
                  <a:cubicBezTo>
                    <a:pt x="42" y="42"/>
                    <a:pt x="42" y="42"/>
                    <a:pt x="42" y="42"/>
                  </a:cubicBezTo>
                  <a:cubicBezTo>
                    <a:pt x="46" y="42"/>
                    <a:pt x="50" y="42"/>
                    <a:pt x="51" y="40"/>
                  </a:cubicBezTo>
                  <a:cubicBezTo>
                    <a:pt x="53" y="39"/>
                    <a:pt x="54" y="37"/>
                    <a:pt x="54" y="35"/>
                  </a:cubicBezTo>
                  <a:cubicBezTo>
                    <a:pt x="54" y="34"/>
                    <a:pt x="53" y="32"/>
                    <a:pt x="52" y="31"/>
                  </a:cubicBezTo>
                  <a:cubicBezTo>
                    <a:pt x="52" y="30"/>
                    <a:pt x="51" y="29"/>
                    <a:pt x="49" y="29"/>
                  </a:cubicBezTo>
                  <a:cubicBezTo>
                    <a:pt x="48" y="28"/>
                    <a:pt x="45" y="28"/>
                    <a:pt x="41" y="28"/>
                  </a:cubicBezTo>
                  <a:cubicBezTo>
                    <a:pt x="33" y="28"/>
                    <a:pt x="33" y="28"/>
                    <a:pt x="33" y="28"/>
                  </a:cubicBezTo>
                  <a:lnTo>
                    <a:pt x="3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3636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8"/>
          <p:cNvSpPr>
            <a:spLocks noGrp="1"/>
          </p:cNvSpPr>
          <p:nvPr>
            <p:ph type="body" sz="quarter" idx="13" hasCustomPrompt="1"/>
          </p:nvPr>
        </p:nvSpPr>
        <p:spPr>
          <a:xfrm>
            <a:off x="457200" y="914400"/>
            <a:ext cx="8229600" cy="228600"/>
          </a:xfrm>
        </p:spPr>
        <p:txBody>
          <a:bodyPr/>
          <a:lstStyle>
            <a:lvl1pPr marL="0" indent="0">
              <a:lnSpc>
                <a:spcPct val="90000"/>
              </a:lnSpc>
              <a:spcBef>
                <a:spcPts val="0"/>
              </a:spcBef>
              <a:buNone/>
              <a:defRPr sz="1425">
                <a:solidFill>
                  <a:schemeClr val="tx1"/>
                </a:solidFill>
              </a:defRPr>
            </a:lvl1pPr>
            <a:lvl2pPr marL="0" indent="0">
              <a:lnSpc>
                <a:spcPct val="90000"/>
              </a:lnSpc>
              <a:spcBef>
                <a:spcPts val="0"/>
              </a:spcBef>
              <a:buNone/>
              <a:defRPr sz="1500">
                <a:solidFill>
                  <a:schemeClr val="accent4"/>
                </a:solidFill>
              </a:defRPr>
            </a:lvl2pPr>
            <a:lvl3pPr marL="0" indent="0">
              <a:lnSpc>
                <a:spcPct val="90000"/>
              </a:lnSpc>
              <a:spcBef>
                <a:spcPts val="0"/>
              </a:spcBef>
              <a:buNone/>
              <a:defRPr sz="1500">
                <a:solidFill>
                  <a:schemeClr val="accent4"/>
                </a:solidFill>
              </a:defRPr>
            </a:lvl3pPr>
            <a:lvl4pPr marL="0" indent="0">
              <a:lnSpc>
                <a:spcPct val="90000"/>
              </a:lnSpc>
              <a:spcBef>
                <a:spcPts val="0"/>
              </a:spcBef>
              <a:buNone/>
              <a:defRPr sz="1500">
                <a:solidFill>
                  <a:schemeClr val="accent4"/>
                </a:solidFill>
              </a:defRPr>
            </a:lvl4pPr>
            <a:lvl5pPr marL="0" indent="0">
              <a:lnSpc>
                <a:spcPct val="90000"/>
              </a:lnSpc>
              <a:spcBef>
                <a:spcPts val="0"/>
              </a:spcBef>
              <a:buNone/>
              <a:defRPr sz="1500">
                <a:solidFill>
                  <a:schemeClr val="accent4"/>
                </a:solidFill>
              </a:defRPr>
            </a:lvl5pPr>
            <a:lvl6pPr marL="0" indent="0">
              <a:lnSpc>
                <a:spcPct val="90000"/>
              </a:lnSpc>
              <a:spcBef>
                <a:spcPts val="0"/>
              </a:spcBef>
              <a:buNone/>
              <a:defRPr sz="1500">
                <a:solidFill>
                  <a:schemeClr val="accent4"/>
                </a:solidFill>
              </a:defRPr>
            </a:lvl6pPr>
            <a:lvl7pPr marL="0" indent="0">
              <a:lnSpc>
                <a:spcPct val="90000"/>
              </a:lnSpc>
              <a:spcBef>
                <a:spcPts val="0"/>
              </a:spcBef>
              <a:buNone/>
              <a:defRPr sz="1500">
                <a:solidFill>
                  <a:schemeClr val="accent4"/>
                </a:solidFill>
              </a:defRPr>
            </a:lvl7pPr>
            <a:lvl8pPr marL="0" indent="0">
              <a:lnSpc>
                <a:spcPct val="90000"/>
              </a:lnSpc>
              <a:spcBef>
                <a:spcPts val="0"/>
              </a:spcBef>
              <a:buNone/>
              <a:defRPr sz="1500">
                <a:solidFill>
                  <a:schemeClr val="accent4"/>
                </a:solidFill>
              </a:defRPr>
            </a:lvl8pPr>
            <a:lvl9pPr marL="0" indent="0">
              <a:lnSpc>
                <a:spcPct val="90000"/>
              </a:lnSpc>
              <a:spcBef>
                <a:spcPts val="0"/>
              </a:spcBef>
              <a:buNone/>
              <a:defRPr sz="15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163304791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p:cNvSpPr>
            <a:spLocks noGrp="1" noChangeArrowheads="1"/>
          </p:cNvSpPr>
          <p:nvPr>
            <p:ph idx="1"/>
          </p:nvPr>
        </p:nvSpPr>
        <p:spPr bwMode="auto">
          <a:xfrm>
            <a:off x="685800" y="1422271"/>
            <a:ext cx="7772400" cy="3149729"/>
          </a:xfrm>
          <a:prstGeom prst="rect">
            <a:avLst/>
          </a:prstGeom>
          <a:noFill/>
          <a:ln w="9525">
            <a:noFill/>
            <a:miter lim="800000"/>
            <a:headEnd/>
            <a:tailEnd/>
          </a:ln>
        </p:spPr>
        <p:txBody>
          <a:bodyPr/>
          <a:lstStyle>
            <a:lvl1pPr marL="339725" indent="-339725">
              <a:buFont typeface="Arial"/>
              <a:buChar char="•"/>
              <a:defRPr>
                <a:solidFill>
                  <a:srgbClr val="0D3896"/>
                </a:solidFill>
              </a:defRPr>
            </a:lvl1pPr>
            <a:lvl2pPr>
              <a:buFont typeface="Arial"/>
              <a:buChar char="•"/>
              <a:defRPr>
                <a:solidFill>
                  <a:schemeClr val="accent3"/>
                </a:solidFill>
              </a:defRPr>
            </a:lvl2pPr>
            <a:lvl3pPr>
              <a:buFont typeface="Arial"/>
              <a:buChar char="•"/>
              <a:defRPr>
                <a:solidFill>
                  <a:schemeClr val="accent3"/>
                </a:solidFill>
              </a:defRPr>
            </a:lvl3pPr>
            <a:lvl5pPr>
              <a:buFont typeface="Arial"/>
              <a:buChar char="•"/>
              <a:defRPr/>
            </a:lvl5pPr>
            <a:lvl6pPr marL="800100" indent="-342900">
              <a:buFont typeface="Wingdings" charset="2"/>
              <a:buChar char="§"/>
              <a:defRPr>
                <a:solidFill>
                  <a:srgbClr val="0D3896"/>
                </a:solidFill>
              </a:defRPr>
            </a:lvl6pPr>
            <a:lvl7pPr marL="1262063" indent="-347663">
              <a:buFont typeface="Courier New"/>
              <a:buChar char="o"/>
              <a:defRPr>
                <a:solidFill>
                  <a:srgbClr val="0D3896"/>
                </a:solidFill>
              </a:defRPr>
            </a:lvl7pPr>
          </a:lstStyle>
          <a:p>
            <a:pPr lvl="0"/>
            <a:r>
              <a:rPr lang="en-US" noProof="0"/>
              <a:t>Click to edit Master text styles</a:t>
            </a:r>
          </a:p>
          <a:p>
            <a:pPr lvl="1"/>
            <a:r>
              <a:rPr lang="en-US" noProof="0"/>
              <a:t>Second level</a:t>
            </a:r>
          </a:p>
          <a:p>
            <a:pPr lvl="2"/>
            <a:r>
              <a:rPr lang="en-US" noProof="0"/>
              <a:t>Third level</a:t>
            </a:r>
          </a:p>
        </p:txBody>
      </p:sp>
      <p:sp>
        <p:nvSpPr>
          <p:cNvPr id="4" name="Rectangle 4"/>
          <p:cNvSpPr>
            <a:spLocks noGrp="1" noChangeArrowheads="1"/>
          </p:cNvSpPr>
          <p:nvPr>
            <p:ph type="dt" sz="half" idx="10"/>
          </p:nvPr>
        </p:nvSpPr>
        <p:spPr/>
        <p:txBody>
          <a:bodyPr/>
          <a:lstStyle>
            <a:lvl1pPr>
              <a:defRPr/>
            </a:lvl1pPr>
          </a:lstStyle>
          <a:p>
            <a:pPr>
              <a:defRPr/>
            </a:pPr>
            <a:r>
              <a:rPr lang="en-US"/>
              <a:t>Flash Memory Summit </a:t>
            </a:r>
            <a:r>
              <a:rPr lang="is-IS"/>
              <a:t>2017</a:t>
            </a:r>
            <a:endParaRPr lang="en-US"/>
          </a:p>
          <a:p>
            <a:pPr>
              <a:defRPr/>
            </a:pPr>
            <a:r>
              <a:rPr lang="en-US"/>
              <a:t>Santa Clara, CA</a:t>
            </a:r>
          </a:p>
        </p:txBody>
      </p:sp>
      <p:sp>
        <p:nvSpPr>
          <p:cNvPr id="6" name="Rectangle 6"/>
          <p:cNvSpPr>
            <a:spLocks noGrp="1" noChangeArrowheads="1"/>
          </p:cNvSpPr>
          <p:nvPr>
            <p:ph type="sldNum" sz="quarter" idx="11"/>
          </p:nvPr>
        </p:nvSpPr>
        <p:spPr/>
        <p:txBody>
          <a:bodyPr/>
          <a:lstStyle>
            <a:lvl1pPr>
              <a:defRPr/>
            </a:lvl1pPr>
          </a:lstStyle>
          <a:p>
            <a:pPr>
              <a:defRPr/>
            </a:pPr>
            <a:endParaRPr lang="en-US" altLang="en-US"/>
          </a:p>
          <a:p>
            <a:pPr>
              <a:defRPr/>
            </a:pPr>
            <a:fld id="{0E419869-EFCA-4DEF-BB65-85B45CECCDA9}" type="slidenum">
              <a:rPr lang="en-US" altLang="en-US"/>
              <a:pPr>
                <a:defRPr/>
              </a:pPr>
              <a:t>‹#›</a:t>
            </a:fld>
            <a:endParaRPr lang="en-US" altLang="en-US"/>
          </a:p>
        </p:txBody>
      </p:sp>
    </p:spTree>
    <p:extLst>
      <p:ext uri="{BB962C8B-B14F-4D97-AF65-F5344CB8AC3E}">
        <p14:creationId xmlns:p14="http://schemas.microsoft.com/office/powerpoint/2010/main" val="2826963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bg1"/>
                </a:solidFill>
                <a:latin typeface="Intel Clear Pro" charset="0"/>
                <a:ea typeface="Intel Clear Pro" charset="0"/>
                <a:cs typeface="Intel Clear Pro" charset="0"/>
              </a:defRPr>
            </a:lvl1pPr>
          </a:lstStyle>
          <a:p>
            <a:r>
              <a:rPr lang="en-US" dirty="0"/>
              <a:t>42pt Intel Clear Pro Headline</a:t>
            </a:r>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TextBox 7"/>
          <p:cNvSpPr txBox="1"/>
          <p:nvPr userDrawn="1"/>
        </p:nvSpPr>
        <p:spPr>
          <a:xfrm>
            <a:off x="3032760" y="4879903"/>
            <a:ext cx="2971800" cy="126958"/>
          </a:xfrm>
          <a:prstGeom prst="rect">
            <a:avLst/>
          </a:prstGeom>
          <a:noFill/>
        </p:spPr>
        <p:txBody>
          <a:bodyPr vert="horz" wrap="square" lIns="0" tIns="0" rIns="0" bIns="0" rtlCol="0">
            <a:spAutoFit/>
          </a:bodyPr>
          <a:lstStyle/>
          <a:p>
            <a:pPr algn="ctr"/>
            <a:r>
              <a:rPr lang="en-US" sz="825" dirty="0">
                <a:solidFill>
                  <a:schemeClr val="bg1"/>
                </a:solidFill>
              </a:rPr>
              <a:t>Intel Confidential</a:t>
            </a:r>
          </a:p>
        </p:txBody>
      </p:sp>
    </p:spTree>
    <p:extLst>
      <p:ext uri="{BB962C8B-B14F-4D97-AF65-F5344CB8AC3E}">
        <p14:creationId xmlns:p14="http://schemas.microsoft.com/office/powerpoint/2010/main" val="130809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3800" y="4629150"/>
            <a:ext cx="778627" cy="514350"/>
          </a:xfrm>
          <a:prstGeom prst="rect">
            <a:avLst/>
          </a:prstGeom>
        </p:spPr>
      </p:pic>
    </p:spTree>
    <p:extLst>
      <p:ext uri="{BB962C8B-B14F-4D97-AF65-F5344CB8AC3E}">
        <p14:creationId xmlns:p14="http://schemas.microsoft.com/office/powerpoint/2010/main" val="7673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Large Bullet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5613" y="308848"/>
            <a:ext cx="8229600" cy="868680"/>
          </a:xfrm>
        </p:spPr>
        <p:txBody>
          <a:bodyPr/>
          <a:lstStyle>
            <a:lvl1pPr>
              <a:defRPr/>
            </a:lvl1pPr>
          </a:lstStyle>
          <a:p>
            <a:r>
              <a:rPr lang="en-US" err="1"/>
              <a:t>28pt</a:t>
            </a:r>
            <a:r>
              <a:rPr lang="en-US"/>
              <a:t> Intel Clear Light Headline</a:t>
            </a:r>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Tree>
    <p:extLst>
      <p:ext uri="{BB962C8B-B14F-4D97-AF65-F5344CB8AC3E}">
        <p14:creationId xmlns:p14="http://schemas.microsoft.com/office/powerpoint/2010/main" val="135851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ngle Space">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err="1"/>
              <a:t>28pt</a:t>
            </a:r>
            <a:r>
              <a:rPr lang="en-US"/>
              <a:t> Intel Clear Light Headline</a:t>
            </a:r>
          </a:p>
        </p:txBody>
      </p:sp>
      <p:sp>
        <p:nvSpPr>
          <p:cNvPr id="8" name="Content Placeholder 7"/>
          <p:cNvSpPr>
            <a:spLocks noGrp="1"/>
          </p:cNvSpPr>
          <p:nvPr>
            <p:ph sz="quarter" idx="13" hasCustomPrompt="1"/>
          </p:nvPr>
        </p:nvSpPr>
        <p:spPr>
          <a:xfrm>
            <a:off x="455613" y="1203325"/>
            <a:ext cx="8228012" cy="3425825"/>
          </a:xfrm>
        </p:spPr>
        <p:txBody>
          <a:bodyPr/>
          <a:lstStyle>
            <a:lvl1pPr>
              <a:spcBef>
                <a:spcPts val="60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18pt Intel Clear body text</a:t>
            </a:r>
          </a:p>
          <a:p>
            <a:pPr lvl="1"/>
            <a:r>
              <a:rPr lang="en-US"/>
              <a:t>16pt Intel Clear bullet one</a:t>
            </a:r>
          </a:p>
          <a:p>
            <a:pPr lvl="2"/>
            <a:r>
              <a:rPr lang="en-US"/>
              <a:t>16pt Intel Clear sub-bullet</a:t>
            </a:r>
          </a:p>
          <a:p>
            <a:pPr lvl="3"/>
            <a:r>
              <a:rPr lang="en-US" err="1"/>
              <a:t>14pt</a:t>
            </a:r>
            <a:r>
              <a:rPr lang="en-US"/>
              <a:t> Intel Clear fourth level</a:t>
            </a:r>
          </a:p>
          <a:p>
            <a:pPr lvl="4"/>
            <a:r>
              <a:rPr lang="en-US" err="1"/>
              <a:t>14pt</a:t>
            </a:r>
            <a:r>
              <a:rPr lang="en-US"/>
              <a:t> Intel Clear fifth level</a:t>
            </a:r>
          </a:p>
        </p:txBody>
      </p:sp>
    </p:spTree>
    <p:extLst>
      <p:ext uri="{BB962C8B-B14F-4D97-AF65-F5344CB8AC3E}">
        <p14:creationId xmlns:p14="http://schemas.microsoft.com/office/powerpoint/2010/main" val="34940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err="1"/>
              <a:t>28pt</a:t>
            </a:r>
            <a:r>
              <a:rPr lang="en-US"/>
              <a:t> Intel Clear Light Headline</a:t>
            </a: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Tree>
    <p:extLst>
      <p:ext uri="{BB962C8B-B14F-4D97-AF65-F5344CB8AC3E}">
        <p14:creationId xmlns:p14="http://schemas.microsoft.com/office/powerpoint/2010/main" val="406206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err="1"/>
              <a:t>28pt</a:t>
            </a:r>
            <a:r>
              <a:rPr lang="en-US"/>
              <a:t> Intel Clear Light Headline</a:t>
            </a: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spcBef>
                <a:spcPts val="600"/>
              </a:spcBef>
              <a:defRPr lang="en-US" dirty="0" smtClean="0"/>
            </a:lvl1pPr>
            <a:lvl2pPr>
              <a:spcBef>
                <a:spcPts val="0"/>
              </a:spcBef>
              <a:defRPr lang="en-US" dirty="0" smtClean="0"/>
            </a:lvl2pPr>
            <a:lvl3pPr>
              <a:spcBef>
                <a:spcPts val="0"/>
              </a:spcBef>
              <a:defRPr lang="en-US" sz="1400" dirty="0" smtClean="0"/>
            </a:lvl3pPr>
            <a:lvl4pPr>
              <a:spcBef>
                <a:spcPts val="0"/>
              </a:spcBef>
              <a:defRPr lang="en-US" sz="1200" dirty="0" smtClean="0"/>
            </a:lvl4pPr>
            <a:lvl5pPr>
              <a:spcBef>
                <a:spcPts val="0"/>
              </a:spcBef>
              <a:defRPr lang="en-US" sz="1200" dirty="0"/>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spcBef>
                <a:spcPts val="600"/>
              </a:spcBef>
              <a:defRPr lang="en-US" dirty="0" smtClean="0"/>
            </a:lvl1pPr>
            <a:lvl2pPr>
              <a:spcBef>
                <a:spcPts val="0"/>
              </a:spcBef>
              <a:defRPr lang="en-US" dirty="0" smtClean="0"/>
            </a:lvl2pPr>
            <a:lvl3pPr>
              <a:spcBef>
                <a:spcPts val="0"/>
              </a:spcBef>
              <a:defRPr lang="en-US" sz="1400" dirty="0" smtClean="0"/>
            </a:lvl3pPr>
            <a:lvl4pPr>
              <a:spcBef>
                <a:spcPts val="0"/>
              </a:spcBef>
              <a:defRPr lang="en-US" sz="1200" dirty="0" smtClean="0"/>
            </a:lvl4pPr>
            <a:lvl5pPr>
              <a:spcBef>
                <a:spcPts val="0"/>
              </a:spcBef>
              <a:defRPr lang="en-US" sz="1200" dirty="0"/>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Tree>
    <p:extLst>
      <p:ext uri="{BB962C8B-B14F-4D97-AF65-F5344CB8AC3E}">
        <p14:creationId xmlns:p14="http://schemas.microsoft.com/office/powerpoint/2010/main" val="190408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err="1"/>
              <a:t>28pt</a:t>
            </a:r>
            <a:r>
              <a:rPr lang="en-US"/>
              <a:t> Intel Clear Light Headline</a:t>
            </a:r>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a:t>“</a:t>
            </a:r>
            <a:r>
              <a:rPr lang="en-US" err="1"/>
              <a:t>44pt</a:t>
            </a:r>
            <a:r>
              <a:rPr lang="en-US"/>
              <a:t> Intel Clear Light Text”</a:t>
            </a:r>
          </a:p>
          <a:p>
            <a:pPr lvl="1"/>
            <a:r>
              <a:rPr lang="en-US" err="1"/>
              <a:t>12pt</a:t>
            </a:r>
            <a:r>
              <a:rPr lang="en-US"/>
              <a:t> Attribution</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294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tx1"/>
                </a:solidFill>
                <a:latin typeface="+mj-lt"/>
                <a:cs typeface="Intel Clear Light" panose="020B0404020203020204" pitchFamily="34" charset="0"/>
              </a:defRPr>
            </a:lvl1pPr>
          </a:lstStyle>
          <a:p>
            <a:r>
              <a:rPr lang="en-US" err="1"/>
              <a:t>28pt</a:t>
            </a:r>
            <a:r>
              <a:rPr lang="en-US"/>
              <a:t> Intel Clear Light Text</a:t>
            </a:r>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tx1"/>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err="1"/>
              <a:t>12pt</a:t>
            </a:r>
            <a:r>
              <a:rPr lang="en-US"/>
              <a:t> Intel Clear Bolded Subhead</a:t>
            </a:r>
          </a:p>
        </p:txBody>
      </p:sp>
    </p:spTree>
    <p:extLst>
      <p:ext uri="{BB962C8B-B14F-4D97-AF65-F5344CB8AC3E}">
        <p14:creationId xmlns:p14="http://schemas.microsoft.com/office/powerpoint/2010/main" val="24037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bg1"/>
        </a:solidFill>
        <a:effectLst/>
      </p:bgPr>
    </p:bg>
    <p:spTree>
      <p:nvGrpSpPr>
        <p:cNvPr id="1" name=""/>
        <p:cNvGrpSpPr/>
        <p:nvPr/>
      </p:nvGrpSpPr>
      <p:grpSpPr>
        <a:xfrm>
          <a:off x="0" y="0"/>
          <a:ext cx="0" cy="0"/>
          <a:chOff x="0" y="0"/>
          <a:chExt cx="0" cy="0"/>
        </a:xfrm>
      </p:grpSpPr>
      <p:pic>
        <p:nvPicPr>
          <p:cNvPr id="12" name="Picture 5"/>
          <p:cNvPicPr>
            <a:picLocks noChangeArrowheads="1"/>
          </p:cNvPicPr>
          <p:nvPr userDrawn="1"/>
        </p:nvPicPr>
        <p:blipFill>
          <a:blip r:embed="rId2" cstate="print"/>
          <a:srcRect/>
          <a:stretch>
            <a:fillRect/>
          </a:stretch>
        </p:blipFill>
        <p:spPr bwMode="auto">
          <a:xfrm flipH="1">
            <a:off x="0" y="4533900"/>
            <a:ext cx="9144000" cy="609600"/>
          </a:xfrm>
          <a:prstGeom prst="rect">
            <a:avLst/>
          </a:prstGeom>
          <a:noFill/>
          <a:ln w="9525">
            <a:noFill/>
            <a:miter lim="800000"/>
            <a:headEnd/>
            <a:tailEnd/>
          </a:ln>
        </p:spPr>
      </p:pic>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err="1"/>
              <a:t>28pt</a:t>
            </a:r>
            <a:r>
              <a:rPr lang="en-US"/>
              <a:t> Intel Clear Light Text</a:t>
            </a:r>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err="1"/>
              <a:t>12pt</a:t>
            </a:r>
            <a:r>
              <a:rPr lang="en-US"/>
              <a:t> Intel Clear Bolded Subhead</a:t>
            </a:r>
          </a:p>
        </p:txBody>
      </p:sp>
      <p:sp>
        <p:nvSpPr>
          <p:cNvPr id="10"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tx1"/>
                </a:solidFill>
                <a:latin typeface="+mj-lt"/>
                <a:cs typeface="Intel Clear Light" panose="020B0404020203020204" pitchFamily="34" charset="0"/>
              </a:defRPr>
            </a:lvl1pPr>
          </a:lstStyle>
          <a:p>
            <a:r>
              <a:rPr lang="en-US" err="1"/>
              <a:t>28pt</a:t>
            </a:r>
            <a:r>
              <a:rPr lang="en-US"/>
              <a:t> Intel Clear Light Text</a:t>
            </a:r>
          </a:p>
        </p:txBody>
      </p:sp>
      <p:sp>
        <p:nvSpPr>
          <p:cNvPr id="11"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tx1"/>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err="1"/>
              <a:t>12pt</a:t>
            </a:r>
            <a:r>
              <a:rPr lang="en-US"/>
              <a:t> Intel Clear Bolded Subhead</a:t>
            </a:r>
          </a:p>
        </p:txBody>
      </p:sp>
      <p:pic>
        <p:nvPicPr>
          <p:cNvPr id="9" name="Picture 5"/>
          <p:cNvPicPr>
            <a:picLocks noChangeArrowheads="1"/>
          </p:cNvPicPr>
          <p:nvPr userDrawn="1"/>
        </p:nvPicPr>
        <p:blipFill>
          <a:blip r:embed="rId2" cstate="print"/>
          <a:srcRect/>
          <a:stretch>
            <a:fillRect/>
          </a:stretch>
        </p:blipFill>
        <p:spPr bwMode="auto">
          <a:xfrm>
            <a:off x="5" y="0"/>
            <a:ext cx="7863840" cy="822960"/>
          </a:xfrm>
          <a:prstGeom prst="rect">
            <a:avLst/>
          </a:prstGeom>
          <a:noFill/>
          <a:ln w="9525">
            <a:noFill/>
            <a:miter lim="800000"/>
            <a:headEnd/>
            <a:tailEnd/>
          </a:ln>
        </p:spPr>
      </p:pic>
    </p:spTree>
    <p:extLst>
      <p:ext uri="{BB962C8B-B14F-4D97-AF65-F5344CB8AC3E}">
        <p14:creationId xmlns:p14="http://schemas.microsoft.com/office/powerpoint/2010/main" val="111011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tx1"/>
                </a:solidFill>
                <a:latin typeface="+mj-lt"/>
                <a:cs typeface="Intel Clear Light" panose="020B0404020203020204" pitchFamily="34" charset="0"/>
              </a:defRPr>
            </a:lvl1pPr>
          </a:lstStyle>
          <a:p>
            <a:r>
              <a:rPr lang="en-US" err="1"/>
              <a:t>28pt</a:t>
            </a:r>
            <a:r>
              <a:rPr lang="en-US"/>
              <a:t> Intel Clear Light Text</a:t>
            </a:r>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tx1"/>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err="1"/>
              <a:t>12pt</a:t>
            </a:r>
            <a:r>
              <a:rPr lang="en-US"/>
              <a:t> Intel Clear Bolded Subhead</a:t>
            </a:r>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a:t>Click icon to add picture</a:t>
            </a:r>
          </a:p>
        </p:txBody>
      </p:sp>
      <p:sp>
        <p:nvSpPr>
          <p:cNvPr id="8" name="TextBox 7"/>
          <p:cNvSpPr txBox="1"/>
          <p:nvPr/>
        </p:nvSpPr>
        <p:spPr>
          <a:xfrm>
            <a:off x="6911340" y="4878963"/>
            <a:ext cx="2130552" cy="215444"/>
          </a:xfrm>
          <a:prstGeom prst="rect">
            <a:avLst/>
          </a:prstGeom>
          <a:noFill/>
        </p:spPr>
        <p:txBody>
          <a:bodyPr wrap="square" rtlCol="0" anchor="ctr">
            <a:spAutoFit/>
          </a:bodyPr>
          <a:lstStyle/>
          <a:p>
            <a:pPr algn="r"/>
            <a:fld id="{E648CF15-CEFC-4936-9E9D-EEE1A072408D}" type="slidenum">
              <a:rPr lang="en-US" sz="800" smtClean="0">
                <a:solidFill>
                  <a:schemeClr val="tx2"/>
                </a:solidFill>
                <a:cs typeface="Neo Sans Intel"/>
              </a:rPr>
              <a:pPr algn="r"/>
              <a:t>‹#›</a:t>
            </a:fld>
            <a:endParaRPr lang="en-US" sz="800">
              <a:solidFill>
                <a:schemeClr val="tx2"/>
              </a:solidFill>
              <a:cs typeface="Neo Sans Intel"/>
            </a:endParaRPr>
          </a:p>
        </p:txBody>
      </p:sp>
      <p:sp>
        <p:nvSpPr>
          <p:cNvPr id="11" name="TextBox 10"/>
          <p:cNvSpPr txBox="1"/>
          <p:nvPr userDrawn="1"/>
        </p:nvSpPr>
        <p:spPr>
          <a:xfrm>
            <a:off x="6911340" y="4878963"/>
            <a:ext cx="2130552" cy="215444"/>
          </a:xfrm>
          <a:prstGeom prst="rect">
            <a:avLst/>
          </a:prstGeom>
          <a:noFill/>
        </p:spPr>
        <p:txBody>
          <a:bodyPr wrap="square" rtlCol="0" anchor="ctr">
            <a:spAutoFit/>
          </a:bodyPr>
          <a:lstStyle/>
          <a:p>
            <a:pPr algn="r"/>
            <a:fld id="{E648CF15-CEFC-4936-9E9D-EEE1A072408D}" type="slidenum">
              <a:rPr lang="en-US" sz="800" smtClean="0">
                <a:solidFill>
                  <a:schemeClr val="tx2"/>
                </a:solidFill>
                <a:cs typeface="Neo Sans Intel"/>
              </a:rPr>
              <a:pPr algn="r"/>
              <a:t>‹#›</a:t>
            </a:fld>
            <a:endParaRPr lang="en-US" sz="800">
              <a:solidFill>
                <a:schemeClr val="tx2"/>
              </a:solidFill>
              <a:cs typeface="Neo Sans Intel"/>
            </a:endParaRPr>
          </a:p>
        </p:txBody>
      </p:sp>
    </p:spTree>
    <p:extLst>
      <p:ext uri="{BB962C8B-B14F-4D97-AF65-F5344CB8AC3E}">
        <p14:creationId xmlns:p14="http://schemas.microsoft.com/office/powerpoint/2010/main" val="384376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590106"/>
            <a:ext cx="8229600" cy="597581"/>
          </a:xfrm>
          <a:prstGeom prst="rect">
            <a:avLst/>
          </a:prstGeom>
        </p:spPr>
        <p:txBody>
          <a:bodyPr vert="horz" lIns="0" tIns="0" rIns="0" bIns="0" rtlCol="0" anchor="t" anchorCtr="0">
            <a:noAutofit/>
          </a:bodyPr>
          <a:lstStyle/>
          <a:p>
            <a:r>
              <a:rPr lang="en-US"/>
              <a:t>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a:t>body text</a:t>
            </a:r>
          </a:p>
          <a:p>
            <a:pPr lvl="1"/>
            <a:r>
              <a:rPr lang="en-US"/>
              <a:t>16pt bullet one</a:t>
            </a:r>
          </a:p>
          <a:p>
            <a:pPr lvl="2"/>
            <a:r>
              <a:rPr lang="en-US"/>
              <a:t>16pt sub-bullet</a:t>
            </a:r>
          </a:p>
          <a:p>
            <a:pPr lvl="3"/>
            <a:r>
              <a:rPr lang="en-US"/>
              <a:t>14pt fourth level</a:t>
            </a:r>
          </a:p>
          <a:p>
            <a:pPr lvl="4"/>
            <a:r>
              <a:rPr lang="en-US"/>
              <a:t>14pt fifth level</a:t>
            </a:r>
          </a:p>
        </p:txBody>
      </p:sp>
      <p:pic>
        <p:nvPicPr>
          <p:cNvPr id="13" name="Picture 5"/>
          <p:cNvPicPr>
            <a:picLocks noChangeArrowheads="1"/>
          </p:cNvPicPr>
          <p:nvPr userDrawn="1"/>
        </p:nvPicPr>
        <p:blipFill rotWithShape="1">
          <a:blip r:embed="rId18" cstate="print"/>
          <a:srcRect r="5549"/>
          <a:stretch/>
        </p:blipFill>
        <p:spPr bwMode="auto">
          <a:xfrm rot="10800000">
            <a:off x="-1" y="5006340"/>
            <a:ext cx="9144000" cy="124278"/>
          </a:xfrm>
          <a:prstGeom prst="rect">
            <a:avLst/>
          </a:prstGeom>
          <a:noFill/>
          <a:ln w="9525">
            <a:noFill/>
            <a:miter lim="800000"/>
            <a:headEnd/>
            <a:tailEnd/>
          </a:ln>
        </p:spPr>
      </p:pic>
      <p:pic>
        <p:nvPicPr>
          <p:cNvPr id="9" name="Picture 5"/>
          <p:cNvPicPr>
            <a:picLocks noChangeArrowheads="1"/>
          </p:cNvPicPr>
          <p:nvPr userDrawn="1"/>
        </p:nvPicPr>
        <p:blipFill rotWithShape="1">
          <a:blip r:embed="rId18" cstate="print"/>
          <a:srcRect r="5549"/>
          <a:stretch/>
        </p:blipFill>
        <p:spPr bwMode="auto">
          <a:xfrm>
            <a:off x="0" y="0"/>
            <a:ext cx="9143999" cy="133350"/>
          </a:xfrm>
          <a:prstGeom prst="rect">
            <a:avLst/>
          </a:prstGeom>
          <a:noFill/>
          <a:ln w="9525">
            <a:noFill/>
            <a:miter lim="800000"/>
            <a:headEnd/>
            <a:tailEnd/>
          </a:ln>
        </p:spPr>
      </p:pic>
      <p:sp>
        <p:nvSpPr>
          <p:cNvPr id="10" name="TextBox 9"/>
          <p:cNvSpPr txBox="1"/>
          <p:nvPr userDrawn="1"/>
        </p:nvSpPr>
        <p:spPr>
          <a:xfrm>
            <a:off x="7693817" y="4799074"/>
            <a:ext cx="457200" cy="246221"/>
          </a:xfrm>
          <a:prstGeom prst="rect">
            <a:avLst/>
          </a:prstGeom>
          <a:noFill/>
        </p:spPr>
        <p:txBody>
          <a:bodyPr wrap="square" rtlCol="0" anchor="ctr">
            <a:spAutoFit/>
          </a:bodyPr>
          <a:lstStyle/>
          <a:p>
            <a:pPr algn="r"/>
            <a:fld id="{E648CF15-CEFC-4936-9E9D-EEE1A072408D}" type="slidenum">
              <a:rPr lang="en-US" sz="1000" b="1" smtClean="0">
                <a:solidFill>
                  <a:schemeClr val="tx1"/>
                </a:solidFill>
                <a:cs typeface="Neo Sans Intel"/>
              </a:rPr>
              <a:pPr algn="r"/>
              <a:t>‹#›</a:t>
            </a:fld>
            <a:endParaRPr lang="en-US" sz="1000" b="1">
              <a:solidFill>
                <a:schemeClr val="tx1"/>
              </a:solidFill>
              <a:cs typeface="Neo Sans Intel"/>
            </a:endParaRPr>
          </a:p>
        </p:txBody>
      </p:sp>
      <p:grpSp>
        <p:nvGrpSpPr>
          <p:cNvPr id="25" name="Group 4"/>
          <p:cNvGrpSpPr>
            <a:grpSpLocks noChangeAspect="1"/>
          </p:cNvGrpSpPr>
          <p:nvPr userDrawn="1"/>
        </p:nvGrpSpPr>
        <p:grpSpPr bwMode="auto">
          <a:xfrm>
            <a:off x="8151017" y="4720985"/>
            <a:ext cx="914400" cy="251740"/>
            <a:chOff x="630" y="856"/>
            <a:chExt cx="4653" cy="1281"/>
          </a:xfrm>
        </p:grpSpPr>
        <p:sp>
          <p:nvSpPr>
            <p:cNvPr id="26" name="Freeform 5"/>
            <p:cNvSpPr>
              <a:spLocks/>
            </p:cNvSpPr>
            <p:nvPr/>
          </p:nvSpPr>
          <p:spPr bwMode="auto">
            <a:xfrm>
              <a:off x="785" y="1463"/>
              <a:ext cx="4498" cy="672"/>
            </a:xfrm>
            <a:custGeom>
              <a:avLst/>
              <a:gdLst>
                <a:gd name="T0" fmla="*/ 1989 w 2263"/>
                <a:gd name="T1" fmla="*/ 260 h 338"/>
                <a:gd name="T2" fmla="*/ 2060 w 2263"/>
                <a:gd name="T3" fmla="*/ 147 h 338"/>
                <a:gd name="T4" fmla="*/ 1863 w 2263"/>
                <a:gd name="T5" fmla="*/ 47 h 338"/>
                <a:gd name="T6" fmla="*/ 1027 w 2263"/>
                <a:gd name="T7" fmla="*/ 82 h 338"/>
                <a:gd name="T8" fmla="*/ 0 w 2263"/>
                <a:gd name="T9" fmla="*/ 241 h 338"/>
                <a:gd name="T10" fmla="*/ 1471 w 2263"/>
                <a:gd name="T11" fmla="*/ 11 h 338"/>
                <a:gd name="T12" fmla="*/ 2174 w 2263"/>
                <a:gd name="T13" fmla="*/ 85 h 338"/>
                <a:gd name="T14" fmla="*/ 2251 w 2263"/>
                <a:gd name="T15" fmla="*/ 170 h 338"/>
                <a:gd name="T16" fmla="*/ 2132 w 2263"/>
                <a:gd name="T17" fmla="*/ 338 h 338"/>
                <a:gd name="T18" fmla="*/ 1882 w 2263"/>
                <a:gd name="T19" fmla="*/ 338 h 338"/>
                <a:gd name="T20" fmla="*/ 1989 w 2263"/>
                <a:gd name="T21" fmla="*/ 2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338">
                  <a:moveTo>
                    <a:pt x="1989" y="260"/>
                  </a:moveTo>
                  <a:cubicBezTo>
                    <a:pt x="2020" y="235"/>
                    <a:pt x="2067" y="203"/>
                    <a:pt x="2060" y="147"/>
                  </a:cubicBezTo>
                  <a:cubicBezTo>
                    <a:pt x="2053" y="84"/>
                    <a:pt x="1940" y="57"/>
                    <a:pt x="1863" y="47"/>
                  </a:cubicBezTo>
                  <a:cubicBezTo>
                    <a:pt x="1589" y="10"/>
                    <a:pt x="1267" y="52"/>
                    <a:pt x="1027" y="82"/>
                  </a:cubicBezTo>
                  <a:cubicBezTo>
                    <a:pt x="671" y="128"/>
                    <a:pt x="324" y="169"/>
                    <a:pt x="0" y="241"/>
                  </a:cubicBezTo>
                  <a:cubicBezTo>
                    <a:pt x="425" y="129"/>
                    <a:pt x="951" y="36"/>
                    <a:pt x="1471" y="11"/>
                  </a:cubicBezTo>
                  <a:cubicBezTo>
                    <a:pt x="1705" y="0"/>
                    <a:pt x="2018" y="4"/>
                    <a:pt x="2174" y="85"/>
                  </a:cubicBezTo>
                  <a:cubicBezTo>
                    <a:pt x="2205" y="102"/>
                    <a:pt x="2247" y="138"/>
                    <a:pt x="2251" y="170"/>
                  </a:cubicBezTo>
                  <a:cubicBezTo>
                    <a:pt x="2263" y="253"/>
                    <a:pt x="2173" y="301"/>
                    <a:pt x="2132" y="338"/>
                  </a:cubicBezTo>
                  <a:cubicBezTo>
                    <a:pt x="1882" y="338"/>
                    <a:pt x="1882" y="338"/>
                    <a:pt x="1882" y="338"/>
                  </a:cubicBezTo>
                  <a:cubicBezTo>
                    <a:pt x="1915" y="312"/>
                    <a:pt x="1952" y="291"/>
                    <a:pt x="1989" y="260"/>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630" y="856"/>
              <a:ext cx="998" cy="895"/>
            </a:xfrm>
            <a:custGeom>
              <a:avLst/>
              <a:gdLst>
                <a:gd name="T0" fmla="*/ 0 w 502"/>
                <a:gd name="T1" fmla="*/ 450 h 450"/>
                <a:gd name="T2" fmla="*/ 118 w 502"/>
                <a:gd name="T3" fmla="*/ 12 h 450"/>
                <a:gd name="T4" fmla="*/ 254 w 502"/>
                <a:gd name="T5" fmla="*/ 12 h 450"/>
                <a:gd name="T6" fmla="*/ 241 w 502"/>
                <a:gd name="T7" fmla="*/ 60 h 450"/>
                <a:gd name="T8" fmla="*/ 319 w 502"/>
                <a:gd name="T9" fmla="*/ 16 h 450"/>
                <a:gd name="T10" fmla="*/ 394 w 502"/>
                <a:gd name="T11" fmla="*/ 0 h 450"/>
                <a:gd name="T12" fmla="*/ 485 w 502"/>
                <a:gd name="T13" fmla="*/ 42 h 450"/>
                <a:gd name="T14" fmla="*/ 488 w 502"/>
                <a:gd name="T15" fmla="*/ 165 h 450"/>
                <a:gd name="T16" fmla="*/ 411 w 502"/>
                <a:gd name="T17" fmla="*/ 450 h 450"/>
                <a:gd name="T18" fmla="*/ 274 w 502"/>
                <a:gd name="T19" fmla="*/ 450 h 450"/>
                <a:gd name="T20" fmla="*/ 332 w 502"/>
                <a:gd name="T21" fmla="*/ 233 h 450"/>
                <a:gd name="T22" fmla="*/ 344 w 502"/>
                <a:gd name="T23" fmla="*/ 180 h 450"/>
                <a:gd name="T24" fmla="*/ 346 w 502"/>
                <a:gd name="T25" fmla="*/ 141 h 450"/>
                <a:gd name="T26" fmla="*/ 332 w 502"/>
                <a:gd name="T27" fmla="*/ 120 h 450"/>
                <a:gd name="T28" fmla="*/ 298 w 502"/>
                <a:gd name="T29" fmla="*/ 113 h 450"/>
                <a:gd name="T30" fmla="*/ 262 w 502"/>
                <a:gd name="T31" fmla="*/ 120 h 450"/>
                <a:gd name="T32" fmla="*/ 220 w 502"/>
                <a:gd name="T33" fmla="*/ 139 h 450"/>
                <a:gd name="T34" fmla="*/ 137 w 502"/>
                <a:gd name="T35" fmla="*/ 450 h 450"/>
                <a:gd name="T36" fmla="*/ 0 w 502"/>
                <a:gd name="T3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50">
                  <a:moveTo>
                    <a:pt x="0" y="450"/>
                  </a:moveTo>
                  <a:cubicBezTo>
                    <a:pt x="118" y="12"/>
                    <a:pt x="118" y="12"/>
                    <a:pt x="118" y="12"/>
                  </a:cubicBezTo>
                  <a:cubicBezTo>
                    <a:pt x="254" y="12"/>
                    <a:pt x="254" y="12"/>
                    <a:pt x="254" y="12"/>
                  </a:cubicBezTo>
                  <a:cubicBezTo>
                    <a:pt x="241" y="60"/>
                    <a:pt x="241" y="60"/>
                    <a:pt x="241" y="60"/>
                  </a:cubicBezTo>
                  <a:cubicBezTo>
                    <a:pt x="269" y="41"/>
                    <a:pt x="295" y="26"/>
                    <a:pt x="319" y="16"/>
                  </a:cubicBezTo>
                  <a:cubicBezTo>
                    <a:pt x="343" y="5"/>
                    <a:pt x="368" y="0"/>
                    <a:pt x="394" y="0"/>
                  </a:cubicBezTo>
                  <a:cubicBezTo>
                    <a:pt x="438" y="0"/>
                    <a:pt x="469" y="14"/>
                    <a:pt x="485" y="42"/>
                  </a:cubicBezTo>
                  <a:cubicBezTo>
                    <a:pt x="501" y="70"/>
                    <a:pt x="502" y="111"/>
                    <a:pt x="488" y="165"/>
                  </a:cubicBezTo>
                  <a:cubicBezTo>
                    <a:pt x="411" y="450"/>
                    <a:pt x="411" y="450"/>
                    <a:pt x="411" y="450"/>
                  </a:cubicBezTo>
                  <a:cubicBezTo>
                    <a:pt x="274" y="450"/>
                    <a:pt x="274" y="450"/>
                    <a:pt x="274" y="450"/>
                  </a:cubicBezTo>
                  <a:cubicBezTo>
                    <a:pt x="332" y="233"/>
                    <a:pt x="332" y="233"/>
                    <a:pt x="332" y="233"/>
                  </a:cubicBezTo>
                  <a:cubicBezTo>
                    <a:pt x="337" y="215"/>
                    <a:pt x="341" y="197"/>
                    <a:pt x="344" y="180"/>
                  </a:cubicBezTo>
                  <a:cubicBezTo>
                    <a:pt x="347" y="162"/>
                    <a:pt x="348" y="149"/>
                    <a:pt x="346" y="141"/>
                  </a:cubicBezTo>
                  <a:cubicBezTo>
                    <a:pt x="344" y="131"/>
                    <a:pt x="339" y="124"/>
                    <a:pt x="332" y="120"/>
                  </a:cubicBezTo>
                  <a:cubicBezTo>
                    <a:pt x="324" y="115"/>
                    <a:pt x="313" y="113"/>
                    <a:pt x="298" y="113"/>
                  </a:cubicBezTo>
                  <a:cubicBezTo>
                    <a:pt x="287" y="113"/>
                    <a:pt x="275" y="115"/>
                    <a:pt x="262" y="120"/>
                  </a:cubicBezTo>
                  <a:cubicBezTo>
                    <a:pt x="250" y="124"/>
                    <a:pt x="236" y="130"/>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p:cNvSpPr>
            <p:nvPr/>
          </p:nvSpPr>
          <p:spPr bwMode="auto">
            <a:xfrm>
              <a:off x="1777" y="880"/>
              <a:ext cx="920" cy="871"/>
            </a:xfrm>
            <a:custGeom>
              <a:avLst/>
              <a:gdLst>
                <a:gd name="T0" fmla="*/ 77 w 920"/>
                <a:gd name="T1" fmla="*/ 871 h 871"/>
                <a:gd name="T2" fmla="*/ 0 w 920"/>
                <a:gd name="T3" fmla="*/ 0 h 871"/>
                <a:gd name="T4" fmla="*/ 286 w 920"/>
                <a:gd name="T5" fmla="*/ 0 h 871"/>
                <a:gd name="T6" fmla="*/ 310 w 920"/>
                <a:gd name="T7" fmla="*/ 575 h 871"/>
                <a:gd name="T8" fmla="*/ 642 w 920"/>
                <a:gd name="T9" fmla="*/ 0 h 871"/>
                <a:gd name="T10" fmla="*/ 920 w 920"/>
                <a:gd name="T11" fmla="*/ 0 h 871"/>
                <a:gd name="T12" fmla="*/ 374 w 920"/>
                <a:gd name="T13" fmla="*/ 871 h 871"/>
                <a:gd name="T14" fmla="*/ 77 w 920"/>
                <a:gd name="T15" fmla="*/ 87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871">
                  <a:moveTo>
                    <a:pt x="77" y="871"/>
                  </a:moveTo>
                  <a:lnTo>
                    <a:pt x="0" y="0"/>
                  </a:lnTo>
                  <a:lnTo>
                    <a:pt x="286" y="0"/>
                  </a:lnTo>
                  <a:lnTo>
                    <a:pt x="310" y="575"/>
                  </a:lnTo>
                  <a:lnTo>
                    <a:pt x="642" y="0"/>
                  </a:lnTo>
                  <a:lnTo>
                    <a:pt x="920" y="0"/>
                  </a:lnTo>
                  <a:lnTo>
                    <a:pt x="374" y="871"/>
                  </a:lnTo>
                  <a:lnTo>
                    <a:pt x="77" y="8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p:cNvSpPr>
            <p:nvPr/>
          </p:nvSpPr>
          <p:spPr bwMode="auto">
            <a:xfrm>
              <a:off x="2568" y="856"/>
              <a:ext cx="1491" cy="895"/>
            </a:xfrm>
            <a:custGeom>
              <a:avLst/>
              <a:gdLst>
                <a:gd name="T0" fmla="*/ 0 w 750"/>
                <a:gd name="T1" fmla="*/ 450 h 450"/>
                <a:gd name="T2" fmla="*/ 118 w 750"/>
                <a:gd name="T3" fmla="*/ 12 h 450"/>
                <a:gd name="T4" fmla="*/ 254 w 750"/>
                <a:gd name="T5" fmla="*/ 12 h 450"/>
                <a:gd name="T6" fmla="*/ 241 w 750"/>
                <a:gd name="T7" fmla="*/ 60 h 450"/>
                <a:gd name="T8" fmla="*/ 317 w 750"/>
                <a:gd name="T9" fmla="*/ 16 h 450"/>
                <a:gd name="T10" fmla="*/ 388 w 750"/>
                <a:gd name="T11" fmla="*/ 0 h 450"/>
                <a:gd name="T12" fmla="*/ 453 w 750"/>
                <a:gd name="T13" fmla="*/ 19 h 450"/>
                <a:gd name="T14" fmla="*/ 485 w 750"/>
                <a:gd name="T15" fmla="*/ 76 h 450"/>
                <a:gd name="T16" fmla="*/ 574 w 750"/>
                <a:gd name="T17" fmla="*/ 19 h 450"/>
                <a:gd name="T18" fmla="*/ 650 w 750"/>
                <a:gd name="T19" fmla="*/ 0 h 450"/>
                <a:gd name="T20" fmla="*/ 702 w 750"/>
                <a:gd name="T21" fmla="*/ 9 h 450"/>
                <a:gd name="T22" fmla="*/ 735 w 750"/>
                <a:gd name="T23" fmla="*/ 39 h 450"/>
                <a:gd name="T24" fmla="*/ 750 w 750"/>
                <a:gd name="T25" fmla="*/ 89 h 450"/>
                <a:gd name="T26" fmla="*/ 738 w 750"/>
                <a:gd name="T27" fmla="*/ 165 h 450"/>
                <a:gd name="T28" fmla="*/ 662 w 750"/>
                <a:gd name="T29" fmla="*/ 450 h 450"/>
                <a:gd name="T30" fmla="*/ 524 w 750"/>
                <a:gd name="T31" fmla="*/ 450 h 450"/>
                <a:gd name="T32" fmla="*/ 583 w 750"/>
                <a:gd name="T33" fmla="*/ 231 h 450"/>
                <a:gd name="T34" fmla="*/ 597 w 750"/>
                <a:gd name="T35" fmla="*/ 177 h 450"/>
                <a:gd name="T36" fmla="*/ 599 w 750"/>
                <a:gd name="T37" fmla="*/ 140 h 450"/>
                <a:gd name="T38" fmla="*/ 587 w 750"/>
                <a:gd name="T39" fmla="*/ 120 h 450"/>
                <a:gd name="T40" fmla="*/ 554 w 750"/>
                <a:gd name="T41" fmla="*/ 113 h 450"/>
                <a:gd name="T42" fmla="*/ 521 w 750"/>
                <a:gd name="T43" fmla="*/ 120 h 450"/>
                <a:gd name="T44" fmla="*/ 483 w 750"/>
                <a:gd name="T45" fmla="*/ 139 h 450"/>
                <a:gd name="T46" fmla="*/ 399 w 750"/>
                <a:gd name="T47" fmla="*/ 450 h 450"/>
                <a:gd name="T48" fmla="*/ 262 w 750"/>
                <a:gd name="T49" fmla="*/ 450 h 450"/>
                <a:gd name="T50" fmla="*/ 321 w 750"/>
                <a:gd name="T51" fmla="*/ 231 h 450"/>
                <a:gd name="T52" fmla="*/ 334 w 750"/>
                <a:gd name="T53" fmla="*/ 177 h 450"/>
                <a:gd name="T54" fmla="*/ 336 w 750"/>
                <a:gd name="T55" fmla="*/ 140 h 450"/>
                <a:gd name="T56" fmla="*/ 324 w 750"/>
                <a:gd name="T57" fmla="*/ 120 h 450"/>
                <a:gd name="T58" fmla="*/ 291 w 750"/>
                <a:gd name="T59" fmla="*/ 113 h 450"/>
                <a:gd name="T60" fmla="*/ 256 w 750"/>
                <a:gd name="T61" fmla="*/ 121 h 450"/>
                <a:gd name="T62" fmla="*/ 220 w 750"/>
                <a:gd name="T63" fmla="*/ 139 h 450"/>
                <a:gd name="T64" fmla="*/ 137 w 750"/>
                <a:gd name="T65" fmla="*/ 450 h 450"/>
                <a:gd name="T66" fmla="*/ 0 w 750"/>
                <a:gd name="T6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450">
                  <a:moveTo>
                    <a:pt x="0" y="450"/>
                  </a:moveTo>
                  <a:cubicBezTo>
                    <a:pt x="118" y="12"/>
                    <a:pt x="118" y="12"/>
                    <a:pt x="118" y="12"/>
                  </a:cubicBezTo>
                  <a:cubicBezTo>
                    <a:pt x="254" y="12"/>
                    <a:pt x="254" y="12"/>
                    <a:pt x="254" y="12"/>
                  </a:cubicBezTo>
                  <a:cubicBezTo>
                    <a:pt x="241" y="60"/>
                    <a:pt x="241" y="60"/>
                    <a:pt x="241" y="60"/>
                  </a:cubicBezTo>
                  <a:cubicBezTo>
                    <a:pt x="269" y="41"/>
                    <a:pt x="294" y="26"/>
                    <a:pt x="317" y="16"/>
                  </a:cubicBezTo>
                  <a:cubicBezTo>
                    <a:pt x="339" y="5"/>
                    <a:pt x="363" y="0"/>
                    <a:pt x="388" y="0"/>
                  </a:cubicBezTo>
                  <a:cubicBezTo>
                    <a:pt x="415" y="0"/>
                    <a:pt x="436" y="6"/>
                    <a:pt x="453" y="19"/>
                  </a:cubicBezTo>
                  <a:cubicBezTo>
                    <a:pt x="470" y="31"/>
                    <a:pt x="481" y="50"/>
                    <a:pt x="485" y="76"/>
                  </a:cubicBezTo>
                  <a:cubicBezTo>
                    <a:pt x="517" y="51"/>
                    <a:pt x="547" y="32"/>
                    <a:pt x="574" y="19"/>
                  </a:cubicBezTo>
                  <a:cubicBezTo>
                    <a:pt x="601" y="6"/>
                    <a:pt x="626" y="0"/>
                    <a:pt x="650" y="0"/>
                  </a:cubicBezTo>
                  <a:cubicBezTo>
                    <a:pt x="671" y="0"/>
                    <a:pt x="688" y="3"/>
                    <a:pt x="702" y="9"/>
                  </a:cubicBezTo>
                  <a:cubicBezTo>
                    <a:pt x="717" y="16"/>
                    <a:pt x="728" y="26"/>
                    <a:pt x="735" y="39"/>
                  </a:cubicBezTo>
                  <a:cubicBezTo>
                    <a:pt x="744" y="53"/>
                    <a:pt x="749" y="69"/>
                    <a:pt x="750" y="89"/>
                  </a:cubicBezTo>
                  <a:cubicBezTo>
                    <a:pt x="750" y="108"/>
                    <a:pt x="747" y="134"/>
                    <a:pt x="738" y="165"/>
                  </a:cubicBezTo>
                  <a:cubicBezTo>
                    <a:pt x="662" y="450"/>
                    <a:pt x="662" y="450"/>
                    <a:pt x="662" y="450"/>
                  </a:cubicBezTo>
                  <a:cubicBezTo>
                    <a:pt x="524" y="450"/>
                    <a:pt x="524" y="450"/>
                    <a:pt x="524" y="450"/>
                  </a:cubicBezTo>
                  <a:cubicBezTo>
                    <a:pt x="583" y="231"/>
                    <a:pt x="583" y="231"/>
                    <a:pt x="583" y="231"/>
                  </a:cubicBezTo>
                  <a:cubicBezTo>
                    <a:pt x="589" y="210"/>
                    <a:pt x="593" y="191"/>
                    <a:pt x="597" y="177"/>
                  </a:cubicBezTo>
                  <a:cubicBezTo>
                    <a:pt x="600" y="162"/>
                    <a:pt x="601" y="150"/>
                    <a:pt x="599" y="140"/>
                  </a:cubicBezTo>
                  <a:cubicBezTo>
                    <a:pt x="598" y="131"/>
                    <a:pt x="594" y="124"/>
                    <a:pt x="587" y="120"/>
                  </a:cubicBezTo>
                  <a:cubicBezTo>
                    <a:pt x="580" y="115"/>
                    <a:pt x="569" y="113"/>
                    <a:pt x="554" y="113"/>
                  </a:cubicBezTo>
                  <a:cubicBezTo>
                    <a:pt x="543" y="113"/>
                    <a:pt x="532" y="116"/>
                    <a:pt x="521" y="120"/>
                  </a:cubicBezTo>
                  <a:cubicBezTo>
                    <a:pt x="510" y="125"/>
                    <a:pt x="497" y="131"/>
                    <a:pt x="483" y="139"/>
                  </a:cubicBezTo>
                  <a:cubicBezTo>
                    <a:pt x="399" y="450"/>
                    <a:pt x="399" y="450"/>
                    <a:pt x="399" y="450"/>
                  </a:cubicBezTo>
                  <a:cubicBezTo>
                    <a:pt x="262" y="450"/>
                    <a:pt x="262" y="450"/>
                    <a:pt x="262" y="450"/>
                  </a:cubicBezTo>
                  <a:cubicBezTo>
                    <a:pt x="321" y="231"/>
                    <a:pt x="321" y="231"/>
                    <a:pt x="321" y="231"/>
                  </a:cubicBezTo>
                  <a:cubicBezTo>
                    <a:pt x="326" y="210"/>
                    <a:pt x="331" y="192"/>
                    <a:pt x="334" y="177"/>
                  </a:cubicBezTo>
                  <a:cubicBezTo>
                    <a:pt x="337" y="162"/>
                    <a:pt x="338" y="150"/>
                    <a:pt x="336" y="140"/>
                  </a:cubicBezTo>
                  <a:cubicBezTo>
                    <a:pt x="335" y="131"/>
                    <a:pt x="331" y="124"/>
                    <a:pt x="324" y="120"/>
                  </a:cubicBezTo>
                  <a:cubicBezTo>
                    <a:pt x="317" y="115"/>
                    <a:pt x="306" y="113"/>
                    <a:pt x="291" y="113"/>
                  </a:cubicBezTo>
                  <a:cubicBezTo>
                    <a:pt x="280" y="113"/>
                    <a:pt x="268" y="116"/>
                    <a:pt x="256" y="121"/>
                  </a:cubicBezTo>
                  <a:cubicBezTo>
                    <a:pt x="244" y="126"/>
                    <a:pt x="232" y="132"/>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p:cNvSpPr>
            <p:nvPr/>
          </p:nvSpPr>
          <p:spPr bwMode="auto">
            <a:xfrm>
              <a:off x="2467" y="1801"/>
              <a:ext cx="312" cy="330"/>
            </a:xfrm>
            <a:custGeom>
              <a:avLst/>
              <a:gdLst>
                <a:gd name="T0" fmla="*/ 0 w 312"/>
                <a:gd name="T1" fmla="*/ 330 h 330"/>
                <a:gd name="T2" fmla="*/ 87 w 312"/>
                <a:gd name="T3" fmla="*/ 0 h 330"/>
                <a:gd name="T4" fmla="*/ 312 w 312"/>
                <a:gd name="T5" fmla="*/ 0 h 330"/>
                <a:gd name="T6" fmla="*/ 294 w 312"/>
                <a:gd name="T7" fmla="*/ 64 h 330"/>
                <a:gd name="T8" fmla="*/ 153 w 312"/>
                <a:gd name="T9" fmla="*/ 64 h 330"/>
                <a:gd name="T10" fmla="*/ 139 w 312"/>
                <a:gd name="T11" fmla="*/ 122 h 330"/>
                <a:gd name="T12" fmla="*/ 268 w 312"/>
                <a:gd name="T13" fmla="*/ 122 h 330"/>
                <a:gd name="T14" fmla="*/ 250 w 312"/>
                <a:gd name="T15" fmla="*/ 185 h 330"/>
                <a:gd name="T16" fmla="*/ 121 w 312"/>
                <a:gd name="T17" fmla="*/ 185 h 330"/>
                <a:gd name="T18" fmla="*/ 99 w 312"/>
                <a:gd name="T19" fmla="*/ 269 h 330"/>
                <a:gd name="T20" fmla="*/ 240 w 312"/>
                <a:gd name="T21" fmla="*/ 269 h 330"/>
                <a:gd name="T22" fmla="*/ 222 w 312"/>
                <a:gd name="T23" fmla="*/ 330 h 330"/>
                <a:gd name="T24" fmla="*/ 0 w 312"/>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30">
                  <a:moveTo>
                    <a:pt x="0" y="330"/>
                  </a:moveTo>
                  <a:lnTo>
                    <a:pt x="87" y="0"/>
                  </a:lnTo>
                  <a:lnTo>
                    <a:pt x="312" y="0"/>
                  </a:lnTo>
                  <a:lnTo>
                    <a:pt x="294" y="64"/>
                  </a:lnTo>
                  <a:lnTo>
                    <a:pt x="153" y="64"/>
                  </a:lnTo>
                  <a:lnTo>
                    <a:pt x="139" y="122"/>
                  </a:lnTo>
                  <a:lnTo>
                    <a:pt x="268" y="122"/>
                  </a:lnTo>
                  <a:lnTo>
                    <a:pt x="250" y="185"/>
                  </a:lnTo>
                  <a:lnTo>
                    <a:pt x="121" y="185"/>
                  </a:lnTo>
                  <a:lnTo>
                    <a:pt x="99" y="269"/>
                  </a:lnTo>
                  <a:lnTo>
                    <a:pt x="240" y="269"/>
                  </a:lnTo>
                  <a:lnTo>
                    <a:pt x="222"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2709" y="1801"/>
              <a:ext cx="400" cy="330"/>
            </a:xfrm>
            <a:custGeom>
              <a:avLst/>
              <a:gdLst>
                <a:gd name="T0" fmla="*/ 0 w 400"/>
                <a:gd name="T1" fmla="*/ 330 h 330"/>
                <a:gd name="T2" fmla="*/ 151 w 400"/>
                <a:gd name="T3" fmla="*/ 165 h 330"/>
                <a:gd name="T4" fmla="*/ 91 w 400"/>
                <a:gd name="T5" fmla="*/ 0 h 330"/>
                <a:gd name="T6" fmla="*/ 187 w 400"/>
                <a:gd name="T7" fmla="*/ 0 h 330"/>
                <a:gd name="T8" fmla="*/ 221 w 400"/>
                <a:gd name="T9" fmla="*/ 100 h 330"/>
                <a:gd name="T10" fmla="*/ 308 w 400"/>
                <a:gd name="T11" fmla="*/ 0 h 330"/>
                <a:gd name="T12" fmla="*/ 400 w 400"/>
                <a:gd name="T13" fmla="*/ 0 h 330"/>
                <a:gd name="T14" fmla="*/ 254 w 400"/>
                <a:gd name="T15" fmla="*/ 161 h 330"/>
                <a:gd name="T16" fmla="*/ 316 w 400"/>
                <a:gd name="T17" fmla="*/ 330 h 330"/>
                <a:gd name="T18" fmla="*/ 219 w 400"/>
                <a:gd name="T19" fmla="*/ 330 h 330"/>
                <a:gd name="T20" fmla="*/ 185 w 400"/>
                <a:gd name="T21" fmla="*/ 225 h 330"/>
                <a:gd name="T22" fmla="*/ 91 w 400"/>
                <a:gd name="T23" fmla="*/ 330 h 330"/>
                <a:gd name="T24" fmla="*/ 0 w 40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0">
                  <a:moveTo>
                    <a:pt x="0" y="330"/>
                  </a:moveTo>
                  <a:lnTo>
                    <a:pt x="151" y="165"/>
                  </a:lnTo>
                  <a:lnTo>
                    <a:pt x="91" y="0"/>
                  </a:lnTo>
                  <a:lnTo>
                    <a:pt x="187" y="0"/>
                  </a:lnTo>
                  <a:lnTo>
                    <a:pt x="221" y="100"/>
                  </a:lnTo>
                  <a:lnTo>
                    <a:pt x="308" y="0"/>
                  </a:lnTo>
                  <a:lnTo>
                    <a:pt x="400" y="0"/>
                  </a:lnTo>
                  <a:lnTo>
                    <a:pt x="254" y="161"/>
                  </a:lnTo>
                  <a:lnTo>
                    <a:pt x="316" y="330"/>
                  </a:lnTo>
                  <a:lnTo>
                    <a:pt x="219" y="330"/>
                  </a:lnTo>
                  <a:lnTo>
                    <a:pt x="185" y="225"/>
                  </a:lnTo>
                  <a:lnTo>
                    <a:pt x="91"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noEditPoints="1"/>
            </p:cNvSpPr>
            <p:nvPr/>
          </p:nvSpPr>
          <p:spPr bwMode="auto">
            <a:xfrm>
              <a:off x="3055" y="1801"/>
              <a:ext cx="320" cy="330"/>
            </a:xfrm>
            <a:custGeom>
              <a:avLst/>
              <a:gdLst>
                <a:gd name="T0" fmla="*/ 0 w 161"/>
                <a:gd name="T1" fmla="*/ 166 h 166"/>
                <a:gd name="T2" fmla="*/ 45 w 161"/>
                <a:gd name="T3" fmla="*/ 0 h 166"/>
                <a:gd name="T4" fmla="*/ 109 w 161"/>
                <a:gd name="T5" fmla="*/ 0 h 166"/>
                <a:gd name="T6" fmla="*/ 133 w 161"/>
                <a:gd name="T7" fmla="*/ 3 h 166"/>
                <a:gd name="T8" fmla="*/ 150 w 161"/>
                <a:gd name="T9" fmla="*/ 11 h 166"/>
                <a:gd name="T10" fmla="*/ 160 w 161"/>
                <a:gd name="T11" fmla="*/ 28 h 166"/>
                <a:gd name="T12" fmla="*/ 158 w 161"/>
                <a:gd name="T13" fmla="*/ 53 h 166"/>
                <a:gd name="T14" fmla="*/ 149 w 161"/>
                <a:gd name="T15" fmla="*/ 75 h 166"/>
                <a:gd name="T16" fmla="*/ 134 w 161"/>
                <a:gd name="T17" fmla="*/ 92 h 166"/>
                <a:gd name="T18" fmla="*/ 122 w 161"/>
                <a:gd name="T19" fmla="*/ 100 h 166"/>
                <a:gd name="T20" fmla="*/ 109 w 161"/>
                <a:gd name="T21" fmla="*/ 106 h 166"/>
                <a:gd name="T22" fmla="*/ 95 w 161"/>
                <a:gd name="T23" fmla="*/ 110 h 166"/>
                <a:gd name="T24" fmla="*/ 78 w 161"/>
                <a:gd name="T25" fmla="*/ 112 h 166"/>
                <a:gd name="T26" fmla="*/ 57 w 161"/>
                <a:gd name="T27" fmla="*/ 112 h 166"/>
                <a:gd name="T28" fmla="*/ 42 w 161"/>
                <a:gd name="T29" fmla="*/ 166 h 166"/>
                <a:gd name="T30" fmla="*/ 0 w 161"/>
                <a:gd name="T31" fmla="*/ 166 h 166"/>
                <a:gd name="T32" fmla="*/ 79 w 161"/>
                <a:gd name="T33" fmla="*/ 81 h 166"/>
                <a:gd name="T34" fmla="*/ 88 w 161"/>
                <a:gd name="T35" fmla="*/ 80 h 166"/>
                <a:gd name="T36" fmla="*/ 96 w 161"/>
                <a:gd name="T37" fmla="*/ 78 h 166"/>
                <a:gd name="T38" fmla="*/ 103 w 161"/>
                <a:gd name="T39" fmla="*/ 74 h 166"/>
                <a:gd name="T40" fmla="*/ 111 w 161"/>
                <a:gd name="T41" fmla="*/ 66 h 166"/>
                <a:gd name="T42" fmla="*/ 115 w 161"/>
                <a:gd name="T43" fmla="*/ 54 h 166"/>
                <a:gd name="T44" fmla="*/ 115 w 161"/>
                <a:gd name="T45" fmla="*/ 42 h 166"/>
                <a:gd name="T46" fmla="*/ 109 w 161"/>
                <a:gd name="T47" fmla="*/ 35 h 166"/>
                <a:gd name="T48" fmla="*/ 99 w 161"/>
                <a:gd name="T49" fmla="*/ 32 h 166"/>
                <a:gd name="T50" fmla="*/ 84 w 161"/>
                <a:gd name="T51" fmla="*/ 31 h 166"/>
                <a:gd name="T52" fmla="*/ 78 w 161"/>
                <a:gd name="T53" fmla="*/ 31 h 166"/>
                <a:gd name="T54" fmla="*/ 65 w 161"/>
                <a:gd name="T55" fmla="*/ 81 h 166"/>
                <a:gd name="T56" fmla="*/ 68 w 161"/>
                <a:gd name="T57" fmla="*/ 81 h 166"/>
                <a:gd name="T58" fmla="*/ 79 w 161"/>
                <a:gd name="T59"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66">
                  <a:moveTo>
                    <a:pt x="0" y="166"/>
                  </a:moveTo>
                  <a:cubicBezTo>
                    <a:pt x="45" y="0"/>
                    <a:pt x="45" y="0"/>
                    <a:pt x="45" y="0"/>
                  </a:cubicBezTo>
                  <a:cubicBezTo>
                    <a:pt x="109" y="0"/>
                    <a:pt x="109" y="0"/>
                    <a:pt x="109" y="0"/>
                  </a:cubicBezTo>
                  <a:cubicBezTo>
                    <a:pt x="119" y="0"/>
                    <a:pt x="127" y="1"/>
                    <a:pt x="133" y="3"/>
                  </a:cubicBezTo>
                  <a:cubicBezTo>
                    <a:pt x="140" y="5"/>
                    <a:pt x="145" y="8"/>
                    <a:pt x="150" y="11"/>
                  </a:cubicBezTo>
                  <a:cubicBezTo>
                    <a:pt x="155" y="15"/>
                    <a:pt x="158" y="21"/>
                    <a:pt x="160" y="28"/>
                  </a:cubicBezTo>
                  <a:cubicBezTo>
                    <a:pt x="161" y="35"/>
                    <a:pt x="161" y="43"/>
                    <a:pt x="158" y="53"/>
                  </a:cubicBezTo>
                  <a:cubicBezTo>
                    <a:pt x="156" y="60"/>
                    <a:pt x="153" y="68"/>
                    <a:pt x="149" y="75"/>
                  </a:cubicBezTo>
                  <a:cubicBezTo>
                    <a:pt x="144" y="82"/>
                    <a:pt x="139" y="88"/>
                    <a:pt x="134" y="92"/>
                  </a:cubicBezTo>
                  <a:cubicBezTo>
                    <a:pt x="130" y="95"/>
                    <a:pt x="126" y="98"/>
                    <a:pt x="122" y="100"/>
                  </a:cubicBezTo>
                  <a:cubicBezTo>
                    <a:pt x="118" y="103"/>
                    <a:pt x="114" y="105"/>
                    <a:pt x="109" y="106"/>
                  </a:cubicBezTo>
                  <a:cubicBezTo>
                    <a:pt x="105" y="108"/>
                    <a:pt x="100" y="110"/>
                    <a:pt x="95" y="110"/>
                  </a:cubicBezTo>
                  <a:cubicBezTo>
                    <a:pt x="90" y="111"/>
                    <a:pt x="84" y="112"/>
                    <a:pt x="78" y="112"/>
                  </a:cubicBezTo>
                  <a:cubicBezTo>
                    <a:pt x="57" y="112"/>
                    <a:pt x="57" y="112"/>
                    <a:pt x="57" y="112"/>
                  </a:cubicBezTo>
                  <a:cubicBezTo>
                    <a:pt x="42" y="166"/>
                    <a:pt x="42" y="166"/>
                    <a:pt x="42" y="166"/>
                  </a:cubicBezTo>
                  <a:lnTo>
                    <a:pt x="0" y="166"/>
                  </a:lnTo>
                  <a:close/>
                  <a:moveTo>
                    <a:pt x="79" y="81"/>
                  </a:moveTo>
                  <a:cubicBezTo>
                    <a:pt x="82" y="81"/>
                    <a:pt x="86" y="81"/>
                    <a:pt x="88" y="80"/>
                  </a:cubicBezTo>
                  <a:cubicBezTo>
                    <a:pt x="91" y="80"/>
                    <a:pt x="93" y="79"/>
                    <a:pt x="96" y="78"/>
                  </a:cubicBezTo>
                  <a:cubicBezTo>
                    <a:pt x="99" y="77"/>
                    <a:pt x="101" y="76"/>
                    <a:pt x="103" y="74"/>
                  </a:cubicBezTo>
                  <a:cubicBezTo>
                    <a:pt x="106" y="72"/>
                    <a:pt x="109" y="69"/>
                    <a:pt x="111" y="66"/>
                  </a:cubicBezTo>
                  <a:cubicBezTo>
                    <a:pt x="112" y="63"/>
                    <a:pt x="114" y="59"/>
                    <a:pt x="115" y="54"/>
                  </a:cubicBezTo>
                  <a:cubicBezTo>
                    <a:pt x="117" y="49"/>
                    <a:pt x="117" y="45"/>
                    <a:pt x="115" y="42"/>
                  </a:cubicBezTo>
                  <a:cubicBezTo>
                    <a:pt x="114" y="38"/>
                    <a:pt x="112" y="36"/>
                    <a:pt x="109" y="35"/>
                  </a:cubicBezTo>
                  <a:cubicBezTo>
                    <a:pt x="106" y="33"/>
                    <a:pt x="102" y="32"/>
                    <a:pt x="99" y="32"/>
                  </a:cubicBezTo>
                  <a:cubicBezTo>
                    <a:pt x="95" y="31"/>
                    <a:pt x="90" y="31"/>
                    <a:pt x="84" y="31"/>
                  </a:cubicBezTo>
                  <a:cubicBezTo>
                    <a:pt x="78" y="31"/>
                    <a:pt x="78" y="31"/>
                    <a:pt x="78" y="31"/>
                  </a:cubicBezTo>
                  <a:cubicBezTo>
                    <a:pt x="65" y="81"/>
                    <a:pt x="65" y="81"/>
                    <a:pt x="65" y="81"/>
                  </a:cubicBezTo>
                  <a:cubicBezTo>
                    <a:pt x="68" y="81"/>
                    <a:pt x="68" y="81"/>
                    <a:pt x="68" y="81"/>
                  </a:cubicBezTo>
                  <a:cubicBezTo>
                    <a:pt x="72" y="81"/>
                    <a:pt x="75" y="81"/>
                    <a:pt x="79" y="81"/>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noEditPoints="1"/>
            </p:cNvSpPr>
            <p:nvPr/>
          </p:nvSpPr>
          <p:spPr bwMode="auto">
            <a:xfrm>
              <a:off x="3353" y="1801"/>
              <a:ext cx="326" cy="330"/>
            </a:xfrm>
            <a:custGeom>
              <a:avLst/>
              <a:gdLst>
                <a:gd name="T0" fmla="*/ 0 w 164"/>
                <a:gd name="T1" fmla="*/ 166 h 166"/>
                <a:gd name="T2" fmla="*/ 45 w 164"/>
                <a:gd name="T3" fmla="*/ 0 h 166"/>
                <a:gd name="T4" fmla="*/ 111 w 164"/>
                <a:gd name="T5" fmla="*/ 0 h 166"/>
                <a:gd name="T6" fmla="*/ 135 w 164"/>
                <a:gd name="T7" fmla="*/ 2 h 166"/>
                <a:gd name="T8" fmla="*/ 152 w 164"/>
                <a:gd name="T9" fmla="*/ 9 h 166"/>
                <a:gd name="T10" fmla="*/ 162 w 164"/>
                <a:gd name="T11" fmla="*/ 24 h 166"/>
                <a:gd name="T12" fmla="*/ 161 w 164"/>
                <a:gd name="T13" fmla="*/ 46 h 166"/>
                <a:gd name="T14" fmla="*/ 145 w 164"/>
                <a:gd name="T15" fmla="*/ 77 h 166"/>
                <a:gd name="T16" fmla="*/ 117 w 164"/>
                <a:gd name="T17" fmla="*/ 96 h 166"/>
                <a:gd name="T18" fmla="*/ 154 w 164"/>
                <a:gd name="T19" fmla="*/ 166 h 166"/>
                <a:gd name="T20" fmla="*/ 103 w 164"/>
                <a:gd name="T21" fmla="*/ 166 h 166"/>
                <a:gd name="T22" fmla="*/ 73 w 164"/>
                <a:gd name="T23" fmla="*/ 105 h 166"/>
                <a:gd name="T24" fmla="*/ 58 w 164"/>
                <a:gd name="T25" fmla="*/ 105 h 166"/>
                <a:gd name="T26" fmla="*/ 42 w 164"/>
                <a:gd name="T27" fmla="*/ 166 h 166"/>
                <a:gd name="T28" fmla="*/ 0 w 164"/>
                <a:gd name="T29" fmla="*/ 166 h 166"/>
                <a:gd name="T30" fmla="*/ 93 w 164"/>
                <a:gd name="T31" fmla="*/ 74 h 166"/>
                <a:gd name="T32" fmla="*/ 104 w 164"/>
                <a:gd name="T33" fmla="*/ 70 h 166"/>
                <a:gd name="T34" fmla="*/ 112 w 164"/>
                <a:gd name="T35" fmla="*/ 63 h 166"/>
                <a:gd name="T36" fmla="*/ 117 w 164"/>
                <a:gd name="T37" fmla="*/ 51 h 166"/>
                <a:gd name="T38" fmla="*/ 118 w 164"/>
                <a:gd name="T39" fmla="*/ 40 h 166"/>
                <a:gd name="T40" fmla="*/ 112 w 164"/>
                <a:gd name="T41" fmla="*/ 33 h 166"/>
                <a:gd name="T42" fmla="*/ 104 w 164"/>
                <a:gd name="T43" fmla="*/ 31 h 166"/>
                <a:gd name="T44" fmla="*/ 92 w 164"/>
                <a:gd name="T45" fmla="*/ 31 h 166"/>
                <a:gd name="T46" fmla="*/ 78 w 164"/>
                <a:gd name="T47" fmla="*/ 31 h 166"/>
                <a:gd name="T48" fmla="*/ 66 w 164"/>
                <a:gd name="T49" fmla="*/ 76 h 166"/>
                <a:gd name="T50" fmla="*/ 78 w 164"/>
                <a:gd name="T51" fmla="*/ 76 h 166"/>
                <a:gd name="T52" fmla="*/ 93 w 164"/>
                <a:gd name="T53" fmla="*/ 7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66">
                  <a:moveTo>
                    <a:pt x="0" y="166"/>
                  </a:moveTo>
                  <a:cubicBezTo>
                    <a:pt x="45" y="0"/>
                    <a:pt x="45" y="0"/>
                    <a:pt x="45" y="0"/>
                  </a:cubicBezTo>
                  <a:cubicBezTo>
                    <a:pt x="111" y="0"/>
                    <a:pt x="111" y="0"/>
                    <a:pt x="111" y="0"/>
                  </a:cubicBezTo>
                  <a:cubicBezTo>
                    <a:pt x="121" y="0"/>
                    <a:pt x="128" y="1"/>
                    <a:pt x="135" y="2"/>
                  </a:cubicBezTo>
                  <a:cubicBezTo>
                    <a:pt x="141" y="3"/>
                    <a:pt x="147" y="6"/>
                    <a:pt x="152" y="9"/>
                  </a:cubicBezTo>
                  <a:cubicBezTo>
                    <a:pt x="157" y="13"/>
                    <a:pt x="160" y="18"/>
                    <a:pt x="162" y="24"/>
                  </a:cubicBezTo>
                  <a:cubicBezTo>
                    <a:pt x="164" y="30"/>
                    <a:pt x="164" y="37"/>
                    <a:pt x="161" y="46"/>
                  </a:cubicBezTo>
                  <a:cubicBezTo>
                    <a:pt x="158" y="59"/>
                    <a:pt x="152" y="69"/>
                    <a:pt x="145" y="77"/>
                  </a:cubicBezTo>
                  <a:cubicBezTo>
                    <a:pt x="137" y="85"/>
                    <a:pt x="127" y="91"/>
                    <a:pt x="117" y="96"/>
                  </a:cubicBezTo>
                  <a:cubicBezTo>
                    <a:pt x="154" y="166"/>
                    <a:pt x="154" y="166"/>
                    <a:pt x="154" y="166"/>
                  </a:cubicBezTo>
                  <a:cubicBezTo>
                    <a:pt x="103" y="166"/>
                    <a:pt x="103" y="166"/>
                    <a:pt x="103" y="166"/>
                  </a:cubicBezTo>
                  <a:cubicBezTo>
                    <a:pt x="73" y="105"/>
                    <a:pt x="73" y="105"/>
                    <a:pt x="73" y="105"/>
                  </a:cubicBezTo>
                  <a:cubicBezTo>
                    <a:pt x="58" y="105"/>
                    <a:pt x="58" y="105"/>
                    <a:pt x="58" y="105"/>
                  </a:cubicBezTo>
                  <a:cubicBezTo>
                    <a:pt x="42" y="166"/>
                    <a:pt x="42" y="166"/>
                    <a:pt x="42" y="166"/>
                  </a:cubicBezTo>
                  <a:lnTo>
                    <a:pt x="0" y="166"/>
                  </a:lnTo>
                  <a:close/>
                  <a:moveTo>
                    <a:pt x="93" y="74"/>
                  </a:moveTo>
                  <a:cubicBezTo>
                    <a:pt x="97" y="74"/>
                    <a:pt x="101" y="72"/>
                    <a:pt x="104" y="70"/>
                  </a:cubicBezTo>
                  <a:cubicBezTo>
                    <a:pt x="108" y="68"/>
                    <a:pt x="110" y="65"/>
                    <a:pt x="112" y="63"/>
                  </a:cubicBezTo>
                  <a:cubicBezTo>
                    <a:pt x="114" y="60"/>
                    <a:pt x="116" y="56"/>
                    <a:pt x="117" y="51"/>
                  </a:cubicBezTo>
                  <a:cubicBezTo>
                    <a:pt x="118" y="47"/>
                    <a:pt x="119" y="43"/>
                    <a:pt x="118" y="40"/>
                  </a:cubicBezTo>
                  <a:cubicBezTo>
                    <a:pt x="117" y="37"/>
                    <a:pt x="115" y="35"/>
                    <a:pt x="112" y="33"/>
                  </a:cubicBezTo>
                  <a:cubicBezTo>
                    <a:pt x="109" y="32"/>
                    <a:pt x="107" y="32"/>
                    <a:pt x="104" y="31"/>
                  </a:cubicBezTo>
                  <a:cubicBezTo>
                    <a:pt x="100" y="31"/>
                    <a:pt x="97" y="31"/>
                    <a:pt x="92" y="31"/>
                  </a:cubicBezTo>
                  <a:cubicBezTo>
                    <a:pt x="78" y="31"/>
                    <a:pt x="78" y="31"/>
                    <a:pt x="78" y="31"/>
                  </a:cubicBezTo>
                  <a:cubicBezTo>
                    <a:pt x="66" y="76"/>
                    <a:pt x="66" y="76"/>
                    <a:pt x="66" y="76"/>
                  </a:cubicBezTo>
                  <a:cubicBezTo>
                    <a:pt x="78" y="76"/>
                    <a:pt x="78" y="76"/>
                    <a:pt x="78" y="76"/>
                  </a:cubicBezTo>
                  <a:cubicBezTo>
                    <a:pt x="84" y="76"/>
                    <a:pt x="89" y="75"/>
                    <a:pt x="93" y="74"/>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p:nvSpPr>
          <p:spPr bwMode="auto">
            <a:xfrm>
              <a:off x="3683" y="1801"/>
              <a:ext cx="310" cy="330"/>
            </a:xfrm>
            <a:custGeom>
              <a:avLst/>
              <a:gdLst>
                <a:gd name="T0" fmla="*/ 0 w 310"/>
                <a:gd name="T1" fmla="*/ 330 h 330"/>
                <a:gd name="T2" fmla="*/ 87 w 310"/>
                <a:gd name="T3" fmla="*/ 0 h 330"/>
                <a:gd name="T4" fmla="*/ 310 w 310"/>
                <a:gd name="T5" fmla="*/ 0 h 330"/>
                <a:gd name="T6" fmla="*/ 294 w 310"/>
                <a:gd name="T7" fmla="*/ 64 h 330"/>
                <a:gd name="T8" fmla="*/ 153 w 310"/>
                <a:gd name="T9" fmla="*/ 64 h 330"/>
                <a:gd name="T10" fmla="*/ 137 w 310"/>
                <a:gd name="T11" fmla="*/ 122 h 330"/>
                <a:gd name="T12" fmla="*/ 266 w 310"/>
                <a:gd name="T13" fmla="*/ 122 h 330"/>
                <a:gd name="T14" fmla="*/ 250 w 310"/>
                <a:gd name="T15" fmla="*/ 185 h 330"/>
                <a:gd name="T16" fmla="*/ 121 w 310"/>
                <a:gd name="T17" fmla="*/ 185 h 330"/>
                <a:gd name="T18" fmla="*/ 99 w 310"/>
                <a:gd name="T19" fmla="*/ 269 h 330"/>
                <a:gd name="T20" fmla="*/ 238 w 310"/>
                <a:gd name="T21" fmla="*/ 269 h 330"/>
                <a:gd name="T22" fmla="*/ 223 w 310"/>
                <a:gd name="T23" fmla="*/ 330 h 330"/>
                <a:gd name="T24" fmla="*/ 0 w 31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0">
                  <a:moveTo>
                    <a:pt x="0" y="330"/>
                  </a:moveTo>
                  <a:lnTo>
                    <a:pt x="87" y="0"/>
                  </a:lnTo>
                  <a:lnTo>
                    <a:pt x="310" y="0"/>
                  </a:lnTo>
                  <a:lnTo>
                    <a:pt x="294" y="64"/>
                  </a:lnTo>
                  <a:lnTo>
                    <a:pt x="153" y="64"/>
                  </a:lnTo>
                  <a:lnTo>
                    <a:pt x="137" y="122"/>
                  </a:lnTo>
                  <a:lnTo>
                    <a:pt x="266" y="122"/>
                  </a:lnTo>
                  <a:lnTo>
                    <a:pt x="250" y="185"/>
                  </a:lnTo>
                  <a:lnTo>
                    <a:pt x="121" y="185"/>
                  </a:lnTo>
                  <a:lnTo>
                    <a:pt x="99" y="269"/>
                  </a:lnTo>
                  <a:lnTo>
                    <a:pt x="238" y="269"/>
                  </a:lnTo>
                  <a:lnTo>
                    <a:pt x="223"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p:nvSpPr>
          <p:spPr bwMode="auto">
            <a:xfrm>
              <a:off x="3949" y="1795"/>
              <a:ext cx="328" cy="342"/>
            </a:xfrm>
            <a:custGeom>
              <a:avLst/>
              <a:gdLst>
                <a:gd name="T0" fmla="*/ 24 w 165"/>
                <a:gd name="T1" fmla="*/ 168 h 172"/>
                <a:gd name="T2" fmla="*/ 0 w 165"/>
                <a:gd name="T3" fmla="*/ 159 h 172"/>
                <a:gd name="T4" fmla="*/ 10 w 165"/>
                <a:gd name="T5" fmla="*/ 120 h 172"/>
                <a:gd name="T6" fmla="*/ 14 w 165"/>
                <a:gd name="T7" fmla="*/ 120 h 172"/>
                <a:gd name="T8" fmla="*/ 37 w 165"/>
                <a:gd name="T9" fmla="*/ 136 h 172"/>
                <a:gd name="T10" fmla="*/ 65 w 165"/>
                <a:gd name="T11" fmla="*/ 142 h 172"/>
                <a:gd name="T12" fmla="*/ 74 w 165"/>
                <a:gd name="T13" fmla="*/ 141 h 172"/>
                <a:gd name="T14" fmla="*/ 84 w 165"/>
                <a:gd name="T15" fmla="*/ 139 h 172"/>
                <a:gd name="T16" fmla="*/ 93 w 165"/>
                <a:gd name="T17" fmla="*/ 133 h 172"/>
                <a:gd name="T18" fmla="*/ 99 w 165"/>
                <a:gd name="T19" fmla="*/ 124 h 172"/>
                <a:gd name="T20" fmla="*/ 96 w 165"/>
                <a:gd name="T21" fmla="*/ 114 h 172"/>
                <a:gd name="T22" fmla="*/ 86 w 165"/>
                <a:gd name="T23" fmla="*/ 109 h 172"/>
                <a:gd name="T24" fmla="*/ 69 w 165"/>
                <a:gd name="T25" fmla="*/ 104 h 172"/>
                <a:gd name="T26" fmla="*/ 53 w 165"/>
                <a:gd name="T27" fmla="*/ 99 h 172"/>
                <a:gd name="T28" fmla="*/ 30 w 165"/>
                <a:gd name="T29" fmla="*/ 81 h 172"/>
                <a:gd name="T30" fmla="*/ 29 w 165"/>
                <a:gd name="T31" fmla="*/ 52 h 172"/>
                <a:gd name="T32" fmla="*/ 59 w 165"/>
                <a:gd name="T33" fmla="*/ 15 h 172"/>
                <a:gd name="T34" fmla="*/ 112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6 w 165"/>
                <a:gd name="T47" fmla="*/ 31 h 172"/>
                <a:gd name="T48" fmla="*/ 96 w 165"/>
                <a:gd name="T49" fmla="*/ 31 h 172"/>
                <a:gd name="T50" fmla="*/ 86 w 165"/>
                <a:gd name="T51" fmla="*/ 34 h 172"/>
                <a:gd name="T52" fmla="*/ 78 w 165"/>
                <a:gd name="T53" fmla="*/ 40 h 172"/>
                <a:gd name="T54" fmla="*/ 73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6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0" y="120"/>
                    <a:pt x="10" y="120"/>
                    <a:pt x="10" y="120"/>
                  </a:cubicBezTo>
                  <a:cubicBezTo>
                    <a:pt x="14" y="120"/>
                    <a:pt x="14" y="120"/>
                    <a:pt x="14" y="120"/>
                  </a:cubicBezTo>
                  <a:cubicBezTo>
                    <a:pt x="20" y="127"/>
                    <a:pt x="28" y="132"/>
                    <a:pt x="37" y="136"/>
                  </a:cubicBezTo>
                  <a:cubicBezTo>
                    <a:pt x="46" y="140"/>
                    <a:pt x="55" y="142"/>
                    <a:pt x="65" y="142"/>
                  </a:cubicBezTo>
                  <a:cubicBezTo>
                    <a:pt x="67" y="142"/>
                    <a:pt x="70" y="142"/>
                    <a:pt x="74" y="141"/>
                  </a:cubicBezTo>
                  <a:cubicBezTo>
                    <a:pt x="78" y="141"/>
                    <a:pt x="82" y="140"/>
                    <a:pt x="84" y="139"/>
                  </a:cubicBezTo>
                  <a:cubicBezTo>
                    <a:pt x="88" y="137"/>
                    <a:pt x="91" y="136"/>
                    <a:pt x="93" y="133"/>
                  </a:cubicBezTo>
                  <a:cubicBezTo>
                    <a:pt x="96" y="131"/>
                    <a:pt x="98" y="128"/>
                    <a:pt x="99" y="124"/>
                  </a:cubicBezTo>
                  <a:cubicBezTo>
                    <a:pt x="100" y="120"/>
                    <a:pt x="99" y="117"/>
                    <a:pt x="96" y="114"/>
                  </a:cubicBezTo>
                  <a:cubicBezTo>
                    <a:pt x="94" y="112"/>
                    <a:pt x="90" y="110"/>
                    <a:pt x="86" y="109"/>
                  </a:cubicBezTo>
                  <a:cubicBezTo>
                    <a:pt x="81" y="107"/>
                    <a:pt x="75" y="106"/>
                    <a:pt x="69" y="104"/>
                  </a:cubicBezTo>
                  <a:cubicBezTo>
                    <a:pt x="63" y="103"/>
                    <a:pt x="58" y="101"/>
                    <a:pt x="53" y="99"/>
                  </a:cubicBezTo>
                  <a:cubicBezTo>
                    <a:pt x="41" y="95"/>
                    <a:pt x="33" y="89"/>
                    <a:pt x="30" y="81"/>
                  </a:cubicBezTo>
                  <a:cubicBezTo>
                    <a:pt x="26" y="74"/>
                    <a:pt x="26" y="64"/>
                    <a:pt x="29" y="52"/>
                  </a:cubicBezTo>
                  <a:cubicBezTo>
                    <a:pt x="33" y="37"/>
                    <a:pt x="43" y="24"/>
                    <a:pt x="59" y="15"/>
                  </a:cubicBezTo>
                  <a:cubicBezTo>
                    <a:pt x="75" y="5"/>
                    <a:pt x="92" y="0"/>
                    <a:pt x="112"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6" y="44"/>
                    <a:pt x="140" y="40"/>
                    <a:pt x="132" y="36"/>
                  </a:cubicBezTo>
                  <a:cubicBezTo>
                    <a:pt x="124" y="32"/>
                    <a:pt x="116" y="31"/>
                    <a:pt x="106" y="31"/>
                  </a:cubicBezTo>
                  <a:cubicBezTo>
                    <a:pt x="103" y="31"/>
                    <a:pt x="99" y="31"/>
                    <a:pt x="96" y="31"/>
                  </a:cubicBezTo>
                  <a:cubicBezTo>
                    <a:pt x="93" y="32"/>
                    <a:pt x="90" y="33"/>
                    <a:pt x="86" y="34"/>
                  </a:cubicBezTo>
                  <a:cubicBezTo>
                    <a:pt x="83" y="36"/>
                    <a:pt x="81" y="37"/>
                    <a:pt x="78" y="40"/>
                  </a:cubicBezTo>
                  <a:cubicBezTo>
                    <a:pt x="76" y="42"/>
                    <a:pt x="74" y="45"/>
                    <a:pt x="73" y="47"/>
                  </a:cubicBezTo>
                  <a:cubicBezTo>
                    <a:pt x="72" y="52"/>
                    <a:pt x="73" y="55"/>
                    <a:pt x="75" y="58"/>
                  </a:cubicBezTo>
                  <a:cubicBezTo>
                    <a:pt x="77" y="60"/>
                    <a:pt x="83" y="62"/>
                    <a:pt x="91" y="64"/>
                  </a:cubicBezTo>
                  <a:cubicBezTo>
                    <a:pt x="96" y="66"/>
                    <a:pt x="101" y="67"/>
                    <a:pt x="106" y="68"/>
                  </a:cubicBezTo>
                  <a:cubicBezTo>
                    <a:pt x="111" y="69"/>
                    <a:pt x="116" y="71"/>
                    <a:pt x="121" y="73"/>
                  </a:cubicBezTo>
                  <a:cubicBezTo>
                    <a:pt x="131" y="77"/>
                    <a:pt x="138" y="83"/>
                    <a:pt x="142" y="90"/>
                  </a:cubicBezTo>
                  <a:cubicBezTo>
                    <a:pt x="146" y="97"/>
                    <a:pt x="146" y="106"/>
                    <a:pt x="143" y="117"/>
                  </a:cubicBezTo>
                  <a:cubicBezTo>
                    <a:pt x="139" y="134"/>
                    <a:pt x="129" y="147"/>
                    <a:pt x="113" y="157"/>
                  </a:cubicBezTo>
                  <a:cubicBezTo>
                    <a:pt x="97" y="167"/>
                    <a:pt x="78" y="172"/>
                    <a:pt x="56"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p:cNvSpPr>
              <a:spLocks/>
            </p:cNvSpPr>
            <p:nvPr/>
          </p:nvSpPr>
          <p:spPr bwMode="auto">
            <a:xfrm>
              <a:off x="4235" y="1795"/>
              <a:ext cx="328" cy="342"/>
            </a:xfrm>
            <a:custGeom>
              <a:avLst/>
              <a:gdLst>
                <a:gd name="T0" fmla="*/ 24 w 165"/>
                <a:gd name="T1" fmla="*/ 168 h 172"/>
                <a:gd name="T2" fmla="*/ 0 w 165"/>
                <a:gd name="T3" fmla="*/ 159 h 172"/>
                <a:gd name="T4" fmla="*/ 11 w 165"/>
                <a:gd name="T5" fmla="*/ 120 h 172"/>
                <a:gd name="T6" fmla="*/ 14 w 165"/>
                <a:gd name="T7" fmla="*/ 120 h 172"/>
                <a:gd name="T8" fmla="*/ 38 w 165"/>
                <a:gd name="T9" fmla="*/ 136 h 172"/>
                <a:gd name="T10" fmla="*/ 65 w 165"/>
                <a:gd name="T11" fmla="*/ 142 h 172"/>
                <a:gd name="T12" fmla="*/ 75 w 165"/>
                <a:gd name="T13" fmla="*/ 141 h 172"/>
                <a:gd name="T14" fmla="*/ 85 w 165"/>
                <a:gd name="T15" fmla="*/ 139 h 172"/>
                <a:gd name="T16" fmla="*/ 94 w 165"/>
                <a:gd name="T17" fmla="*/ 133 h 172"/>
                <a:gd name="T18" fmla="*/ 99 w 165"/>
                <a:gd name="T19" fmla="*/ 124 h 172"/>
                <a:gd name="T20" fmla="*/ 97 w 165"/>
                <a:gd name="T21" fmla="*/ 114 h 172"/>
                <a:gd name="T22" fmla="*/ 87 w 165"/>
                <a:gd name="T23" fmla="*/ 109 h 172"/>
                <a:gd name="T24" fmla="*/ 70 w 165"/>
                <a:gd name="T25" fmla="*/ 104 h 172"/>
                <a:gd name="T26" fmla="*/ 53 w 165"/>
                <a:gd name="T27" fmla="*/ 99 h 172"/>
                <a:gd name="T28" fmla="*/ 30 w 165"/>
                <a:gd name="T29" fmla="*/ 81 h 172"/>
                <a:gd name="T30" fmla="*/ 30 w 165"/>
                <a:gd name="T31" fmla="*/ 52 h 172"/>
                <a:gd name="T32" fmla="*/ 59 w 165"/>
                <a:gd name="T33" fmla="*/ 15 h 172"/>
                <a:gd name="T34" fmla="*/ 113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7 w 165"/>
                <a:gd name="T47" fmla="*/ 31 h 172"/>
                <a:gd name="T48" fmla="*/ 97 w 165"/>
                <a:gd name="T49" fmla="*/ 31 h 172"/>
                <a:gd name="T50" fmla="*/ 87 w 165"/>
                <a:gd name="T51" fmla="*/ 34 h 172"/>
                <a:gd name="T52" fmla="*/ 78 w 165"/>
                <a:gd name="T53" fmla="*/ 40 h 172"/>
                <a:gd name="T54" fmla="*/ 74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7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1" y="120"/>
                    <a:pt x="11" y="120"/>
                    <a:pt x="11" y="120"/>
                  </a:cubicBezTo>
                  <a:cubicBezTo>
                    <a:pt x="14" y="120"/>
                    <a:pt x="14" y="120"/>
                    <a:pt x="14" y="120"/>
                  </a:cubicBezTo>
                  <a:cubicBezTo>
                    <a:pt x="21" y="127"/>
                    <a:pt x="29" y="132"/>
                    <a:pt x="38" y="136"/>
                  </a:cubicBezTo>
                  <a:cubicBezTo>
                    <a:pt x="47" y="140"/>
                    <a:pt x="56" y="142"/>
                    <a:pt x="65" y="142"/>
                  </a:cubicBezTo>
                  <a:cubicBezTo>
                    <a:pt x="68" y="142"/>
                    <a:pt x="71" y="142"/>
                    <a:pt x="75" y="141"/>
                  </a:cubicBezTo>
                  <a:cubicBezTo>
                    <a:pt x="79" y="141"/>
                    <a:pt x="82" y="140"/>
                    <a:pt x="85" y="139"/>
                  </a:cubicBezTo>
                  <a:cubicBezTo>
                    <a:pt x="88" y="137"/>
                    <a:pt x="91" y="136"/>
                    <a:pt x="94" y="133"/>
                  </a:cubicBezTo>
                  <a:cubicBezTo>
                    <a:pt x="96" y="131"/>
                    <a:pt x="98" y="128"/>
                    <a:pt x="99" y="124"/>
                  </a:cubicBezTo>
                  <a:cubicBezTo>
                    <a:pt x="100" y="120"/>
                    <a:pt x="99" y="117"/>
                    <a:pt x="97" y="114"/>
                  </a:cubicBezTo>
                  <a:cubicBezTo>
                    <a:pt x="94" y="112"/>
                    <a:pt x="91" y="110"/>
                    <a:pt x="87" y="109"/>
                  </a:cubicBezTo>
                  <a:cubicBezTo>
                    <a:pt x="81" y="107"/>
                    <a:pt x="76" y="106"/>
                    <a:pt x="70" y="104"/>
                  </a:cubicBezTo>
                  <a:cubicBezTo>
                    <a:pt x="64" y="103"/>
                    <a:pt x="58" y="101"/>
                    <a:pt x="53" y="99"/>
                  </a:cubicBezTo>
                  <a:cubicBezTo>
                    <a:pt x="41" y="95"/>
                    <a:pt x="34" y="89"/>
                    <a:pt x="30" y="81"/>
                  </a:cubicBezTo>
                  <a:cubicBezTo>
                    <a:pt x="27" y="74"/>
                    <a:pt x="27" y="64"/>
                    <a:pt x="30" y="52"/>
                  </a:cubicBezTo>
                  <a:cubicBezTo>
                    <a:pt x="34" y="37"/>
                    <a:pt x="44" y="24"/>
                    <a:pt x="59" y="15"/>
                  </a:cubicBezTo>
                  <a:cubicBezTo>
                    <a:pt x="75" y="5"/>
                    <a:pt x="93" y="0"/>
                    <a:pt x="113"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7" y="44"/>
                    <a:pt x="140" y="40"/>
                    <a:pt x="132" y="36"/>
                  </a:cubicBezTo>
                  <a:cubicBezTo>
                    <a:pt x="125" y="32"/>
                    <a:pt x="116" y="31"/>
                    <a:pt x="107" y="31"/>
                  </a:cubicBezTo>
                  <a:cubicBezTo>
                    <a:pt x="103" y="31"/>
                    <a:pt x="100" y="31"/>
                    <a:pt x="97" y="31"/>
                  </a:cubicBezTo>
                  <a:cubicBezTo>
                    <a:pt x="94" y="32"/>
                    <a:pt x="90" y="33"/>
                    <a:pt x="87" y="34"/>
                  </a:cubicBezTo>
                  <a:cubicBezTo>
                    <a:pt x="84" y="36"/>
                    <a:pt x="81" y="37"/>
                    <a:pt x="78" y="40"/>
                  </a:cubicBezTo>
                  <a:cubicBezTo>
                    <a:pt x="76" y="42"/>
                    <a:pt x="74" y="45"/>
                    <a:pt x="74" y="47"/>
                  </a:cubicBezTo>
                  <a:cubicBezTo>
                    <a:pt x="72" y="52"/>
                    <a:pt x="73" y="55"/>
                    <a:pt x="75" y="58"/>
                  </a:cubicBezTo>
                  <a:cubicBezTo>
                    <a:pt x="78" y="60"/>
                    <a:pt x="83" y="62"/>
                    <a:pt x="91" y="64"/>
                  </a:cubicBezTo>
                  <a:cubicBezTo>
                    <a:pt x="96" y="66"/>
                    <a:pt x="101" y="67"/>
                    <a:pt x="106" y="68"/>
                  </a:cubicBezTo>
                  <a:cubicBezTo>
                    <a:pt x="111" y="69"/>
                    <a:pt x="116" y="71"/>
                    <a:pt x="121" y="73"/>
                  </a:cubicBezTo>
                  <a:cubicBezTo>
                    <a:pt x="132" y="77"/>
                    <a:pt x="139" y="83"/>
                    <a:pt x="142" y="90"/>
                  </a:cubicBezTo>
                  <a:cubicBezTo>
                    <a:pt x="146" y="97"/>
                    <a:pt x="147" y="106"/>
                    <a:pt x="143" y="117"/>
                  </a:cubicBezTo>
                  <a:cubicBezTo>
                    <a:pt x="139" y="134"/>
                    <a:pt x="129" y="147"/>
                    <a:pt x="113" y="157"/>
                  </a:cubicBezTo>
                  <a:cubicBezTo>
                    <a:pt x="98" y="167"/>
                    <a:pt x="79" y="172"/>
                    <a:pt x="57"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p:cNvSpPr>
              <a:spLocks noEditPoints="1"/>
            </p:cNvSpPr>
            <p:nvPr/>
          </p:nvSpPr>
          <p:spPr bwMode="auto">
            <a:xfrm>
              <a:off x="4615" y="1724"/>
              <a:ext cx="177" cy="177"/>
            </a:xfrm>
            <a:custGeom>
              <a:avLst/>
              <a:gdLst>
                <a:gd name="T0" fmla="*/ 44 w 89"/>
                <a:gd name="T1" fmla="*/ 0 h 89"/>
                <a:gd name="T2" fmla="*/ 66 w 89"/>
                <a:gd name="T3" fmla="*/ 6 h 89"/>
                <a:gd name="T4" fmla="*/ 83 w 89"/>
                <a:gd name="T5" fmla="*/ 22 h 89"/>
                <a:gd name="T6" fmla="*/ 89 w 89"/>
                <a:gd name="T7" fmla="*/ 45 h 89"/>
                <a:gd name="T8" fmla="*/ 83 w 89"/>
                <a:gd name="T9" fmla="*/ 67 h 89"/>
                <a:gd name="T10" fmla="*/ 66 w 89"/>
                <a:gd name="T11" fmla="*/ 83 h 89"/>
                <a:gd name="T12" fmla="*/ 44 w 89"/>
                <a:gd name="T13" fmla="*/ 89 h 89"/>
                <a:gd name="T14" fmla="*/ 22 w 89"/>
                <a:gd name="T15" fmla="*/ 83 h 89"/>
                <a:gd name="T16" fmla="*/ 6 w 89"/>
                <a:gd name="T17" fmla="*/ 67 h 89"/>
                <a:gd name="T18" fmla="*/ 0 w 89"/>
                <a:gd name="T19" fmla="*/ 45 h 89"/>
                <a:gd name="T20" fmla="*/ 6 w 89"/>
                <a:gd name="T21" fmla="*/ 22 h 89"/>
                <a:gd name="T22" fmla="*/ 23 w 89"/>
                <a:gd name="T23" fmla="*/ 6 h 89"/>
                <a:gd name="T24" fmla="*/ 44 w 89"/>
                <a:gd name="T25" fmla="*/ 0 h 89"/>
                <a:gd name="T26" fmla="*/ 44 w 89"/>
                <a:gd name="T27" fmla="*/ 8 h 89"/>
                <a:gd name="T28" fmla="*/ 26 w 89"/>
                <a:gd name="T29" fmla="*/ 13 h 89"/>
                <a:gd name="T30" fmla="*/ 12 w 89"/>
                <a:gd name="T31" fmla="*/ 26 h 89"/>
                <a:gd name="T32" fmla="*/ 8 w 89"/>
                <a:gd name="T33" fmla="*/ 45 h 89"/>
                <a:gd name="T34" fmla="*/ 12 w 89"/>
                <a:gd name="T35" fmla="*/ 63 h 89"/>
                <a:gd name="T36" fmla="*/ 26 w 89"/>
                <a:gd name="T37" fmla="*/ 77 h 89"/>
                <a:gd name="T38" fmla="*/ 44 w 89"/>
                <a:gd name="T39" fmla="*/ 82 h 89"/>
                <a:gd name="T40" fmla="*/ 63 w 89"/>
                <a:gd name="T41" fmla="*/ 77 h 89"/>
                <a:gd name="T42" fmla="*/ 76 w 89"/>
                <a:gd name="T43" fmla="*/ 63 h 89"/>
                <a:gd name="T44" fmla="*/ 81 w 89"/>
                <a:gd name="T45" fmla="*/ 45 h 89"/>
                <a:gd name="T46" fmla="*/ 76 w 89"/>
                <a:gd name="T47" fmla="*/ 26 h 89"/>
                <a:gd name="T48" fmla="*/ 63 w 89"/>
                <a:gd name="T49" fmla="*/ 13 h 89"/>
                <a:gd name="T50" fmla="*/ 44 w 89"/>
                <a:gd name="T51" fmla="*/ 8 h 89"/>
                <a:gd name="T52" fmla="*/ 25 w 89"/>
                <a:gd name="T53" fmla="*/ 69 h 89"/>
                <a:gd name="T54" fmla="*/ 25 w 89"/>
                <a:gd name="T55" fmla="*/ 22 h 89"/>
                <a:gd name="T56" fmla="*/ 41 w 89"/>
                <a:gd name="T57" fmla="*/ 22 h 89"/>
                <a:gd name="T58" fmla="*/ 53 w 89"/>
                <a:gd name="T59" fmla="*/ 23 h 89"/>
                <a:gd name="T60" fmla="*/ 59 w 89"/>
                <a:gd name="T61" fmla="*/ 27 h 89"/>
                <a:gd name="T62" fmla="*/ 62 w 89"/>
                <a:gd name="T63" fmla="*/ 34 h 89"/>
                <a:gd name="T64" fmla="*/ 58 w 89"/>
                <a:gd name="T65" fmla="*/ 43 h 89"/>
                <a:gd name="T66" fmla="*/ 48 w 89"/>
                <a:gd name="T67" fmla="*/ 48 h 89"/>
                <a:gd name="T68" fmla="*/ 52 w 89"/>
                <a:gd name="T69" fmla="*/ 50 h 89"/>
                <a:gd name="T70" fmla="*/ 59 w 89"/>
                <a:gd name="T71" fmla="*/ 60 h 89"/>
                <a:gd name="T72" fmla="*/ 65 w 89"/>
                <a:gd name="T73" fmla="*/ 69 h 89"/>
                <a:gd name="T74" fmla="*/ 56 w 89"/>
                <a:gd name="T75" fmla="*/ 69 h 89"/>
                <a:gd name="T76" fmla="*/ 51 w 89"/>
                <a:gd name="T77" fmla="*/ 62 h 89"/>
                <a:gd name="T78" fmla="*/ 43 w 89"/>
                <a:gd name="T79" fmla="*/ 51 h 89"/>
                <a:gd name="T80" fmla="*/ 37 w 89"/>
                <a:gd name="T81" fmla="*/ 49 h 89"/>
                <a:gd name="T82" fmla="*/ 33 w 89"/>
                <a:gd name="T83" fmla="*/ 49 h 89"/>
                <a:gd name="T84" fmla="*/ 33 w 89"/>
                <a:gd name="T85" fmla="*/ 69 h 89"/>
                <a:gd name="T86" fmla="*/ 25 w 89"/>
                <a:gd name="T87" fmla="*/ 69 h 89"/>
                <a:gd name="T88" fmla="*/ 33 w 89"/>
                <a:gd name="T89" fmla="*/ 42 h 89"/>
                <a:gd name="T90" fmla="*/ 42 w 89"/>
                <a:gd name="T91" fmla="*/ 42 h 89"/>
                <a:gd name="T92" fmla="*/ 51 w 89"/>
                <a:gd name="T93" fmla="*/ 40 h 89"/>
                <a:gd name="T94" fmla="*/ 54 w 89"/>
                <a:gd name="T95" fmla="*/ 35 h 89"/>
                <a:gd name="T96" fmla="*/ 52 w 89"/>
                <a:gd name="T97" fmla="*/ 31 h 89"/>
                <a:gd name="T98" fmla="*/ 49 w 89"/>
                <a:gd name="T99" fmla="*/ 29 h 89"/>
                <a:gd name="T100" fmla="*/ 41 w 89"/>
                <a:gd name="T101" fmla="*/ 28 h 89"/>
                <a:gd name="T102" fmla="*/ 33 w 89"/>
                <a:gd name="T103" fmla="*/ 28 h 89"/>
                <a:gd name="T104" fmla="*/ 33 w 89"/>
                <a:gd name="T105"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89">
                  <a:moveTo>
                    <a:pt x="44" y="0"/>
                  </a:moveTo>
                  <a:cubicBezTo>
                    <a:pt x="52" y="0"/>
                    <a:pt x="59" y="2"/>
                    <a:pt x="66" y="6"/>
                  </a:cubicBezTo>
                  <a:cubicBezTo>
                    <a:pt x="73" y="10"/>
                    <a:pt x="79" y="15"/>
                    <a:pt x="83" y="22"/>
                  </a:cubicBezTo>
                  <a:cubicBezTo>
                    <a:pt x="87" y="30"/>
                    <a:pt x="89" y="37"/>
                    <a:pt x="89" y="45"/>
                  </a:cubicBezTo>
                  <a:cubicBezTo>
                    <a:pt x="89" y="52"/>
                    <a:pt x="87" y="60"/>
                    <a:pt x="83" y="67"/>
                  </a:cubicBezTo>
                  <a:cubicBezTo>
                    <a:pt x="79" y="74"/>
                    <a:pt x="73" y="79"/>
                    <a:pt x="66" y="83"/>
                  </a:cubicBezTo>
                  <a:cubicBezTo>
                    <a:pt x="59" y="87"/>
                    <a:pt x="52" y="89"/>
                    <a:pt x="44" y="89"/>
                  </a:cubicBezTo>
                  <a:cubicBezTo>
                    <a:pt x="37" y="89"/>
                    <a:pt x="29" y="87"/>
                    <a:pt x="22" y="83"/>
                  </a:cubicBezTo>
                  <a:cubicBezTo>
                    <a:pt x="15" y="79"/>
                    <a:pt x="10" y="74"/>
                    <a:pt x="6" y="67"/>
                  </a:cubicBezTo>
                  <a:cubicBezTo>
                    <a:pt x="2" y="60"/>
                    <a:pt x="0" y="52"/>
                    <a:pt x="0" y="45"/>
                  </a:cubicBezTo>
                  <a:cubicBezTo>
                    <a:pt x="0" y="37"/>
                    <a:pt x="2" y="30"/>
                    <a:pt x="6" y="22"/>
                  </a:cubicBezTo>
                  <a:cubicBezTo>
                    <a:pt x="10" y="15"/>
                    <a:pt x="16" y="10"/>
                    <a:pt x="23" y="6"/>
                  </a:cubicBezTo>
                  <a:cubicBezTo>
                    <a:pt x="30" y="2"/>
                    <a:pt x="37" y="0"/>
                    <a:pt x="44" y="0"/>
                  </a:cubicBezTo>
                  <a:close/>
                  <a:moveTo>
                    <a:pt x="44" y="8"/>
                  </a:moveTo>
                  <a:cubicBezTo>
                    <a:pt x="38" y="8"/>
                    <a:pt x="32" y="9"/>
                    <a:pt x="26" y="13"/>
                  </a:cubicBezTo>
                  <a:cubicBezTo>
                    <a:pt x="20" y="16"/>
                    <a:pt x="16" y="20"/>
                    <a:pt x="12" y="26"/>
                  </a:cubicBezTo>
                  <a:cubicBezTo>
                    <a:pt x="9" y="32"/>
                    <a:pt x="8" y="38"/>
                    <a:pt x="8" y="45"/>
                  </a:cubicBezTo>
                  <a:cubicBezTo>
                    <a:pt x="8" y="51"/>
                    <a:pt x="9" y="57"/>
                    <a:pt x="12" y="63"/>
                  </a:cubicBezTo>
                  <a:cubicBezTo>
                    <a:pt x="16" y="69"/>
                    <a:pt x="20" y="73"/>
                    <a:pt x="26" y="77"/>
                  </a:cubicBezTo>
                  <a:cubicBezTo>
                    <a:pt x="32" y="80"/>
                    <a:pt x="38" y="82"/>
                    <a:pt x="44" y="82"/>
                  </a:cubicBezTo>
                  <a:cubicBezTo>
                    <a:pt x="51" y="82"/>
                    <a:pt x="57" y="80"/>
                    <a:pt x="63" y="77"/>
                  </a:cubicBezTo>
                  <a:cubicBezTo>
                    <a:pt x="69" y="73"/>
                    <a:pt x="73" y="69"/>
                    <a:pt x="76" y="63"/>
                  </a:cubicBezTo>
                  <a:cubicBezTo>
                    <a:pt x="80" y="57"/>
                    <a:pt x="81" y="51"/>
                    <a:pt x="81" y="45"/>
                  </a:cubicBezTo>
                  <a:cubicBezTo>
                    <a:pt x="81" y="38"/>
                    <a:pt x="80" y="32"/>
                    <a:pt x="76" y="26"/>
                  </a:cubicBezTo>
                  <a:cubicBezTo>
                    <a:pt x="73" y="20"/>
                    <a:pt x="68" y="16"/>
                    <a:pt x="63" y="13"/>
                  </a:cubicBezTo>
                  <a:cubicBezTo>
                    <a:pt x="57" y="9"/>
                    <a:pt x="51" y="8"/>
                    <a:pt x="44" y="8"/>
                  </a:cubicBezTo>
                  <a:close/>
                  <a:moveTo>
                    <a:pt x="25" y="69"/>
                  </a:moveTo>
                  <a:cubicBezTo>
                    <a:pt x="25" y="22"/>
                    <a:pt x="25" y="22"/>
                    <a:pt x="25" y="22"/>
                  </a:cubicBezTo>
                  <a:cubicBezTo>
                    <a:pt x="41" y="22"/>
                    <a:pt x="41" y="22"/>
                    <a:pt x="41" y="22"/>
                  </a:cubicBezTo>
                  <a:cubicBezTo>
                    <a:pt x="47" y="22"/>
                    <a:pt x="51" y="22"/>
                    <a:pt x="53" y="23"/>
                  </a:cubicBezTo>
                  <a:cubicBezTo>
                    <a:pt x="56" y="24"/>
                    <a:pt x="58" y="25"/>
                    <a:pt x="59" y="27"/>
                  </a:cubicBezTo>
                  <a:cubicBezTo>
                    <a:pt x="61" y="30"/>
                    <a:pt x="62" y="32"/>
                    <a:pt x="62" y="34"/>
                  </a:cubicBezTo>
                  <a:cubicBezTo>
                    <a:pt x="62" y="38"/>
                    <a:pt x="60" y="41"/>
                    <a:pt x="58" y="43"/>
                  </a:cubicBezTo>
                  <a:cubicBezTo>
                    <a:pt x="55" y="46"/>
                    <a:pt x="52" y="48"/>
                    <a:pt x="48" y="48"/>
                  </a:cubicBezTo>
                  <a:cubicBezTo>
                    <a:pt x="50" y="49"/>
                    <a:pt x="51" y="49"/>
                    <a:pt x="52" y="50"/>
                  </a:cubicBezTo>
                  <a:cubicBezTo>
                    <a:pt x="54" y="52"/>
                    <a:pt x="56" y="55"/>
                    <a:pt x="59" y="60"/>
                  </a:cubicBezTo>
                  <a:cubicBezTo>
                    <a:pt x="65" y="69"/>
                    <a:pt x="65" y="69"/>
                    <a:pt x="65" y="69"/>
                  </a:cubicBezTo>
                  <a:cubicBezTo>
                    <a:pt x="56" y="69"/>
                    <a:pt x="56" y="69"/>
                    <a:pt x="56" y="69"/>
                  </a:cubicBezTo>
                  <a:cubicBezTo>
                    <a:pt x="51" y="62"/>
                    <a:pt x="51" y="62"/>
                    <a:pt x="51" y="62"/>
                  </a:cubicBezTo>
                  <a:cubicBezTo>
                    <a:pt x="48" y="56"/>
                    <a:pt x="45" y="52"/>
                    <a:pt x="43" y="51"/>
                  </a:cubicBezTo>
                  <a:cubicBezTo>
                    <a:pt x="42" y="49"/>
                    <a:pt x="40" y="49"/>
                    <a:pt x="37" y="49"/>
                  </a:cubicBezTo>
                  <a:cubicBezTo>
                    <a:pt x="33" y="49"/>
                    <a:pt x="33" y="49"/>
                    <a:pt x="33" y="49"/>
                  </a:cubicBezTo>
                  <a:cubicBezTo>
                    <a:pt x="33" y="69"/>
                    <a:pt x="33" y="69"/>
                    <a:pt x="33" y="69"/>
                  </a:cubicBezTo>
                  <a:lnTo>
                    <a:pt x="25" y="69"/>
                  </a:lnTo>
                  <a:close/>
                  <a:moveTo>
                    <a:pt x="33" y="42"/>
                  </a:moveTo>
                  <a:cubicBezTo>
                    <a:pt x="42" y="42"/>
                    <a:pt x="42" y="42"/>
                    <a:pt x="42" y="42"/>
                  </a:cubicBezTo>
                  <a:cubicBezTo>
                    <a:pt x="46" y="42"/>
                    <a:pt x="50" y="42"/>
                    <a:pt x="51" y="40"/>
                  </a:cubicBezTo>
                  <a:cubicBezTo>
                    <a:pt x="53" y="39"/>
                    <a:pt x="54" y="37"/>
                    <a:pt x="54" y="35"/>
                  </a:cubicBezTo>
                  <a:cubicBezTo>
                    <a:pt x="54" y="34"/>
                    <a:pt x="53" y="32"/>
                    <a:pt x="52" y="31"/>
                  </a:cubicBezTo>
                  <a:cubicBezTo>
                    <a:pt x="52" y="30"/>
                    <a:pt x="51" y="29"/>
                    <a:pt x="49" y="29"/>
                  </a:cubicBezTo>
                  <a:cubicBezTo>
                    <a:pt x="48" y="28"/>
                    <a:pt x="45" y="28"/>
                    <a:pt x="41" y="28"/>
                  </a:cubicBezTo>
                  <a:cubicBezTo>
                    <a:pt x="33" y="28"/>
                    <a:pt x="33" y="28"/>
                    <a:pt x="33" y="28"/>
                  </a:cubicBezTo>
                  <a:lnTo>
                    <a:pt x="3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 name="Picture 19">
            <a:extLst>
              <a:ext uri="{FF2B5EF4-FFF2-40B4-BE49-F238E27FC236}">
                <a16:creationId xmlns:a16="http://schemas.microsoft.com/office/drawing/2014/main" id="{AFE24578-F69C-42AF-B34A-E462F39718D0}"/>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069916" y="4049940"/>
            <a:ext cx="945523" cy="599600"/>
          </a:xfrm>
          <a:prstGeom prst="rect">
            <a:avLst/>
          </a:prstGeom>
        </p:spPr>
      </p:pic>
      <p:sp>
        <p:nvSpPr>
          <p:cNvPr id="4" name="fl">
            <a:extLst>
              <a:ext uri="{FF2B5EF4-FFF2-40B4-BE49-F238E27FC236}">
                <a16:creationId xmlns:a16="http://schemas.microsoft.com/office/drawing/2014/main" id="{60B1A491-6C9F-4D09-992A-04141C5BE7FD}"/>
              </a:ext>
            </a:extLst>
          </p:cNvPr>
          <p:cNvSpPr txBox="1"/>
          <p:nvPr userDrawn="1"/>
        </p:nvSpPr>
        <p:spPr>
          <a:xfrm>
            <a:off x="0" y="4739640"/>
            <a:ext cx="9144000" cy="307777"/>
          </a:xfrm>
          <a:prstGeom prst="rect">
            <a:avLst/>
          </a:prstGeom>
          <a:noFill/>
        </p:spPr>
        <p:txBody>
          <a:bodyPr vert="horz" wrap="square" rtlCol="0">
            <a:spAutoFit/>
          </a:bodyPr>
          <a:lstStyle/>
          <a:p>
            <a:pPr algn="ctr"/>
            <a:endParaRPr lang="en-US" sz="1400" dirty="0">
              <a:solidFill>
                <a:schemeClr val="tx1"/>
              </a:solidFill>
              <a:latin typeface="+mj-lt"/>
              <a:cs typeface="Neo Sans Inte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2800" kern="1200" baseline="0">
          <a:solidFill>
            <a:schemeClr val="tx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chemeClr val="tx1"/>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www.vmware.com/resources/compatibility/search.php?deviceCategory=io" TargetMode="External"/><Relationship Id="rId2" Type="http://schemas.openxmlformats.org/officeDocument/2006/relationships/hyperlink" Target="https://github.com/vmware/nvme"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hyperlink" Target="http://www.intel.com/benchmarks"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nvmexpress.org/"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NVMe</a:t>
            </a:r>
            <a:r>
              <a:rPr lang="en-US" dirty="0"/>
              <a:t>™ Software Drivers: What’s New and What’s Supported?</a:t>
            </a:r>
          </a:p>
        </p:txBody>
      </p:sp>
      <p:sp>
        <p:nvSpPr>
          <p:cNvPr id="3" name="Subtitle 2"/>
          <p:cNvSpPr>
            <a:spLocks noGrp="1"/>
          </p:cNvSpPr>
          <p:nvPr>
            <p:ph type="subTitle" idx="1"/>
          </p:nvPr>
        </p:nvSpPr>
        <p:spPr>
          <a:xfrm>
            <a:off x="455613" y="3488722"/>
            <a:ext cx="8228012" cy="1250917"/>
          </a:xfrm>
        </p:spPr>
        <p:txBody>
          <a:bodyPr/>
          <a:lstStyle/>
          <a:p>
            <a:r>
              <a:rPr lang="en-US" dirty="0"/>
              <a:t>Scott Lee – Windows; Sudhanshu Jain / Murali </a:t>
            </a:r>
            <a:r>
              <a:rPr lang="en-US" dirty="0" err="1"/>
              <a:t>Rajgopal</a:t>
            </a:r>
            <a:r>
              <a:rPr lang="en-US" dirty="0"/>
              <a:t> – </a:t>
            </a:r>
            <a:r>
              <a:rPr lang="en-US" dirty="0" err="1"/>
              <a:t>vmware</a:t>
            </a:r>
            <a:r>
              <a:rPr lang="en-US" dirty="0"/>
              <a:t>; Jim Harris – SPDK</a:t>
            </a:r>
            <a:br>
              <a:rPr lang="en-US" dirty="0"/>
            </a:br>
            <a:r>
              <a:rPr lang="en-US" dirty="0"/>
              <a:t>Uma Parepalli, Session chair; Cameron Brett - Organizer</a:t>
            </a:r>
          </a:p>
          <a:p>
            <a:r>
              <a:rPr lang="en-US" dirty="0"/>
              <a:t>August 06, 2019</a:t>
            </a:r>
          </a:p>
          <a:p>
            <a:r>
              <a:rPr lang="en-US" dirty="0"/>
              <a:t>Sponsored by NVM Express™ organization, the owner of NVMe™, </a:t>
            </a:r>
            <a:r>
              <a:rPr lang="en-US" dirty="0" err="1"/>
              <a:t>NVMe-oF</a:t>
            </a:r>
            <a:r>
              <a:rPr lang="en-US" dirty="0"/>
              <a:t>™ and NVMe-MI™ standards</a:t>
            </a:r>
          </a:p>
          <a:p>
            <a:endParaRPr lang="en-US" dirty="0"/>
          </a:p>
        </p:txBody>
      </p:sp>
      <p:grpSp>
        <p:nvGrpSpPr>
          <p:cNvPr id="17" name="Group 4"/>
          <p:cNvGrpSpPr>
            <a:grpSpLocks noChangeAspect="1"/>
          </p:cNvGrpSpPr>
          <p:nvPr/>
        </p:nvGrpSpPr>
        <p:grpSpPr bwMode="auto">
          <a:xfrm>
            <a:off x="517632" y="1522534"/>
            <a:ext cx="2794552" cy="769357"/>
            <a:chOff x="630" y="856"/>
            <a:chExt cx="4653" cy="1281"/>
          </a:xfrm>
        </p:grpSpPr>
        <p:sp>
          <p:nvSpPr>
            <p:cNvPr id="18" name="Freeform 5"/>
            <p:cNvSpPr>
              <a:spLocks/>
            </p:cNvSpPr>
            <p:nvPr/>
          </p:nvSpPr>
          <p:spPr bwMode="auto">
            <a:xfrm>
              <a:off x="785" y="1463"/>
              <a:ext cx="4498" cy="672"/>
            </a:xfrm>
            <a:custGeom>
              <a:avLst/>
              <a:gdLst>
                <a:gd name="T0" fmla="*/ 1989 w 2263"/>
                <a:gd name="T1" fmla="*/ 260 h 338"/>
                <a:gd name="T2" fmla="*/ 2060 w 2263"/>
                <a:gd name="T3" fmla="*/ 147 h 338"/>
                <a:gd name="T4" fmla="*/ 1863 w 2263"/>
                <a:gd name="T5" fmla="*/ 47 h 338"/>
                <a:gd name="T6" fmla="*/ 1027 w 2263"/>
                <a:gd name="T7" fmla="*/ 82 h 338"/>
                <a:gd name="T8" fmla="*/ 0 w 2263"/>
                <a:gd name="T9" fmla="*/ 241 h 338"/>
                <a:gd name="T10" fmla="*/ 1471 w 2263"/>
                <a:gd name="T11" fmla="*/ 11 h 338"/>
                <a:gd name="T12" fmla="*/ 2174 w 2263"/>
                <a:gd name="T13" fmla="*/ 85 h 338"/>
                <a:gd name="T14" fmla="*/ 2251 w 2263"/>
                <a:gd name="T15" fmla="*/ 170 h 338"/>
                <a:gd name="T16" fmla="*/ 2132 w 2263"/>
                <a:gd name="T17" fmla="*/ 338 h 338"/>
                <a:gd name="T18" fmla="*/ 1882 w 2263"/>
                <a:gd name="T19" fmla="*/ 338 h 338"/>
                <a:gd name="T20" fmla="*/ 1989 w 2263"/>
                <a:gd name="T21" fmla="*/ 2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338">
                  <a:moveTo>
                    <a:pt x="1989" y="260"/>
                  </a:moveTo>
                  <a:cubicBezTo>
                    <a:pt x="2020" y="235"/>
                    <a:pt x="2067" y="203"/>
                    <a:pt x="2060" y="147"/>
                  </a:cubicBezTo>
                  <a:cubicBezTo>
                    <a:pt x="2053" y="84"/>
                    <a:pt x="1940" y="57"/>
                    <a:pt x="1863" y="47"/>
                  </a:cubicBezTo>
                  <a:cubicBezTo>
                    <a:pt x="1589" y="10"/>
                    <a:pt x="1267" y="52"/>
                    <a:pt x="1027" y="82"/>
                  </a:cubicBezTo>
                  <a:cubicBezTo>
                    <a:pt x="671" y="128"/>
                    <a:pt x="324" y="169"/>
                    <a:pt x="0" y="241"/>
                  </a:cubicBezTo>
                  <a:cubicBezTo>
                    <a:pt x="425" y="129"/>
                    <a:pt x="951" y="36"/>
                    <a:pt x="1471" y="11"/>
                  </a:cubicBezTo>
                  <a:cubicBezTo>
                    <a:pt x="1705" y="0"/>
                    <a:pt x="2018" y="4"/>
                    <a:pt x="2174" y="85"/>
                  </a:cubicBezTo>
                  <a:cubicBezTo>
                    <a:pt x="2205" y="102"/>
                    <a:pt x="2247" y="138"/>
                    <a:pt x="2251" y="170"/>
                  </a:cubicBezTo>
                  <a:cubicBezTo>
                    <a:pt x="2263" y="253"/>
                    <a:pt x="2173" y="301"/>
                    <a:pt x="2132" y="338"/>
                  </a:cubicBezTo>
                  <a:cubicBezTo>
                    <a:pt x="1882" y="338"/>
                    <a:pt x="1882" y="338"/>
                    <a:pt x="1882" y="338"/>
                  </a:cubicBezTo>
                  <a:cubicBezTo>
                    <a:pt x="1915" y="312"/>
                    <a:pt x="1952" y="291"/>
                    <a:pt x="1989" y="260"/>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630" y="856"/>
              <a:ext cx="998" cy="895"/>
            </a:xfrm>
            <a:custGeom>
              <a:avLst/>
              <a:gdLst>
                <a:gd name="T0" fmla="*/ 0 w 502"/>
                <a:gd name="T1" fmla="*/ 450 h 450"/>
                <a:gd name="T2" fmla="*/ 118 w 502"/>
                <a:gd name="T3" fmla="*/ 12 h 450"/>
                <a:gd name="T4" fmla="*/ 254 w 502"/>
                <a:gd name="T5" fmla="*/ 12 h 450"/>
                <a:gd name="T6" fmla="*/ 241 w 502"/>
                <a:gd name="T7" fmla="*/ 60 h 450"/>
                <a:gd name="T8" fmla="*/ 319 w 502"/>
                <a:gd name="T9" fmla="*/ 16 h 450"/>
                <a:gd name="T10" fmla="*/ 394 w 502"/>
                <a:gd name="T11" fmla="*/ 0 h 450"/>
                <a:gd name="T12" fmla="*/ 485 w 502"/>
                <a:gd name="T13" fmla="*/ 42 h 450"/>
                <a:gd name="T14" fmla="*/ 488 w 502"/>
                <a:gd name="T15" fmla="*/ 165 h 450"/>
                <a:gd name="T16" fmla="*/ 411 w 502"/>
                <a:gd name="T17" fmla="*/ 450 h 450"/>
                <a:gd name="T18" fmla="*/ 274 w 502"/>
                <a:gd name="T19" fmla="*/ 450 h 450"/>
                <a:gd name="T20" fmla="*/ 332 w 502"/>
                <a:gd name="T21" fmla="*/ 233 h 450"/>
                <a:gd name="T22" fmla="*/ 344 w 502"/>
                <a:gd name="T23" fmla="*/ 180 h 450"/>
                <a:gd name="T24" fmla="*/ 346 w 502"/>
                <a:gd name="T25" fmla="*/ 141 h 450"/>
                <a:gd name="T26" fmla="*/ 332 w 502"/>
                <a:gd name="T27" fmla="*/ 120 h 450"/>
                <a:gd name="T28" fmla="*/ 298 w 502"/>
                <a:gd name="T29" fmla="*/ 113 h 450"/>
                <a:gd name="T30" fmla="*/ 262 w 502"/>
                <a:gd name="T31" fmla="*/ 120 h 450"/>
                <a:gd name="T32" fmla="*/ 220 w 502"/>
                <a:gd name="T33" fmla="*/ 139 h 450"/>
                <a:gd name="T34" fmla="*/ 137 w 502"/>
                <a:gd name="T35" fmla="*/ 450 h 450"/>
                <a:gd name="T36" fmla="*/ 0 w 502"/>
                <a:gd name="T3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50">
                  <a:moveTo>
                    <a:pt x="0" y="450"/>
                  </a:moveTo>
                  <a:cubicBezTo>
                    <a:pt x="118" y="12"/>
                    <a:pt x="118" y="12"/>
                    <a:pt x="118" y="12"/>
                  </a:cubicBezTo>
                  <a:cubicBezTo>
                    <a:pt x="254" y="12"/>
                    <a:pt x="254" y="12"/>
                    <a:pt x="254" y="12"/>
                  </a:cubicBezTo>
                  <a:cubicBezTo>
                    <a:pt x="241" y="60"/>
                    <a:pt x="241" y="60"/>
                    <a:pt x="241" y="60"/>
                  </a:cubicBezTo>
                  <a:cubicBezTo>
                    <a:pt x="269" y="41"/>
                    <a:pt x="295" y="26"/>
                    <a:pt x="319" y="16"/>
                  </a:cubicBezTo>
                  <a:cubicBezTo>
                    <a:pt x="343" y="5"/>
                    <a:pt x="368" y="0"/>
                    <a:pt x="394" y="0"/>
                  </a:cubicBezTo>
                  <a:cubicBezTo>
                    <a:pt x="438" y="0"/>
                    <a:pt x="469" y="14"/>
                    <a:pt x="485" y="42"/>
                  </a:cubicBezTo>
                  <a:cubicBezTo>
                    <a:pt x="501" y="70"/>
                    <a:pt x="502" y="111"/>
                    <a:pt x="488" y="165"/>
                  </a:cubicBezTo>
                  <a:cubicBezTo>
                    <a:pt x="411" y="450"/>
                    <a:pt x="411" y="450"/>
                    <a:pt x="411" y="450"/>
                  </a:cubicBezTo>
                  <a:cubicBezTo>
                    <a:pt x="274" y="450"/>
                    <a:pt x="274" y="450"/>
                    <a:pt x="274" y="450"/>
                  </a:cubicBezTo>
                  <a:cubicBezTo>
                    <a:pt x="332" y="233"/>
                    <a:pt x="332" y="233"/>
                    <a:pt x="332" y="233"/>
                  </a:cubicBezTo>
                  <a:cubicBezTo>
                    <a:pt x="337" y="215"/>
                    <a:pt x="341" y="197"/>
                    <a:pt x="344" y="180"/>
                  </a:cubicBezTo>
                  <a:cubicBezTo>
                    <a:pt x="347" y="162"/>
                    <a:pt x="348" y="149"/>
                    <a:pt x="346" y="141"/>
                  </a:cubicBezTo>
                  <a:cubicBezTo>
                    <a:pt x="344" y="131"/>
                    <a:pt x="339" y="124"/>
                    <a:pt x="332" y="120"/>
                  </a:cubicBezTo>
                  <a:cubicBezTo>
                    <a:pt x="324" y="115"/>
                    <a:pt x="313" y="113"/>
                    <a:pt x="298" y="113"/>
                  </a:cubicBezTo>
                  <a:cubicBezTo>
                    <a:pt x="287" y="113"/>
                    <a:pt x="275" y="115"/>
                    <a:pt x="262" y="120"/>
                  </a:cubicBezTo>
                  <a:cubicBezTo>
                    <a:pt x="250" y="124"/>
                    <a:pt x="236" y="130"/>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p:cNvSpPr>
            <p:nvPr/>
          </p:nvSpPr>
          <p:spPr bwMode="auto">
            <a:xfrm>
              <a:off x="1777" y="880"/>
              <a:ext cx="920" cy="871"/>
            </a:xfrm>
            <a:custGeom>
              <a:avLst/>
              <a:gdLst>
                <a:gd name="T0" fmla="*/ 77 w 920"/>
                <a:gd name="T1" fmla="*/ 871 h 871"/>
                <a:gd name="T2" fmla="*/ 0 w 920"/>
                <a:gd name="T3" fmla="*/ 0 h 871"/>
                <a:gd name="T4" fmla="*/ 286 w 920"/>
                <a:gd name="T5" fmla="*/ 0 h 871"/>
                <a:gd name="T6" fmla="*/ 310 w 920"/>
                <a:gd name="T7" fmla="*/ 575 h 871"/>
                <a:gd name="T8" fmla="*/ 642 w 920"/>
                <a:gd name="T9" fmla="*/ 0 h 871"/>
                <a:gd name="T10" fmla="*/ 920 w 920"/>
                <a:gd name="T11" fmla="*/ 0 h 871"/>
                <a:gd name="T12" fmla="*/ 374 w 920"/>
                <a:gd name="T13" fmla="*/ 871 h 871"/>
                <a:gd name="T14" fmla="*/ 77 w 920"/>
                <a:gd name="T15" fmla="*/ 87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871">
                  <a:moveTo>
                    <a:pt x="77" y="871"/>
                  </a:moveTo>
                  <a:lnTo>
                    <a:pt x="0" y="0"/>
                  </a:lnTo>
                  <a:lnTo>
                    <a:pt x="286" y="0"/>
                  </a:lnTo>
                  <a:lnTo>
                    <a:pt x="310" y="575"/>
                  </a:lnTo>
                  <a:lnTo>
                    <a:pt x="642" y="0"/>
                  </a:lnTo>
                  <a:lnTo>
                    <a:pt x="920" y="0"/>
                  </a:lnTo>
                  <a:lnTo>
                    <a:pt x="374" y="871"/>
                  </a:lnTo>
                  <a:lnTo>
                    <a:pt x="77" y="8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p:cNvSpPr>
            <p:nvPr/>
          </p:nvSpPr>
          <p:spPr bwMode="auto">
            <a:xfrm>
              <a:off x="2568" y="856"/>
              <a:ext cx="1491" cy="895"/>
            </a:xfrm>
            <a:custGeom>
              <a:avLst/>
              <a:gdLst>
                <a:gd name="T0" fmla="*/ 0 w 750"/>
                <a:gd name="T1" fmla="*/ 450 h 450"/>
                <a:gd name="T2" fmla="*/ 118 w 750"/>
                <a:gd name="T3" fmla="*/ 12 h 450"/>
                <a:gd name="T4" fmla="*/ 254 w 750"/>
                <a:gd name="T5" fmla="*/ 12 h 450"/>
                <a:gd name="T6" fmla="*/ 241 w 750"/>
                <a:gd name="T7" fmla="*/ 60 h 450"/>
                <a:gd name="T8" fmla="*/ 317 w 750"/>
                <a:gd name="T9" fmla="*/ 16 h 450"/>
                <a:gd name="T10" fmla="*/ 388 w 750"/>
                <a:gd name="T11" fmla="*/ 0 h 450"/>
                <a:gd name="T12" fmla="*/ 453 w 750"/>
                <a:gd name="T13" fmla="*/ 19 h 450"/>
                <a:gd name="T14" fmla="*/ 485 w 750"/>
                <a:gd name="T15" fmla="*/ 76 h 450"/>
                <a:gd name="T16" fmla="*/ 574 w 750"/>
                <a:gd name="T17" fmla="*/ 19 h 450"/>
                <a:gd name="T18" fmla="*/ 650 w 750"/>
                <a:gd name="T19" fmla="*/ 0 h 450"/>
                <a:gd name="T20" fmla="*/ 702 w 750"/>
                <a:gd name="T21" fmla="*/ 9 h 450"/>
                <a:gd name="T22" fmla="*/ 735 w 750"/>
                <a:gd name="T23" fmla="*/ 39 h 450"/>
                <a:gd name="T24" fmla="*/ 750 w 750"/>
                <a:gd name="T25" fmla="*/ 89 h 450"/>
                <a:gd name="T26" fmla="*/ 738 w 750"/>
                <a:gd name="T27" fmla="*/ 165 h 450"/>
                <a:gd name="T28" fmla="*/ 662 w 750"/>
                <a:gd name="T29" fmla="*/ 450 h 450"/>
                <a:gd name="T30" fmla="*/ 524 w 750"/>
                <a:gd name="T31" fmla="*/ 450 h 450"/>
                <a:gd name="T32" fmla="*/ 583 w 750"/>
                <a:gd name="T33" fmla="*/ 231 h 450"/>
                <a:gd name="T34" fmla="*/ 597 w 750"/>
                <a:gd name="T35" fmla="*/ 177 h 450"/>
                <a:gd name="T36" fmla="*/ 599 w 750"/>
                <a:gd name="T37" fmla="*/ 140 h 450"/>
                <a:gd name="T38" fmla="*/ 587 w 750"/>
                <a:gd name="T39" fmla="*/ 120 h 450"/>
                <a:gd name="T40" fmla="*/ 554 w 750"/>
                <a:gd name="T41" fmla="*/ 113 h 450"/>
                <a:gd name="T42" fmla="*/ 521 w 750"/>
                <a:gd name="T43" fmla="*/ 120 h 450"/>
                <a:gd name="T44" fmla="*/ 483 w 750"/>
                <a:gd name="T45" fmla="*/ 139 h 450"/>
                <a:gd name="T46" fmla="*/ 399 w 750"/>
                <a:gd name="T47" fmla="*/ 450 h 450"/>
                <a:gd name="T48" fmla="*/ 262 w 750"/>
                <a:gd name="T49" fmla="*/ 450 h 450"/>
                <a:gd name="T50" fmla="*/ 321 w 750"/>
                <a:gd name="T51" fmla="*/ 231 h 450"/>
                <a:gd name="T52" fmla="*/ 334 w 750"/>
                <a:gd name="T53" fmla="*/ 177 h 450"/>
                <a:gd name="T54" fmla="*/ 336 w 750"/>
                <a:gd name="T55" fmla="*/ 140 h 450"/>
                <a:gd name="T56" fmla="*/ 324 w 750"/>
                <a:gd name="T57" fmla="*/ 120 h 450"/>
                <a:gd name="T58" fmla="*/ 291 w 750"/>
                <a:gd name="T59" fmla="*/ 113 h 450"/>
                <a:gd name="T60" fmla="*/ 256 w 750"/>
                <a:gd name="T61" fmla="*/ 121 h 450"/>
                <a:gd name="T62" fmla="*/ 220 w 750"/>
                <a:gd name="T63" fmla="*/ 139 h 450"/>
                <a:gd name="T64" fmla="*/ 137 w 750"/>
                <a:gd name="T65" fmla="*/ 450 h 450"/>
                <a:gd name="T66" fmla="*/ 0 w 750"/>
                <a:gd name="T6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450">
                  <a:moveTo>
                    <a:pt x="0" y="450"/>
                  </a:moveTo>
                  <a:cubicBezTo>
                    <a:pt x="118" y="12"/>
                    <a:pt x="118" y="12"/>
                    <a:pt x="118" y="12"/>
                  </a:cubicBezTo>
                  <a:cubicBezTo>
                    <a:pt x="254" y="12"/>
                    <a:pt x="254" y="12"/>
                    <a:pt x="254" y="12"/>
                  </a:cubicBezTo>
                  <a:cubicBezTo>
                    <a:pt x="241" y="60"/>
                    <a:pt x="241" y="60"/>
                    <a:pt x="241" y="60"/>
                  </a:cubicBezTo>
                  <a:cubicBezTo>
                    <a:pt x="269" y="41"/>
                    <a:pt x="294" y="26"/>
                    <a:pt x="317" y="16"/>
                  </a:cubicBezTo>
                  <a:cubicBezTo>
                    <a:pt x="339" y="5"/>
                    <a:pt x="363" y="0"/>
                    <a:pt x="388" y="0"/>
                  </a:cubicBezTo>
                  <a:cubicBezTo>
                    <a:pt x="415" y="0"/>
                    <a:pt x="436" y="6"/>
                    <a:pt x="453" y="19"/>
                  </a:cubicBezTo>
                  <a:cubicBezTo>
                    <a:pt x="470" y="31"/>
                    <a:pt x="481" y="50"/>
                    <a:pt x="485" y="76"/>
                  </a:cubicBezTo>
                  <a:cubicBezTo>
                    <a:pt x="517" y="51"/>
                    <a:pt x="547" y="32"/>
                    <a:pt x="574" y="19"/>
                  </a:cubicBezTo>
                  <a:cubicBezTo>
                    <a:pt x="601" y="6"/>
                    <a:pt x="626" y="0"/>
                    <a:pt x="650" y="0"/>
                  </a:cubicBezTo>
                  <a:cubicBezTo>
                    <a:pt x="671" y="0"/>
                    <a:pt x="688" y="3"/>
                    <a:pt x="702" y="9"/>
                  </a:cubicBezTo>
                  <a:cubicBezTo>
                    <a:pt x="717" y="16"/>
                    <a:pt x="728" y="26"/>
                    <a:pt x="735" y="39"/>
                  </a:cubicBezTo>
                  <a:cubicBezTo>
                    <a:pt x="744" y="53"/>
                    <a:pt x="749" y="69"/>
                    <a:pt x="750" y="89"/>
                  </a:cubicBezTo>
                  <a:cubicBezTo>
                    <a:pt x="750" y="108"/>
                    <a:pt x="747" y="134"/>
                    <a:pt x="738" y="165"/>
                  </a:cubicBezTo>
                  <a:cubicBezTo>
                    <a:pt x="662" y="450"/>
                    <a:pt x="662" y="450"/>
                    <a:pt x="662" y="450"/>
                  </a:cubicBezTo>
                  <a:cubicBezTo>
                    <a:pt x="524" y="450"/>
                    <a:pt x="524" y="450"/>
                    <a:pt x="524" y="450"/>
                  </a:cubicBezTo>
                  <a:cubicBezTo>
                    <a:pt x="583" y="231"/>
                    <a:pt x="583" y="231"/>
                    <a:pt x="583" y="231"/>
                  </a:cubicBezTo>
                  <a:cubicBezTo>
                    <a:pt x="589" y="210"/>
                    <a:pt x="593" y="191"/>
                    <a:pt x="597" y="177"/>
                  </a:cubicBezTo>
                  <a:cubicBezTo>
                    <a:pt x="600" y="162"/>
                    <a:pt x="601" y="150"/>
                    <a:pt x="599" y="140"/>
                  </a:cubicBezTo>
                  <a:cubicBezTo>
                    <a:pt x="598" y="131"/>
                    <a:pt x="594" y="124"/>
                    <a:pt x="587" y="120"/>
                  </a:cubicBezTo>
                  <a:cubicBezTo>
                    <a:pt x="580" y="115"/>
                    <a:pt x="569" y="113"/>
                    <a:pt x="554" y="113"/>
                  </a:cubicBezTo>
                  <a:cubicBezTo>
                    <a:pt x="543" y="113"/>
                    <a:pt x="532" y="116"/>
                    <a:pt x="521" y="120"/>
                  </a:cubicBezTo>
                  <a:cubicBezTo>
                    <a:pt x="510" y="125"/>
                    <a:pt x="497" y="131"/>
                    <a:pt x="483" y="139"/>
                  </a:cubicBezTo>
                  <a:cubicBezTo>
                    <a:pt x="399" y="450"/>
                    <a:pt x="399" y="450"/>
                    <a:pt x="399" y="450"/>
                  </a:cubicBezTo>
                  <a:cubicBezTo>
                    <a:pt x="262" y="450"/>
                    <a:pt x="262" y="450"/>
                    <a:pt x="262" y="450"/>
                  </a:cubicBezTo>
                  <a:cubicBezTo>
                    <a:pt x="321" y="231"/>
                    <a:pt x="321" y="231"/>
                    <a:pt x="321" y="231"/>
                  </a:cubicBezTo>
                  <a:cubicBezTo>
                    <a:pt x="326" y="210"/>
                    <a:pt x="331" y="192"/>
                    <a:pt x="334" y="177"/>
                  </a:cubicBezTo>
                  <a:cubicBezTo>
                    <a:pt x="337" y="162"/>
                    <a:pt x="338" y="150"/>
                    <a:pt x="336" y="140"/>
                  </a:cubicBezTo>
                  <a:cubicBezTo>
                    <a:pt x="335" y="131"/>
                    <a:pt x="331" y="124"/>
                    <a:pt x="324" y="120"/>
                  </a:cubicBezTo>
                  <a:cubicBezTo>
                    <a:pt x="317" y="115"/>
                    <a:pt x="306" y="113"/>
                    <a:pt x="291" y="113"/>
                  </a:cubicBezTo>
                  <a:cubicBezTo>
                    <a:pt x="280" y="113"/>
                    <a:pt x="268" y="116"/>
                    <a:pt x="256" y="121"/>
                  </a:cubicBezTo>
                  <a:cubicBezTo>
                    <a:pt x="244" y="126"/>
                    <a:pt x="232" y="132"/>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p:cNvSpPr>
              <a:spLocks/>
            </p:cNvSpPr>
            <p:nvPr/>
          </p:nvSpPr>
          <p:spPr bwMode="auto">
            <a:xfrm>
              <a:off x="2467" y="1801"/>
              <a:ext cx="312" cy="330"/>
            </a:xfrm>
            <a:custGeom>
              <a:avLst/>
              <a:gdLst>
                <a:gd name="T0" fmla="*/ 0 w 312"/>
                <a:gd name="T1" fmla="*/ 330 h 330"/>
                <a:gd name="T2" fmla="*/ 87 w 312"/>
                <a:gd name="T3" fmla="*/ 0 h 330"/>
                <a:gd name="T4" fmla="*/ 312 w 312"/>
                <a:gd name="T5" fmla="*/ 0 h 330"/>
                <a:gd name="T6" fmla="*/ 294 w 312"/>
                <a:gd name="T7" fmla="*/ 64 h 330"/>
                <a:gd name="T8" fmla="*/ 153 w 312"/>
                <a:gd name="T9" fmla="*/ 64 h 330"/>
                <a:gd name="T10" fmla="*/ 139 w 312"/>
                <a:gd name="T11" fmla="*/ 122 h 330"/>
                <a:gd name="T12" fmla="*/ 268 w 312"/>
                <a:gd name="T13" fmla="*/ 122 h 330"/>
                <a:gd name="T14" fmla="*/ 250 w 312"/>
                <a:gd name="T15" fmla="*/ 185 h 330"/>
                <a:gd name="T16" fmla="*/ 121 w 312"/>
                <a:gd name="T17" fmla="*/ 185 h 330"/>
                <a:gd name="T18" fmla="*/ 99 w 312"/>
                <a:gd name="T19" fmla="*/ 269 h 330"/>
                <a:gd name="T20" fmla="*/ 240 w 312"/>
                <a:gd name="T21" fmla="*/ 269 h 330"/>
                <a:gd name="T22" fmla="*/ 222 w 312"/>
                <a:gd name="T23" fmla="*/ 330 h 330"/>
                <a:gd name="T24" fmla="*/ 0 w 312"/>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30">
                  <a:moveTo>
                    <a:pt x="0" y="330"/>
                  </a:moveTo>
                  <a:lnTo>
                    <a:pt x="87" y="0"/>
                  </a:lnTo>
                  <a:lnTo>
                    <a:pt x="312" y="0"/>
                  </a:lnTo>
                  <a:lnTo>
                    <a:pt x="294" y="64"/>
                  </a:lnTo>
                  <a:lnTo>
                    <a:pt x="153" y="64"/>
                  </a:lnTo>
                  <a:lnTo>
                    <a:pt x="139" y="122"/>
                  </a:lnTo>
                  <a:lnTo>
                    <a:pt x="268" y="122"/>
                  </a:lnTo>
                  <a:lnTo>
                    <a:pt x="250" y="185"/>
                  </a:lnTo>
                  <a:lnTo>
                    <a:pt x="121" y="185"/>
                  </a:lnTo>
                  <a:lnTo>
                    <a:pt x="99" y="269"/>
                  </a:lnTo>
                  <a:lnTo>
                    <a:pt x="240" y="269"/>
                  </a:lnTo>
                  <a:lnTo>
                    <a:pt x="222"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p:cNvSpPr>
              <a:spLocks/>
            </p:cNvSpPr>
            <p:nvPr/>
          </p:nvSpPr>
          <p:spPr bwMode="auto">
            <a:xfrm>
              <a:off x="2709" y="1801"/>
              <a:ext cx="400" cy="330"/>
            </a:xfrm>
            <a:custGeom>
              <a:avLst/>
              <a:gdLst>
                <a:gd name="T0" fmla="*/ 0 w 400"/>
                <a:gd name="T1" fmla="*/ 330 h 330"/>
                <a:gd name="T2" fmla="*/ 151 w 400"/>
                <a:gd name="T3" fmla="*/ 165 h 330"/>
                <a:gd name="T4" fmla="*/ 91 w 400"/>
                <a:gd name="T5" fmla="*/ 0 h 330"/>
                <a:gd name="T6" fmla="*/ 187 w 400"/>
                <a:gd name="T7" fmla="*/ 0 h 330"/>
                <a:gd name="T8" fmla="*/ 221 w 400"/>
                <a:gd name="T9" fmla="*/ 100 h 330"/>
                <a:gd name="T10" fmla="*/ 308 w 400"/>
                <a:gd name="T11" fmla="*/ 0 h 330"/>
                <a:gd name="T12" fmla="*/ 400 w 400"/>
                <a:gd name="T13" fmla="*/ 0 h 330"/>
                <a:gd name="T14" fmla="*/ 254 w 400"/>
                <a:gd name="T15" fmla="*/ 161 h 330"/>
                <a:gd name="T16" fmla="*/ 316 w 400"/>
                <a:gd name="T17" fmla="*/ 330 h 330"/>
                <a:gd name="T18" fmla="*/ 219 w 400"/>
                <a:gd name="T19" fmla="*/ 330 h 330"/>
                <a:gd name="T20" fmla="*/ 185 w 400"/>
                <a:gd name="T21" fmla="*/ 225 h 330"/>
                <a:gd name="T22" fmla="*/ 91 w 400"/>
                <a:gd name="T23" fmla="*/ 330 h 330"/>
                <a:gd name="T24" fmla="*/ 0 w 40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0">
                  <a:moveTo>
                    <a:pt x="0" y="330"/>
                  </a:moveTo>
                  <a:lnTo>
                    <a:pt x="151" y="165"/>
                  </a:lnTo>
                  <a:lnTo>
                    <a:pt x="91" y="0"/>
                  </a:lnTo>
                  <a:lnTo>
                    <a:pt x="187" y="0"/>
                  </a:lnTo>
                  <a:lnTo>
                    <a:pt x="221" y="100"/>
                  </a:lnTo>
                  <a:lnTo>
                    <a:pt x="308" y="0"/>
                  </a:lnTo>
                  <a:lnTo>
                    <a:pt x="400" y="0"/>
                  </a:lnTo>
                  <a:lnTo>
                    <a:pt x="254" y="161"/>
                  </a:lnTo>
                  <a:lnTo>
                    <a:pt x="316" y="330"/>
                  </a:lnTo>
                  <a:lnTo>
                    <a:pt x="219" y="330"/>
                  </a:lnTo>
                  <a:lnTo>
                    <a:pt x="185" y="225"/>
                  </a:lnTo>
                  <a:lnTo>
                    <a:pt x="91"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p:cNvSpPr>
              <a:spLocks noEditPoints="1"/>
            </p:cNvSpPr>
            <p:nvPr/>
          </p:nvSpPr>
          <p:spPr bwMode="auto">
            <a:xfrm>
              <a:off x="3055" y="1801"/>
              <a:ext cx="320" cy="330"/>
            </a:xfrm>
            <a:custGeom>
              <a:avLst/>
              <a:gdLst>
                <a:gd name="T0" fmla="*/ 0 w 161"/>
                <a:gd name="T1" fmla="*/ 166 h 166"/>
                <a:gd name="T2" fmla="*/ 45 w 161"/>
                <a:gd name="T3" fmla="*/ 0 h 166"/>
                <a:gd name="T4" fmla="*/ 109 w 161"/>
                <a:gd name="T5" fmla="*/ 0 h 166"/>
                <a:gd name="T6" fmla="*/ 133 w 161"/>
                <a:gd name="T7" fmla="*/ 3 h 166"/>
                <a:gd name="T8" fmla="*/ 150 w 161"/>
                <a:gd name="T9" fmla="*/ 11 h 166"/>
                <a:gd name="T10" fmla="*/ 160 w 161"/>
                <a:gd name="T11" fmla="*/ 28 h 166"/>
                <a:gd name="T12" fmla="*/ 158 w 161"/>
                <a:gd name="T13" fmla="*/ 53 h 166"/>
                <a:gd name="T14" fmla="*/ 149 w 161"/>
                <a:gd name="T15" fmla="*/ 75 h 166"/>
                <a:gd name="T16" fmla="*/ 134 w 161"/>
                <a:gd name="T17" fmla="*/ 92 h 166"/>
                <a:gd name="T18" fmla="*/ 122 w 161"/>
                <a:gd name="T19" fmla="*/ 100 h 166"/>
                <a:gd name="T20" fmla="*/ 109 w 161"/>
                <a:gd name="T21" fmla="*/ 106 h 166"/>
                <a:gd name="T22" fmla="*/ 95 w 161"/>
                <a:gd name="T23" fmla="*/ 110 h 166"/>
                <a:gd name="T24" fmla="*/ 78 w 161"/>
                <a:gd name="T25" fmla="*/ 112 h 166"/>
                <a:gd name="T26" fmla="*/ 57 w 161"/>
                <a:gd name="T27" fmla="*/ 112 h 166"/>
                <a:gd name="T28" fmla="*/ 42 w 161"/>
                <a:gd name="T29" fmla="*/ 166 h 166"/>
                <a:gd name="T30" fmla="*/ 0 w 161"/>
                <a:gd name="T31" fmla="*/ 166 h 166"/>
                <a:gd name="T32" fmla="*/ 79 w 161"/>
                <a:gd name="T33" fmla="*/ 81 h 166"/>
                <a:gd name="T34" fmla="*/ 88 w 161"/>
                <a:gd name="T35" fmla="*/ 80 h 166"/>
                <a:gd name="T36" fmla="*/ 96 w 161"/>
                <a:gd name="T37" fmla="*/ 78 h 166"/>
                <a:gd name="T38" fmla="*/ 103 w 161"/>
                <a:gd name="T39" fmla="*/ 74 h 166"/>
                <a:gd name="T40" fmla="*/ 111 w 161"/>
                <a:gd name="T41" fmla="*/ 66 h 166"/>
                <a:gd name="T42" fmla="*/ 115 w 161"/>
                <a:gd name="T43" fmla="*/ 54 h 166"/>
                <a:gd name="T44" fmla="*/ 115 w 161"/>
                <a:gd name="T45" fmla="*/ 42 h 166"/>
                <a:gd name="T46" fmla="*/ 109 w 161"/>
                <a:gd name="T47" fmla="*/ 35 h 166"/>
                <a:gd name="T48" fmla="*/ 99 w 161"/>
                <a:gd name="T49" fmla="*/ 32 h 166"/>
                <a:gd name="T50" fmla="*/ 84 w 161"/>
                <a:gd name="T51" fmla="*/ 31 h 166"/>
                <a:gd name="T52" fmla="*/ 78 w 161"/>
                <a:gd name="T53" fmla="*/ 31 h 166"/>
                <a:gd name="T54" fmla="*/ 65 w 161"/>
                <a:gd name="T55" fmla="*/ 81 h 166"/>
                <a:gd name="T56" fmla="*/ 68 w 161"/>
                <a:gd name="T57" fmla="*/ 81 h 166"/>
                <a:gd name="T58" fmla="*/ 79 w 161"/>
                <a:gd name="T59"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66">
                  <a:moveTo>
                    <a:pt x="0" y="166"/>
                  </a:moveTo>
                  <a:cubicBezTo>
                    <a:pt x="45" y="0"/>
                    <a:pt x="45" y="0"/>
                    <a:pt x="45" y="0"/>
                  </a:cubicBezTo>
                  <a:cubicBezTo>
                    <a:pt x="109" y="0"/>
                    <a:pt x="109" y="0"/>
                    <a:pt x="109" y="0"/>
                  </a:cubicBezTo>
                  <a:cubicBezTo>
                    <a:pt x="119" y="0"/>
                    <a:pt x="127" y="1"/>
                    <a:pt x="133" y="3"/>
                  </a:cubicBezTo>
                  <a:cubicBezTo>
                    <a:pt x="140" y="5"/>
                    <a:pt x="145" y="8"/>
                    <a:pt x="150" y="11"/>
                  </a:cubicBezTo>
                  <a:cubicBezTo>
                    <a:pt x="155" y="15"/>
                    <a:pt x="158" y="21"/>
                    <a:pt x="160" y="28"/>
                  </a:cubicBezTo>
                  <a:cubicBezTo>
                    <a:pt x="161" y="35"/>
                    <a:pt x="161" y="43"/>
                    <a:pt x="158" y="53"/>
                  </a:cubicBezTo>
                  <a:cubicBezTo>
                    <a:pt x="156" y="60"/>
                    <a:pt x="153" y="68"/>
                    <a:pt x="149" y="75"/>
                  </a:cubicBezTo>
                  <a:cubicBezTo>
                    <a:pt x="144" y="82"/>
                    <a:pt x="139" y="88"/>
                    <a:pt x="134" y="92"/>
                  </a:cubicBezTo>
                  <a:cubicBezTo>
                    <a:pt x="130" y="95"/>
                    <a:pt x="126" y="98"/>
                    <a:pt x="122" y="100"/>
                  </a:cubicBezTo>
                  <a:cubicBezTo>
                    <a:pt x="118" y="103"/>
                    <a:pt x="114" y="105"/>
                    <a:pt x="109" y="106"/>
                  </a:cubicBezTo>
                  <a:cubicBezTo>
                    <a:pt x="105" y="108"/>
                    <a:pt x="100" y="110"/>
                    <a:pt x="95" y="110"/>
                  </a:cubicBezTo>
                  <a:cubicBezTo>
                    <a:pt x="90" y="111"/>
                    <a:pt x="84" y="112"/>
                    <a:pt x="78" y="112"/>
                  </a:cubicBezTo>
                  <a:cubicBezTo>
                    <a:pt x="57" y="112"/>
                    <a:pt x="57" y="112"/>
                    <a:pt x="57" y="112"/>
                  </a:cubicBezTo>
                  <a:cubicBezTo>
                    <a:pt x="42" y="166"/>
                    <a:pt x="42" y="166"/>
                    <a:pt x="42" y="166"/>
                  </a:cubicBezTo>
                  <a:lnTo>
                    <a:pt x="0" y="166"/>
                  </a:lnTo>
                  <a:close/>
                  <a:moveTo>
                    <a:pt x="79" y="81"/>
                  </a:moveTo>
                  <a:cubicBezTo>
                    <a:pt x="82" y="81"/>
                    <a:pt x="86" y="81"/>
                    <a:pt x="88" y="80"/>
                  </a:cubicBezTo>
                  <a:cubicBezTo>
                    <a:pt x="91" y="80"/>
                    <a:pt x="93" y="79"/>
                    <a:pt x="96" y="78"/>
                  </a:cubicBezTo>
                  <a:cubicBezTo>
                    <a:pt x="99" y="77"/>
                    <a:pt x="101" y="76"/>
                    <a:pt x="103" y="74"/>
                  </a:cubicBezTo>
                  <a:cubicBezTo>
                    <a:pt x="106" y="72"/>
                    <a:pt x="109" y="69"/>
                    <a:pt x="111" y="66"/>
                  </a:cubicBezTo>
                  <a:cubicBezTo>
                    <a:pt x="112" y="63"/>
                    <a:pt x="114" y="59"/>
                    <a:pt x="115" y="54"/>
                  </a:cubicBezTo>
                  <a:cubicBezTo>
                    <a:pt x="117" y="49"/>
                    <a:pt x="117" y="45"/>
                    <a:pt x="115" y="42"/>
                  </a:cubicBezTo>
                  <a:cubicBezTo>
                    <a:pt x="114" y="38"/>
                    <a:pt x="112" y="36"/>
                    <a:pt x="109" y="35"/>
                  </a:cubicBezTo>
                  <a:cubicBezTo>
                    <a:pt x="106" y="33"/>
                    <a:pt x="102" y="32"/>
                    <a:pt x="99" y="32"/>
                  </a:cubicBezTo>
                  <a:cubicBezTo>
                    <a:pt x="95" y="31"/>
                    <a:pt x="90" y="31"/>
                    <a:pt x="84" y="31"/>
                  </a:cubicBezTo>
                  <a:cubicBezTo>
                    <a:pt x="78" y="31"/>
                    <a:pt x="78" y="31"/>
                    <a:pt x="78" y="31"/>
                  </a:cubicBezTo>
                  <a:cubicBezTo>
                    <a:pt x="65" y="81"/>
                    <a:pt x="65" y="81"/>
                    <a:pt x="65" y="81"/>
                  </a:cubicBezTo>
                  <a:cubicBezTo>
                    <a:pt x="68" y="81"/>
                    <a:pt x="68" y="81"/>
                    <a:pt x="68" y="81"/>
                  </a:cubicBezTo>
                  <a:cubicBezTo>
                    <a:pt x="72" y="81"/>
                    <a:pt x="75" y="81"/>
                    <a:pt x="79" y="81"/>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noEditPoints="1"/>
            </p:cNvSpPr>
            <p:nvPr/>
          </p:nvSpPr>
          <p:spPr bwMode="auto">
            <a:xfrm>
              <a:off x="3353" y="1801"/>
              <a:ext cx="326" cy="330"/>
            </a:xfrm>
            <a:custGeom>
              <a:avLst/>
              <a:gdLst>
                <a:gd name="T0" fmla="*/ 0 w 164"/>
                <a:gd name="T1" fmla="*/ 166 h 166"/>
                <a:gd name="T2" fmla="*/ 45 w 164"/>
                <a:gd name="T3" fmla="*/ 0 h 166"/>
                <a:gd name="T4" fmla="*/ 111 w 164"/>
                <a:gd name="T5" fmla="*/ 0 h 166"/>
                <a:gd name="T6" fmla="*/ 135 w 164"/>
                <a:gd name="T7" fmla="*/ 2 h 166"/>
                <a:gd name="T8" fmla="*/ 152 w 164"/>
                <a:gd name="T9" fmla="*/ 9 h 166"/>
                <a:gd name="T10" fmla="*/ 162 w 164"/>
                <a:gd name="T11" fmla="*/ 24 h 166"/>
                <a:gd name="T12" fmla="*/ 161 w 164"/>
                <a:gd name="T13" fmla="*/ 46 h 166"/>
                <a:gd name="T14" fmla="*/ 145 w 164"/>
                <a:gd name="T15" fmla="*/ 77 h 166"/>
                <a:gd name="T16" fmla="*/ 117 w 164"/>
                <a:gd name="T17" fmla="*/ 96 h 166"/>
                <a:gd name="T18" fmla="*/ 154 w 164"/>
                <a:gd name="T19" fmla="*/ 166 h 166"/>
                <a:gd name="T20" fmla="*/ 103 w 164"/>
                <a:gd name="T21" fmla="*/ 166 h 166"/>
                <a:gd name="T22" fmla="*/ 73 w 164"/>
                <a:gd name="T23" fmla="*/ 105 h 166"/>
                <a:gd name="T24" fmla="*/ 58 w 164"/>
                <a:gd name="T25" fmla="*/ 105 h 166"/>
                <a:gd name="T26" fmla="*/ 42 w 164"/>
                <a:gd name="T27" fmla="*/ 166 h 166"/>
                <a:gd name="T28" fmla="*/ 0 w 164"/>
                <a:gd name="T29" fmla="*/ 166 h 166"/>
                <a:gd name="T30" fmla="*/ 93 w 164"/>
                <a:gd name="T31" fmla="*/ 74 h 166"/>
                <a:gd name="T32" fmla="*/ 104 w 164"/>
                <a:gd name="T33" fmla="*/ 70 h 166"/>
                <a:gd name="T34" fmla="*/ 112 w 164"/>
                <a:gd name="T35" fmla="*/ 63 h 166"/>
                <a:gd name="T36" fmla="*/ 117 w 164"/>
                <a:gd name="T37" fmla="*/ 51 h 166"/>
                <a:gd name="T38" fmla="*/ 118 w 164"/>
                <a:gd name="T39" fmla="*/ 40 h 166"/>
                <a:gd name="T40" fmla="*/ 112 w 164"/>
                <a:gd name="T41" fmla="*/ 33 h 166"/>
                <a:gd name="T42" fmla="*/ 104 w 164"/>
                <a:gd name="T43" fmla="*/ 31 h 166"/>
                <a:gd name="T44" fmla="*/ 92 w 164"/>
                <a:gd name="T45" fmla="*/ 31 h 166"/>
                <a:gd name="T46" fmla="*/ 78 w 164"/>
                <a:gd name="T47" fmla="*/ 31 h 166"/>
                <a:gd name="T48" fmla="*/ 66 w 164"/>
                <a:gd name="T49" fmla="*/ 76 h 166"/>
                <a:gd name="T50" fmla="*/ 78 w 164"/>
                <a:gd name="T51" fmla="*/ 76 h 166"/>
                <a:gd name="T52" fmla="*/ 93 w 164"/>
                <a:gd name="T53" fmla="*/ 7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66">
                  <a:moveTo>
                    <a:pt x="0" y="166"/>
                  </a:moveTo>
                  <a:cubicBezTo>
                    <a:pt x="45" y="0"/>
                    <a:pt x="45" y="0"/>
                    <a:pt x="45" y="0"/>
                  </a:cubicBezTo>
                  <a:cubicBezTo>
                    <a:pt x="111" y="0"/>
                    <a:pt x="111" y="0"/>
                    <a:pt x="111" y="0"/>
                  </a:cubicBezTo>
                  <a:cubicBezTo>
                    <a:pt x="121" y="0"/>
                    <a:pt x="128" y="1"/>
                    <a:pt x="135" y="2"/>
                  </a:cubicBezTo>
                  <a:cubicBezTo>
                    <a:pt x="141" y="3"/>
                    <a:pt x="147" y="6"/>
                    <a:pt x="152" y="9"/>
                  </a:cubicBezTo>
                  <a:cubicBezTo>
                    <a:pt x="157" y="13"/>
                    <a:pt x="160" y="18"/>
                    <a:pt x="162" y="24"/>
                  </a:cubicBezTo>
                  <a:cubicBezTo>
                    <a:pt x="164" y="30"/>
                    <a:pt x="164" y="37"/>
                    <a:pt x="161" y="46"/>
                  </a:cubicBezTo>
                  <a:cubicBezTo>
                    <a:pt x="158" y="59"/>
                    <a:pt x="152" y="69"/>
                    <a:pt x="145" y="77"/>
                  </a:cubicBezTo>
                  <a:cubicBezTo>
                    <a:pt x="137" y="85"/>
                    <a:pt x="127" y="91"/>
                    <a:pt x="117" y="96"/>
                  </a:cubicBezTo>
                  <a:cubicBezTo>
                    <a:pt x="154" y="166"/>
                    <a:pt x="154" y="166"/>
                    <a:pt x="154" y="166"/>
                  </a:cubicBezTo>
                  <a:cubicBezTo>
                    <a:pt x="103" y="166"/>
                    <a:pt x="103" y="166"/>
                    <a:pt x="103" y="166"/>
                  </a:cubicBezTo>
                  <a:cubicBezTo>
                    <a:pt x="73" y="105"/>
                    <a:pt x="73" y="105"/>
                    <a:pt x="73" y="105"/>
                  </a:cubicBezTo>
                  <a:cubicBezTo>
                    <a:pt x="58" y="105"/>
                    <a:pt x="58" y="105"/>
                    <a:pt x="58" y="105"/>
                  </a:cubicBezTo>
                  <a:cubicBezTo>
                    <a:pt x="42" y="166"/>
                    <a:pt x="42" y="166"/>
                    <a:pt x="42" y="166"/>
                  </a:cubicBezTo>
                  <a:lnTo>
                    <a:pt x="0" y="166"/>
                  </a:lnTo>
                  <a:close/>
                  <a:moveTo>
                    <a:pt x="93" y="74"/>
                  </a:moveTo>
                  <a:cubicBezTo>
                    <a:pt x="97" y="74"/>
                    <a:pt x="101" y="72"/>
                    <a:pt x="104" y="70"/>
                  </a:cubicBezTo>
                  <a:cubicBezTo>
                    <a:pt x="108" y="68"/>
                    <a:pt x="110" y="65"/>
                    <a:pt x="112" y="63"/>
                  </a:cubicBezTo>
                  <a:cubicBezTo>
                    <a:pt x="114" y="60"/>
                    <a:pt x="116" y="56"/>
                    <a:pt x="117" y="51"/>
                  </a:cubicBezTo>
                  <a:cubicBezTo>
                    <a:pt x="118" y="47"/>
                    <a:pt x="119" y="43"/>
                    <a:pt x="118" y="40"/>
                  </a:cubicBezTo>
                  <a:cubicBezTo>
                    <a:pt x="117" y="37"/>
                    <a:pt x="115" y="35"/>
                    <a:pt x="112" y="33"/>
                  </a:cubicBezTo>
                  <a:cubicBezTo>
                    <a:pt x="109" y="32"/>
                    <a:pt x="107" y="32"/>
                    <a:pt x="104" y="31"/>
                  </a:cubicBezTo>
                  <a:cubicBezTo>
                    <a:pt x="100" y="31"/>
                    <a:pt x="97" y="31"/>
                    <a:pt x="92" y="31"/>
                  </a:cubicBezTo>
                  <a:cubicBezTo>
                    <a:pt x="78" y="31"/>
                    <a:pt x="78" y="31"/>
                    <a:pt x="78" y="31"/>
                  </a:cubicBezTo>
                  <a:cubicBezTo>
                    <a:pt x="66" y="76"/>
                    <a:pt x="66" y="76"/>
                    <a:pt x="66" y="76"/>
                  </a:cubicBezTo>
                  <a:cubicBezTo>
                    <a:pt x="78" y="76"/>
                    <a:pt x="78" y="76"/>
                    <a:pt x="78" y="76"/>
                  </a:cubicBezTo>
                  <a:cubicBezTo>
                    <a:pt x="84" y="76"/>
                    <a:pt x="89" y="75"/>
                    <a:pt x="93" y="74"/>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3683" y="1801"/>
              <a:ext cx="310" cy="330"/>
            </a:xfrm>
            <a:custGeom>
              <a:avLst/>
              <a:gdLst>
                <a:gd name="T0" fmla="*/ 0 w 310"/>
                <a:gd name="T1" fmla="*/ 330 h 330"/>
                <a:gd name="T2" fmla="*/ 87 w 310"/>
                <a:gd name="T3" fmla="*/ 0 h 330"/>
                <a:gd name="T4" fmla="*/ 310 w 310"/>
                <a:gd name="T5" fmla="*/ 0 h 330"/>
                <a:gd name="T6" fmla="*/ 294 w 310"/>
                <a:gd name="T7" fmla="*/ 64 h 330"/>
                <a:gd name="T8" fmla="*/ 153 w 310"/>
                <a:gd name="T9" fmla="*/ 64 h 330"/>
                <a:gd name="T10" fmla="*/ 137 w 310"/>
                <a:gd name="T11" fmla="*/ 122 h 330"/>
                <a:gd name="T12" fmla="*/ 266 w 310"/>
                <a:gd name="T13" fmla="*/ 122 h 330"/>
                <a:gd name="T14" fmla="*/ 250 w 310"/>
                <a:gd name="T15" fmla="*/ 185 h 330"/>
                <a:gd name="T16" fmla="*/ 121 w 310"/>
                <a:gd name="T17" fmla="*/ 185 h 330"/>
                <a:gd name="T18" fmla="*/ 99 w 310"/>
                <a:gd name="T19" fmla="*/ 269 h 330"/>
                <a:gd name="T20" fmla="*/ 238 w 310"/>
                <a:gd name="T21" fmla="*/ 269 h 330"/>
                <a:gd name="T22" fmla="*/ 223 w 310"/>
                <a:gd name="T23" fmla="*/ 330 h 330"/>
                <a:gd name="T24" fmla="*/ 0 w 31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0">
                  <a:moveTo>
                    <a:pt x="0" y="330"/>
                  </a:moveTo>
                  <a:lnTo>
                    <a:pt x="87" y="0"/>
                  </a:lnTo>
                  <a:lnTo>
                    <a:pt x="310" y="0"/>
                  </a:lnTo>
                  <a:lnTo>
                    <a:pt x="294" y="64"/>
                  </a:lnTo>
                  <a:lnTo>
                    <a:pt x="153" y="64"/>
                  </a:lnTo>
                  <a:lnTo>
                    <a:pt x="137" y="122"/>
                  </a:lnTo>
                  <a:lnTo>
                    <a:pt x="266" y="122"/>
                  </a:lnTo>
                  <a:lnTo>
                    <a:pt x="250" y="185"/>
                  </a:lnTo>
                  <a:lnTo>
                    <a:pt x="121" y="185"/>
                  </a:lnTo>
                  <a:lnTo>
                    <a:pt x="99" y="269"/>
                  </a:lnTo>
                  <a:lnTo>
                    <a:pt x="238" y="269"/>
                  </a:lnTo>
                  <a:lnTo>
                    <a:pt x="223"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3949" y="1795"/>
              <a:ext cx="328" cy="342"/>
            </a:xfrm>
            <a:custGeom>
              <a:avLst/>
              <a:gdLst>
                <a:gd name="T0" fmla="*/ 24 w 165"/>
                <a:gd name="T1" fmla="*/ 168 h 172"/>
                <a:gd name="T2" fmla="*/ 0 w 165"/>
                <a:gd name="T3" fmla="*/ 159 h 172"/>
                <a:gd name="T4" fmla="*/ 10 w 165"/>
                <a:gd name="T5" fmla="*/ 120 h 172"/>
                <a:gd name="T6" fmla="*/ 14 w 165"/>
                <a:gd name="T7" fmla="*/ 120 h 172"/>
                <a:gd name="T8" fmla="*/ 37 w 165"/>
                <a:gd name="T9" fmla="*/ 136 h 172"/>
                <a:gd name="T10" fmla="*/ 65 w 165"/>
                <a:gd name="T11" fmla="*/ 142 h 172"/>
                <a:gd name="T12" fmla="*/ 74 w 165"/>
                <a:gd name="T13" fmla="*/ 141 h 172"/>
                <a:gd name="T14" fmla="*/ 84 w 165"/>
                <a:gd name="T15" fmla="*/ 139 h 172"/>
                <a:gd name="T16" fmla="*/ 93 w 165"/>
                <a:gd name="T17" fmla="*/ 133 h 172"/>
                <a:gd name="T18" fmla="*/ 99 w 165"/>
                <a:gd name="T19" fmla="*/ 124 h 172"/>
                <a:gd name="T20" fmla="*/ 96 w 165"/>
                <a:gd name="T21" fmla="*/ 114 h 172"/>
                <a:gd name="T22" fmla="*/ 86 w 165"/>
                <a:gd name="T23" fmla="*/ 109 h 172"/>
                <a:gd name="T24" fmla="*/ 69 w 165"/>
                <a:gd name="T25" fmla="*/ 104 h 172"/>
                <a:gd name="T26" fmla="*/ 53 w 165"/>
                <a:gd name="T27" fmla="*/ 99 h 172"/>
                <a:gd name="T28" fmla="*/ 30 w 165"/>
                <a:gd name="T29" fmla="*/ 81 h 172"/>
                <a:gd name="T30" fmla="*/ 29 w 165"/>
                <a:gd name="T31" fmla="*/ 52 h 172"/>
                <a:gd name="T32" fmla="*/ 59 w 165"/>
                <a:gd name="T33" fmla="*/ 15 h 172"/>
                <a:gd name="T34" fmla="*/ 112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6 w 165"/>
                <a:gd name="T47" fmla="*/ 31 h 172"/>
                <a:gd name="T48" fmla="*/ 96 w 165"/>
                <a:gd name="T49" fmla="*/ 31 h 172"/>
                <a:gd name="T50" fmla="*/ 86 w 165"/>
                <a:gd name="T51" fmla="*/ 34 h 172"/>
                <a:gd name="T52" fmla="*/ 78 w 165"/>
                <a:gd name="T53" fmla="*/ 40 h 172"/>
                <a:gd name="T54" fmla="*/ 73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6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0" y="120"/>
                    <a:pt x="10" y="120"/>
                    <a:pt x="10" y="120"/>
                  </a:cubicBezTo>
                  <a:cubicBezTo>
                    <a:pt x="14" y="120"/>
                    <a:pt x="14" y="120"/>
                    <a:pt x="14" y="120"/>
                  </a:cubicBezTo>
                  <a:cubicBezTo>
                    <a:pt x="20" y="127"/>
                    <a:pt x="28" y="132"/>
                    <a:pt x="37" y="136"/>
                  </a:cubicBezTo>
                  <a:cubicBezTo>
                    <a:pt x="46" y="140"/>
                    <a:pt x="55" y="142"/>
                    <a:pt x="65" y="142"/>
                  </a:cubicBezTo>
                  <a:cubicBezTo>
                    <a:pt x="67" y="142"/>
                    <a:pt x="70" y="142"/>
                    <a:pt x="74" y="141"/>
                  </a:cubicBezTo>
                  <a:cubicBezTo>
                    <a:pt x="78" y="141"/>
                    <a:pt x="82" y="140"/>
                    <a:pt x="84" y="139"/>
                  </a:cubicBezTo>
                  <a:cubicBezTo>
                    <a:pt x="88" y="137"/>
                    <a:pt x="91" y="136"/>
                    <a:pt x="93" y="133"/>
                  </a:cubicBezTo>
                  <a:cubicBezTo>
                    <a:pt x="96" y="131"/>
                    <a:pt x="98" y="128"/>
                    <a:pt x="99" y="124"/>
                  </a:cubicBezTo>
                  <a:cubicBezTo>
                    <a:pt x="100" y="120"/>
                    <a:pt x="99" y="117"/>
                    <a:pt x="96" y="114"/>
                  </a:cubicBezTo>
                  <a:cubicBezTo>
                    <a:pt x="94" y="112"/>
                    <a:pt x="90" y="110"/>
                    <a:pt x="86" y="109"/>
                  </a:cubicBezTo>
                  <a:cubicBezTo>
                    <a:pt x="81" y="107"/>
                    <a:pt x="75" y="106"/>
                    <a:pt x="69" y="104"/>
                  </a:cubicBezTo>
                  <a:cubicBezTo>
                    <a:pt x="63" y="103"/>
                    <a:pt x="58" y="101"/>
                    <a:pt x="53" y="99"/>
                  </a:cubicBezTo>
                  <a:cubicBezTo>
                    <a:pt x="41" y="95"/>
                    <a:pt x="33" y="89"/>
                    <a:pt x="30" y="81"/>
                  </a:cubicBezTo>
                  <a:cubicBezTo>
                    <a:pt x="26" y="74"/>
                    <a:pt x="26" y="64"/>
                    <a:pt x="29" y="52"/>
                  </a:cubicBezTo>
                  <a:cubicBezTo>
                    <a:pt x="33" y="37"/>
                    <a:pt x="43" y="24"/>
                    <a:pt x="59" y="15"/>
                  </a:cubicBezTo>
                  <a:cubicBezTo>
                    <a:pt x="75" y="5"/>
                    <a:pt x="92" y="0"/>
                    <a:pt x="112"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6" y="44"/>
                    <a:pt x="140" y="40"/>
                    <a:pt x="132" y="36"/>
                  </a:cubicBezTo>
                  <a:cubicBezTo>
                    <a:pt x="124" y="32"/>
                    <a:pt x="116" y="31"/>
                    <a:pt x="106" y="31"/>
                  </a:cubicBezTo>
                  <a:cubicBezTo>
                    <a:pt x="103" y="31"/>
                    <a:pt x="99" y="31"/>
                    <a:pt x="96" y="31"/>
                  </a:cubicBezTo>
                  <a:cubicBezTo>
                    <a:pt x="93" y="32"/>
                    <a:pt x="90" y="33"/>
                    <a:pt x="86" y="34"/>
                  </a:cubicBezTo>
                  <a:cubicBezTo>
                    <a:pt x="83" y="36"/>
                    <a:pt x="81" y="37"/>
                    <a:pt x="78" y="40"/>
                  </a:cubicBezTo>
                  <a:cubicBezTo>
                    <a:pt x="76" y="42"/>
                    <a:pt x="74" y="45"/>
                    <a:pt x="73" y="47"/>
                  </a:cubicBezTo>
                  <a:cubicBezTo>
                    <a:pt x="72" y="52"/>
                    <a:pt x="73" y="55"/>
                    <a:pt x="75" y="58"/>
                  </a:cubicBezTo>
                  <a:cubicBezTo>
                    <a:pt x="77" y="60"/>
                    <a:pt x="83" y="62"/>
                    <a:pt x="91" y="64"/>
                  </a:cubicBezTo>
                  <a:cubicBezTo>
                    <a:pt x="96" y="66"/>
                    <a:pt x="101" y="67"/>
                    <a:pt x="106" y="68"/>
                  </a:cubicBezTo>
                  <a:cubicBezTo>
                    <a:pt x="111" y="69"/>
                    <a:pt x="116" y="71"/>
                    <a:pt x="121" y="73"/>
                  </a:cubicBezTo>
                  <a:cubicBezTo>
                    <a:pt x="131" y="77"/>
                    <a:pt x="138" y="83"/>
                    <a:pt x="142" y="90"/>
                  </a:cubicBezTo>
                  <a:cubicBezTo>
                    <a:pt x="146" y="97"/>
                    <a:pt x="146" y="106"/>
                    <a:pt x="143" y="117"/>
                  </a:cubicBezTo>
                  <a:cubicBezTo>
                    <a:pt x="139" y="134"/>
                    <a:pt x="129" y="147"/>
                    <a:pt x="113" y="157"/>
                  </a:cubicBezTo>
                  <a:cubicBezTo>
                    <a:pt x="97" y="167"/>
                    <a:pt x="78" y="172"/>
                    <a:pt x="56"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p:cNvSpPr>
              <a:spLocks/>
            </p:cNvSpPr>
            <p:nvPr/>
          </p:nvSpPr>
          <p:spPr bwMode="auto">
            <a:xfrm>
              <a:off x="4235" y="1795"/>
              <a:ext cx="328" cy="342"/>
            </a:xfrm>
            <a:custGeom>
              <a:avLst/>
              <a:gdLst>
                <a:gd name="T0" fmla="*/ 24 w 165"/>
                <a:gd name="T1" fmla="*/ 168 h 172"/>
                <a:gd name="T2" fmla="*/ 0 w 165"/>
                <a:gd name="T3" fmla="*/ 159 h 172"/>
                <a:gd name="T4" fmla="*/ 11 w 165"/>
                <a:gd name="T5" fmla="*/ 120 h 172"/>
                <a:gd name="T6" fmla="*/ 14 w 165"/>
                <a:gd name="T7" fmla="*/ 120 h 172"/>
                <a:gd name="T8" fmla="*/ 38 w 165"/>
                <a:gd name="T9" fmla="*/ 136 h 172"/>
                <a:gd name="T10" fmla="*/ 65 w 165"/>
                <a:gd name="T11" fmla="*/ 142 h 172"/>
                <a:gd name="T12" fmla="*/ 75 w 165"/>
                <a:gd name="T13" fmla="*/ 141 h 172"/>
                <a:gd name="T14" fmla="*/ 85 w 165"/>
                <a:gd name="T15" fmla="*/ 139 h 172"/>
                <a:gd name="T16" fmla="*/ 94 w 165"/>
                <a:gd name="T17" fmla="*/ 133 h 172"/>
                <a:gd name="T18" fmla="*/ 99 w 165"/>
                <a:gd name="T19" fmla="*/ 124 h 172"/>
                <a:gd name="T20" fmla="*/ 97 w 165"/>
                <a:gd name="T21" fmla="*/ 114 h 172"/>
                <a:gd name="T22" fmla="*/ 87 w 165"/>
                <a:gd name="T23" fmla="*/ 109 h 172"/>
                <a:gd name="T24" fmla="*/ 70 w 165"/>
                <a:gd name="T25" fmla="*/ 104 h 172"/>
                <a:gd name="T26" fmla="*/ 53 w 165"/>
                <a:gd name="T27" fmla="*/ 99 h 172"/>
                <a:gd name="T28" fmla="*/ 30 w 165"/>
                <a:gd name="T29" fmla="*/ 81 h 172"/>
                <a:gd name="T30" fmla="*/ 30 w 165"/>
                <a:gd name="T31" fmla="*/ 52 h 172"/>
                <a:gd name="T32" fmla="*/ 59 w 165"/>
                <a:gd name="T33" fmla="*/ 15 h 172"/>
                <a:gd name="T34" fmla="*/ 113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7 w 165"/>
                <a:gd name="T47" fmla="*/ 31 h 172"/>
                <a:gd name="T48" fmla="*/ 97 w 165"/>
                <a:gd name="T49" fmla="*/ 31 h 172"/>
                <a:gd name="T50" fmla="*/ 87 w 165"/>
                <a:gd name="T51" fmla="*/ 34 h 172"/>
                <a:gd name="T52" fmla="*/ 78 w 165"/>
                <a:gd name="T53" fmla="*/ 40 h 172"/>
                <a:gd name="T54" fmla="*/ 74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7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1" y="120"/>
                    <a:pt x="11" y="120"/>
                    <a:pt x="11" y="120"/>
                  </a:cubicBezTo>
                  <a:cubicBezTo>
                    <a:pt x="14" y="120"/>
                    <a:pt x="14" y="120"/>
                    <a:pt x="14" y="120"/>
                  </a:cubicBezTo>
                  <a:cubicBezTo>
                    <a:pt x="21" y="127"/>
                    <a:pt x="29" y="132"/>
                    <a:pt x="38" y="136"/>
                  </a:cubicBezTo>
                  <a:cubicBezTo>
                    <a:pt x="47" y="140"/>
                    <a:pt x="56" y="142"/>
                    <a:pt x="65" y="142"/>
                  </a:cubicBezTo>
                  <a:cubicBezTo>
                    <a:pt x="68" y="142"/>
                    <a:pt x="71" y="142"/>
                    <a:pt x="75" y="141"/>
                  </a:cubicBezTo>
                  <a:cubicBezTo>
                    <a:pt x="79" y="141"/>
                    <a:pt x="82" y="140"/>
                    <a:pt x="85" y="139"/>
                  </a:cubicBezTo>
                  <a:cubicBezTo>
                    <a:pt x="88" y="137"/>
                    <a:pt x="91" y="136"/>
                    <a:pt x="94" y="133"/>
                  </a:cubicBezTo>
                  <a:cubicBezTo>
                    <a:pt x="96" y="131"/>
                    <a:pt x="98" y="128"/>
                    <a:pt x="99" y="124"/>
                  </a:cubicBezTo>
                  <a:cubicBezTo>
                    <a:pt x="100" y="120"/>
                    <a:pt x="99" y="117"/>
                    <a:pt x="97" y="114"/>
                  </a:cubicBezTo>
                  <a:cubicBezTo>
                    <a:pt x="94" y="112"/>
                    <a:pt x="91" y="110"/>
                    <a:pt x="87" y="109"/>
                  </a:cubicBezTo>
                  <a:cubicBezTo>
                    <a:pt x="81" y="107"/>
                    <a:pt x="76" y="106"/>
                    <a:pt x="70" y="104"/>
                  </a:cubicBezTo>
                  <a:cubicBezTo>
                    <a:pt x="64" y="103"/>
                    <a:pt x="58" y="101"/>
                    <a:pt x="53" y="99"/>
                  </a:cubicBezTo>
                  <a:cubicBezTo>
                    <a:pt x="41" y="95"/>
                    <a:pt x="34" y="89"/>
                    <a:pt x="30" y="81"/>
                  </a:cubicBezTo>
                  <a:cubicBezTo>
                    <a:pt x="27" y="74"/>
                    <a:pt x="27" y="64"/>
                    <a:pt x="30" y="52"/>
                  </a:cubicBezTo>
                  <a:cubicBezTo>
                    <a:pt x="34" y="37"/>
                    <a:pt x="44" y="24"/>
                    <a:pt x="59" y="15"/>
                  </a:cubicBezTo>
                  <a:cubicBezTo>
                    <a:pt x="75" y="5"/>
                    <a:pt x="93" y="0"/>
                    <a:pt x="113"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7" y="44"/>
                    <a:pt x="140" y="40"/>
                    <a:pt x="132" y="36"/>
                  </a:cubicBezTo>
                  <a:cubicBezTo>
                    <a:pt x="125" y="32"/>
                    <a:pt x="116" y="31"/>
                    <a:pt x="107" y="31"/>
                  </a:cubicBezTo>
                  <a:cubicBezTo>
                    <a:pt x="103" y="31"/>
                    <a:pt x="100" y="31"/>
                    <a:pt x="97" y="31"/>
                  </a:cubicBezTo>
                  <a:cubicBezTo>
                    <a:pt x="94" y="32"/>
                    <a:pt x="90" y="33"/>
                    <a:pt x="87" y="34"/>
                  </a:cubicBezTo>
                  <a:cubicBezTo>
                    <a:pt x="84" y="36"/>
                    <a:pt x="81" y="37"/>
                    <a:pt x="78" y="40"/>
                  </a:cubicBezTo>
                  <a:cubicBezTo>
                    <a:pt x="76" y="42"/>
                    <a:pt x="74" y="45"/>
                    <a:pt x="74" y="47"/>
                  </a:cubicBezTo>
                  <a:cubicBezTo>
                    <a:pt x="72" y="52"/>
                    <a:pt x="73" y="55"/>
                    <a:pt x="75" y="58"/>
                  </a:cubicBezTo>
                  <a:cubicBezTo>
                    <a:pt x="78" y="60"/>
                    <a:pt x="83" y="62"/>
                    <a:pt x="91" y="64"/>
                  </a:cubicBezTo>
                  <a:cubicBezTo>
                    <a:pt x="96" y="66"/>
                    <a:pt x="101" y="67"/>
                    <a:pt x="106" y="68"/>
                  </a:cubicBezTo>
                  <a:cubicBezTo>
                    <a:pt x="111" y="69"/>
                    <a:pt x="116" y="71"/>
                    <a:pt x="121" y="73"/>
                  </a:cubicBezTo>
                  <a:cubicBezTo>
                    <a:pt x="132" y="77"/>
                    <a:pt x="139" y="83"/>
                    <a:pt x="142" y="90"/>
                  </a:cubicBezTo>
                  <a:cubicBezTo>
                    <a:pt x="146" y="97"/>
                    <a:pt x="147" y="106"/>
                    <a:pt x="143" y="117"/>
                  </a:cubicBezTo>
                  <a:cubicBezTo>
                    <a:pt x="139" y="134"/>
                    <a:pt x="129" y="147"/>
                    <a:pt x="113" y="157"/>
                  </a:cubicBezTo>
                  <a:cubicBezTo>
                    <a:pt x="98" y="167"/>
                    <a:pt x="79" y="172"/>
                    <a:pt x="57"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p:cNvSpPr>
              <a:spLocks noEditPoints="1"/>
            </p:cNvSpPr>
            <p:nvPr/>
          </p:nvSpPr>
          <p:spPr bwMode="auto">
            <a:xfrm>
              <a:off x="4615" y="1724"/>
              <a:ext cx="177" cy="177"/>
            </a:xfrm>
            <a:custGeom>
              <a:avLst/>
              <a:gdLst>
                <a:gd name="T0" fmla="*/ 44 w 89"/>
                <a:gd name="T1" fmla="*/ 0 h 89"/>
                <a:gd name="T2" fmla="*/ 66 w 89"/>
                <a:gd name="T3" fmla="*/ 6 h 89"/>
                <a:gd name="T4" fmla="*/ 83 w 89"/>
                <a:gd name="T5" fmla="*/ 22 h 89"/>
                <a:gd name="T6" fmla="*/ 89 w 89"/>
                <a:gd name="T7" fmla="*/ 45 h 89"/>
                <a:gd name="T8" fmla="*/ 83 w 89"/>
                <a:gd name="T9" fmla="*/ 67 h 89"/>
                <a:gd name="T10" fmla="*/ 66 w 89"/>
                <a:gd name="T11" fmla="*/ 83 h 89"/>
                <a:gd name="T12" fmla="*/ 44 w 89"/>
                <a:gd name="T13" fmla="*/ 89 h 89"/>
                <a:gd name="T14" fmla="*/ 22 w 89"/>
                <a:gd name="T15" fmla="*/ 83 h 89"/>
                <a:gd name="T16" fmla="*/ 6 w 89"/>
                <a:gd name="T17" fmla="*/ 67 h 89"/>
                <a:gd name="T18" fmla="*/ 0 w 89"/>
                <a:gd name="T19" fmla="*/ 45 h 89"/>
                <a:gd name="T20" fmla="*/ 6 w 89"/>
                <a:gd name="T21" fmla="*/ 22 h 89"/>
                <a:gd name="T22" fmla="*/ 23 w 89"/>
                <a:gd name="T23" fmla="*/ 6 h 89"/>
                <a:gd name="T24" fmla="*/ 44 w 89"/>
                <a:gd name="T25" fmla="*/ 0 h 89"/>
                <a:gd name="T26" fmla="*/ 44 w 89"/>
                <a:gd name="T27" fmla="*/ 8 h 89"/>
                <a:gd name="T28" fmla="*/ 26 w 89"/>
                <a:gd name="T29" fmla="*/ 13 h 89"/>
                <a:gd name="T30" fmla="*/ 12 w 89"/>
                <a:gd name="T31" fmla="*/ 26 h 89"/>
                <a:gd name="T32" fmla="*/ 8 w 89"/>
                <a:gd name="T33" fmla="*/ 45 h 89"/>
                <a:gd name="T34" fmla="*/ 12 w 89"/>
                <a:gd name="T35" fmla="*/ 63 h 89"/>
                <a:gd name="T36" fmla="*/ 26 w 89"/>
                <a:gd name="T37" fmla="*/ 77 h 89"/>
                <a:gd name="T38" fmla="*/ 44 w 89"/>
                <a:gd name="T39" fmla="*/ 82 h 89"/>
                <a:gd name="T40" fmla="*/ 63 w 89"/>
                <a:gd name="T41" fmla="*/ 77 h 89"/>
                <a:gd name="T42" fmla="*/ 76 w 89"/>
                <a:gd name="T43" fmla="*/ 63 h 89"/>
                <a:gd name="T44" fmla="*/ 81 w 89"/>
                <a:gd name="T45" fmla="*/ 45 h 89"/>
                <a:gd name="T46" fmla="*/ 76 w 89"/>
                <a:gd name="T47" fmla="*/ 26 h 89"/>
                <a:gd name="T48" fmla="*/ 63 w 89"/>
                <a:gd name="T49" fmla="*/ 13 h 89"/>
                <a:gd name="T50" fmla="*/ 44 w 89"/>
                <a:gd name="T51" fmla="*/ 8 h 89"/>
                <a:gd name="T52" fmla="*/ 25 w 89"/>
                <a:gd name="T53" fmla="*/ 69 h 89"/>
                <a:gd name="T54" fmla="*/ 25 w 89"/>
                <a:gd name="T55" fmla="*/ 22 h 89"/>
                <a:gd name="T56" fmla="*/ 41 w 89"/>
                <a:gd name="T57" fmla="*/ 22 h 89"/>
                <a:gd name="T58" fmla="*/ 53 w 89"/>
                <a:gd name="T59" fmla="*/ 23 h 89"/>
                <a:gd name="T60" fmla="*/ 59 w 89"/>
                <a:gd name="T61" fmla="*/ 27 h 89"/>
                <a:gd name="T62" fmla="*/ 62 w 89"/>
                <a:gd name="T63" fmla="*/ 34 h 89"/>
                <a:gd name="T64" fmla="*/ 58 w 89"/>
                <a:gd name="T65" fmla="*/ 43 h 89"/>
                <a:gd name="T66" fmla="*/ 48 w 89"/>
                <a:gd name="T67" fmla="*/ 48 h 89"/>
                <a:gd name="T68" fmla="*/ 52 w 89"/>
                <a:gd name="T69" fmla="*/ 50 h 89"/>
                <a:gd name="T70" fmla="*/ 59 w 89"/>
                <a:gd name="T71" fmla="*/ 60 h 89"/>
                <a:gd name="T72" fmla="*/ 65 w 89"/>
                <a:gd name="T73" fmla="*/ 69 h 89"/>
                <a:gd name="T74" fmla="*/ 56 w 89"/>
                <a:gd name="T75" fmla="*/ 69 h 89"/>
                <a:gd name="T76" fmla="*/ 51 w 89"/>
                <a:gd name="T77" fmla="*/ 62 h 89"/>
                <a:gd name="T78" fmla="*/ 43 w 89"/>
                <a:gd name="T79" fmla="*/ 51 h 89"/>
                <a:gd name="T80" fmla="*/ 37 w 89"/>
                <a:gd name="T81" fmla="*/ 49 h 89"/>
                <a:gd name="T82" fmla="*/ 33 w 89"/>
                <a:gd name="T83" fmla="*/ 49 h 89"/>
                <a:gd name="T84" fmla="*/ 33 w 89"/>
                <a:gd name="T85" fmla="*/ 69 h 89"/>
                <a:gd name="T86" fmla="*/ 25 w 89"/>
                <a:gd name="T87" fmla="*/ 69 h 89"/>
                <a:gd name="T88" fmla="*/ 33 w 89"/>
                <a:gd name="T89" fmla="*/ 42 h 89"/>
                <a:gd name="T90" fmla="*/ 42 w 89"/>
                <a:gd name="T91" fmla="*/ 42 h 89"/>
                <a:gd name="T92" fmla="*/ 51 w 89"/>
                <a:gd name="T93" fmla="*/ 40 h 89"/>
                <a:gd name="T94" fmla="*/ 54 w 89"/>
                <a:gd name="T95" fmla="*/ 35 h 89"/>
                <a:gd name="T96" fmla="*/ 52 w 89"/>
                <a:gd name="T97" fmla="*/ 31 h 89"/>
                <a:gd name="T98" fmla="*/ 49 w 89"/>
                <a:gd name="T99" fmla="*/ 29 h 89"/>
                <a:gd name="T100" fmla="*/ 41 w 89"/>
                <a:gd name="T101" fmla="*/ 28 h 89"/>
                <a:gd name="T102" fmla="*/ 33 w 89"/>
                <a:gd name="T103" fmla="*/ 28 h 89"/>
                <a:gd name="T104" fmla="*/ 33 w 89"/>
                <a:gd name="T105"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89">
                  <a:moveTo>
                    <a:pt x="44" y="0"/>
                  </a:moveTo>
                  <a:cubicBezTo>
                    <a:pt x="52" y="0"/>
                    <a:pt x="59" y="2"/>
                    <a:pt x="66" y="6"/>
                  </a:cubicBezTo>
                  <a:cubicBezTo>
                    <a:pt x="73" y="10"/>
                    <a:pt x="79" y="15"/>
                    <a:pt x="83" y="22"/>
                  </a:cubicBezTo>
                  <a:cubicBezTo>
                    <a:pt x="87" y="30"/>
                    <a:pt x="89" y="37"/>
                    <a:pt x="89" y="45"/>
                  </a:cubicBezTo>
                  <a:cubicBezTo>
                    <a:pt x="89" y="52"/>
                    <a:pt x="87" y="60"/>
                    <a:pt x="83" y="67"/>
                  </a:cubicBezTo>
                  <a:cubicBezTo>
                    <a:pt x="79" y="74"/>
                    <a:pt x="73" y="79"/>
                    <a:pt x="66" y="83"/>
                  </a:cubicBezTo>
                  <a:cubicBezTo>
                    <a:pt x="59" y="87"/>
                    <a:pt x="52" y="89"/>
                    <a:pt x="44" y="89"/>
                  </a:cubicBezTo>
                  <a:cubicBezTo>
                    <a:pt x="37" y="89"/>
                    <a:pt x="29" y="87"/>
                    <a:pt x="22" y="83"/>
                  </a:cubicBezTo>
                  <a:cubicBezTo>
                    <a:pt x="15" y="79"/>
                    <a:pt x="10" y="74"/>
                    <a:pt x="6" y="67"/>
                  </a:cubicBezTo>
                  <a:cubicBezTo>
                    <a:pt x="2" y="60"/>
                    <a:pt x="0" y="52"/>
                    <a:pt x="0" y="45"/>
                  </a:cubicBezTo>
                  <a:cubicBezTo>
                    <a:pt x="0" y="37"/>
                    <a:pt x="2" y="30"/>
                    <a:pt x="6" y="22"/>
                  </a:cubicBezTo>
                  <a:cubicBezTo>
                    <a:pt x="10" y="15"/>
                    <a:pt x="16" y="10"/>
                    <a:pt x="23" y="6"/>
                  </a:cubicBezTo>
                  <a:cubicBezTo>
                    <a:pt x="30" y="2"/>
                    <a:pt x="37" y="0"/>
                    <a:pt x="44" y="0"/>
                  </a:cubicBezTo>
                  <a:close/>
                  <a:moveTo>
                    <a:pt x="44" y="8"/>
                  </a:moveTo>
                  <a:cubicBezTo>
                    <a:pt x="38" y="8"/>
                    <a:pt x="32" y="9"/>
                    <a:pt x="26" y="13"/>
                  </a:cubicBezTo>
                  <a:cubicBezTo>
                    <a:pt x="20" y="16"/>
                    <a:pt x="16" y="20"/>
                    <a:pt x="12" y="26"/>
                  </a:cubicBezTo>
                  <a:cubicBezTo>
                    <a:pt x="9" y="32"/>
                    <a:pt x="8" y="38"/>
                    <a:pt x="8" y="45"/>
                  </a:cubicBezTo>
                  <a:cubicBezTo>
                    <a:pt x="8" y="51"/>
                    <a:pt x="9" y="57"/>
                    <a:pt x="12" y="63"/>
                  </a:cubicBezTo>
                  <a:cubicBezTo>
                    <a:pt x="16" y="69"/>
                    <a:pt x="20" y="73"/>
                    <a:pt x="26" y="77"/>
                  </a:cubicBezTo>
                  <a:cubicBezTo>
                    <a:pt x="32" y="80"/>
                    <a:pt x="38" y="82"/>
                    <a:pt x="44" y="82"/>
                  </a:cubicBezTo>
                  <a:cubicBezTo>
                    <a:pt x="51" y="82"/>
                    <a:pt x="57" y="80"/>
                    <a:pt x="63" y="77"/>
                  </a:cubicBezTo>
                  <a:cubicBezTo>
                    <a:pt x="69" y="73"/>
                    <a:pt x="73" y="69"/>
                    <a:pt x="76" y="63"/>
                  </a:cubicBezTo>
                  <a:cubicBezTo>
                    <a:pt x="80" y="57"/>
                    <a:pt x="81" y="51"/>
                    <a:pt x="81" y="45"/>
                  </a:cubicBezTo>
                  <a:cubicBezTo>
                    <a:pt x="81" y="38"/>
                    <a:pt x="80" y="32"/>
                    <a:pt x="76" y="26"/>
                  </a:cubicBezTo>
                  <a:cubicBezTo>
                    <a:pt x="73" y="20"/>
                    <a:pt x="68" y="16"/>
                    <a:pt x="63" y="13"/>
                  </a:cubicBezTo>
                  <a:cubicBezTo>
                    <a:pt x="57" y="9"/>
                    <a:pt x="51" y="8"/>
                    <a:pt x="44" y="8"/>
                  </a:cubicBezTo>
                  <a:close/>
                  <a:moveTo>
                    <a:pt x="25" y="69"/>
                  </a:moveTo>
                  <a:cubicBezTo>
                    <a:pt x="25" y="22"/>
                    <a:pt x="25" y="22"/>
                    <a:pt x="25" y="22"/>
                  </a:cubicBezTo>
                  <a:cubicBezTo>
                    <a:pt x="41" y="22"/>
                    <a:pt x="41" y="22"/>
                    <a:pt x="41" y="22"/>
                  </a:cubicBezTo>
                  <a:cubicBezTo>
                    <a:pt x="47" y="22"/>
                    <a:pt x="51" y="22"/>
                    <a:pt x="53" y="23"/>
                  </a:cubicBezTo>
                  <a:cubicBezTo>
                    <a:pt x="56" y="24"/>
                    <a:pt x="58" y="25"/>
                    <a:pt x="59" y="27"/>
                  </a:cubicBezTo>
                  <a:cubicBezTo>
                    <a:pt x="61" y="30"/>
                    <a:pt x="62" y="32"/>
                    <a:pt x="62" y="34"/>
                  </a:cubicBezTo>
                  <a:cubicBezTo>
                    <a:pt x="62" y="38"/>
                    <a:pt x="60" y="41"/>
                    <a:pt x="58" y="43"/>
                  </a:cubicBezTo>
                  <a:cubicBezTo>
                    <a:pt x="55" y="46"/>
                    <a:pt x="52" y="48"/>
                    <a:pt x="48" y="48"/>
                  </a:cubicBezTo>
                  <a:cubicBezTo>
                    <a:pt x="50" y="49"/>
                    <a:pt x="51" y="49"/>
                    <a:pt x="52" y="50"/>
                  </a:cubicBezTo>
                  <a:cubicBezTo>
                    <a:pt x="54" y="52"/>
                    <a:pt x="56" y="55"/>
                    <a:pt x="59" y="60"/>
                  </a:cubicBezTo>
                  <a:cubicBezTo>
                    <a:pt x="65" y="69"/>
                    <a:pt x="65" y="69"/>
                    <a:pt x="65" y="69"/>
                  </a:cubicBezTo>
                  <a:cubicBezTo>
                    <a:pt x="56" y="69"/>
                    <a:pt x="56" y="69"/>
                    <a:pt x="56" y="69"/>
                  </a:cubicBezTo>
                  <a:cubicBezTo>
                    <a:pt x="51" y="62"/>
                    <a:pt x="51" y="62"/>
                    <a:pt x="51" y="62"/>
                  </a:cubicBezTo>
                  <a:cubicBezTo>
                    <a:pt x="48" y="56"/>
                    <a:pt x="45" y="52"/>
                    <a:pt x="43" y="51"/>
                  </a:cubicBezTo>
                  <a:cubicBezTo>
                    <a:pt x="42" y="49"/>
                    <a:pt x="40" y="49"/>
                    <a:pt x="37" y="49"/>
                  </a:cubicBezTo>
                  <a:cubicBezTo>
                    <a:pt x="33" y="49"/>
                    <a:pt x="33" y="49"/>
                    <a:pt x="33" y="49"/>
                  </a:cubicBezTo>
                  <a:cubicBezTo>
                    <a:pt x="33" y="69"/>
                    <a:pt x="33" y="69"/>
                    <a:pt x="33" y="69"/>
                  </a:cubicBezTo>
                  <a:lnTo>
                    <a:pt x="25" y="69"/>
                  </a:lnTo>
                  <a:close/>
                  <a:moveTo>
                    <a:pt x="33" y="42"/>
                  </a:moveTo>
                  <a:cubicBezTo>
                    <a:pt x="42" y="42"/>
                    <a:pt x="42" y="42"/>
                    <a:pt x="42" y="42"/>
                  </a:cubicBezTo>
                  <a:cubicBezTo>
                    <a:pt x="46" y="42"/>
                    <a:pt x="50" y="42"/>
                    <a:pt x="51" y="40"/>
                  </a:cubicBezTo>
                  <a:cubicBezTo>
                    <a:pt x="53" y="39"/>
                    <a:pt x="54" y="37"/>
                    <a:pt x="54" y="35"/>
                  </a:cubicBezTo>
                  <a:cubicBezTo>
                    <a:pt x="54" y="34"/>
                    <a:pt x="53" y="32"/>
                    <a:pt x="52" y="31"/>
                  </a:cubicBezTo>
                  <a:cubicBezTo>
                    <a:pt x="52" y="30"/>
                    <a:pt x="51" y="29"/>
                    <a:pt x="49" y="29"/>
                  </a:cubicBezTo>
                  <a:cubicBezTo>
                    <a:pt x="48" y="28"/>
                    <a:pt x="45" y="28"/>
                    <a:pt x="41" y="28"/>
                  </a:cubicBezTo>
                  <a:cubicBezTo>
                    <a:pt x="33" y="28"/>
                    <a:pt x="33" y="28"/>
                    <a:pt x="33" y="28"/>
                  </a:cubicBezTo>
                  <a:lnTo>
                    <a:pt x="3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flFirstPage">
            <a:extLst>
              <a:ext uri="{FF2B5EF4-FFF2-40B4-BE49-F238E27FC236}">
                <a16:creationId xmlns:a16="http://schemas.microsoft.com/office/drawing/2014/main" id="{0FA668E2-1337-4BE2-BF87-5C0043D2D0A2}"/>
              </a:ext>
            </a:extLst>
          </p:cNvPr>
          <p:cNvSpPr txBox="1"/>
          <p:nvPr/>
        </p:nvSpPr>
        <p:spPr>
          <a:xfrm>
            <a:off x="0" y="4739640"/>
            <a:ext cx="184731" cy="307777"/>
          </a:xfrm>
          <a:prstGeom prst="rect">
            <a:avLst/>
          </a:prstGeom>
          <a:noFill/>
        </p:spPr>
        <p:txBody>
          <a:bodyPr vert="horz" wrap="none" rtlCol="0">
            <a:spAutoFit/>
          </a:bodyPr>
          <a:lstStyle/>
          <a:p>
            <a:pPr algn="ctr"/>
            <a:endParaRPr lang="en-US" sz="1400" dirty="0">
              <a:latin typeface="+mj-lt"/>
              <a:cs typeface="Neo Sans Intel"/>
            </a:endParaRPr>
          </a:p>
        </p:txBody>
      </p:sp>
    </p:spTree>
    <p:extLst>
      <p:ext uri="{BB962C8B-B14F-4D97-AF65-F5344CB8AC3E}">
        <p14:creationId xmlns:p14="http://schemas.microsoft.com/office/powerpoint/2010/main" val="366404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SMART Log</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p:txBody>
          <a:bodyPr/>
          <a:lstStyle/>
          <a:p>
            <a:pPr marL="285750" indent="-285750">
              <a:buFont typeface="Arial" panose="020B0604020202020204" pitchFamily="34" charset="0"/>
              <a:buChar char="•"/>
            </a:pPr>
            <a:r>
              <a:rPr lang="en-US" dirty="0"/>
              <a:t>Regular monitoring and logging of </a:t>
            </a:r>
            <a:r>
              <a:rPr lang="en-US" dirty="0" err="1"/>
              <a:t>NVMe</a:t>
            </a:r>
            <a:r>
              <a:rPr lang="en-US" dirty="0"/>
              <a:t>™ SMART/Health Informational Log</a:t>
            </a:r>
          </a:p>
          <a:p>
            <a:pPr marL="511175" lvl="1" indent="-285750">
              <a:buFont typeface="Arial" panose="020B0604020202020204" pitchFamily="34" charset="0"/>
              <a:buChar char="•"/>
            </a:pPr>
            <a:r>
              <a:rPr lang="en-US" sz="1400" dirty="0"/>
              <a:t>NOTE: expect drive update SMART values asynchronously to the Get Log call</a:t>
            </a:r>
          </a:p>
          <a:p>
            <a:pPr marL="285750" indent="-285750">
              <a:buFont typeface="Arial" panose="020B0604020202020204" pitchFamily="34" charset="0"/>
              <a:buChar char="•"/>
            </a:pPr>
            <a:r>
              <a:rPr lang="en-US" dirty="0"/>
              <a:t>Logs all contents of SMART/Health Information Log</a:t>
            </a:r>
          </a:p>
          <a:p>
            <a:pPr marL="285750" indent="-285750">
              <a:buFont typeface="Arial" panose="020B0604020202020204" pitchFamily="34" charset="0"/>
              <a:buChar char="•"/>
            </a:pPr>
            <a:r>
              <a:rPr lang="en-US" dirty="0"/>
              <a:t>Storport event 512 in Microsoft-Windows-Storage-Storport/Health channel</a:t>
            </a:r>
          </a:p>
        </p:txBody>
      </p:sp>
      <p:pic>
        <p:nvPicPr>
          <p:cNvPr id="4" name="Picture 3">
            <a:extLst>
              <a:ext uri="{FF2B5EF4-FFF2-40B4-BE49-F238E27FC236}">
                <a16:creationId xmlns:a16="http://schemas.microsoft.com/office/drawing/2014/main" id="{F4D02D06-ABEE-4FFB-9775-6127C447323D}"/>
              </a:ext>
            </a:extLst>
          </p:cNvPr>
          <p:cNvPicPr>
            <a:picLocks noChangeAspect="1"/>
          </p:cNvPicPr>
          <p:nvPr/>
        </p:nvPicPr>
        <p:blipFill>
          <a:blip r:embed="rId3"/>
          <a:stretch>
            <a:fillRect/>
          </a:stretch>
        </p:blipFill>
        <p:spPr>
          <a:xfrm>
            <a:off x="342054" y="2571750"/>
            <a:ext cx="3701952" cy="2130404"/>
          </a:xfrm>
          <a:prstGeom prst="rect">
            <a:avLst/>
          </a:prstGeom>
        </p:spPr>
      </p:pic>
      <p:pic>
        <p:nvPicPr>
          <p:cNvPr id="5" name="Picture 4">
            <a:extLst>
              <a:ext uri="{FF2B5EF4-FFF2-40B4-BE49-F238E27FC236}">
                <a16:creationId xmlns:a16="http://schemas.microsoft.com/office/drawing/2014/main" id="{14C4B7DA-78C2-4F22-A9F0-58A1339E35E7}"/>
              </a:ext>
            </a:extLst>
          </p:cNvPr>
          <p:cNvPicPr>
            <a:picLocks noChangeAspect="1"/>
          </p:cNvPicPr>
          <p:nvPr/>
        </p:nvPicPr>
        <p:blipFill>
          <a:blip r:embed="rId4"/>
          <a:stretch>
            <a:fillRect/>
          </a:stretch>
        </p:blipFill>
        <p:spPr>
          <a:xfrm>
            <a:off x="4157565" y="2571750"/>
            <a:ext cx="3876547" cy="2138379"/>
          </a:xfrm>
          <a:prstGeom prst="rect">
            <a:avLst/>
          </a:prstGeom>
        </p:spPr>
      </p:pic>
    </p:spTree>
    <p:extLst>
      <p:ext uri="{BB962C8B-B14F-4D97-AF65-F5344CB8AC3E}">
        <p14:creationId xmlns:p14="http://schemas.microsoft.com/office/powerpoint/2010/main" val="422318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AEN</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p:txBody>
          <a:bodyPr/>
          <a:lstStyle/>
          <a:p>
            <a:pPr marL="285750" indent="-285750">
              <a:buFont typeface="Arial" panose="020B0604020202020204" pitchFamily="34" charset="0"/>
              <a:buChar char="•"/>
            </a:pPr>
            <a:r>
              <a:rPr lang="en-US" dirty="0"/>
              <a:t>Driver will send Asynchronous Event Request as part of controller initialization</a:t>
            </a:r>
          </a:p>
          <a:p>
            <a:pPr marL="285750" indent="-285750">
              <a:buFont typeface="Arial" panose="020B0604020202020204" pitchFamily="34" charset="0"/>
              <a:buChar char="•"/>
            </a:pPr>
            <a:r>
              <a:rPr lang="en-US" dirty="0"/>
              <a:t>Event logged when AEN indicates a warning or error event</a:t>
            </a:r>
          </a:p>
          <a:p>
            <a:pPr marL="511175" lvl="1" indent="-285750">
              <a:buFont typeface="Arial" panose="020B0604020202020204" pitchFamily="34" charset="0"/>
              <a:buChar char="•"/>
            </a:pPr>
            <a:r>
              <a:rPr lang="en-US" dirty="0"/>
              <a:t>Error Event - Critical warning bit set</a:t>
            </a:r>
          </a:p>
          <a:p>
            <a:pPr marL="511175" lvl="1" indent="-285750">
              <a:buFont typeface="Arial" panose="020B0604020202020204" pitchFamily="34" charset="0"/>
              <a:buChar char="•"/>
            </a:pPr>
            <a:r>
              <a:rPr lang="en-US" dirty="0"/>
              <a:t>Warning Event - Available spare below 2</a:t>
            </a:r>
          </a:p>
          <a:p>
            <a:pPr marL="511175" lvl="1" indent="-285750">
              <a:buFont typeface="Arial" panose="020B0604020202020204" pitchFamily="34" charset="0"/>
              <a:buChar char="•"/>
            </a:pPr>
            <a:r>
              <a:rPr lang="en-US" dirty="0"/>
              <a:t>Warning Event – Percentage used above 95</a:t>
            </a:r>
          </a:p>
          <a:p>
            <a:pPr marL="285750" indent="-285750">
              <a:buFont typeface="Arial" panose="020B0604020202020204" pitchFamily="34" charset="0"/>
              <a:buChar char="•"/>
            </a:pPr>
            <a:r>
              <a:rPr lang="en-US" dirty="0"/>
              <a:t>Storport event 539 for error events in Microsoft-Windows-Storage-Storport/Health channel</a:t>
            </a:r>
          </a:p>
          <a:p>
            <a:pPr marL="285750" indent="-285750">
              <a:buFont typeface="Arial" panose="020B0604020202020204" pitchFamily="34" charset="0"/>
              <a:buChar char="•"/>
            </a:pPr>
            <a:r>
              <a:rPr lang="en-US" dirty="0"/>
              <a:t>Storport event 543 for warning events in Microsoft-Windows-Storage-Storport/Health channel</a:t>
            </a:r>
          </a:p>
        </p:txBody>
      </p:sp>
    </p:spTree>
    <p:extLst>
      <p:ext uri="{BB962C8B-B14F-4D97-AF65-F5344CB8AC3E}">
        <p14:creationId xmlns:p14="http://schemas.microsoft.com/office/powerpoint/2010/main" val="196439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AEN (</a:t>
            </a:r>
            <a:r>
              <a:rPr lang="en-US" dirty="0" err="1"/>
              <a:t>cont</a:t>
            </a:r>
            <a:r>
              <a:rPr lang="en-US" dirty="0"/>
              <a:t>)</a:t>
            </a:r>
          </a:p>
        </p:txBody>
      </p:sp>
      <p:pic>
        <p:nvPicPr>
          <p:cNvPr id="4" name="Content Placeholder 3">
            <a:extLst>
              <a:ext uri="{FF2B5EF4-FFF2-40B4-BE49-F238E27FC236}">
                <a16:creationId xmlns:a16="http://schemas.microsoft.com/office/drawing/2014/main" id="{1441E6B3-6D63-4E49-B2B8-B10BCF6ABE3F}"/>
              </a:ext>
            </a:extLst>
          </p:cNvPr>
          <p:cNvPicPr>
            <a:picLocks noGrp="1" noChangeAspect="1"/>
          </p:cNvPicPr>
          <p:nvPr>
            <p:ph sz="quarter" idx="13"/>
          </p:nvPr>
        </p:nvPicPr>
        <p:blipFill rotWithShape="1">
          <a:blip r:embed="rId3"/>
          <a:srcRect r="37532"/>
          <a:stretch/>
        </p:blipFill>
        <p:spPr>
          <a:xfrm>
            <a:off x="620075" y="1600637"/>
            <a:ext cx="3512460" cy="3207335"/>
          </a:xfrm>
          <a:prstGeom prst="rect">
            <a:avLst/>
          </a:prstGeom>
        </p:spPr>
      </p:pic>
      <p:pic>
        <p:nvPicPr>
          <p:cNvPr id="5" name="Picture 4">
            <a:extLst>
              <a:ext uri="{FF2B5EF4-FFF2-40B4-BE49-F238E27FC236}">
                <a16:creationId xmlns:a16="http://schemas.microsoft.com/office/drawing/2014/main" id="{83EE9E57-15C7-4FCE-978E-1D04A377FF48}"/>
              </a:ext>
            </a:extLst>
          </p:cNvPr>
          <p:cNvPicPr>
            <a:picLocks noChangeAspect="1"/>
          </p:cNvPicPr>
          <p:nvPr/>
        </p:nvPicPr>
        <p:blipFill rotWithShape="1">
          <a:blip r:embed="rId4"/>
          <a:srcRect r="38818"/>
          <a:stretch/>
        </p:blipFill>
        <p:spPr>
          <a:xfrm>
            <a:off x="4296996" y="1600638"/>
            <a:ext cx="3342669" cy="3207335"/>
          </a:xfrm>
          <a:prstGeom prst="rect">
            <a:avLst/>
          </a:prstGeom>
        </p:spPr>
      </p:pic>
      <p:sp>
        <p:nvSpPr>
          <p:cNvPr id="6" name="Content Placeholder 2">
            <a:extLst>
              <a:ext uri="{FF2B5EF4-FFF2-40B4-BE49-F238E27FC236}">
                <a16:creationId xmlns:a16="http://schemas.microsoft.com/office/drawing/2014/main" id="{C5A468F4-F5A9-4191-99E7-4139C2854AF3}"/>
              </a:ext>
            </a:extLst>
          </p:cNvPr>
          <p:cNvSpPr txBox="1">
            <a:spLocks/>
          </p:cNvSpPr>
          <p:nvPr/>
        </p:nvSpPr>
        <p:spPr>
          <a:xfrm>
            <a:off x="455613" y="1203325"/>
            <a:ext cx="8228012" cy="3425825"/>
          </a:xfrm>
          <a:prstGeom prst="rect">
            <a:avLst/>
          </a:prstGeom>
        </p:spPr>
        <p:txBody>
          <a:bodyPr vert="horz" lIns="0" tIns="0" rIns="0" bIns="0" rtlCol="0">
            <a:noAutofit/>
          </a:bodyPr>
          <a:lstStyle>
            <a:lvl1pPr marL="0" indent="0" algn="l" defTabSz="457200" rtl="0" eaLnBrk="1" latinLnBrk="0" hangingPunct="1">
              <a:spcBef>
                <a:spcPts val="600"/>
              </a:spcBef>
              <a:spcAft>
                <a:spcPts val="0"/>
              </a:spcAft>
              <a:buFont typeface="Wingdings" panose="05000000000000000000" pitchFamily="2" charset="2"/>
              <a:buNone/>
              <a:defRPr sz="1800" b="0" kern="1200">
                <a:solidFill>
                  <a:schemeClr val="tx1"/>
                </a:solidFill>
                <a:latin typeface="+mn-lt"/>
                <a:ea typeface="+mn-ea"/>
                <a:cs typeface="Intel Clear" panose="020B0604020203020204" pitchFamily="34" charset="0"/>
              </a:defRPr>
            </a:lvl1pPr>
            <a:lvl2pPr marL="225425" indent="-225425" algn="l" defTabSz="457200" rtl="0" eaLnBrk="1" latinLnBrk="0" hangingPunct="1">
              <a:spcBef>
                <a:spcPts val="0"/>
              </a:spcBef>
              <a:buFont typeface="Wingdings" charset="2"/>
              <a:buChar char="§"/>
              <a:defRPr sz="1600" kern="1200" baseline="0">
                <a:solidFill>
                  <a:schemeClr val="tx1"/>
                </a:solidFill>
                <a:latin typeface="+mn-lt"/>
                <a:ea typeface="+mn-ea"/>
                <a:cs typeface="Intel Clear" panose="020B0604020203020204" pitchFamily="34" charset="0"/>
              </a:defRPr>
            </a:lvl2pPr>
            <a:lvl3pPr marL="571500" indent="-228600" algn="l" defTabSz="457200" rtl="0" eaLnBrk="1" latinLnBrk="0" hangingPunct="1">
              <a:spcBef>
                <a:spcPts val="0"/>
              </a:spcBef>
              <a:buFont typeface="Wingdings" charset="2"/>
              <a:buChar char="§"/>
              <a:defRPr sz="1600" kern="1200">
                <a:solidFill>
                  <a:schemeClr val="tx1"/>
                </a:solidFill>
                <a:latin typeface="+mn-lt"/>
                <a:ea typeface="+mn-ea"/>
                <a:cs typeface="Intel Clear" panose="020B0604020203020204" pitchFamily="34" charset="0"/>
              </a:defRPr>
            </a:lvl3pPr>
            <a:lvl4pPr marL="969963" indent="-228600" algn="l" defTabSz="457200" rtl="0" eaLnBrk="1" latinLnBrk="0" hangingPunct="1">
              <a:spcBef>
                <a:spcPts val="0"/>
              </a:spcBef>
              <a:buFont typeface="Arial"/>
              <a:buChar char="–"/>
              <a:defRPr sz="1400" kern="1200">
                <a:solidFill>
                  <a:schemeClr val="tx1"/>
                </a:solidFill>
                <a:latin typeface="+mn-lt"/>
                <a:ea typeface="+mn-ea"/>
                <a:cs typeface="Intel Clear" panose="020B0604020203020204" pitchFamily="34" charset="0"/>
              </a:defRPr>
            </a:lvl4pPr>
            <a:lvl5pPr marL="1319213" indent="-228600" algn="l" defTabSz="457200" rtl="0" eaLnBrk="1" latinLnBrk="0" hangingPunct="1">
              <a:spcBef>
                <a:spcPts val="0"/>
              </a:spcBef>
              <a:buFont typeface="Intel Clear" panose="020B0604020203020204" pitchFamily="34" charset="0"/>
              <a:buChar char="–"/>
              <a:defRPr sz="1400" kern="1200">
                <a:solidFill>
                  <a:schemeClr val="tx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Example AEN Error Event - Critical Failure</a:t>
            </a:r>
          </a:p>
        </p:txBody>
      </p:sp>
    </p:spTree>
    <p:extLst>
      <p:ext uri="{BB962C8B-B14F-4D97-AF65-F5344CB8AC3E}">
        <p14:creationId xmlns:p14="http://schemas.microsoft.com/office/powerpoint/2010/main" val="418617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AEN (</a:t>
            </a:r>
            <a:r>
              <a:rPr lang="en-US" dirty="0" err="1"/>
              <a:t>cont</a:t>
            </a:r>
            <a:r>
              <a:rPr lang="en-US" dirty="0"/>
              <a:t>)</a:t>
            </a:r>
          </a:p>
        </p:txBody>
      </p:sp>
      <p:sp>
        <p:nvSpPr>
          <p:cNvPr id="6" name="Content Placeholder 2">
            <a:extLst>
              <a:ext uri="{FF2B5EF4-FFF2-40B4-BE49-F238E27FC236}">
                <a16:creationId xmlns:a16="http://schemas.microsoft.com/office/drawing/2014/main" id="{C5A468F4-F5A9-4191-99E7-4139C2854AF3}"/>
              </a:ext>
            </a:extLst>
          </p:cNvPr>
          <p:cNvSpPr txBox="1">
            <a:spLocks/>
          </p:cNvSpPr>
          <p:nvPr/>
        </p:nvSpPr>
        <p:spPr>
          <a:xfrm>
            <a:off x="455613" y="1203325"/>
            <a:ext cx="8228012" cy="3425825"/>
          </a:xfrm>
          <a:prstGeom prst="rect">
            <a:avLst/>
          </a:prstGeom>
        </p:spPr>
        <p:txBody>
          <a:bodyPr vert="horz" lIns="0" tIns="0" rIns="0" bIns="0" rtlCol="0">
            <a:noAutofit/>
          </a:bodyPr>
          <a:lstStyle>
            <a:lvl1pPr marL="0" indent="0" algn="l" defTabSz="457200" rtl="0" eaLnBrk="1" latinLnBrk="0" hangingPunct="1">
              <a:spcBef>
                <a:spcPts val="600"/>
              </a:spcBef>
              <a:spcAft>
                <a:spcPts val="0"/>
              </a:spcAft>
              <a:buFont typeface="Wingdings" panose="05000000000000000000" pitchFamily="2" charset="2"/>
              <a:buNone/>
              <a:defRPr sz="1800" b="0" kern="1200">
                <a:solidFill>
                  <a:schemeClr val="tx1"/>
                </a:solidFill>
                <a:latin typeface="+mn-lt"/>
                <a:ea typeface="+mn-ea"/>
                <a:cs typeface="Intel Clear" panose="020B0604020203020204" pitchFamily="34" charset="0"/>
              </a:defRPr>
            </a:lvl1pPr>
            <a:lvl2pPr marL="225425" indent="-225425" algn="l" defTabSz="457200" rtl="0" eaLnBrk="1" latinLnBrk="0" hangingPunct="1">
              <a:spcBef>
                <a:spcPts val="0"/>
              </a:spcBef>
              <a:buFont typeface="Wingdings" charset="2"/>
              <a:buChar char="§"/>
              <a:defRPr sz="1600" kern="1200" baseline="0">
                <a:solidFill>
                  <a:schemeClr val="tx1"/>
                </a:solidFill>
                <a:latin typeface="+mn-lt"/>
                <a:ea typeface="+mn-ea"/>
                <a:cs typeface="Intel Clear" panose="020B0604020203020204" pitchFamily="34" charset="0"/>
              </a:defRPr>
            </a:lvl2pPr>
            <a:lvl3pPr marL="571500" indent="-228600" algn="l" defTabSz="457200" rtl="0" eaLnBrk="1" latinLnBrk="0" hangingPunct="1">
              <a:spcBef>
                <a:spcPts val="0"/>
              </a:spcBef>
              <a:buFont typeface="Wingdings" charset="2"/>
              <a:buChar char="§"/>
              <a:defRPr sz="1600" kern="1200">
                <a:solidFill>
                  <a:schemeClr val="tx1"/>
                </a:solidFill>
                <a:latin typeface="+mn-lt"/>
                <a:ea typeface="+mn-ea"/>
                <a:cs typeface="Intel Clear" panose="020B0604020203020204" pitchFamily="34" charset="0"/>
              </a:defRPr>
            </a:lvl3pPr>
            <a:lvl4pPr marL="969963" indent="-228600" algn="l" defTabSz="457200" rtl="0" eaLnBrk="1" latinLnBrk="0" hangingPunct="1">
              <a:spcBef>
                <a:spcPts val="0"/>
              </a:spcBef>
              <a:buFont typeface="Arial"/>
              <a:buChar char="–"/>
              <a:defRPr sz="1400" kern="1200">
                <a:solidFill>
                  <a:schemeClr val="tx1"/>
                </a:solidFill>
                <a:latin typeface="+mn-lt"/>
                <a:ea typeface="+mn-ea"/>
                <a:cs typeface="Intel Clear" panose="020B0604020203020204" pitchFamily="34" charset="0"/>
              </a:defRPr>
            </a:lvl4pPr>
            <a:lvl5pPr marL="1319213" indent="-228600" algn="l" defTabSz="457200" rtl="0" eaLnBrk="1" latinLnBrk="0" hangingPunct="1">
              <a:spcBef>
                <a:spcPts val="0"/>
              </a:spcBef>
              <a:buFont typeface="Intel Clear" panose="020B0604020203020204" pitchFamily="34" charset="0"/>
              <a:buChar char="–"/>
              <a:defRPr sz="1400" kern="1200">
                <a:solidFill>
                  <a:schemeClr val="tx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Example AEN Warning Event – Percentage Used Above Threshold </a:t>
            </a:r>
          </a:p>
        </p:txBody>
      </p:sp>
      <p:pic>
        <p:nvPicPr>
          <p:cNvPr id="8" name="Picture 7">
            <a:extLst>
              <a:ext uri="{FF2B5EF4-FFF2-40B4-BE49-F238E27FC236}">
                <a16:creationId xmlns:a16="http://schemas.microsoft.com/office/drawing/2014/main" id="{85A479C9-4DBF-40E9-97B1-DF3D766CC53F}"/>
              </a:ext>
            </a:extLst>
          </p:cNvPr>
          <p:cNvPicPr>
            <a:picLocks noChangeAspect="1"/>
          </p:cNvPicPr>
          <p:nvPr/>
        </p:nvPicPr>
        <p:blipFill rotWithShape="1">
          <a:blip r:embed="rId3"/>
          <a:srcRect r="42300"/>
          <a:stretch/>
        </p:blipFill>
        <p:spPr>
          <a:xfrm>
            <a:off x="4569619" y="1554323"/>
            <a:ext cx="3229898" cy="3356354"/>
          </a:xfrm>
          <a:prstGeom prst="rect">
            <a:avLst/>
          </a:prstGeom>
        </p:spPr>
      </p:pic>
      <p:pic>
        <p:nvPicPr>
          <p:cNvPr id="9" name="Picture 8">
            <a:extLst>
              <a:ext uri="{FF2B5EF4-FFF2-40B4-BE49-F238E27FC236}">
                <a16:creationId xmlns:a16="http://schemas.microsoft.com/office/drawing/2014/main" id="{B7DE998C-1B6D-4DC8-82BF-678F37D69133}"/>
              </a:ext>
            </a:extLst>
          </p:cNvPr>
          <p:cNvPicPr>
            <a:picLocks noChangeAspect="1"/>
          </p:cNvPicPr>
          <p:nvPr/>
        </p:nvPicPr>
        <p:blipFill rotWithShape="1">
          <a:blip r:embed="rId4"/>
          <a:srcRect r="8403"/>
          <a:stretch/>
        </p:blipFill>
        <p:spPr>
          <a:xfrm>
            <a:off x="662579" y="1538621"/>
            <a:ext cx="3700075" cy="3356354"/>
          </a:xfrm>
          <a:prstGeom prst="rect">
            <a:avLst/>
          </a:prstGeom>
        </p:spPr>
      </p:pic>
    </p:spTree>
    <p:extLst>
      <p:ext uri="{BB962C8B-B14F-4D97-AF65-F5344CB8AC3E}">
        <p14:creationId xmlns:p14="http://schemas.microsoft.com/office/powerpoint/2010/main" val="1865443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IO Performance</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p:txBody>
          <a:bodyPr/>
          <a:lstStyle/>
          <a:p>
            <a:pPr marL="285750" indent="-285750">
              <a:buFont typeface="Arial" panose="020B0604020202020204" pitchFamily="34" charset="0"/>
              <a:buChar char="•"/>
            </a:pPr>
            <a:r>
              <a:rPr lang="en-US" dirty="0"/>
              <a:t>Classification of IO performance into pre-defined latency buckets</a:t>
            </a:r>
          </a:p>
          <a:p>
            <a:pPr marL="285750" indent="-285750">
              <a:buFont typeface="Arial" panose="020B0604020202020204" pitchFamily="34" charset="0"/>
              <a:buChar char="•"/>
            </a:pPr>
            <a:r>
              <a:rPr lang="en-US" dirty="0"/>
              <a:t>Storport event 505 in Microsoft-Windows-Storage-Storport/Operational channel</a:t>
            </a:r>
          </a:p>
        </p:txBody>
      </p:sp>
      <p:pic>
        <p:nvPicPr>
          <p:cNvPr id="5" name="Picture 4">
            <a:extLst>
              <a:ext uri="{FF2B5EF4-FFF2-40B4-BE49-F238E27FC236}">
                <a16:creationId xmlns:a16="http://schemas.microsoft.com/office/drawing/2014/main" id="{37841833-94EE-4D41-A664-048D6003498B}"/>
              </a:ext>
            </a:extLst>
          </p:cNvPr>
          <p:cNvPicPr>
            <a:picLocks noChangeAspect="1"/>
          </p:cNvPicPr>
          <p:nvPr/>
        </p:nvPicPr>
        <p:blipFill rotWithShape="1">
          <a:blip r:embed="rId3"/>
          <a:srcRect r="7574"/>
          <a:stretch/>
        </p:blipFill>
        <p:spPr>
          <a:xfrm>
            <a:off x="1880419" y="1891420"/>
            <a:ext cx="4822723" cy="3095576"/>
          </a:xfrm>
          <a:prstGeom prst="rect">
            <a:avLst/>
          </a:prstGeom>
        </p:spPr>
      </p:pic>
    </p:spTree>
    <p:extLst>
      <p:ext uri="{BB962C8B-B14F-4D97-AF65-F5344CB8AC3E}">
        <p14:creationId xmlns:p14="http://schemas.microsoft.com/office/powerpoint/2010/main" val="263206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Command Tracing</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a:xfrm>
            <a:off x="455613" y="1203325"/>
            <a:ext cx="8228012" cy="3626772"/>
          </a:xfrm>
        </p:spPr>
        <p:txBody>
          <a:bodyPr/>
          <a:lstStyle/>
          <a:p>
            <a:pPr marL="285750" indent="-285750">
              <a:buFont typeface="Arial" panose="020B0604020202020204" pitchFamily="34" charset="0"/>
              <a:buChar char="•"/>
            </a:pPr>
            <a:r>
              <a:rPr lang="en-US" dirty="0"/>
              <a:t>Support for tracing of NVMe command and response data</a:t>
            </a:r>
          </a:p>
          <a:p>
            <a:pPr marL="285750" indent="-285750">
              <a:buFont typeface="Arial" panose="020B0604020202020204" pitchFamily="34" charset="0"/>
              <a:buChar char="•"/>
            </a:pPr>
            <a:r>
              <a:rPr lang="en-US" dirty="0"/>
              <a:t>Turn on by enabling Miniport and </a:t>
            </a:r>
            <a:r>
              <a:rPr lang="en-US" dirty="0" err="1"/>
              <a:t>CommandTrace</a:t>
            </a:r>
            <a:r>
              <a:rPr lang="en-US" dirty="0"/>
              <a:t> keywords for Microsoft-Windows-Storport ETW provider.</a:t>
            </a:r>
          </a:p>
          <a:p>
            <a:pPr marL="511175" lvl="1" indent="-285750">
              <a:buFont typeface="Arial" panose="020B0604020202020204" pitchFamily="34" charset="0"/>
              <a:buChar char="•"/>
            </a:pPr>
            <a:r>
              <a:rPr lang="en-US" dirty="0"/>
              <a:t>Method 1: Download Windows Performance Toolkit and run following commands in Command Prompt. Use Windows Performance Analyzer to view </a:t>
            </a:r>
            <a:r>
              <a:rPr lang="en-US" dirty="0" err="1"/>
              <a:t>storport.etl</a:t>
            </a:r>
            <a:r>
              <a:rPr lang="en-US" dirty="0"/>
              <a:t>.</a:t>
            </a:r>
          </a:p>
          <a:p>
            <a:pPr marL="914400" lvl="2" indent="-342900">
              <a:buFont typeface="+mj-lt"/>
              <a:buAutoNum type="arabicPeriod"/>
            </a:pPr>
            <a:r>
              <a:rPr lang="en-US" sz="1400" dirty="0" err="1"/>
              <a:t>xperf</a:t>
            </a:r>
            <a:r>
              <a:rPr lang="en-US" sz="1400" dirty="0"/>
              <a:t> -start STORPORT -on Microsoft-Windows-Storport:0x0000200000000080:4 -</a:t>
            </a:r>
            <a:r>
              <a:rPr lang="en-US" sz="1400" dirty="0" err="1"/>
              <a:t>BufferSize</a:t>
            </a:r>
            <a:r>
              <a:rPr lang="en-US" sz="1400" dirty="0"/>
              <a:t> 1024 -</a:t>
            </a:r>
            <a:r>
              <a:rPr lang="en-US" sz="1400" dirty="0" err="1"/>
              <a:t>MinBuffers</a:t>
            </a:r>
            <a:r>
              <a:rPr lang="en-US" sz="1400" dirty="0"/>
              <a:t> 4096 -</a:t>
            </a:r>
            <a:r>
              <a:rPr lang="en-US" sz="1400" dirty="0" err="1"/>
              <a:t>MaxBuffers</a:t>
            </a:r>
            <a:r>
              <a:rPr lang="en-US" sz="1400" dirty="0"/>
              <a:t> 4096</a:t>
            </a:r>
          </a:p>
          <a:p>
            <a:pPr marL="914400" lvl="2" indent="-342900">
              <a:buFont typeface="+mj-lt"/>
              <a:buAutoNum type="arabicPeriod"/>
            </a:pPr>
            <a:r>
              <a:rPr lang="en-US" sz="1400" dirty="0"/>
              <a:t>&lt;run test&gt;</a:t>
            </a:r>
          </a:p>
          <a:p>
            <a:pPr marL="914400" lvl="2" indent="-342900">
              <a:buFont typeface="+mj-lt"/>
              <a:buAutoNum type="arabicPeriod"/>
            </a:pPr>
            <a:r>
              <a:rPr lang="en-US" sz="1400" dirty="0" err="1"/>
              <a:t>xperf</a:t>
            </a:r>
            <a:r>
              <a:rPr lang="en-US" sz="1400" dirty="0"/>
              <a:t> -stop STORPORT -d </a:t>
            </a:r>
            <a:r>
              <a:rPr lang="en-US" sz="1400" dirty="0" err="1"/>
              <a:t>storport.etl</a:t>
            </a:r>
            <a:endParaRPr lang="en-US" sz="1400" dirty="0"/>
          </a:p>
          <a:p>
            <a:pPr marL="568325" lvl="1" indent="-342900">
              <a:buFont typeface="Arial" panose="020B0604020202020204" pitchFamily="34" charset="0"/>
              <a:buChar char="•"/>
            </a:pPr>
            <a:r>
              <a:rPr lang="en-US" dirty="0"/>
              <a:t>Method 2: Microsoft Message Analyzer.</a:t>
            </a:r>
          </a:p>
          <a:p>
            <a:pPr marL="914400" lvl="2" indent="-342900">
              <a:buFont typeface="+mj-lt"/>
              <a:buAutoNum type="arabicPeriod"/>
            </a:pPr>
            <a:r>
              <a:rPr lang="en-US" sz="1400" dirty="0"/>
              <a:t>Add a new Live Trace and specify Microsoft-Windows-Storport as system provider. Configure the provider and select Miniport and </a:t>
            </a:r>
            <a:r>
              <a:rPr lang="en-US" sz="1400" dirty="0" err="1"/>
              <a:t>CommandTrace</a:t>
            </a:r>
            <a:r>
              <a:rPr lang="en-US" sz="1400" dirty="0"/>
              <a:t> keywords.</a:t>
            </a:r>
          </a:p>
          <a:p>
            <a:pPr marL="914400" lvl="2" indent="-342900">
              <a:buFont typeface="+mj-lt"/>
              <a:buAutoNum type="arabicPeriod"/>
            </a:pPr>
            <a:r>
              <a:rPr lang="en-US" sz="1400" dirty="0"/>
              <a:t>Start the session and run your test. You should start to see some events.</a:t>
            </a:r>
          </a:p>
          <a:p>
            <a:pPr marL="914400" lvl="2" indent="-342900">
              <a:buFont typeface="+mj-lt"/>
              <a:buAutoNum type="arabicPeriod"/>
            </a:pPr>
            <a:r>
              <a:rPr lang="en-US" sz="1400" dirty="0"/>
              <a:t>Stop the session to stop tracing.</a:t>
            </a:r>
          </a:p>
        </p:txBody>
      </p:sp>
    </p:spTree>
    <p:extLst>
      <p:ext uri="{BB962C8B-B14F-4D97-AF65-F5344CB8AC3E}">
        <p14:creationId xmlns:p14="http://schemas.microsoft.com/office/powerpoint/2010/main" val="300160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Command Tracing (</a:t>
            </a:r>
            <a:r>
              <a:rPr lang="en-US" dirty="0" err="1"/>
              <a:t>cont</a:t>
            </a:r>
            <a:r>
              <a:rPr lang="en-US" dirty="0"/>
              <a:t>)</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a:xfrm>
            <a:off x="455613" y="1203325"/>
            <a:ext cx="8228012" cy="3626772"/>
          </a:xfrm>
        </p:spPr>
        <p:txBody>
          <a:bodyPr/>
          <a:lstStyle/>
          <a:p>
            <a:pPr marL="285750" indent="-285750">
              <a:buFont typeface="Arial" panose="020B0604020202020204" pitchFamily="34" charset="0"/>
              <a:buChar char="•"/>
            </a:pPr>
            <a:r>
              <a:rPr lang="en-US" dirty="0"/>
              <a:t>Example output from Windows Performance Analyzer</a:t>
            </a:r>
          </a:p>
          <a:p>
            <a:pPr marL="285750" indent="-28575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F01D79A3-641A-4356-84B8-E9042147D79F}"/>
              </a:ext>
            </a:extLst>
          </p:cNvPr>
          <p:cNvPicPr>
            <a:picLocks noChangeAspect="1"/>
          </p:cNvPicPr>
          <p:nvPr/>
        </p:nvPicPr>
        <p:blipFill>
          <a:blip r:embed="rId3"/>
          <a:stretch>
            <a:fillRect/>
          </a:stretch>
        </p:blipFill>
        <p:spPr>
          <a:xfrm>
            <a:off x="147484" y="1599118"/>
            <a:ext cx="8085291" cy="2651861"/>
          </a:xfrm>
          <a:prstGeom prst="rect">
            <a:avLst/>
          </a:prstGeom>
        </p:spPr>
      </p:pic>
    </p:spTree>
    <p:extLst>
      <p:ext uri="{BB962C8B-B14F-4D97-AF65-F5344CB8AC3E}">
        <p14:creationId xmlns:p14="http://schemas.microsoft.com/office/powerpoint/2010/main" val="332122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Command Tracing (</a:t>
            </a:r>
            <a:r>
              <a:rPr lang="en-US" dirty="0" err="1"/>
              <a:t>cont</a:t>
            </a:r>
            <a:r>
              <a:rPr lang="en-US" dirty="0"/>
              <a:t>)</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a:xfrm>
            <a:off x="455613" y="1203325"/>
            <a:ext cx="8228012" cy="3626772"/>
          </a:xfrm>
        </p:spPr>
        <p:txBody>
          <a:bodyPr/>
          <a:lstStyle/>
          <a:p>
            <a:pPr marL="285750" indent="-285750">
              <a:buFont typeface="Arial" panose="020B0604020202020204" pitchFamily="34" charset="0"/>
              <a:buChar char="•"/>
            </a:pPr>
            <a:r>
              <a:rPr lang="en-US" dirty="0"/>
              <a:t>Example output from Microsoft Message Analyzer</a:t>
            </a:r>
          </a:p>
        </p:txBody>
      </p:sp>
      <p:pic>
        <p:nvPicPr>
          <p:cNvPr id="4" name="Picture 3">
            <a:extLst>
              <a:ext uri="{FF2B5EF4-FFF2-40B4-BE49-F238E27FC236}">
                <a16:creationId xmlns:a16="http://schemas.microsoft.com/office/drawing/2014/main" id="{D8F7D458-5EA8-42E5-A63B-276D09AA6F33}"/>
              </a:ext>
            </a:extLst>
          </p:cNvPr>
          <p:cNvPicPr>
            <a:picLocks noChangeAspect="1"/>
          </p:cNvPicPr>
          <p:nvPr/>
        </p:nvPicPr>
        <p:blipFill>
          <a:blip r:embed="rId3"/>
          <a:stretch>
            <a:fillRect/>
          </a:stretch>
        </p:blipFill>
        <p:spPr>
          <a:xfrm>
            <a:off x="1185865" y="1568019"/>
            <a:ext cx="5849116" cy="3410102"/>
          </a:xfrm>
          <a:prstGeom prst="rect">
            <a:avLst/>
          </a:prstGeom>
        </p:spPr>
      </p:pic>
    </p:spTree>
    <p:extLst>
      <p:ext uri="{BB962C8B-B14F-4D97-AF65-F5344CB8AC3E}">
        <p14:creationId xmlns:p14="http://schemas.microsoft.com/office/powerpoint/2010/main" val="370789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532-E62D-4D43-B192-F7054D755C81}"/>
              </a:ext>
            </a:extLst>
          </p:cNvPr>
          <p:cNvSpPr>
            <a:spLocks noGrp="1"/>
          </p:cNvSpPr>
          <p:nvPr>
            <p:ph type="title"/>
          </p:nvPr>
        </p:nvSpPr>
        <p:spPr/>
        <p:txBody>
          <a:bodyPr/>
          <a:lstStyle/>
          <a:p>
            <a:r>
              <a:rPr lang="en-US" dirty="0"/>
              <a:t>Next Windows Version</a:t>
            </a:r>
          </a:p>
        </p:txBody>
      </p:sp>
      <p:sp>
        <p:nvSpPr>
          <p:cNvPr id="3" name="Content Placeholder 2">
            <a:extLst>
              <a:ext uri="{FF2B5EF4-FFF2-40B4-BE49-F238E27FC236}">
                <a16:creationId xmlns:a16="http://schemas.microsoft.com/office/drawing/2014/main" id="{DD9DF76F-697F-4385-8DA8-6CBE538C5E58}"/>
              </a:ext>
            </a:extLst>
          </p:cNvPr>
          <p:cNvSpPr>
            <a:spLocks noGrp="1"/>
          </p:cNvSpPr>
          <p:nvPr>
            <p:ph sz="quarter" idx="13"/>
          </p:nvPr>
        </p:nvSpPr>
        <p:spPr/>
        <p:txBody>
          <a:bodyPr/>
          <a:lstStyle/>
          <a:p>
            <a:pPr marL="285750" indent="-285750">
              <a:buFont typeface="Arial" panose="020B0604020202020204" pitchFamily="34" charset="0"/>
              <a:buChar char="•"/>
            </a:pPr>
            <a:r>
              <a:rPr lang="en-US" dirty="0"/>
              <a:t>Development for next Windows version in progress</a:t>
            </a:r>
          </a:p>
          <a:p>
            <a:pPr marL="285750" indent="-285750">
              <a:buFont typeface="Arial" panose="020B0604020202020204" pitchFamily="34" charset="0"/>
              <a:buChar char="•"/>
            </a:pPr>
            <a:r>
              <a:rPr lang="en-US" dirty="0"/>
              <a:t>Non-Operational Power State Config Feature</a:t>
            </a:r>
          </a:p>
          <a:p>
            <a:pPr marL="285750" indent="-285750">
              <a:buFont typeface="Arial" panose="020B0604020202020204" pitchFamily="34" charset="0"/>
              <a:buChar char="•"/>
            </a:pPr>
            <a:r>
              <a:rPr lang="en-US" dirty="0"/>
              <a:t>LED for </a:t>
            </a:r>
            <a:r>
              <a:rPr lang="en-US" dirty="0" err="1"/>
              <a:t>NVMe</a:t>
            </a:r>
            <a:r>
              <a:rPr lang="en-US" dirty="0"/>
              <a:t>™ Devices</a:t>
            </a:r>
          </a:p>
          <a:p>
            <a:pPr marL="511175" lvl="1" indent="-285750">
              <a:buFont typeface="Arial" panose="020B0604020202020204" pitchFamily="34" charset="0"/>
              <a:buChar char="•"/>
            </a:pPr>
            <a:r>
              <a:rPr lang="en-US" dirty="0"/>
              <a:t>ACPI-based: PCIe</a:t>
            </a:r>
            <a:r>
              <a:rPr lang="en-US" baseline="30000" dirty="0"/>
              <a:t> ®</a:t>
            </a:r>
            <a:r>
              <a:rPr lang="en-US" dirty="0"/>
              <a:t> SSD Status LED Management _DSM</a:t>
            </a:r>
          </a:p>
          <a:p>
            <a:pPr marL="511175" lvl="1" indent="-285750">
              <a:buFont typeface="Arial" panose="020B0604020202020204" pitchFamily="34" charset="0"/>
              <a:buChar char="•"/>
            </a:pPr>
            <a:r>
              <a:rPr lang="en-US" dirty="0"/>
              <a:t>PCI-based: Native PCIe Enclosure Management (NPEM)</a:t>
            </a:r>
          </a:p>
          <a:p>
            <a:pPr marL="51117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4661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532-E62D-4D43-B192-F7054D755C81}"/>
              </a:ext>
            </a:extLst>
          </p:cNvPr>
          <p:cNvSpPr>
            <a:spLocks noGrp="1"/>
          </p:cNvSpPr>
          <p:nvPr>
            <p:ph type="title"/>
          </p:nvPr>
        </p:nvSpPr>
        <p:spPr/>
        <p:txBody>
          <a:bodyPr/>
          <a:lstStyle/>
          <a:p>
            <a:r>
              <a:rPr lang="en-US" dirty="0"/>
              <a:t>Futures*</a:t>
            </a:r>
          </a:p>
        </p:txBody>
      </p:sp>
      <p:sp>
        <p:nvSpPr>
          <p:cNvPr id="3" name="Content Placeholder 2">
            <a:extLst>
              <a:ext uri="{FF2B5EF4-FFF2-40B4-BE49-F238E27FC236}">
                <a16:creationId xmlns:a16="http://schemas.microsoft.com/office/drawing/2014/main" id="{DD9DF76F-697F-4385-8DA8-6CBE538C5E58}"/>
              </a:ext>
            </a:extLst>
          </p:cNvPr>
          <p:cNvSpPr>
            <a:spLocks noGrp="1"/>
          </p:cNvSpPr>
          <p:nvPr>
            <p:ph sz="quarter" idx="13"/>
          </p:nvPr>
        </p:nvSpPr>
        <p:spPr/>
        <p:txBody>
          <a:bodyPr/>
          <a:lstStyle/>
          <a:p>
            <a:pPr marL="285750" indent="-285750">
              <a:buFont typeface="Arial" panose="020B0604020202020204" pitchFamily="34" charset="0"/>
              <a:buChar char="•"/>
            </a:pPr>
            <a:r>
              <a:rPr lang="en-US" kern="0" dirty="0"/>
              <a:t>Native </a:t>
            </a:r>
            <a:r>
              <a:rPr lang="en-US" kern="0" dirty="0" err="1"/>
              <a:t>NVMe</a:t>
            </a:r>
            <a:r>
              <a:rPr lang="en-US" dirty="0"/>
              <a:t>™</a:t>
            </a:r>
            <a:r>
              <a:rPr lang="en-US" kern="0" dirty="0"/>
              <a:t> Storage Stack</a:t>
            </a:r>
          </a:p>
          <a:p>
            <a:pPr marL="285750" indent="-285750">
              <a:buFont typeface="Arial" panose="020B0604020202020204" pitchFamily="34" charset="0"/>
              <a:buChar char="•"/>
            </a:pPr>
            <a:r>
              <a:rPr lang="en-US" kern="0" dirty="0"/>
              <a:t>Zoned Namespace (ZNS)</a:t>
            </a:r>
          </a:p>
          <a:p>
            <a:pPr marL="285750" indent="-285750">
              <a:buFont typeface="Arial" panose="020B0604020202020204" pitchFamily="34" charset="0"/>
              <a:buChar char="•"/>
            </a:pPr>
            <a:r>
              <a:rPr lang="en-US" kern="0" dirty="0"/>
              <a:t>Device Firmware Hang Detection</a:t>
            </a:r>
          </a:p>
          <a:p>
            <a:pPr marL="285750" indent="-285750">
              <a:buFont typeface="Arial" panose="020B0604020202020204" pitchFamily="34" charset="0"/>
              <a:buChar char="•"/>
            </a:pPr>
            <a:r>
              <a:rPr lang="en-US" kern="0" dirty="0"/>
              <a:t>Runtime Hardware Reset of NVMe Devices</a:t>
            </a:r>
          </a:p>
          <a:p>
            <a:pPr marL="285750" indent="-285750">
              <a:buFont typeface="Arial" panose="020B0604020202020204" pitchFamily="34" charset="0"/>
              <a:buChar char="•"/>
            </a:pPr>
            <a:endParaRPr lang="en-US" b="1" kern="0" dirty="0">
              <a:solidFill>
                <a:srgbClr val="0F3896"/>
              </a:solidFill>
            </a:endParaRPr>
          </a:p>
          <a:p>
            <a:pPr marL="285750" indent="-285750">
              <a:buFont typeface="Arial" panose="020B0604020202020204" pitchFamily="34" charset="0"/>
              <a:buChar char="•"/>
            </a:pPr>
            <a:endParaRPr lang="en-US" b="1" kern="0" dirty="0">
              <a:solidFill>
                <a:srgbClr val="0F3896"/>
              </a:solidFill>
            </a:endParaRPr>
          </a:p>
          <a:p>
            <a:pPr marL="285750" indent="-285750">
              <a:buFont typeface="Arial" panose="020B0604020202020204" pitchFamily="34" charset="0"/>
              <a:buChar char="•"/>
            </a:pPr>
            <a:endParaRPr lang="en-US" b="1" kern="0" dirty="0">
              <a:solidFill>
                <a:srgbClr val="0F3896"/>
              </a:solidFill>
            </a:endParaRPr>
          </a:p>
          <a:p>
            <a:r>
              <a:rPr lang="en-US" b="1" kern="0" dirty="0"/>
              <a:t>* Not plan of record</a:t>
            </a:r>
          </a:p>
          <a:p>
            <a:endParaRPr lang="en-US" b="1" kern="0" dirty="0">
              <a:solidFill>
                <a:srgbClr val="0F3896"/>
              </a:solidFill>
            </a:endParaRPr>
          </a:p>
        </p:txBody>
      </p:sp>
    </p:spTree>
    <p:extLst>
      <p:ext uri="{BB962C8B-B14F-4D97-AF65-F5344CB8AC3E}">
        <p14:creationId xmlns:p14="http://schemas.microsoft.com/office/powerpoint/2010/main" val="216861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Speakers </a:t>
            </a:r>
          </a:p>
        </p:txBody>
      </p:sp>
      <p:sp>
        <p:nvSpPr>
          <p:cNvPr id="16" name="AutoShape 2" descr="Image result for marvell logo"/>
          <p:cNvSpPr>
            <a:spLocks noChangeAspect="1" noChangeArrowheads="1"/>
          </p:cNvSpPr>
          <p:nvPr/>
        </p:nvSpPr>
        <p:spPr bwMode="auto">
          <a:xfrm>
            <a:off x="2428875" y="-290445"/>
            <a:ext cx="1254126" cy="7269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p:nvPr/>
        </p:nvSpPr>
        <p:spPr>
          <a:xfrm>
            <a:off x="6713494" y="2520865"/>
            <a:ext cx="1839222" cy="515913"/>
          </a:xfrm>
          <a:prstGeom prst="rect">
            <a:avLst/>
          </a:prstGeom>
          <a:solidFill>
            <a:schemeClr val="accent2"/>
          </a:solidFill>
          <a:ln w="38100">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Jim Harris</a:t>
            </a:r>
          </a:p>
        </p:txBody>
      </p:sp>
      <p:sp>
        <p:nvSpPr>
          <p:cNvPr id="32" name="Rectangle 31"/>
          <p:cNvSpPr/>
          <p:nvPr/>
        </p:nvSpPr>
        <p:spPr>
          <a:xfrm>
            <a:off x="697334" y="2520865"/>
            <a:ext cx="1839222" cy="515913"/>
          </a:xfrm>
          <a:prstGeom prst="rect">
            <a:avLst/>
          </a:prstGeom>
          <a:solidFill>
            <a:schemeClr val="accent2"/>
          </a:solidFill>
          <a:ln w="38100">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Scott Lee </a:t>
            </a:r>
          </a:p>
        </p:txBody>
      </p:sp>
      <p:pic>
        <p:nvPicPr>
          <p:cNvPr id="6" name="Picture 5">
            <a:extLst>
              <a:ext uri="{FF2B5EF4-FFF2-40B4-BE49-F238E27FC236}">
                <a16:creationId xmlns:a16="http://schemas.microsoft.com/office/drawing/2014/main" id="{87854CEE-C341-4DE3-AB07-F4FBD2D26B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954" y="2939932"/>
            <a:ext cx="1820333" cy="815886"/>
          </a:xfrm>
          <a:prstGeom prst="rect">
            <a:avLst/>
          </a:prstGeom>
        </p:spPr>
      </p:pic>
      <p:sp>
        <p:nvSpPr>
          <p:cNvPr id="10" name="Rectangle 9">
            <a:extLst>
              <a:ext uri="{FF2B5EF4-FFF2-40B4-BE49-F238E27FC236}">
                <a16:creationId xmlns:a16="http://schemas.microsoft.com/office/drawing/2014/main" id="{EE438008-DB53-4715-9D1F-68F4FAFB4253}"/>
              </a:ext>
            </a:extLst>
          </p:cNvPr>
          <p:cNvSpPr/>
          <p:nvPr/>
        </p:nvSpPr>
        <p:spPr>
          <a:xfrm>
            <a:off x="2702720" y="2520865"/>
            <a:ext cx="1839222" cy="515913"/>
          </a:xfrm>
          <a:prstGeom prst="rect">
            <a:avLst/>
          </a:prstGeom>
          <a:solidFill>
            <a:schemeClr val="accent2"/>
          </a:solidFill>
          <a:ln w="38100">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Sudhanshu (Suds) Jain</a:t>
            </a:r>
          </a:p>
        </p:txBody>
      </p:sp>
      <p:pic>
        <p:nvPicPr>
          <p:cNvPr id="11" name="Picture 10" descr="C:\Users\testuser\AppData\Local\Temp\VMwareDnD\5d50dc54\VMW_09Q3_LOGO_Corp_Gray_LG.png">
            <a:extLst>
              <a:ext uri="{FF2B5EF4-FFF2-40B4-BE49-F238E27FC236}">
                <a16:creationId xmlns:a16="http://schemas.microsoft.com/office/drawing/2014/main" id="{5178829E-4074-459E-A5DD-14BCF7260E1C}"/>
              </a:ext>
            </a:extLst>
          </p:cNvPr>
          <p:cNvPicPr>
            <a:picLocks noChangeAspect="1" noChangeArrowheads="1"/>
          </p:cNvPicPr>
          <p:nvPr/>
        </p:nvPicPr>
        <p:blipFill>
          <a:blip r:embed="rId3" cstate="print"/>
          <a:srcRect/>
          <a:stretch>
            <a:fillRect/>
          </a:stretch>
        </p:blipFill>
        <p:spPr bwMode="auto">
          <a:xfrm>
            <a:off x="3019895" y="3251083"/>
            <a:ext cx="1326212" cy="202460"/>
          </a:xfrm>
          <a:prstGeom prst="rect">
            <a:avLst/>
          </a:prstGeom>
          <a:noFill/>
        </p:spPr>
      </p:pic>
      <p:sp>
        <p:nvSpPr>
          <p:cNvPr id="12" name="Rectangle 11">
            <a:extLst>
              <a:ext uri="{FF2B5EF4-FFF2-40B4-BE49-F238E27FC236}">
                <a16:creationId xmlns:a16="http://schemas.microsoft.com/office/drawing/2014/main" id="{E8F7DAF4-5415-4D51-B151-33AC9E5F44E8}"/>
              </a:ext>
            </a:extLst>
          </p:cNvPr>
          <p:cNvSpPr/>
          <p:nvPr/>
        </p:nvSpPr>
        <p:spPr>
          <a:xfrm>
            <a:off x="4708107" y="2520865"/>
            <a:ext cx="1839222" cy="515913"/>
          </a:xfrm>
          <a:prstGeom prst="rect">
            <a:avLst/>
          </a:prstGeom>
          <a:solidFill>
            <a:schemeClr val="accent2"/>
          </a:solidFill>
          <a:ln w="38100">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Murali Rajagopal</a:t>
            </a:r>
          </a:p>
        </p:txBody>
      </p:sp>
      <p:pic>
        <p:nvPicPr>
          <p:cNvPr id="13" name="Picture 12" descr="C:\Users\testuser\AppData\Local\Temp\VMwareDnD\5d50dc54\VMW_09Q3_LOGO_Corp_Gray_LG.png">
            <a:extLst>
              <a:ext uri="{FF2B5EF4-FFF2-40B4-BE49-F238E27FC236}">
                <a16:creationId xmlns:a16="http://schemas.microsoft.com/office/drawing/2014/main" id="{2F4C0FA2-8F7D-495B-AD45-40DF29344004}"/>
              </a:ext>
            </a:extLst>
          </p:cNvPr>
          <p:cNvPicPr>
            <a:picLocks noChangeAspect="1" noChangeArrowheads="1"/>
          </p:cNvPicPr>
          <p:nvPr/>
        </p:nvPicPr>
        <p:blipFill>
          <a:blip r:embed="rId3" cstate="print"/>
          <a:srcRect/>
          <a:stretch>
            <a:fillRect/>
          </a:stretch>
        </p:blipFill>
        <p:spPr bwMode="auto">
          <a:xfrm>
            <a:off x="4929079" y="3251083"/>
            <a:ext cx="1326212" cy="202460"/>
          </a:xfrm>
          <a:prstGeom prst="rect">
            <a:avLst/>
          </a:prstGeom>
          <a:noFill/>
        </p:spPr>
      </p:pic>
      <p:pic>
        <p:nvPicPr>
          <p:cNvPr id="4" name="Picture 3">
            <a:extLst>
              <a:ext uri="{FF2B5EF4-FFF2-40B4-BE49-F238E27FC236}">
                <a16:creationId xmlns:a16="http://schemas.microsoft.com/office/drawing/2014/main" id="{CC4B2420-2621-4628-82CF-7C6EB18D6C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0601" y="3101091"/>
            <a:ext cx="745007" cy="493567"/>
          </a:xfrm>
          <a:prstGeom prst="rect">
            <a:avLst/>
          </a:prstGeom>
        </p:spPr>
      </p:pic>
      <p:sp>
        <p:nvSpPr>
          <p:cNvPr id="14" name="Rectangle 13">
            <a:extLst>
              <a:ext uri="{FF2B5EF4-FFF2-40B4-BE49-F238E27FC236}">
                <a16:creationId xmlns:a16="http://schemas.microsoft.com/office/drawing/2014/main" id="{EC0E0DD2-C2A6-4FDA-9E32-BA10E5888955}"/>
              </a:ext>
            </a:extLst>
          </p:cNvPr>
          <p:cNvSpPr/>
          <p:nvPr/>
        </p:nvSpPr>
        <p:spPr>
          <a:xfrm>
            <a:off x="742714" y="3755818"/>
            <a:ext cx="2538154" cy="515913"/>
          </a:xfrm>
          <a:prstGeom prst="rect">
            <a:avLst/>
          </a:prstGeom>
          <a:solidFill>
            <a:schemeClr val="accent2"/>
          </a:solidFill>
          <a:ln w="38100">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Uma Parepalli, Session Chair </a:t>
            </a:r>
          </a:p>
        </p:txBody>
      </p:sp>
      <p:sp>
        <p:nvSpPr>
          <p:cNvPr id="19" name="Rectangle 18">
            <a:extLst>
              <a:ext uri="{FF2B5EF4-FFF2-40B4-BE49-F238E27FC236}">
                <a16:creationId xmlns:a16="http://schemas.microsoft.com/office/drawing/2014/main" id="{9A2A441C-1B32-4F9A-AB79-187CFF10B13C}"/>
              </a:ext>
            </a:extLst>
          </p:cNvPr>
          <p:cNvSpPr/>
          <p:nvPr/>
        </p:nvSpPr>
        <p:spPr>
          <a:xfrm>
            <a:off x="3683001" y="3755818"/>
            <a:ext cx="2538154" cy="515913"/>
          </a:xfrm>
          <a:prstGeom prst="rect">
            <a:avLst/>
          </a:prstGeom>
          <a:solidFill>
            <a:schemeClr val="accent2"/>
          </a:solidFill>
          <a:ln w="38100">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Cameron Brett, Organizer</a:t>
            </a:r>
          </a:p>
        </p:txBody>
      </p:sp>
    </p:spTree>
    <p:extLst>
      <p:ext uri="{BB962C8B-B14F-4D97-AF65-F5344CB8AC3E}">
        <p14:creationId xmlns:p14="http://schemas.microsoft.com/office/powerpoint/2010/main" val="4118370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vSphere </a:t>
            </a:r>
            <a:r>
              <a:rPr lang="en-US" dirty="0" err="1"/>
              <a:t>NVMe</a:t>
            </a:r>
            <a:r>
              <a:rPr lang="en-US" dirty="0"/>
              <a:t>™ Driver Support</a:t>
            </a:r>
          </a:p>
        </p:txBody>
      </p:sp>
      <p:sp>
        <p:nvSpPr>
          <p:cNvPr id="3" name="Subtitle 2"/>
          <p:cNvSpPr>
            <a:spLocks noGrp="1"/>
          </p:cNvSpPr>
          <p:nvPr>
            <p:ph type="subTitle" idx="1"/>
          </p:nvPr>
        </p:nvSpPr>
        <p:spPr>
          <a:xfrm>
            <a:off x="455613" y="3488723"/>
            <a:ext cx="8228012" cy="925360"/>
          </a:xfrm>
        </p:spPr>
        <p:txBody>
          <a:bodyPr/>
          <a:lstStyle/>
          <a:p>
            <a:r>
              <a:rPr lang="en-US" dirty="0"/>
              <a:t>Sudhanshu (Suds) Jain and Murali Rajagopal, VMware</a:t>
            </a:r>
          </a:p>
          <a:p>
            <a:r>
              <a:rPr lang="en-US" dirty="0"/>
              <a:t> </a:t>
            </a:r>
          </a:p>
          <a:p>
            <a:endParaRPr lang="en-US" dirty="0"/>
          </a:p>
        </p:txBody>
      </p:sp>
      <p:grpSp>
        <p:nvGrpSpPr>
          <p:cNvPr id="17" name="Group 4"/>
          <p:cNvGrpSpPr>
            <a:grpSpLocks noChangeAspect="1"/>
          </p:cNvGrpSpPr>
          <p:nvPr/>
        </p:nvGrpSpPr>
        <p:grpSpPr bwMode="auto">
          <a:xfrm>
            <a:off x="517632" y="1522534"/>
            <a:ext cx="2794552" cy="769357"/>
            <a:chOff x="630" y="856"/>
            <a:chExt cx="4653" cy="1281"/>
          </a:xfrm>
        </p:grpSpPr>
        <p:sp>
          <p:nvSpPr>
            <p:cNvPr id="18" name="Freeform 5"/>
            <p:cNvSpPr>
              <a:spLocks/>
            </p:cNvSpPr>
            <p:nvPr/>
          </p:nvSpPr>
          <p:spPr bwMode="auto">
            <a:xfrm>
              <a:off x="785" y="1463"/>
              <a:ext cx="4498" cy="672"/>
            </a:xfrm>
            <a:custGeom>
              <a:avLst/>
              <a:gdLst>
                <a:gd name="T0" fmla="*/ 1989 w 2263"/>
                <a:gd name="T1" fmla="*/ 260 h 338"/>
                <a:gd name="T2" fmla="*/ 2060 w 2263"/>
                <a:gd name="T3" fmla="*/ 147 h 338"/>
                <a:gd name="T4" fmla="*/ 1863 w 2263"/>
                <a:gd name="T5" fmla="*/ 47 h 338"/>
                <a:gd name="T6" fmla="*/ 1027 w 2263"/>
                <a:gd name="T7" fmla="*/ 82 h 338"/>
                <a:gd name="T8" fmla="*/ 0 w 2263"/>
                <a:gd name="T9" fmla="*/ 241 h 338"/>
                <a:gd name="T10" fmla="*/ 1471 w 2263"/>
                <a:gd name="T11" fmla="*/ 11 h 338"/>
                <a:gd name="T12" fmla="*/ 2174 w 2263"/>
                <a:gd name="T13" fmla="*/ 85 h 338"/>
                <a:gd name="T14" fmla="*/ 2251 w 2263"/>
                <a:gd name="T15" fmla="*/ 170 h 338"/>
                <a:gd name="T16" fmla="*/ 2132 w 2263"/>
                <a:gd name="T17" fmla="*/ 338 h 338"/>
                <a:gd name="T18" fmla="*/ 1882 w 2263"/>
                <a:gd name="T19" fmla="*/ 338 h 338"/>
                <a:gd name="T20" fmla="*/ 1989 w 2263"/>
                <a:gd name="T21" fmla="*/ 2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338">
                  <a:moveTo>
                    <a:pt x="1989" y="260"/>
                  </a:moveTo>
                  <a:cubicBezTo>
                    <a:pt x="2020" y="235"/>
                    <a:pt x="2067" y="203"/>
                    <a:pt x="2060" y="147"/>
                  </a:cubicBezTo>
                  <a:cubicBezTo>
                    <a:pt x="2053" y="84"/>
                    <a:pt x="1940" y="57"/>
                    <a:pt x="1863" y="47"/>
                  </a:cubicBezTo>
                  <a:cubicBezTo>
                    <a:pt x="1589" y="10"/>
                    <a:pt x="1267" y="52"/>
                    <a:pt x="1027" y="82"/>
                  </a:cubicBezTo>
                  <a:cubicBezTo>
                    <a:pt x="671" y="128"/>
                    <a:pt x="324" y="169"/>
                    <a:pt x="0" y="241"/>
                  </a:cubicBezTo>
                  <a:cubicBezTo>
                    <a:pt x="425" y="129"/>
                    <a:pt x="951" y="36"/>
                    <a:pt x="1471" y="11"/>
                  </a:cubicBezTo>
                  <a:cubicBezTo>
                    <a:pt x="1705" y="0"/>
                    <a:pt x="2018" y="4"/>
                    <a:pt x="2174" y="85"/>
                  </a:cubicBezTo>
                  <a:cubicBezTo>
                    <a:pt x="2205" y="102"/>
                    <a:pt x="2247" y="138"/>
                    <a:pt x="2251" y="170"/>
                  </a:cubicBezTo>
                  <a:cubicBezTo>
                    <a:pt x="2263" y="253"/>
                    <a:pt x="2173" y="301"/>
                    <a:pt x="2132" y="338"/>
                  </a:cubicBezTo>
                  <a:cubicBezTo>
                    <a:pt x="1882" y="338"/>
                    <a:pt x="1882" y="338"/>
                    <a:pt x="1882" y="338"/>
                  </a:cubicBezTo>
                  <a:cubicBezTo>
                    <a:pt x="1915" y="312"/>
                    <a:pt x="1952" y="291"/>
                    <a:pt x="1989" y="260"/>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630" y="856"/>
              <a:ext cx="998" cy="895"/>
            </a:xfrm>
            <a:custGeom>
              <a:avLst/>
              <a:gdLst>
                <a:gd name="T0" fmla="*/ 0 w 502"/>
                <a:gd name="T1" fmla="*/ 450 h 450"/>
                <a:gd name="T2" fmla="*/ 118 w 502"/>
                <a:gd name="T3" fmla="*/ 12 h 450"/>
                <a:gd name="T4" fmla="*/ 254 w 502"/>
                <a:gd name="T5" fmla="*/ 12 h 450"/>
                <a:gd name="T6" fmla="*/ 241 w 502"/>
                <a:gd name="T7" fmla="*/ 60 h 450"/>
                <a:gd name="T8" fmla="*/ 319 w 502"/>
                <a:gd name="T9" fmla="*/ 16 h 450"/>
                <a:gd name="T10" fmla="*/ 394 w 502"/>
                <a:gd name="T11" fmla="*/ 0 h 450"/>
                <a:gd name="T12" fmla="*/ 485 w 502"/>
                <a:gd name="T13" fmla="*/ 42 h 450"/>
                <a:gd name="T14" fmla="*/ 488 w 502"/>
                <a:gd name="T15" fmla="*/ 165 h 450"/>
                <a:gd name="T16" fmla="*/ 411 w 502"/>
                <a:gd name="T17" fmla="*/ 450 h 450"/>
                <a:gd name="T18" fmla="*/ 274 w 502"/>
                <a:gd name="T19" fmla="*/ 450 h 450"/>
                <a:gd name="T20" fmla="*/ 332 w 502"/>
                <a:gd name="T21" fmla="*/ 233 h 450"/>
                <a:gd name="T22" fmla="*/ 344 w 502"/>
                <a:gd name="T23" fmla="*/ 180 h 450"/>
                <a:gd name="T24" fmla="*/ 346 w 502"/>
                <a:gd name="T25" fmla="*/ 141 h 450"/>
                <a:gd name="T26" fmla="*/ 332 w 502"/>
                <a:gd name="T27" fmla="*/ 120 h 450"/>
                <a:gd name="T28" fmla="*/ 298 w 502"/>
                <a:gd name="T29" fmla="*/ 113 h 450"/>
                <a:gd name="T30" fmla="*/ 262 w 502"/>
                <a:gd name="T31" fmla="*/ 120 h 450"/>
                <a:gd name="T32" fmla="*/ 220 w 502"/>
                <a:gd name="T33" fmla="*/ 139 h 450"/>
                <a:gd name="T34" fmla="*/ 137 w 502"/>
                <a:gd name="T35" fmla="*/ 450 h 450"/>
                <a:gd name="T36" fmla="*/ 0 w 502"/>
                <a:gd name="T3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50">
                  <a:moveTo>
                    <a:pt x="0" y="450"/>
                  </a:moveTo>
                  <a:cubicBezTo>
                    <a:pt x="118" y="12"/>
                    <a:pt x="118" y="12"/>
                    <a:pt x="118" y="12"/>
                  </a:cubicBezTo>
                  <a:cubicBezTo>
                    <a:pt x="254" y="12"/>
                    <a:pt x="254" y="12"/>
                    <a:pt x="254" y="12"/>
                  </a:cubicBezTo>
                  <a:cubicBezTo>
                    <a:pt x="241" y="60"/>
                    <a:pt x="241" y="60"/>
                    <a:pt x="241" y="60"/>
                  </a:cubicBezTo>
                  <a:cubicBezTo>
                    <a:pt x="269" y="41"/>
                    <a:pt x="295" y="26"/>
                    <a:pt x="319" y="16"/>
                  </a:cubicBezTo>
                  <a:cubicBezTo>
                    <a:pt x="343" y="5"/>
                    <a:pt x="368" y="0"/>
                    <a:pt x="394" y="0"/>
                  </a:cubicBezTo>
                  <a:cubicBezTo>
                    <a:pt x="438" y="0"/>
                    <a:pt x="469" y="14"/>
                    <a:pt x="485" y="42"/>
                  </a:cubicBezTo>
                  <a:cubicBezTo>
                    <a:pt x="501" y="70"/>
                    <a:pt x="502" y="111"/>
                    <a:pt x="488" y="165"/>
                  </a:cubicBezTo>
                  <a:cubicBezTo>
                    <a:pt x="411" y="450"/>
                    <a:pt x="411" y="450"/>
                    <a:pt x="411" y="450"/>
                  </a:cubicBezTo>
                  <a:cubicBezTo>
                    <a:pt x="274" y="450"/>
                    <a:pt x="274" y="450"/>
                    <a:pt x="274" y="450"/>
                  </a:cubicBezTo>
                  <a:cubicBezTo>
                    <a:pt x="332" y="233"/>
                    <a:pt x="332" y="233"/>
                    <a:pt x="332" y="233"/>
                  </a:cubicBezTo>
                  <a:cubicBezTo>
                    <a:pt x="337" y="215"/>
                    <a:pt x="341" y="197"/>
                    <a:pt x="344" y="180"/>
                  </a:cubicBezTo>
                  <a:cubicBezTo>
                    <a:pt x="347" y="162"/>
                    <a:pt x="348" y="149"/>
                    <a:pt x="346" y="141"/>
                  </a:cubicBezTo>
                  <a:cubicBezTo>
                    <a:pt x="344" y="131"/>
                    <a:pt x="339" y="124"/>
                    <a:pt x="332" y="120"/>
                  </a:cubicBezTo>
                  <a:cubicBezTo>
                    <a:pt x="324" y="115"/>
                    <a:pt x="313" y="113"/>
                    <a:pt x="298" y="113"/>
                  </a:cubicBezTo>
                  <a:cubicBezTo>
                    <a:pt x="287" y="113"/>
                    <a:pt x="275" y="115"/>
                    <a:pt x="262" y="120"/>
                  </a:cubicBezTo>
                  <a:cubicBezTo>
                    <a:pt x="250" y="124"/>
                    <a:pt x="236" y="130"/>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p:cNvSpPr>
            <p:nvPr/>
          </p:nvSpPr>
          <p:spPr bwMode="auto">
            <a:xfrm>
              <a:off x="1777" y="880"/>
              <a:ext cx="920" cy="871"/>
            </a:xfrm>
            <a:custGeom>
              <a:avLst/>
              <a:gdLst>
                <a:gd name="T0" fmla="*/ 77 w 920"/>
                <a:gd name="T1" fmla="*/ 871 h 871"/>
                <a:gd name="T2" fmla="*/ 0 w 920"/>
                <a:gd name="T3" fmla="*/ 0 h 871"/>
                <a:gd name="T4" fmla="*/ 286 w 920"/>
                <a:gd name="T5" fmla="*/ 0 h 871"/>
                <a:gd name="T6" fmla="*/ 310 w 920"/>
                <a:gd name="T7" fmla="*/ 575 h 871"/>
                <a:gd name="T8" fmla="*/ 642 w 920"/>
                <a:gd name="T9" fmla="*/ 0 h 871"/>
                <a:gd name="T10" fmla="*/ 920 w 920"/>
                <a:gd name="T11" fmla="*/ 0 h 871"/>
                <a:gd name="T12" fmla="*/ 374 w 920"/>
                <a:gd name="T13" fmla="*/ 871 h 871"/>
                <a:gd name="T14" fmla="*/ 77 w 920"/>
                <a:gd name="T15" fmla="*/ 87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871">
                  <a:moveTo>
                    <a:pt x="77" y="871"/>
                  </a:moveTo>
                  <a:lnTo>
                    <a:pt x="0" y="0"/>
                  </a:lnTo>
                  <a:lnTo>
                    <a:pt x="286" y="0"/>
                  </a:lnTo>
                  <a:lnTo>
                    <a:pt x="310" y="575"/>
                  </a:lnTo>
                  <a:lnTo>
                    <a:pt x="642" y="0"/>
                  </a:lnTo>
                  <a:lnTo>
                    <a:pt x="920" y="0"/>
                  </a:lnTo>
                  <a:lnTo>
                    <a:pt x="374" y="871"/>
                  </a:lnTo>
                  <a:lnTo>
                    <a:pt x="77" y="8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p:cNvSpPr>
            <p:nvPr/>
          </p:nvSpPr>
          <p:spPr bwMode="auto">
            <a:xfrm>
              <a:off x="2568" y="856"/>
              <a:ext cx="1491" cy="895"/>
            </a:xfrm>
            <a:custGeom>
              <a:avLst/>
              <a:gdLst>
                <a:gd name="T0" fmla="*/ 0 w 750"/>
                <a:gd name="T1" fmla="*/ 450 h 450"/>
                <a:gd name="T2" fmla="*/ 118 w 750"/>
                <a:gd name="T3" fmla="*/ 12 h 450"/>
                <a:gd name="T4" fmla="*/ 254 w 750"/>
                <a:gd name="T5" fmla="*/ 12 h 450"/>
                <a:gd name="T6" fmla="*/ 241 w 750"/>
                <a:gd name="T7" fmla="*/ 60 h 450"/>
                <a:gd name="T8" fmla="*/ 317 w 750"/>
                <a:gd name="T9" fmla="*/ 16 h 450"/>
                <a:gd name="T10" fmla="*/ 388 w 750"/>
                <a:gd name="T11" fmla="*/ 0 h 450"/>
                <a:gd name="T12" fmla="*/ 453 w 750"/>
                <a:gd name="T13" fmla="*/ 19 h 450"/>
                <a:gd name="T14" fmla="*/ 485 w 750"/>
                <a:gd name="T15" fmla="*/ 76 h 450"/>
                <a:gd name="T16" fmla="*/ 574 w 750"/>
                <a:gd name="T17" fmla="*/ 19 h 450"/>
                <a:gd name="T18" fmla="*/ 650 w 750"/>
                <a:gd name="T19" fmla="*/ 0 h 450"/>
                <a:gd name="T20" fmla="*/ 702 w 750"/>
                <a:gd name="T21" fmla="*/ 9 h 450"/>
                <a:gd name="T22" fmla="*/ 735 w 750"/>
                <a:gd name="T23" fmla="*/ 39 h 450"/>
                <a:gd name="T24" fmla="*/ 750 w 750"/>
                <a:gd name="T25" fmla="*/ 89 h 450"/>
                <a:gd name="T26" fmla="*/ 738 w 750"/>
                <a:gd name="T27" fmla="*/ 165 h 450"/>
                <a:gd name="T28" fmla="*/ 662 w 750"/>
                <a:gd name="T29" fmla="*/ 450 h 450"/>
                <a:gd name="T30" fmla="*/ 524 w 750"/>
                <a:gd name="T31" fmla="*/ 450 h 450"/>
                <a:gd name="T32" fmla="*/ 583 w 750"/>
                <a:gd name="T33" fmla="*/ 231 h 450"/>
                <a:gd name="T34" fmla="*/ 597 w 750"/>
                <a:gd name="T35" fmla="*/ 177 h 450"/>
                <a:gd name="T36" fmla="*/ 599 w 750"/>
                <a:gd name="T37" fmla="*/ 140 h 450"/>
                <a:gd name="T38" fmla="*/ 587 w 750"/>
                <a:gd name="T39" fmla="*/ 120 h 450"/>
                <a:gd name="T40" fmla="*/ 554 w 750"/>
                <a:gd name="T41" fmla="*/ 113 h 450"/>
                <a:gd name="T42" fmla="*/ 521 w 750"/>
                <a:gd name="T43" fmla="*/ 120 h 450"/>
                <a:gd name="T44" fmla="*/ 483 w 750"/>
                <a:gd name="T45" fmla="*/ 139 h 450"/>
                <a:gd name="T46" fmla="*/ 399 w 750"/>
                <a:gd name="T47" fmla="*/ 450 h 450"/>
                <a:gd name="T48" fmla="*/ 262 w 750"/>
                <a:gd name="T49" fmla="*/ 450 h 450"/>
                <a:gd name="T50" fmla="*/ 321 w 750"/>
                <a:gd name="T51" fmla="*/ 231 h 450"/>
                <a:gd name="T52" fmla="*/ 334 w 750"/>
                <a:gd name="T53" fmla="*/ 177 h 450"/>
                <a:gd name="T54" fmla="*/ 336 w 750"/>
                <a:gd name="T55" fmla="*/ 140 h 450"/>
                <a:gd name="T56" fmla="*/ 324 w 750"/>
                <a:gd name="T57" fmla="*/ 120 h 450"/>
                <a:gd name="T58" fmla="*/ 291 w 750"/>
                <a:gd name="T59" fmla="*/ 113 h 450"/>
                <a:gd name="T60" fmla="*/ 256 w 750"/>
                <a:gd name="T61" fmla="*/ 121 h 450"/>
                <a:gd name="T62" fmla="*/ 220 w 750"/>
                <a:gd name="T63" fmla="*/ 139 h 450"/>
                <a:gd name="T64" fmla="*/ 137 w 750"/>
                <a:gd name="T65" fmla="*/ 450 h 450"/>
                <a:gd name="T66" fmla="*/ 0 w 750"/>
                <a:gd name="T6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450">
                  <a:moveTo>
                    <a:pt x="0" y="450"/>
                  </a:moveTo>
                  <a:cubicBezTo>
                    <a:pt x="118" y="12"/>
                    <a:pt x="118" y="12"/>
                    <a:pt x="118" y="12"/>
                  </a:cubicBezTo>
                  <a:cubicBezTo>
                    <a:pt x="254" y="12"/>
                    <a:pt x="254" y="12"/>
                    <a:pt x="254" y="12"/>
                  </a:cubicBezTo>
                  <a:cubicBezTo>
                    <a:pt x="241" y="60"/>
                    <a:pt x="241" y="60"/>
                    <a:pt x="241" y="60"/>
                  </a:cubicBezTo>
                  <a:cubicBezTo>
                    <a:pt x="269" y="41"/>
                    <a:pt x="294" y="26"/>
                    <a:pt x="317" y="16"/>
                  </a:cubicBezTo>
                  <a:cubicBezTo>
                    <a:pt x="339" y="5"/>
                    <a:pt x="363" y="0"/>
                    <a:pt x="388" y="0"/>
                  </a:cubicBezTo>
                  <a:cubicBezTo>
                    <a:pt x="415" y="0"/>
                    <a:pt x="436" y="6"/>
                    <a:pt x="453" y="19"/>
                  </a:cubicBezTo>
                  <a:cubicBezTo>
                    <a:pt x="470" y="31"/>
                    <a:pt x="481" y="50"/>
                    <a:pt x="485" y="76"/>
                  </a:cubicBezTo>
                  <a:cubicBezTo>
                    <a:pt x="517" y="51"/>
                    <a:pt x="547" y="32"/>
                    <a:pt x="574" y="19"/>
                  </a:cubicBezTo>
                  <a:cubicBezTo>
                    <a:pt x="601" y="6"/>
                    <a:pt x="626" y="0"/>
                    <a:pt x="650" y="0"/>
                  </a:cubicBezTo>
                  <a:cubicBezTo>
                    <a:pt x="671" y="0"/>
                    <a:pt x="688" y="3"/>
                    <a:pt x="702" y="9"/>
                  </a:cubicBezTo>
                  <a:cubicBezTo>
                    <a:pt x="717" y="16"/>
                    <a:pt x="728" y="26"/>
                    <a:pt x="735" y="39"/>
                  </a:cubicBezTo>
                  <a:cubicBezTo>
                    <a:pt x="744" y="53"/>
                    <a:pt x="749" y="69"/>
                    <a:pt x="750" y="89"/>
                  </a:cubicBezTo>
                  <a:cubicBezTo>
                    <a:pt x="750" y="108"/>
                    <a:pt x="747" y="134"/>
                    <a:pt x="738" y="165"/>
                  </a:cubicBezTo>
                  <a:cubicBezTo>
                    <a:pt x="662" y="450"/>
                    <a:pt x="662" y="450"/>
                    <a:pt x="662" y="450"/>
                  </a:cubicBezTo>
                  <a:cubicBezTo>
                    <a:pt x="524" y="450"/>
                    <a:pt x="524" y="450"/>
                    <a:pt x="524" y="450"/>
                  </a:cubicBezTo>
                  <a:cubicBezTo>
                    <a:pt x="583" y="231"/>
                    <a:pt x="583" y="231"/>
                    <a:pt x="583" y="231"/>
                  </a:cubicBezTo>
                  <a:cubicBezTo>
                    <a:pt x="589" y="210"/>
                    <a:pt x="593" y="191"/>
                    <a:pt x="597" y="177"/>
                  </a:cubicBezTo>
                  <a:cubicBezTo>
                    <a:pt x="600" y="162"/>
                    <a:pt x="601" y="150"/>
                    <a:pt x="599" y="140"/>
                  </a:cubicBezTo>
                  <a:cubicBezTo>
                    <a:pt x="598" y="131"/>
                    <a:pt x="594" y="124"/>
                    <a:pt x="587" y="120"/>
                  </a:cubicBezTo>
                  <a:cubicBezTo>
                    <a:pt x="580" y="115"/>
                    <a:pt x="569" y="113"/>
                    <a:pt x="554" y="113"/>
                  </a:cubicBezTo>
                  <a:cubicBezTo>
                    <a:pt x="543" y="113"/>
                    <a:pt x="532" y="116"/>
                    <a:pt x="521" y="120"/>
                  </a:cubicBezTo>
                  <a:cubicBezTo>
                    <a:pt x="510" y="125"/>
                    <a:pt x="497" y="131"/>
                    <a:pt x="483" y="139"/>
                  </a:cubicBezTo>
                  <a:cubicBezTo>
                    <a:pt x="399" y="450"/>
                    <a:pt x="399" y="450"/>
                    <a:pt x="399" y="450"/>
                  </a:cubicBezTo>
                  <a:cubicBezTo>
                    <a:pt x="262" y="450"/>
                    <a:pt x="262" y="450"/>
                    <a:pt x="262" y="450"/>
                  </a:cubicBezTo>
                  <a:cubicBezTo>
                    <a:pt x="321" y="231"/>
                    <a:pt x="321" y="231"/>
                    <a:pt x="321" y="231"/>
                  </a:cubicBezTo>
                  <a:cubicBezTo>
                    <a:pt x="326" y="210"/>
                    <a:pt x="331" y="192"/>
                    <a:pt x="334" y="177"/>
                  </a:cubicBezTo>
                  <a:cubicBezTo>
                    <a:pt x="337" y="162"/>
                    <a:pt x="338" y="150"/>
                    <a:pt x="336" y="140"/>
                  </a:cubicBezTo>
                  <a:cubicBezTo>
                    <a:pt x="335" y="131"/>
                    <a:pt x="331" y="124"/>
                    <a:pt x="324" y="120"/>
                  </a:cubicBezTo>
                  <a:cubicBezTo>
                    <a:pt x="317" y="115"/>
                    <a:pt x="306" y="113"/>
                    <a:pt x="291" y="113"/>
                  </a:cubicBezTo>
                  <a:cubicBezTo>
                    <a:pt x="280" y="113"/>
                    <a:pt x="268" y="116"/>
                    <a:pt x="256" y="121"/>
                  </a:cubicBezTo>
                  <a:cubicBezTo>
                    <a:pt x="244" y="126"/>
                    <a:pt x="232" y="132"/>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p:cNvSpPr>
              <a:spLocks/>
            </p:cNvSpPr>
            <p:nvPr/>
          </p:nvSpPr>
          <p:spPr bwMode="auto">
            <a:xfrm>
              <a:off x="2467" y="1801"/>
              <a:ext cx="312" cy="330"/>
            </a:xfrm>
            <a:custGeom>
              <a:avLst/>
              <a:gdLst>
                <a:gd name="T0" fmla="*/ 0 w 312"/>
                <a:gd name="T1" fmla="*/ 330 h 330"/>
                <a:gd name="T2" fmla="*/ 87 w 312"/>
                <a:gd name="T3" fmla="*/ 0 h 330"/>
                <a:gd name="T4" fmla="*/ 312 w 312"/>
                <a:gd name="T5" fmla="*/ 0 h 330"/>
                <a:gd name="T6" fmla="*/ 294 w 312"/>
                <a:gd name="T7" fmla="*/ 64 h 330"/>
                <a:gd name="T8" fmla="*/ 153 w 312"/>
                <a:gd name="T9" fmla="*/ 64 h 330"/>
                <a:gd name="T10" fmla="*/ 139 w 312"/>
                <a:gd name="T11" fmla="*/ 122 h 330"/>
                <a:gd name="T12" fmla="*/ 268 w 312"/>
                <a:gd name="T13" fmla="*/ 122 h 330"/>
                <a:gd name="T14" fmla="*/ 250 w 312"/>
                <a:gd name="T15" fmla="*/ 185 h 330"/>
                <a:gd name="T16" fmla="*/ 121 w 312"/>
                <a:gd name="T17" fmla="*/ 185 h 330"/>
                <a:gd name="T18" fmla="*/ 99 w 312"/>
                <a:gd name="T19" fmla="*/ 269 h 330"/>
                <a:gd name="T20" fmla="*/ 240 w 312"/>
                <a:gd name="T21" fmla="*/ 269 h 330"/>
                <a:gd name="T22" fmla="*/ 222 w 312"/>
                <a:gd name="T23" fmla="*/ 330 h 330"/>
                <a:gd name="T24" fmla="*/ 0 w 312"/>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30">
                  <a:moveTo>
                    <a:pt x="0" y="330"/>
                  </a:moveTo>
                  <a:lnTo>
                    <a:pt x="87" y="0"/>
                  </a:lnTo>
                  <a:lnTo>
                    <a:pt x="312" y="0"/>
                  </a:lnTo>
                  <a:lnTo>
                    <a:pt x="294" y="64"/>
                  </a:lnTo>
                  <a:lnTo>
                    <a:pt x="153" y="64"/>
                  </a:lnTo>
                  <a:lnTo>
                    <a:pt x="139" y="122"/>
                  </a:lnTo>
                  <a:lnTo>
                    <a:pt x="268" y="122"/>
                  </a:lnTo>
                  <a:lnTo>
                    <a:pt x="250" y="185"/>
                  </a:lnTo>
                  <a:lnTo>
                    <a:pt x="121" y="185"/>
                  </a:lnTo>
                  <a:lnTo>
                    <a:pt x="99" y="269"/>
                  </a:lnTo>
                  <a:lnTo>
                    <a:pt x="240" y="269"/>
                  </a:lnTo>
                  <a:lnTo>
                    <a:pt x="222"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p:cNvSpPr>
              <a:spLocks/>
            </p:cNvSpPr>
            <p:nvPr/>
          </p:nvSpPr>
          <p:spPr bwMode="auto">
            <a:xfrm>
              <a:off x="2709" y="1801"/>
              <a:ext cx="400" cy="330"/>
            </a:xfrm>
            <a:custGeom>
              <a:avLst/>
              <a:gdLst>
                <a:gd name="T0" fmla="*/ 0 w 400"/>
                <a:gd name="T1" fmla="*/ 330 h 330"/>
                <a:gd name="T2" fmla="*/ 151 w 400"/>
                <a:gd name="T3" fmla="*/ 165 h 330"/>
                <a:gd name="T4" fmla="*/ 91 w 400"/>
                <a:gd name="T5" fmla="*/ 0 h 330"/>
                <a:gd name="T6" fmla="*/ 187 w 400"/>
                <a:gd name="T7" fmla="*/ 0 h 330"/>
                <a:gd name="T8" fmla="*/ 221 w 400"/>
                <a:gd name="T9" fmla="*/ 100 h 330"/>
                <a:gd name="T10" fmla="*/ 308 w 400"/>
                <a:gd name="T11" fmla="*/ 0 h 330"/>
                <a:gd name="T12" fmla="*/ 400 w 400"/>
                <a:gd name="T13" fmla="*/ 0 h 330"/>
                <a:gd name="T14" fmla="*/ 254 w 400"/>
                <a:gd name="T15" fmla="*/ 161 h 330"/>
                <a:gd name="T16" fmla="*/ 316 w 400"/>
                <a:gd name="T17" fmla="*/ 330 h 330"/>
                <a:gd name="T18" fmla="*/ 219 w 400"/>
                <a:gd name="T19" fmla="*/ 330 h 330"/>
                <a:gd name="T20" fmla="*/ 185 w 400"/>
                <a:gd name="T21" fmla="*/ 225 h 330"/>
                <a:gd name="T22" fmla="*/ 91 w 400"/>
                <a:gd name="T23" fmla="*/ 330 h 330"/>
                <a:gd name="T24" fmla="*/ 0 w 40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0">
                  <a:moveTo>
                    <a:pt x="0" y="330"/>
                  </a:moveTo>
                  <a:lnTo>
                    <a:pt x="151" y="165"/>
                  </a:lnTo>
                  <a:lnTo>
                    <a:pt x="91" y="0"/>
                  </a:lnTo>
                  <a:lnTo>
                    <a:pt x="187" y="0"/>
                  </a:lnTo>
                  <a:lnTo>
                    <a:pt x="221" y="100"/>
                  </a:lnTo>
                  <a:lnTo>
                    <a:pt x="308" y="0"/>
                  </a:lnTo>
                  <a:lnTo>
                    <a:pt x="400" y="0"/>
                  </a:lnTo>
                  <a:lnTo>
                    <a:pt x="254" y="161"/>
                  </a:lnTo>
                  <a:lnTo>
                    <a:pt x="316" y="330"/>
                  </a:lnTo>
                  <a:lnTo>
                    <a:pt x="219" y="330"/>
                  </a:lnTo>
                  <a:lnTo>
                    <a:pt x="185" y="225"/>
                  </a:lnTo>
                  <a:lnTo>
                    <a:pt x="91"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p:cNvSpPr>
              <a:spLocks noEditPoints="1"/>
            </p:cNvSpPr>
            <p:nvPr/>
          </p:nvSpPr>
          <p:spPr bwMode="auto">
            <a:xfrm>
              <a:off x="3055" y="1801"/>
              <a:ext cx="320" cy="330"/>
            </a:xfrm>
            <a:custGeom>
              <a:avLst/>
              <a:gdLst>
                <a:gd name="T0" fmla="*/ 0 w 161"/>
                <a:gd name="T1" fmla="*/ 166 h 166"/>
                <a:gd name="T2" fmla="*/ 45 w 161"/>
                <a:gd name="T3" fmla="*/ 0 h 166"/>
                <a:gd name="T4" fmla="*/ 109 w 161"/>
                <a:gd name="T5" fmla="*/ 0 h 166"/>
                <a:gd name="T6" fmla="*/ 133 w 161"/>
                <a:gd name="T7" fmla="*/ 3 h 166"/>
                <a:gd name="T8" fmla="*/ 150 w 161"/>
                <a:gd name="T9" fmla="*/ 11 h 166"/>
                <a:gd name="T10" fmla="*/ 160 w 161"/>
                <a:gd name="T11" fmla="*/ 28 h 166"/>
                <a:gd name="T12" fmla="*/ 158 w 161"/>
                <a:gd name="T13" fmla="*/ 53 h 166"/>
                <a:gd name="T14" fmla="*/ 149 w 161"/>
                <a:gd name="T15" fmla="*/ 75 h 166"/>
                <a:gd name="T16" fmla="*/ 134 w 161"/>
                <a:gd name="T17" fmla="*/ 92 h 166"/>
                <a:gd name="T18" fmla="*/ 122 w 161"/>
                <a:gd name="T19" fmla="*/ 100 h 166"/>
                <a:gd name="T20" fmla="*/ 109 w 161"/>
                <a:gd name="T21" fmla="*/ 106 h 166"/>
                <a:gd name="T22" fmla="*/ 95 w 161"/>
                <a:gd name="T23" fmla="*/ 110 h 166"/>
                <a:gd name="T24" fmla="*/ 78 w 161"/>
                <a:gd name="T25" fmla="*/ 112 h 166"/>
                <a:gd name="T26" fmla="*/ 57 w 161"/>
                <a:gd name="T27" fmla="*/ 112 h 166"/>
                <a:gd name="T28" fmla="*/ 42 w 161"/>
                <a:gd name="T29" fmla="*/ 166 h 166"/>
                <a:gd name="T30" fmla="*/ 0 w 161"/>
                <a:gd name="T31" fmla="*/ 166 h 166"/>
                <a:gd name="T32" fmla="*/ 79 w 161"/>
                <a:gd name="T33" fmla="*/ 81 h 166"/>
                <a:gd name="T34" fmla="*/ 88 w 161"/>
                <a:gd name="T35" fmla="*/ 80 h 166"/>
                <a:gd name="T36" fmla="*/ 96 w 161"/>
                <a:gd name="T37" fmla="*/ 78 h 166"/>
                <a:gd name="T38" fmla="*/ 103 w 161"/>
                <a:gd name="T39" fmla="*/ 74 h 166"/>
                <a:gd name="T40" fmla="*/ 111 w 161"/>
                <a:gd name="T41" fmla="*/ 66 h 166"/>
                <a:gd name="T42" fmla="*/ 115 w 161"/>
                <a:gd name="T43" fmla="*/ 54 h 166"/>
                <a:gd name="T44" fmla="*/ 115 w 161"/>
                <a:gd name="T45" fmla="*/ 42 h 166"/>
                <a:gd name="T46" fmla="*/ 109 w 161"/>
                <a:gd name="T47" fmla="*/ 35 h 166"/>
                <a:gd name="T48" fmla="*/ 99 w 161"/>
                <a:gd name="T49" fmla="*/ 32 h 166"/>
                <a:gd name="T50" fmla="*/ 84 w 161"/>
                <a:gd name="T51" fmla="*/ 31 h 166"/>
                <a:gd name="T52" fmla="*/ 78 w 161"/>
                <a:gd name="T53" fmla="*/ 31 h 166"/>
                <a:gd name="T54" fmla="*/ 65 w 161"/>
                <a:gd name="T55" fmla="*/ 81 h 166"/>
                <a:gd name="T56" fmla="*/ 68 w 161"/>
                <a:gd name="T57" fmla="*/ 81 h 166"/>
                <a:gd name="T58" fmla="*/ 79 w 161"/>
                <a:gd name="T59"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66">
                  <a:moveTo>
                    <a:pt x="0" y="166"/>
                  </a:moveTo>
                  <a:cubicBezTo>
                    <a:pt x="45" y="0"/>
                    <a:pt x="45" y="0"/>
                    <a:pt x="45" y="0"/>
                  </a:cubicBezTo>
                  <a:cubicBezTo>
                    <a:pt x="109" y="0"/>
                    <a:pt x="109" y="0"/>
                    <a:pt x="109" y="0"/>
                  </a:cubicBezTo>
                  <a:cubicBezTo>
                    <a:pt x="119" y="0"/>
                    <a:pt x="127" y="1"/>
                    <a:pt x="133" y="3"/>
                  </a:cubicBezTo>
                  <a:cubicBezTo>
                    <a:pt x="140" y="5"/>
                    <a:pt x="145" y="8"/>
                    <a:pt x="150" y="11"/>
                  </a:cubicBezTo>
                  <a:cubicBezTo>
                    <a:pt x="155" y="15"/>
                    <a:pt x="158" y="21"/>
                    <a:pt x="160" y="28"/>
                  </a:cubicBezTo>
                  <a:cubicBezTo>
                    <a:pt x="161" y="35"/>
                    <a:pt x="161" y="43"/>
                    <a:pt x="158" y="53"/>
                  </a:cubicBezTo>
                  <a:cubicBezTo>
                    <a:pt x="156" y="60"/>
                    <a:pt x="153" y="68"/>
                    <a:pt x="149" y="75"/>
                  </a:cubicBezTo>
                  <a:cubicBezTo>
                    <a:pt x="144" y="82"/>
                    <a:pt x="139" y="88"/>
                    <a:pt x="134" y="92"/>
                  </a:cubicBezTo>
                  <a:cubicBezTo>
                    <a:pt x="130" y="95"/>
                    <a:pt x="126" y="98"/>
                    <a:pt x="122" y="100"/>
                  </a:cubicBezTo>
                  <a:cubicBezTo>
                    <a:pt x="118" y="103"/>
                    <a:pt x="114" y="105"/>
                    <a:pt x="109" y="106"/>
                  </a:cubicBezTo>
                  <a:cubicBezTo>
                    <a:pt x="105" y="108"/>
                    <a:pt x="100" y="110"/>
                    <a:pt x="95" y="110"/>
                  </a:cubicBezTo>
                  <a:cubicBezTo>
                    <a:pt x="90" y="111"/>
                    <a:pt x="84" y="112"/>
                    <a:pt x="78" y="112"/>
                  </a:cubicBezTo>
                  <a:cubicBezTo>
                    <a:pt x="57" y="112"/>
                    <a:pt x="57" y="112"/>
                    <a:pt x="57" y="112"/>
                  </a:cubicBezTo>
                  <a:cubicBezTo>
                    <a:pt x="42" y="166"/>
                    <a:pt x="42" y="166"/>
                    <a:pt x="42" y="166"/>
                  </a:cubicBezTo>
                  <a:lnTo>
                    <a:pt x="0" y="166"/>
                  </a:lnTo>
                  <a:close/>
                  <a:moveTo>
                    <a:pt x="79" y="81"/>
                  </a:moveTo>
                  <a:cubicBezTo>
                    <a:pt x="82" y="81"/>
                    <a:pt x="86" y="81"/>
                    <a:pt x="88" y="80"/>
                  </a:cubicBezTo>
                  <a:cubicBezTo>
                    <a:pt x="91" y="80"/>
                    <a:pt x="93" y="79"/>
                    <a:pt x="96" y="78"/>
                  </a:cubicBezTo>
                  <a:cubicBezTo>
                    <a:pt x="99" y="77"/>
                    <a:pt x="101" y="76"/>
                    <a:pt x="103" y="74"/>
                  </a:cubicBezTo>
                  <a:cubicBezTo>
                    <a:pt x="106" y="72"/>
                    <a:pt x="109" y="69"/>
                    <a:pt x="111" y="66"/>
                  </a:cubicBezTo>
                  <a:cubicBezTo>
                    <a:pt x="112" y="63"/>
                    <a:pt x="114" y="59"/>
                    <a:pt x="115" y="54"/>
                  </a:cubicBezTo>
                  <a:cubicBezTo>
                    <a:pt x="117" y="49"/>
                    <a:pt x="117" y="45"/>
                    <a:pt x="115" y="42"/>
                  </a:cubicBezTo>
                  <a:cubicBezTo>
                    <a:pt x="114" y="38"/>
                    <a:pt x="112" y="36"/>
                    <a:pt x="109" y="35"/>
                  </a:cubicBezTo>
                  <a:cubicBezTo>
                    <a:pt x="106" y="33"/>
                    <a:pt x="102" y="32"/>
                    <a:pt x="99" y="32"/>
                  </a:cubicBezTo>
                  <a:cubicBezTo>
                    <a:pt x="95" y="31"/>
                    <a:pt x="90" y="31"/>
                    <a:pt x="84" y="31"/>
                  </a:cubicBezTo>
                  <a:cubicBezTo>
                    <a:pt x="78" y="31"/>
                    <a:pt x="78" y="31"/>
                    <a:pt x="78" y="31"/>
                  </a:cubicBezTo>
                  <a:cubicBezTo>
                    <a:pt x="65" y="81"/>
                    <a:pt x="65" y="81"/>
                    <a:pt x="65" y="81"/>
                  </a:cubicBezTo>
                  <a:cubicBezTo>
                    <a:pt x="68" y="81"/>
                    <a:pt x="68" y="81"/>
                    <a:pt x="68" y="81"/>
                  </a:cubicBezTo>
                  <a:cubicBezTo>
                    <a:pt x="72" y="81"/>
                    <a:pt x="75" y="81"/>
                    <a:pt x="79" y="81"/>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noEditPoints="1"/>
            </p:cNvSpPr>
            <p:nvPr/>
          </p:nvSpPr>
          <p:spPr bwMode="auto">
            <a:xfrm>
              <a:off x="3353" y="1801"/>
              <a:ext cx="326" cy="330"/>
            </a:xfrm>
            <a:custGeom>
              <a:avLst/>
              <a:gdLst>
                <a:gd name="T0" fmla="*/ 0 w 164"/>
                <a:gd name="T1" fmla="*/ 166 h 166"/>
                <a:gd name="T2" fmla="*/ 45 w 164"/>
                <a:gd name="T3" fmla="*/ 0 h 166"/>
                <a:gd name="T4" fmla="*/ 111 w 164"/>
                <a:gd name="T5" fmla="*/ 0 h 166"/>
                <a:gd name="T6" fmla="*/ 135 w 164"/>
                <a:gd name="T7" fmla="*/ 2 h 166"/>
                <a:gd name="T8" fmla="*/ 152 w 164"/>
                <a:gd name="T9" fmla="*/ 9 h 166"/>
                <a:gd name="T10" fmla="*/ 162 w 164"/>
                <a:gd name="T11" fmla="*/ 24 h 166"/>
                <a:gd name="T12" fmla="*/ 161 w 164"/>
                <a:gd name="T13" fmla="*/ 46 h 166"/>
                <a:gd name="T14" fmla="*/ 145 w 164"/>
                <a:gd name="T15" fmla="*/ 77 h 166"/>
                <a:gd name="T16" fmla="*/ 117 w 164"/>
                <a:gd name="T17" fmla="*/ 96 h 166"/>
                <a:gd name="T18" fmla="*/ 154 w 164"/>
                <a:gd name="T19" fmla="*/ 166 h 166"/>
                <a:gd name="T20" fmla="*/ 103 w 164"/>
                <a:gd name="T21" fmla="*/ 166 h 166"/>
                <a:gd name="T22" fmla="*/ 73 w 164"/>
                <a:gd name="T23" fmla="*/ 105 h 166"/>
                <a:gd name="T24" fmla="*/ 58 w 164"/>
                <a:gd name="T25" fmla="*/ 105 h 166"/>
                <a:gd name="T26" fmla="*/ 42 w 164"/>
                <a:gd name="T27" fmla="*/ 166 h 166"/>
                <a:gd name="T28" fmla="*/ 0 w 164"/>
                <a:gd name="T29" fmla="*/ 166 h 166"/>
                <a:gd name="T30" fmla="*/ 93 w 164"/>
                <a:gd name="T31" fmla="*/ 74 h 166"/>
                <a:gd name="T32" fmla="*/ 104 w 164"/>
                <a:gd name="T33" fmla="*/ 70 h 166"/>
                <a:gd name="T34" fmla="*/ 112 w 164"/>
                <a:gd name="T35" fmla="*/ 63 h 166"/>
                <a:gd name="T36" fmla="*/ 117 w 164"/>
                <a:gd name="T37" fmla="*/ 51 h 166"/>
                <a:gd name="T38" fmla="*/ 118 w 164"/>
                <a:gd name="T39" fmla="*/ 40 h 166"/>
                <a:gd name="T40" fmla="*/ 112 w 164"/>
                <a:gd name="T41" fmla="*/ 33 h 166"/>
                <a:gd name="T42" fmla="*/ 104 w 164"/>
                <a:gd name="T43" fmla="*/ 31 h 166"/>
                <a:gd name="T44" fmla="*/ 92 w 164"/>
                <a:gd name="T45" fmla="*/ 31 h 166"/>
                <a:gd name="T46" fmla="*/ 78 w 164"/>
                <a:gd name="T47" fmla="*/ 31 h 166"/>
                <a:gd name="T48" fmla="*/ 66 w 164"/>
                <a:gd name="T49" fmla="*/ 76 h 166"/>
                <a:gd name="T50" fmla="*/ 78 w 164"/>
                <a:gd name="T51" fmla="*/ 76 h 166"/>
                <a:gd name="T52" fmla="*/ 93 w 164"/>
                <a:gd name="T53" fmla="*/ 7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66">
                  <a:moveTo>
                    <a:pt x="0" y="166"/>
                  </a:moveTo>
                  <a:cubicBezTo>
                    <a:pt x="45" y="0"/>
                    <a:pt x="45" y="0"/>
                    <a:pt x="45" y="0"/>
                  </a:cubicBezTo>
                  <a:cubicBezTo>
                    <a:pt x="111" y="0"/>
                    <a:pt x="111" y="0"/>
                    <a:pt x="111" y="0"/>
                  </a:cubicBezTo>
                  <a:cubicBezTo>
                    <a:pt x="121" y="0"/>
                    <a:pt x="128" y="1"/>
                    <a:pt x="135" y="2"/>
                  </a:cubicBezTo>
                  <a:cubicBezTo>
                    <a:pt x="141" y="3"/>
                    <a:pt x="147" y="6"/>
                    <a:pt x="152" y="9"/>
                  </a:cubicBezTo>
                  <a:cubicBezTo>
                    <a:pt x="157" y="13"/>
                    <a:pt x="160" y="18"/>
                    <a:pt x="162" y="24"/>
                  </a:cubicBezTo>
                  <a:cubicBezTo>
                    <a:pt x="164" y="30"/>
                    <a:pt x="164" y="37"/>
                    <a:pt x="161" y="46"/>
                  </a:cubicBezTo>
                  <a:cubicBezTo>
                    <a:pt x="158" y="59"/>
                    <a:pt x="152" y="69"/>
                    <a:pt x="145" y="77"/>
                  </a:cubicBezTo>
                  <a:cubicBezTo>
                    <a:pt x="137" y="85"/>
                    <a:pt x="127" y="91"/>
                    <a:pt x="117" y="96"/>
                  </a:cubicBezTo>
                  <a:cubicBezTo>
                    <a:pt x="154" y="166"/>
                    <a:pt x="154" y="166"/>
                    <a:pt x="154" y="166"/>
                  </a:cubicBezTo>
                  <a:cubicBezTo>
                    <a:pt x="103" y="166"/>
                    <a:pt x="103" y="166"/>
                    <a:pt x="103" y="166"/>
                  </a:cubicBezTo>
                  <a:cubicBezTo>
                    <a:pt x="73" y="105"/>
                    <a:pt x="73" y="105"/>
                    <a:pt x="73" y="105"/>
                  </a:cubicBezTo>
                  <a:cubicBezTo>
                    <a:pt x="58" y="105"/>
                    <a:pt x="58" y="105"/>
                    <a:pt x="58" y="105"/>
                  </a:cubicBezTo>
                  <a:cubicBezTo>
                    <a:pt x="42" y="166"/>
                    <a:pt x="42" y="166"/>
                    <a:pt x="42" y="166"/>
                  </a:cubicBezTo>
                  <a:lnTo>
                    <a:pt x="0" y="166"/>
                  </a:lnTo>
                  <a:close/>
                  <a:moveTo>
                    <a:pt x="93" y="74"/>
                  </a:moveTo>
                  <a:cubicBezTo>
                    <a:pt x="97" y="74"/>
                    <a:pt x="101" y="72"/>
                    <a:pt x="104" y="70"/>
                  </a:cubicBezTo>
                  <a:cubicBezTo>
                    <a:pt x="108" y="68"/>
                    <a:pt x="110" y="65"/>
                    <a:pt x="112" y="63"/>
                  </a:cubicBezTo>
                  <a:cubicBezTo>
                    <a:pt x="114" y="60"/>
                    <a:pt x="116" y="56"/>
                    <a:pt x="117" y="51"/>
                  </a:cubicBezTo>
                  <a:cubicBezTo>
                    <a:pt x="118" y="47"/>
                    <a:pt x="119" y="43"/>
                    <a:pt x="118" y="40"/>
                  </a:cubicBezTo>
                  <a:cubicBezTo>
                    <a:pt x="117" y="37"/>
                    <a:pt x="115" y="35"/>
                    <a:pt x="112" y="33"/>
                  </a:cubicBezTo>
                  <a:cubicBezTo>
                    <a:pt x="109" y="32"/>
                    <a:pt x="107" y="32"/>
                    <a:pt x="104" y="31"/>
                  </a:cubicBezTo>
                  <a:cubicBezTo>
                    <a:pt x="100" y="31"/>
                    <a:pt x="97" y="31"/>
                    <a:pt x="92" y="31"/>
                  </a:cubicBezTo>
                  <a:cubicBezTo>
                    <a:pt x="78" y="31"/>
                    <a:pt x="78" y="31"/>
                    <a:pt x="78" y="31"/>
                  </a:cubicBezTo>
                  <a:cubicBezTo>
                    <a:pt x="66" y="76"/>
                    <a:pt x="66" y="76"/>
                    <a:pt x="66" y="76"/>
                  </a:cubicBezTo>
                  <a:cubicBezTo>
                    <a:pt x="78" y="76"/>
                    <a:pt x="78" y="76"/>
                    <a:pt x="78" y="76"/>
                  </a:cubicBezTo>
                  <a:cubicBezTo>
                    <a:pt x="84" y="76"/>
                    <a:pt x="89" y="75"/>
                    <a:pt x="93" y="74"/>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3683" y="1801"/>
              <a:ext cx="310" cy="330"/>
            </a:xfrm>
            <a:custGeom>
              <a:avLst/>
              <a:gdLst>
                <a:gd name="T0" fmla="*/ 0 w 310"/>
                <a:gd name="T1" fmla="*/ 330 h 330"/>
                <a:gd name="T2" fmla="*/ 87 w 310"/>
                <a:gd name="T3" fmla="*/ 0 h 330"/>
                <a:gd name="T4" fmla="*/ 310 w 310"/>
                <a:gd name="T5" fmla="*/ 0 h 330"/>
                <a:gd name="T6" fmla="*/ 294 w 310"/>
                <a:gd name="T7" fmla="*/ 64 h 330"/>
                <a:gd name="T8" fmla="*/ 153 w 310"/>
                <a:gd name="T9" fmla="*/ 64 h 330"/>
                <a:gd name="T10" fmla="*/ 137 w 310"/>
                <a:gd name="T11" fmla="*/ 122 h 330"/>
                <a:gd name="T12" fmla="*/ 266 w 310"/>
                <a:gd name="T13" fmla="*/ 122 h 330"/>
                <a:gd name="T14" fmla="*/ 250 w 310"/>
                <a:gd name="T15" fmla="*/ 185 h 330"/>
                <a:gd name="T16" fmla="*/ 121 w 310"/>
                <a:gd name="T17" fmla="*/ 185 h 330"/>
                <a:gd name="T18" fmla="*/ 99 w 310"/>
                <a:gd name="T19" fmla="*/ 269 h 330"/>
                <a:gd name="T20" fmla="*/ 238 w 310"/>
                <a:gd name="T21" fmla="*/ 269 h 330"/>
                <a:gd name="T22" fmla="*/ 223 w 310"/>
                <a:gd name="T23" fmla="*/ 330 h 330"/>
                <a:gd name="T24" fmla="*/ 0 w 31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0">
                  <a:moveTo>
                    <a:pt x="0" y="330"/>
                  </a:moveTo>
                  <a:lnTo>
                    <a:pt x="87" y="0"/>
                  </a:lnTo>
                  <a:lnTo>
                    <a:pt x="310" y="0"/>
                  </a:lnTo>
                  <a:lnTo>
                    <a:pt x="294" y="64"/>
                  </a:lnTo>
                  <a:lnTo>
                    <a:pt x="153" y="64"/>
                  </a:lnTo>
                  <a:lnTo>
                    <a:pt x="137" y="122"/>
                  </a:lnTo>
                  <a:lnTo>
                    <a:pt x="266" y="122"/>
                  </a:lnTo>
                  <a:lnTo>
                    <a:pt x="250" y="185"/>
                  </a:lnTo>
                  <a:lnTo>
                    <a:pt x="121" y="185"/>
                  </a:lnTo>
                  <a:lnTo>
                    <a:pt x="99" y="269"/>
                  </a:lnTo>
                  <a:lnTo>
                    <a:pt x="238" y="269"/>
                  </a:lnTo>
                  <a:lnTo>
                    <a:pt x="223"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3949" y="1795"/>
              <a:ext cx="328" cy="342"/>
            </a:xfrm>
            <a:custGeom>
              <a:avLst/>
              <a:gdLst>
                <a:gd name="T0" fmla="*/ 24 w 165"/>
                <a:gd name="T1" fmla="*/ 168 h 172"/>
                <a:gd name="T2" fmla="*/ 0 w 165"/>
                <a:gd name="T3" fmla="*/ 159 h 172"/>
                <a:gd name="T4" fmla="*/ 10 w 165"/>
                <a:gd name="T5" fmla="*/ 120 h 172"/>
                <a:gd name="T6" fmla="*/ 14 w 165"/>
                <a:gd name="T7" fmla="*/ 120 h 172"/>
                <a:gd name="T8" fmla="*/ 37 w 165"/>
                <a:gd name="T9" fmla="*/ 136 h 172"/>
                <a:gd name="T10" fmla="*/ 65 w 165"/>
                <a:gd name="T11" fmla="*/ 142 h 172"/>
                <a:gd name="T12" fmla="*/ 74 w 165"/>
                <a:gd name="T13" fmla="*/ 141 h 172"/>
                <a:gd name="T14" fmla="*/ 84 w 165"/>
                <a:gd name="T15" fmla="*/ 139 h 172"/>
                <a:gd name="T16" fmla="*/ 93 w 165"/>
                <a:gd name="T17" fmla="*/ 133 h 172"/>
                <a:gd name="T18" fmla="*/ 99 w 165"/>
                <a:gd name="T19" fmla="*/ 124 h 172"/>
                <a:gd name="T20" fmla="*/ 96 w 165"/>
                <a:gd name="T21" fmla="*/ 114 h 172"/>
                <a:gd name="T22" fmla="*/ 86 w 165"/>
                <a:gd name="T23" fmla="*/ 109 h 172"/>
                <a:gd name="T24" fmla="*/ 69 w 165"/>
                <a:gd name="T25" fmla="*/ 104 h 172"/>
                <a:gd name="T26" fmla="*/ 53 w 165"/>
                <a:gd name="T27" fmla="*/ 99 h 172"/>
                <a:gd name="T28" fmla="*/ 30 w 165"/>
                <a:gd name="T29" fmla="*/ 81 h 172"/>
                <a:gd name="T30" fmla="*/ 29 w 165"/>
                <a:gd name="T31" fmla="*/ 52 h 172"/>
                <a:gd name="T32" fmla="*/ 59 w 165"/>
                <a:gd name="T33" fmla="*/ 15 h 172"/>
                <a:gd name="T34" fmla="*/ 112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6 w 165"/>
                <a:gd name="T47" fmla="*/ 31 h 172"/>
                <a:gd name="T48" fmla="*/ 96 w 165"/>
                <a:gd name="T49" fmla="*/ 31 h 172"/>
                <a:gd name="T50" fmla="*/ 86 w 165"/>
                <a:gd name="T51" fmla="*/ 34 h 172"/>
                <a:gd name="T52" fmla="*/ 78 w 165"/>
                <a:gd name="T53" fmla="*/ 40 h 172"/>
                <a:gd name="T54" fmla="*/ 73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6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0" y="120"/>
                    <a:pt x="10" y="120"/>
                    <a:pt x="10" y="120"/>
                  </a:cubicBezTo>
                  <a:cubicBezTo>
                    <a:pt x="14" y="120"/>
                    <a:pt x="14" y="120"/>
                    <a:pt x="14" y="120"/>
                  </a:cubicBezTo>
                  <a:cubicBezTo>
                    <a:pt x="20" y="127"/>
                    <a:pt x="28" y="132"/>
                    <a:pt x="37" y="136"/>
                  </a:cubicBezTo>
                  <a:cubicBezTo>
                    <a:pt x="46" y="140"/>
                    <a:pt x="55" y="142"/>
                    <a:pt x="65" y="142"/>
                  </a:cubicBezTo>
                  <a:cubicBezTo>
                    <a:pt x="67" y="142"/>
                    <a:pt x="70" y="142"/>
                    <a:pt x="74" y="141"/>
                  </a:cubicBezTo>
                  <a:cubicBezTo>
                    <a:pt x="78" y="141"/>
                    <a:pt x="82" y="140"/>
                    <a:pt x="84" y="139"/>
                  </a:cubicBezTo>
                  <a:cubicBezTo>
                    <a:pt x="88" y="137"/>
                    <a:pt x="91" y="136"/>
                    <a:pt x="93" y="133"/>
                  </a:cubicBezTo>
                  <a:cubicBezTo>
                    <a:pt x="96" y="131"/>
                    <a:pt x="98" y="128"/>
                    <a:pt x="99" y="124"/>
                  </a:cubicBezTo>
                  <a:cubicBezTo>
                    <a:pt x="100" y="120"/>
                    <a:pt x="99" y="117"/>
                    <a:pt x="96" y="114"/>
                  </a:cubicBezTo>
                  <a:cubicBezTo>
                    <a:pt x="94" y="112"/>
                    <a:pt x="90" y="110"/>
                    <a:pt x="86" y="109"/>
                  </a:cubicBezTo>
                  <a:cubicBezTo>
                    <a:pt x="81" y="107"/>
                    <a:pt x="75" y="106"/>
                    <a:pt x="69" y="104"/>
                  </a:cubicBezTo>
                  <a:cubicBezTo>
                    <a:pt x="63" y="103"/>
                    <a:pt x="58" y="101"/>
                    <a:pt x="53" y="99"/>
                  </a:cubicBezTo>
                  <a:cubicBezTo>
                    <a:pt x="41" y="95"/>
                    <a:pt x="33" y="89"/>
                    <a:pt x="30" y="81"/>
                  </a:cubicBezTo>
                  <a:cubicBezTo>
                    <a:pt x="26" y="74"/>
                    <a:pt x="26" y="64"/>
                    <a:pt x="29" y="52"/>
                  </a:cubicBezTo>
                  <a:cubicBezTo>
                    <a:pt x="33" y="37"/>
                    <a:pt x="43" y="24"/>
                    <a:pt x="59" y="15"/>
                  </a:cubicBezTo>
                  <a:cubicBezTo>
                    <a:pt x="75" y="5"/>
                    <a:pt x="92" y="0"/>
                    <a:pt x="112"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6" y="44"/>
                    <a:pt x="140" y="40"/>
                    <a:pt x="132" y="36"/>
                  </a:cubicBezTo>
                  <a:cubicBezTo>
                    <a:pt x="124" y="32"/>
                    <a:pt x="116" y="31"/>
                    <a:pt x="106" y="31"/>
                  </a:cubicBezTo>
                  <a:cubicBezTo>
                    <a:pt x="103" y="31"/>
                    <a:pt x="99" y="31"/>
                    <a:pt x="96" y="31"/>
                  </a:cubicBezTo>
                  <a:cubicBezTo>
                    <a:pt x="93" y="32"/>
                    <a:pt x="90" y="33"/>
                    <a:pt x="86" y="34"/>
                  </a:cubicBezTo>
                  <a:cubicBezTo>
                    <a:pt x="83" y="36"/>
                    <a:pt x="81" y="37"/>
                    <a:pt x="78" y="40"/>
                  </a:cubicBezTo>
                  <a:cubicBezTo>
                    <a:pt x="76" y="42"/>
                    <a:pt x="74" y="45"/>
                    <a:pt x="73" y="47"/>
                  </a:cubicBezTo>
                  <a:cubicBezTo>
                    <a:pt x="72" y="52"/>
                    <a:pt x="73" y="55"/>
                    <a:pt x="75" y="58"/>
                  </a:cubicBezTo>
                  <a:cubicBezTo>
                    <a:pt x="77" y="60"/>
                    <a:pt x="83" y="62"/>
                    <a:pt x="91" y="64"/>
                  </a:cubicBezTo>
                  <a:cubicBezTo>
                    <a:pt x="96" y="66"/>
                    <a:pt x="101" y="67"/>
                    <a:pt x="106" y="68"/>
                  </a:cubicBezTo>
                  <a:cubicBezTo>
                    <a:pt x="111" y="69"/>
                    <a:pt x="116" y="71"/>
                    <a:pt x="121" y="73"/>
                  </a:cubicBezTo>
                  <a:cubicBezTo>
                    <a:pt x="131" y="77"/>
                    <a:pt x="138" y="83"/>
                    <a:pt x="142" y="90"/>
                  </a:cubicBezTo>
                  <a:cubicBezTo>
                    <a:pt x="146" y="97"/>
                    <a:pt x="146" y="106"/>
                    <a:pt x="143" y="117"/>
                  </a:cubicBezTo>
                  <a:cubicBezTo>
                    <a:pt x="139" y="134"/>
                    <a:pt x="129" y="147"/>
                    <a:pt x="113" y="157"/>
                  </a:cubicBezTo>
                  <a:cubicBezTo>
                    <a:pt x="97" y="167"/>
                    <a:pt x="78" y="172"/>
                    <a:pt x="56"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p:cNvSpPr>
              <a:spLocks/>
            </p:cNvSpPr>
            <p:nvPr/>
          </p:nvSpPr>
          <p:spPr bwMode="auto">
            <a:xfrm>
              <a:off x="4235" y="1795"/>
              <a:ext cx="328" cy="342"/>
            </a:xfrm>
            <a:custGeom>
              <a:avLst/>
              <a:gdLst>
                <a:gd name="T0" fmla="*/ 24 w 165"/>
                <a:gd name="T1" fmla="*/ 168 h 172"/>
                <a:gd name="T2" fmla="*/ 0 w 165"/>
                <a:gd name="T3" fmla="*/ 159 h 172"/>
                <a:gd name="T4" fmla="*/ 11 w 165"/>
                <a:gd name="T5" fmla="*/ 120 h 172"/>
                <a:gd name="T6" fmla="*/ 14 w 165"/>
                <a:gd name="T7" fmla="*/ 120 h 172"/>
                <a:gd name="T8" fmla="*/ 38 w 165"/>
                <a:gd name="T9" fmla="*/ 136 h 172"/>
                <a:gd name="T10" fmla="*/ 65 w 165"/>
                <a:gd name="T11" fmla="*/ 142 h 172"/>
                <a:gd name="T12" fmla="*/ 75 w 165"/>
                <a:gd name="T13" fmla="*/ 141 h 172"/>
                <a:gd name="T14" fmla="*/ 85 w 165"/>
                <a:gd name="T15" fmla="*/ 139 h 172"/>
                <a:gd name="T16" fmla="*/ 94 w 165"/>
                <a:gd name="T17" fmla="*/ 133 h 172"/>
                <a:gd name="T18" fmla="*/ 99 w 165"/>
                <a:gd name="T19" fmla="*/ 124 h 172"/>
                <a:gd name="T20" fmla="*/ 97 w 165"/>
                <a:gd name="T21" fmla="*/ 114 h 172"/>
                <a:gd name="T22" fmla="*/ 87 w 165"/>
                <a:gd name="T23" fmla="*/ 109 h 172"/>
                <a:gd name="T24" fmla="*/ 70 w 165"/>
                <a:gd name="T25" fmla="*/ 104 h 172"/>
                <a:gd name="T26" fmla="*/ 53 w 165"/>
                <a:gd name="T27" fmla="*/ 99 h 172"/>
                <a:gd name="T28" fmla="*/ 30 w 165"/>
                <a:gd name="T29" fmla="*/ 81 h 172"/>
                <a:gd name="T30" fmla="*/ 30 w 165"/>
                <a:gd name="T31" fmla="*/ 52 h 172"/>
                <a:gd name="T32" fmla="*/ 59 w 165"/>
                <a:gd name="T33" fmla="*/ 15 h 172"/>
                <a:gd name="T34" fmla="*/ 113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7 w 165"/>
                <a:gd name="T47" fmla="*/ 31 h 172"/>
                <a:gd name="T48" fmla="*/ 97 w 165"/>
                <a:gd name="T49" fmla="*/ 31 h 172"/>
                <a:gd name="T50" fmla="*/ 87 w 165"/>
                <a:gd name="T51" fmla="*/ 34 h 172"/>
                <a:gd name="T52" fmla="*/ 78 w 165"/>
                <a:gd name="T53" fmla="*/ 40 h 172"/>
                <a:gd name="T54" fmla="*/ 74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7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1" y="120"/>
                    <a:pt x="11" y="120"/>
                    <a:pt x="11" y="120"/>
                  </a:cubicBezTo>
                  <a:cubicBezTo>
                    <a:pt x="14" y="120"/>
                    <a:pt x="14" y="120"/>
                    <a:pt x="14" y="120"/>
                  </a:cubicBezTo>
                  <a:cubicBezTo>
                    <a:pt x="21" y="127"/>
                    <a:pt x="29" y="132"/>
                    <a:pt x="38" y="136"/>
                  </a:cubicBezTo>
                  <a:cubicBezTo>
                    <a:pt x="47" y="140"/>
                    <a:pt x="56" y="142"/>
                    <a:pt x="65" y="142"/>
                  </a:cubicBezTo>
                  <a:cubicBezTo>
                    <a:pt x="68" y="142"/>
                    <a:pt x="71" y="142"/>
                    <a:pt x="75" y="141"/>
                  </a:cubicBezTo>
                  <a:cubicBezTo>
                    <a:pt x="79" y="141"/>
                    <a:pt x="82" y="140"/>
                    <a:pt x="85" y="139"/>
                  </a:cubicBezTo>
                  <a:cubicBezTo>
                    <a:pt x="88" y="137"/>
                    <a:pt x="91" y="136"/>
                    <a:pt x="94" y="133"/>
                  </a:cubicBezTo>
                  <a:cubicBezTo>
                    <a:pt x="96" y="131"/>
                    <a:pt x="98" y="128"/>
                    <a:pt x="99" y="124"/>
                  </a:cubicBezTo>
                  <a:cubicBezTo>
                    <a:pt x="100" y="120"/>
                    <a:pt x="99" y="117"/>
                    <a:pt x="97" y="114"/>
                  </a:cubicBezTo>
                  <a:cubicBezTo>
                    <a:pt x="94" y="112"/>
                    <a:pt x="91" y="110"/>
                    <a:pt x="87" y="109"/>
                  </a:cubicBezTo>
                  <a:cubicBezTo>
                    <a:pt x="81" y="107"/>
                    <a:pt x="76" y="106"/>
                    <a:pt x="70" y="104"/>
                  </a:cubicBezTo>
                  <a:cubicBezTo>
                    <a:pt x="64" y="103"/>
                    <a:pt x="58" y="101"/>
                    <a:pt x="53" y="99"/>
                  </a:cubicBezTo>
                  <a:cubicBezTo>
                    <a:pt x="41" y="95"/>
                    <a:pt x="34" y="89"/>
                    <a:pt x="30" y="81"/>
                  </a:cubicBezTo>
                  <a:cubicBezTo>
                    <a:pt x="27" y="74"/>
                    <a:pt x="27" y="64"/>
                    <a:pt x="30" y="52"/>
                  </a:cubicBezTo>
                  <a:cubicBezTo>
                    <a:pt x="34" y="37"/>
                    <a:pt x="44" y="24"/>
                    <a:pt x="59" y="15"/>
                  </a:cubicBezTo>
                  <a:cubicBezTo>
                    <a:pt x="75" y="5"/>
                    <a:pt x="93" y="0"/>
                    <a:pt x="113"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7" y="44"/>
                    <a:pt x="140" y="40"/>
                    <a:pt x="132" y="36"/>
                  </a:cubicBezTo>
                  <a:cubicBezTo>
                    <a:pt x="125" y="32"/>
                    <a:pt x="116" y="31"/>
                    <a:pt x="107" y="31"/>
                  </a:cubicBezTo>
                  <a:cubicBezTo>
                    <a:pt x="103" y="31"/>
                    <a:pt x="100" y="31"/>
                    <a:pt x="97" y="31"/>
                  </a:cubicBezTo>
                  <a:cubicBezTo>
                    <a:pt x="94" y="32"/>
                    <a:pt x="90" y="33"/>
                    <a:pt x="87" y="34"/>
                  </a:cubicBezTo>
                  <a:cubicBezTo>
                    <a:pt x="84" y="36"/>
                    <a:pt x="81" y="37"/>
                    <a:pt x="78" y="40"/>
                  </a:cubicBezTo>
                  <a:cubicBezTo>
                    <a:pt x="76" y="42"/>
                    <a:pt x="74" y="45"/>
                    <a:pt x="74" y="47"/>
                  </a:cubicBezTo>
                  <a:cubicBezTo>
                    <a:pt x="72" y="52"/>
                    <a:pt x="73" y="55"/>
                    <a:pt x="75" y="58"/>
                  </a:cubicBezTo>
                  <a:cubicBezTo>
                    <a:pt x="78" y="60"/>
                    <a:pt x="83" y="62"/>
                    <a:pt x="91" y="64"/>
                  </a:cubicBezTo>
                  <a:cubicBezTo>
                    <a:pt x="96" y="66"/>
                    <a:pt x="101" y="67"/>
                    <a:pt x="106" y="68"/>
                  </a:cubicBezTo>
                  <a:cubicBezTo>
                    <a:pt x="111" y="69"/>
                    <a:pt x="116" y="71"/>
                    <a:pt x="121" y="73"/>
                  </a:cubicBezTo>
                  <a:cubicBezTo>
                    <a:pt x="132" y="77"/>
                    <a:pt x="139" y="83"/>
                    <a:pt x="142" y="90"/>
                  </a:cubicBezTo>
                  <a:cubicBezTo>
                    <a:pt x="146" y="97"/>
                    <a:pt x="147" y="106"/>
                    <a:pt x="143" y="117"/>
                  </a:cubicBezTo>
                  <a:cubicBezTo>
                    <a:pt x="139" y="134"/>
                    <a:pt x="129" y="147"/>
                    <a:pt x="113" y="157"/>
                  </a:cubicBezTo>
                  <a:cubicBezTo>
                    <a:pt x="98" y="167"/>
                    <a:pt x="79" y="172"/>
                    <a:pt x="57"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p:cNvSpPr>
              <a:spLocks noEditPoints="1"/>
            </p:cNvSpPr>
            <p:nvPr/>
          </p:nvSpPr>
          <p:spPr bwMode="auto">
            <a:xfrm>
              <a:off x="4615" y="1724"/>
              <a:ext cx="177" cy="177"/>
            </a:xfrm>
            <a:custGeom>
              <a:avLst/>
              <a:gdLst>
                <a:gd name="T0" fmla="*/ 44 w 89"/>
                <a:gd name="T1" fmla="*/ 0 h 89"/>
                <a:gd name="T2" fmla="*/ 66 w 89"/>
                <a:gd name="T3" fmla="*/ 6 h 89"/>
                <a:gd name="T4" fmla="*/ 83 w 89"/>
                <a:gd name="T5" fmla="*/ 22 h 89"/>
                <a:gd name="T6" fmla="*/ 89 w 89"/>
                <a:gd name="T7" fmla="*/ 45 h 89"/>
                <a:gd name="T8" fmla="*/ 83 w 89"/>
                <a:gd name="T9" fmla="*/ 67 h 89"/>
                <a:gd name="T10" fmla="*/ 66 w 89"/>
                <a:gd name="T11" fmla="*/ 83 h 89"/>
                <a:gd name="T12" fmla="*/ 44 w 89"/>
                <a:gd name="T13" fmla="*/ 89 h 89"/>
                <a:gd name="T14" fmla="*/ 22 w 89"/>
                <a:gd name="T15" fmla="*/ 83 h 89"/>
                <a:gd name="T16" fmla="*/ 6 w 89"/>
                <a:gd name="T17" fmla="*/ 67 h 89"/>
                <a:gd name="T18" fmla="*/ 0 w 89"/>
                <a:gd name="T19" fmla="*/ 45 h 89"/>
                <a:gd name="T20" fmla="*/ 6 w 89"/>
                <a:gd name="T21" fmla="*/ 22 h 89"/>
                <a:gd name="T22" fmla="*/ 23 w 89"/>
                <a:gd name="T23" fmla="*/ 6 h 89"/>
                <a:gd name="T24" fmla="*/ 44 w 89"/>
                <a:gd name="T25" fmla="*/ 0 h 89"/>
                <a:gd name="T26" fmla="*/ 44 w 89"/>
                <a:gd name="T27" fmla="*/ 8 h 89"/>
                <a:gd name="T28" fmla="*/ 26 w 89"/>
                <a:gd name="T29" fmla="*/ 13 h 89"/>
                <a:gd name="T30" fmla="*/ 12 w 89"/>
                <a:gd name="T31" fmla="*/ 26 h 89"/>
                <a:gd name="T32" fmla="*/ 8 w 89"/>
                <a:gd name="T33" fmla="*/ 45 h 89"/>
                <a:gd name="T34" fmla="*/ 12 w 89"/>
                <a:gd name="T35" fmla="*/ 63 h 89"/>
                <a:gd name="T36" fmla="*/ 26 w 89"/>
                <a:gd name="T37" fmla="*/ 77 h 89"/>
                <a:gd name="T38" fmla="*/ 44 w 89"/>
                <a:gd name="T39" fmla="*/ 82 h 89"/>
                <a:gd name="T40" fmla="*/ 63 w 89"/>
                <a:gd name="T41" fmla="*/ 77 h 89"/>
                <a:gd name="T42" fmla="*/ 76 w 89"/>
                <a:gd name="T43" fmla="*/ 63 h 89"/>
                <a:gd name="T44" fmla="*/ 81 w 89"/>
                <a:gd name="T45" fmla="*/ 45 h 89"/>
                <a:gd name="T46" fmla="*/ 76 w 89"/>
                <a:gd name="T47" fmla="*/ 26 h 89"/>
                <a:gd name="T48" fmla="*/ 63 w 89"/>
                <a:gd name="T49" fmla="*/ 13 h 89"/>
                <a:gd name="T50" fmla="*/ 44 w 89"/>
                <a:gd name="T51" fmla="*/ 8 h 89"/>
                <a:gd name="T52" fmla="*/ 25 w 89"/>
                <a:gd name="T53" fmla="*/ 69 h 89"/>
                <a:gd name="T54" fmla="*/ 25 w 89"/>
                <a:gd name="T55" fmla="*/ 22 h 89"/>
                <a:gd name="T56" fmla="*/ 41 w 89"/>
                <a:gd name="T57" fmla="*/ 22 h 89"/>
                <a:gd name="T58" fmla="*/ 53 w 89"/>
                <a:gd name="T59" fmla="*/ 23 h 89"/>
                <a:gd name="T60" fmla="*/ 59 w 89"/>
                <a:gd name="T61" fmla="*/ 27 h 89"/>
                <a:gd name="T62" fmla="*/ 62 w 89"/>
                <a:gd name="T63" fmla="*/ 34 h 89"/>
                <a:gd name="T64" fmla="*/ 58 w 89"/>
                <a:gd name="T65" fmla="*/ 43 h 89"/>
                <a:gd name="T66" fmla="*/ 48 w 89"/>
                <a:gd name="T67" fmla="*/ 48 h 89"/>
                <a:gd name="T68" fmla="*/ 52 w 89"/>
                <a:gd name="T69" fmla="*/ 50 h 89"/>
                <a:gd name="T70" fmla="*/ 59 w 89"/>
                <a:gd name="T71" fmla="*/ 60 h 89"/>
                <a:gd name="T72" fmla="*/ 65 w 89"/>
                <a:gd name="T73" fmla="*/ 69 h 89"/>
                <a:gd name="T74" fmla="*/ 56 w 89"/>
                <a:gd name="T75" fmla="*/ 69 h 89"/>
                <a:gd name="T76" fmla="*/ 51 w 89"/>
                <a:gd name="T77" fmla="*/ 62 h 89"/>
                <a:gd name="T78" fmla="*/ 43 w 89"/>
                <a:gd name="T79" fmla="*/ 51 h 89"/>
                <a:gd name="T80" fmla="*/ 37 w 89"/>
                <a:gd name="T81" fmla="*/ 49 h 89"/>
                <a:gd name="T82" fmla="*/ 33 w 89"/>
                <a:gd name="T83" fmla="*/ 49 h 89"/>
                <a:gd name="T84" fmla="*/ 33 w 89"/>
                <a:gd name="T85" fmla="*/ 69 h 89"/>
                <a:gd name="T86" fmla="*/ 25 w 89"/>
                <a:gd name="T87" fmla="*/ 69 h 89"/>
                <a:gd name="T88" fmla="*/ 33 w 89"/>
                <a:gd name="T89" fmla="*/ 42 h 89"/>
                <a:gd name="T90" fmla="*/ 42 w 89"/>
                <a:gd name="T91" fmla="*/ 42 h 89"/>
                <a:gd name="T92" fmla="*/ 51 w 89"/>
                <a:gd name="T93" fmla="*/ 40 h 89"/>
                <a:gd name="T94" fmla="*/ 54 w 89"/>
                <a:gd name="T95" fmla="*/ 35 h 89"/>
                <a:gd name="T96" fmla="*/ 52 w 89"/>
                <a:gd name="T97" fmla="*/ 31 h 89"/>
                <a:gd name="T98" fmla="*/ 49 w 89"/>
                <a:gd name="T99" fmla="*/ 29 h 89"/>
                <a:gd name="T100" fmla="*/ 41 w 89"/>
                <a:gd name="T101" fmla="*/ 28 h 89"/>
                <a:gd name="T102" fmla="*/ 33 w 89"/>
                <a:gd name="T103" fmla="*/ 28 h 89"/>
                <a:gd name="T104" fmla="*/ 33 w 89"/>
                <a:gd name="T105"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89">
                  <a:moveTo>
                    <a:pt x="44" y="0"/>
                  </a:moveTo>
                  <a:cubicBezTo>
                    <a:pt x="52" y="0"/>
                    <a:pt x="59" y="2"/>
                    <a:pt x="66" y="6"/>
                  </a:cubicBezTo>
                  <a:cubicBezTo>
                    <a:pt x="73" y="10"/>
                    <a:pt x="79" y="15"/>
                    <a:pt x="83" y="22"/>
                  </a:cubicBezTo>
                  <a:cubicBezTo>
                    <a:pt x="87" y="30"/>
                    <a:pt x="89" y="37"/>
                    <a:pt x="89" y="45"/>
                  </a:cubicBezTo>
                  <a:cubicBezTo>
                    <a:pt x="89" y="52"/>
                    <a:pt x="87" y="60"/>
                    <a:pt x="83" y="67"/>
                  </a:cubicBezTo>
                  <a:cubicBezTo>
                    <a:pt x="79" y="74"/>
                    <a:pt x="73" y="79"/>
                    <a:pt x="66" y="83"/>
                  </a:cubicBezTo>
                  <a:cubicBezTo>
                    <a:pt x="59" y="87"/>
                    <a:pt x="52" y="89"/>
                    <a:pt x="44" y="89"/>
                  </a:cubicBezTo>
                  <a:cubicBezTo>
                    <a:pt x="37" y="89"/>
                    <a:pt x="29" y="87"/>
                    <a:pt x="22" y="83"/>
                  </a:cubicBezTo>
                  <a:cubicBezTo>
                    <a:pt x="15" y="79"/>
                    <a:pt x="10" y="74"/>
                    <a:pt x="6" y="67"/>
                  </a:cubicBezTo>
                  <a:cubicBezTo>
                    <a:pt x="2" y="60"/>
                    <a:pt x="0" y="52"/>
                    <a:pt x="0" y="45"/>
                  </a:cubicBezTo>
                  <a:cubicBezTo>
                    <a:pt x="0" y="37"/>
                    <a:pt x="2" y="30"/>
                    <a:pt x="6" y="22"/>
                  </a:cubicBezTo>
                  <a:cubicBezTo>
                    <a:pt x="10" y="15"/>
                    <a:pt x="16" y="10"/>
                    <a:pt x="23" y="6"/>
                  </a:cubicBezTo>
                  <a:cubicBezTo>
                    <a:pt x="30" y="2"/>
                    <a:pt x="37" y="0"/>
                    <a:pt x="44" y="0"/>
                  </a:cubicBezTo>
                  <a:close/>
                  <a:moveTo>
                    <a:pt x="44" y="8"/>
                  </a:moveTo>
                  <a:cubicBezTo>
                    <a:pt x="38" y="8"/>
                    <a:pt x="32" y="9"/>
                    <a:pt x="26" y="13"/>
                  </a:cubicBezTo>
                  <a:cubicBezTo>
                    <a:pt x="20" y="16"/>
                    <a:pt x="16" y="20"/>
                    <a:pt x="12" y="26"/>
                  </a:cubicBezTo>
                  <a:cubicBezTo>
                    <a:pt x="9" y="32"/>
                    <a:pt x="8" y="38"/>
                    <a:pt x="8" y="45"/>
                  </a:cubicBezTo>
                  <a:cubicBezTo>
                    <a:pt x="8" y="51"/>
                    <a:pt x="9" y="57"/>
                    <a:pt x="12" y="63"/>
                  </a:cubicBezTo>
                  <a:cubicBezTo>
                    <a:pt x="16" y="69"/>
                    <a:pt x="20" y="73"/>
                    <a:pt x="26" y="77"/>
                  </a:cubicBezTo>
                  <a:cubicBezTo>
                    <a:pt x="32" y="80"/>
                    <a:pt x="38" y="82"/>
                    <a:pt x="44" y="82"/>
                  </a:cubicBezTo>
                  <a:cubicBezTo>
                    <a:pt x="51" y="82"/>
                    <a:pt x="57" y="80"/>
                    <a:pt x="63" y="77"/>
                  </a:cubicBezTo>
                  <a:cubicBezTo>
                    <a:pt x="69" y="73"/>
                    <a:pt x="73" y="69"/>
                    <a:pt x="76" y="63"/>
                  </a:cubicBezTo>
                  <a:cubicBezTo>
                    <a:pt x="80" y="57"/>
                    <a:pt x="81" y="51"/>
                    <a:pt x="81" y="45"/>
                  </a:cubicBezTo>
                  <a:cubicBezTo>
                    <a:pt x="81" y="38"/>
                    <a:pt x="80" y="32"/>
                    <a:pt x="76" y="26"/>
                  </a:cubicBezTo>
                  <a:cubicBezTo>
                    <a:pt x="73" y="20"/>
                    <a:pt x="68" y="16"/>
                    <a:pt x="63" y="13"/>
                  </a:cubicBezTo>
                  <a:cubicBezTo>
                    <a:pt x="57" y="9"/>
                    <a:pt x="51" y="8"/>
                    <a:pt x="44" y="8"/>
                  </a:cubicBezTo>
                  <a:close/>
                  <a:moveTo>
                    <a:pt x="25" y="69"/>
                  </a:moveTo>
                  <a:cubicBezTo>
                    <a:pt x="25" y="22"/>
                    <a:pt x="25" y="22"/>
                    <a:pt x="25" y="22"/>
                  </a:cubicBezTo>
                  <a:cubicBezTo>
                    <a:pt x="41" y="22"/>
                    <a:pt x="41" y="22"/>
                    <a:pt x="41" y="22"/>
                  </a:cubicBezTo>
                  <a:cubicBezTo>
                    <a:pt x="47" y="22"/>
                    <a:pt x="51" y="22"/>
                    <a:pt x="53" y="23"/>
                  </a:cubicBezTo>
                  <a:cubicBezTo>
                    <a:pt x="56" y="24"/>
                    <a:pt x="58" y="25"/>
                    <a:pt x="59" y="27"/>
                  </a:cubicBezTo>
                  <a:cubicBezTo>
                    <a:pt x="61" y="30"/>
                    <a:pt x="62" y="32"/>
                    <a:pt x="62" y="34"/>
                  </a:cubicBezTo>
                  <a:cubicBezTo>
                    <a:pt x="62" y="38"/>
                    <a:pt x="60" y="41"/>
                    <a:pt x="58" y="43"/>
                  </a:cubicBezTo>
                  <a:cubicBezTo>
                    <a:pt x="55" y="46"/>
                    <a:pt x="52" y="48"/>
                    <a:pt x="48" y="48"/>
                  </a:cubicBezTo>
                  <a:cubicBezTo>
                    <a:pt x="50" y="49"/>
                    <a:pt x="51" y="49"/>
                    <a:pt x="52" y="50"/>
                  </a:cubicBezTo>
                  <a:cubicBezTo>
                    <a:pt x="54" y="52"/>
                    <a:pt x="56" y="55"/>
                    <a:pt x="59" y="60"/>
                  </a:cubicBezTo>
                  <a:cubicBezTo>
                    <a:pt x="65" y="69"/>
                    <a:pt x="65" y="69"/>
                    <a:pt x="65" y="69"/>
                  </a:cubicBezTo>
                  <a:cubicBezTo>
                    <a:pt x="56" y="69"/>
                    <a:pt x="56" y="69"/>
                    <a:pt x="56" y="69"/>
                  </a:cubicBezTo>
                  <a:cubicBezTo>
                    <a:pt x="51" y="62"/>
                    <a:pt x="51" y="62"/>
                    <a:pt x="51" y="62"/>
                  </a:cubicBezTo>
                  <a:cubicBezTo>
                    <a:pt x="48" y="56"/>
                    <a:pt x="45" y="52"/>
                    <a:pt x="43" y="51"/>
                  </a:cubicBezTo>
                  <a:cubicBezTo>
                    <a:pt x="42" y="49"/>
                    <a:pt x="40" y="49"/>
                    <a:pt x="37" y="49"/>
                  </a:cubicBezTo>
                  <a:cubicBezTo>
                    <a:pt x="33" y="49"/>
                    <a:pt x="33" y="49"/>
                    <a:pt x="33" y="49"/>
                  </a:cubicBezTo>
                  <a:cubicBezTo>
                    <a:pt x="33" y="69"/>
                    <a:pt x="33" y="69"/>
                    <a:pt x="33" y="69"/>
                  </a:cubicBezTo>
                  <a:lnTo>
                    <a:pt x="25" y="69"/>
                  </a:lnTo>
                  <a:close/>
                  <a:moveTo>
                    <a:pt x="33" y="42"/>
                  </a:moveTo>
                  <a:cubicBezTo>
                    <a:pt x="42" y="42"/>
                    <a:pt x="42" y="42"/>
                    <a:pt x="42" y="42"/>
                  </a:cubicBezTo>
                  <a:cubicBezTo>
                    <a:pt x="46" y="42"/>
                    <a:pt x="50" y="42"/>
                    <a:pt x="51" y="40"/>
                  </a:cubicBezTo>
                  <a:cubicBezTo>
                    <a:pt x="53" y="39"/>
                    <a:pt x="54" y="37"/>
                    <a:pt x="54" y="35"/>
                  </a:cubicBezTo>
                  <a:cubicBezTo>
                    <a:pt x="54" y="34"/>
                    <a:pt x="53" y="32"/>
                    <a:pt x="52" y="31"/>
                  </a:cubicBezTo>
                  <a:cubicBezTo>
                    <a:pt x="52" y="30"/>
                    <a:pt x="51" y="29"/>
                    <a:pt x="49" y="29"/>
                  </a:cubicBezTo>
                  <a:cubicBezTo>
                    <a:pt x="48" y="28"/>
                    <a:pt x="45" y="28"/>
                    <a:pt x="41" y="28"/>
                  </a:cubicBezTo>
                  <a:cubicBezTo>
                    <a:pt x="33" y="28"/>
                    <a:pt x="33" y="28"/>
                    <a:pt x="33" y="28"/>
                  </a:cubicBezTo>
                  <a:lnTo>
                    <a:pt x="3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flFirstPage">
            <a:extLst>
              <a:ext uri="{FF2B5EF4-FFF2-40B4-BE49-F238E27FC236}">
                <a16:creationId xmlns:a16="http://schemas.microsoft.com/office/drawing/2014/main" id="{0FA668E2-1337-4BE2-BF87-5C0043D2D0A2}"/>
              </a:ext>
            </a:extLst>
          </p:cNvPr>
          <p:cNvSpPr txBox="1"/>
          <p:nvPr/>
        </p:nvSpPr>
        <p:spPr>
          <a:xfrm>
            <a:off x="0" y="4739640"/>
            <a:ext cx="184731" cy="307777"/>
          </a:xfrm>
          <a:prstGeom prst="rect">
            <a:avLst/>
          </a:prstGeom>
          <a:noFill/>
        </p:spPr>
        <p:txBody>
          <a:bodyPr vert="horz" wrap="none" rtlCol="0">
            <a:spAutoFit/>
          </a:bodyPr>
          <a:lstStyle/>
          <a:p>
            <a:pPr algn="ctr"/>
            <a:endParaRPr lang="en-US" sz="1400" dirty="0">
              <a:latin typeface="+mj-lt"/>
              <a:cs typeface="Neo Sans Intel"/>
            </a:endParaRPr>
          </a:p>
        </p:txBody>
      </p:sp>
    </p:spTree>
    <p:extLst>
      <p:ext uri="{BB962C8B-B14F-4D97-AF65-F5344CB8AC3E}">
        <p14:creationId xmlns:p14="http://schemas.microsoft.com/office/powerpoint/2010/main" val="3266549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0" dirty="0" err="1"/>
              <a:t>NVMe</a:t>
            </a:r>
            <a:r>
              <a:rPr lang="en-US" dirty="0"/>
              <a:t>™</a:t>
            </a:r>
            <a:r>
              <a:rPr lang="en-AU" b="0" dirty="0"/>
              <a:t> Focus @VMWare</a:t>
            </a:r>
          </a:p>
        </p:txBody>
      </p:sp>
      <p:sp>
        <p:nvSpPr>
          <p:cNvPr id="4" name="Slide Number Placeholder 3"/>
          <p:cNvSpPr>
            <a:spLocks noGrp="1"/>
          </p:cNvSpPr>
          <p:nvPr>
            <p:ph type="sldNum" sz="quarter" idx="4294967295"/>
          </p:nvPr>
        </p:nvSpPr>
        <p:spPr bwMode="auto">
          <a:xfrm>
            <a:off x="6877050" y="4686300"/>
            <a:ext cx="19050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defRPr sz="1800" kern="1200">
                <a:solidFill>
                  <a:schemeClr val="bg2"/>
                </a:solidFill>
                <a:latin typeface="Arial" charset="0"/>
                <a:ea typeface="ＭＳ Ｐゴシック"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ltLang="en-US"/>
          </a:p>
          <a:p>
            <a:pPr>
              <a:defRPr/>
            </a:pPr>
            <a:fld id="{872FCCB3-47FA-4FD6-ADE2-9CF28EAC264B}" type="slidenum">
              <a:rPr lang="en-US" altLang="en-US" smtClean="0"/>
              <a:pPr>
                <a:defRPr/>
              </a:pPr>
              <a:t>21</a:t>
            </a:fld>
            <a:endParaRPr lang="en-US"/>
          </a:p>
        </p:txBody>
      </p:sp>
      <p:sp>
        <p:nvSpPr>
          <p:cNvPr id="47" name="Right Arrow 46"/>
          <p:cNvSpPr/>
          <p:nvPr/>
        </p:nvSpPr>
        <p:spPr bwMode="auto">
          <a:xfrm>
            <a:off x="1431712" y="2863748"/>
            <a:ext cx="7254017" cy="519125"/>
          </a:xfrm>
          <a:prstGeom prst="rightArrow">
            <a:avLst/>
          </a:prstGeom>
          <a:ln/>
          <a:effectLst/>
        </p:spPr>
        <p:style>
          <a:lnRef idx="1">
            <a:schemeClr val="accent2"/>
          </a:lnRef>
          <a:fillRef idx="3">
            <a:schemeClr val="accent2"/>
          </a:fillRef>
          <a:effectRef idx="2">
            <a:schemeClr val="accent2"/>
          </a:effectRef>
          <a:fontRef idx="minor">
            <a:schemeClr val="lt1"/>
          </a:fontRef>
        </p:style>
        <p:txBody>
          <a:bodyPr bIns="68562" rtlCol="0" anchor="ctr"/>
          <a:lstStyle/>
          <a:p>
            <a:pPr algn="ctr"/>
            <a:endParaRPr lang="en-US" sz="750"/>
          </a:p>
        </p:txBody>
      </p:sp>
      <p:sp>
        <p:nvSpPr>
          <p:cNvPr id="52" name="Right Arrow 51"/>
          <p:cNvSpPr/>
          <p:nvPr/>
        </p:nvSpPr>
        <p:spPr bwMode="auto">
          <a:xfrm>
            <a:off x="1431712" y="4017372"/>
            <a:ext cx="7254017" cy="519125"/>
          </a:xfrm>
          <a:prstGeom prst="rightArrow">
            <a:avLst/>
          </a:prstGeom>
          <a:ln/>
          <a:effectLst/>
        </p:spPr>
        <p:style>
          <a:lnRef idx="1">
            <a:schemeClr val="accent2"/>
          </a:lnRef>
          <a:fillRef idx="3">
            <a:schemeClr val="accent2"/>
          </a:fillRef>
          <a:effectRef idx="2">
            <a:schemeClr val="accent2"/>
          </a:effectRef>
          <a:fontRef idx="minor">
            <a:schemeClr val="lt1"/>
          </a:fontRef>
        </p:style>
        <p:txBody>
          <a:bodyPr bIns="68562" rtlCol="0" anchor="ctr"/>
          <a:lstStyle/>
          <a:p>
            <a:pPr algn="ctr"/>
            <a:endParaRPr lang="en-US" sz="750"/>
          </a:p>
        </p:txBody>
      </p:sp>
      <p:sp>
        <p:nvSpPr>
          <p:cNvPr id="24" name="Rectangle 23"/>
          <p:cNvSpPr/>
          <p:nvPr/>
        </p:nvSpPr>
        <p:spPr bwMode="auto">
          <a:xfrm>
            <a:off x="1545982" y="2590409"/>
            <a:ext cx="2156858" cy="1069334"/>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a:solidFill>
                  <a:schemeClr val="tx1"/>
                </a:solidFill>
              </a:rPr>
              <a:t>Reduced serialization</a:t>
            </a:r>
          </a:p>
          <a:p>
            <a:pPr marL="128556" indent="-128556">
              <a:spcAft>
                <a:spcPts val="75"/>
              </a:spcAft>
              <a:buFont typeface="Arial" charset="0"/>
              <a:buChar char="•"/>
            </a:pPr>
            <a:r>
              <a:rPr lang="en-US" sz="900" dirty="0">
                <a:solidFill>
                  <a:schemeClr val="tx1"/>
                </a:solidFill>
              </a:rPr>
              <a:t>Locality improvements</a:t>
            </a:r>
          </a:p>
          <a:p>
            <a:pPr marL="128556" indent="-128556">
              <a:spcAft>
                <a:spcPts val="75"/>
              </a:spcAft>
              <a:buFont typeface="Arial" charset="0"/>
              <a:buChar char="•"/>
            </a:pPr>
            <a:r>
              <a:rPr lang="en-US" sz="900" dirty="0" err="1">
                <a:solidFill>
                  <a:schemeClr val="tx1"/>
                </a:solidFill>
              </a:rPr>
              <a:t>vNVMe</a:t>
            </a:r>
            <a:r>
              <a:rPr lang="en-US" sz="900" dirty="0">
                <a:solidFill>
                  <a:schemeClr val="tx1"/>
                </a:solidFill>
              </a:rPr>
              <a:t> Adaption layer</a:t>
            </a:r>
          </a:p>
          <a:p>
            <a:pPr marL="128556" indent="-128556">
              <a:spcAft>
                <a:spcPts val="75"/>
              </a:spcAft>
              <a:buFont typeface="Arial" charset="0"/>
              <a:buChar char="•"/>
            </a:pPr>
            <a:r>
              <a:rPr lang="en-US" sz="900" dirty="0">
                <a:solidFill>
                  <a:schemeClr val="tx1"/>
                </a:solidFill>
              </a:rPr>
              <a:t>Multiple completion worlds support in </a:t>
            </a:r>
            <a:r>
              <a:rPr lang="en-US" sz="900" dirty="0" err="1">
                <a:solidFill>
                  <a:schemeClr val="tx1"/>
                </a:solidFill>
              </a:rPr>
              <a:t>NVMe</a:t>
            </a:r>
            <a:endParaRPr lang="en-US" sz="900" dirty="0">
              <a:solidFill>
                <a:schemeClr val="tx1"/>
              </a:solidFill>
            </a:endParaRPr>
          </a:p>
        </p:txBody>
      </p:sp>
      <p:sp>
        <p:nvSpPr>
          <p:cNvPr id="32" name="Rectangle 31"/>
          <p:cNvSpPr/>
          <p:nvPr/>
        </p:nvSpPr>
        <p:spPr bwMode="auto">
          <a:xfrm flipH="1">
            <a:off x="346145" y="2796735"/>
            <a:ext cx="1142702" cy="653154"/>
          </a:xfrm>
          <a:prstGeom prst="rect">
            <a:avLst/>
          </a:prstGeom>
          <a:gradFill flip="none" rotWithShape="1">
            <a:gsLst>
              <a:gs pos="0">
                <a:srgbClr val="0078B5"/>
              </a:gs>
              <a:gs pos="100000">
                <a:srgbClr val="009FEE"/>
              </a:gs>
            </a:gsLst>
            <a:lin ang="16200000" scaled="1"/>
            <a:tileRect/>
          </a:gradFill>
          <a:ln w="19050">
            <a:noFill/>
            <a:round/>
            <a:headEnd/>
            <a:tailEnd/>
          </a:ln>
          <a:effectLst>
            <a:outerShdw blurRad="50800" dist="38100" dir="5400000" algn="t" rotWithShape="0">
              <a:prstClr val="black">
                <a:alpha val="40000"/>
              </a:prstClr>
            </a:outerShdw>
          </a:effectLst>
        </p:spPr>
        <p:txBody>
          <a:bodyPr wrap="none" lIns="0" tIns="0" rIns="0" bIns="0" rtlCol="0" anchor="ctr"/>
          <a:lstStyle/>
          <a:p>
            <a:pPr algn="ctr"/>
            <a:r>
              <a:rPr lang="en-US" sz="1050" b="1" dirty="0">
                <a:solidFill>
                  <a:srgbClr val="FFFFFF"/>
                </a:solidFill>
              </a:rPr>
              <a:t>Core Stack</a:t>
            </a:r>
          </a:p>
        </p:txBody>
      </p:sp>
      <p:sp>
        <p:nvSpPr>
          <p:cNvPr id="38" name="Right Arrow 37"/>
          <p:cNvSpPr/>
          <p:nvPr/>
        </p:nvSpPr>
        <p:spPr bwMode="auto">
          <a:xfrm>
            <a:off x="1431712" y="1667438"/>
            <a:ext cx="7254017" cy="519125"/>
          </a:xfrm>
          <a:prstGeom prst="rightArrow">
            <a:avLst/>
          </a:prstGeom>
          <a:ln/>
          <a:effectLst/>
        </p:spPr>
        <p:style>
          <a:lnRef idx="1">
            <a:schemeClr val="accent2"/>
          </a:lnRef>
          <a:fillRef idx="3">
            <a:schemeClr val="accent2"/>
          </a:fillRef>
          <a:effectRef idx="2">
            <a:schemeClr val="accent2"/>
          </a:effectRef>
          <a:fontRef idx="minor">
            <a:schemeClr val="lt1"/>
          </a:fontRef>
        </p:style>
        <p:txBody>
          <a:bodyPr bIns="68562" rtlCol="0" anchor="ctr"/>
          <a:lstStyle/>
          <a:p>
            <a:pPr algn="ctr"/>
            <a:endParaRPr lang="en-US" sz="750"/>
          </a:p>
        </p:txBody>
      </p:sp>
      <p:sp>
        <p:nvSpPr>
          <p:cNvPr id="40" name="Rectangle 39"/>
          <p:cNvSpPr/>
          <p:nvPr/>
        </p:nvSpPr>
        <p:spPr bwMode="auto">
          <a:xfrm>
            <a:off x="1553120" y="1427606"/>
            <a:ext cx="2156858" cy="1032300"/>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a:solidFill>
                  <a:schemeClr val="tx1"/>
                </a:solidFill>
              </a:rPr>
              <a:t>Boot (UEFI)</a:t>
            </a:r>
          </a:p>
          <a:p>
            <a:pPr marL="128556" indent="-128556">
              <a:spcAft>
                <a:spcPts val="75"/>
              </a:spcAft>
              <a:buFont typeface="Arial" charset="0"/>
              <a:buChar char="•"/>
            </a:pPr>
            <a:r>
              <a:rPr lang="en-US" sz="900" dirty="0">
                <a:solidFill>
                  <a:schemeClr val="tx1"/>
                </a:solidFill>
              </a:rPr>
              <a:t>Firmware Update</a:t>
            </a:r>
          </a:p>
          <a:p>
            <a:pPr marL="128556" indent="-128556">
              <a:spcAft>
                <a:spcPts val="75"/>
              </a:spcAft>
              <a:buFont typeface="Arial" charset="0"/>
              <a:buChar char="•"/>
            </a:pPr>
            <a:r>
              <a:rPr lang="en-US" sz="900" dirty="0">
                <a:solidFill>
                  <a:schemeClr val="tx1"/>
                </a:solidFill>
              </a:rPr>
              <a:t>End-to-end protection</a:t>
            </a:r>
          </a:p>
          <a:p>
            <a:pPr marL="128556" indent="-128556">
              <a:spcAft>
                <a:spcPts val="75"/>
              </a:spcAft>
              <a:buFont typeface="Arial" charset="0"/>
              <a:buChar char="•"/>
            </a:pPr>
            <a:r>
              <a:rPr lang="en-US" sz="900" dirty="0">
                <a:solidFill>
                  <a:schemeClr val="tx1"/>
                </a:solidFill>
              </a:rPr>
              <a:t>Deallocate/TRIM/</a:t>
            </a:r>
            <a:r>
              <a:rPr lang="en-US" sz="900" dirty="0" err="1">
                <a:solidFill>
                  <a:schemeClr val="tx1"/>
                </a:solidFill>
              </a:rPr>
              <a:t>Unmap</a:t>
            </a:r>
            <a:endParaRPr lang="en-US" sz="900" dirty="0">
              <a:solidFill>
                <a:schemeClr val="tx1"/>
              </a:solidFill>
            </a:endParaRPr>
          </a:p>
          <a:p>
            <a:pPr marL="128556" indent="-128556">
              <a:spcAft>
                <a:spcPts val="75"/>
              </a:spcAft>
              <a:buFont typeface="Arial" charset="0"/>
              <a:buChar char="•"/>
            </a:pPr>
            <a:r>
              <a:rPr lang="en-US" sz="900" dirty="0">
                <a:solidFill>
                  <a:schemeClr val="tx1"/>
                </a:solidFill>
              </a:rPr>
              <a:t>4K</a:t>
            </a:r>
          </a:p>
          <a:p>
            <a:pPr marL="128556" indent="-128556">
              <a:spcAft>
                <a:spcPts val="75"/>
              </a:spcAft>
              <a:buFont typeface="Arial" charset="0"/>
              <a:buChar char="•"/>
            </a:pPr>
            <a:r>
              <a:rPr lang="en-US" sz="900" dirty="0">
                <a:solidFill>
                  <a:schemeClr val="tx1"/>
                </a:solidFill>
              </a:rPr>
              <a:t>SMART, Planned hot-remove</a:t>
            </a:r>
          </a:p>
        </p:txBody>
      </p:sp>
      <p:sp>
        <p:nvSpPr>
          <p:cNvPr id="41" name="Rectangle 40"/>
          <p:cNvSpPr/>
          <p:nvPr/>
        </p:nvSpPr>
        <p:spPr bwMode="auto">
          <a:xfrm flipH="1">
            <a:off x="346144" y="1600424"/>
            <a:ext cx="1142702" cy="653154"/>
          </a:xfrm>
          <a:prstGeom prst="rect">
            <a:avLst/>
          </a:prstGeom>
          <a:gradFill flip="none" rotWithShape="1">
            <a:gsLst>
              <a:gs pos="0">
                <a:srgbClr val="0078B5"/>
              </a:gs>
              <a:gs pos="100000">
                <a:srgbClr val="009FEE"/>
              </a:gs>
            </a:gsLst>
            <a:lin ang="16200000" scaled="1"/>
            <a:tileRect/>
          </a:gradFill>
          <a:ln w="19050">
            <a:noFill/>
            <a:round/>
            <a:headEnd/>
            <a:tailEnd/>
          </a:ln>
          <a:effectLst>
            <a:outerShdw blurRad="50800" dist="38100" dir="5400000" algn="t" rotWithShape="0">
              <a:prstClr val="black">
                <a:alpha val="40000"/>
              </a:prstClr>
            </a:outerShdw>
          </a:effectLst>
        </p:spPr>
        <p:txBody>
          <a:bodyPr wrap="none" lIns="0" tIns="0" rIns="0" bIns="0" rtlCol="0" anchor="ctr"/>
          <a:lstStyle/>
          <a:p>
            <a:pPr algn="ctr"/>
            <a:r>
              <a:rPr lang="en-US" sz="1050" b="1" dirty="0">
                <a:solidFill>
                  <a:srgbClr val="FFFFFF"/>
                </a:solidFill>
              </a:rPr>
              <a:t>Driver</a:t>
            </a:r>
          </a:p>
        </p:txBody>
      </p:sp>
      <p:sp>
        <p:nvSpPr>
          <p:cNvPr id="45" name="Rectangle 44"/>
          <p:cNvSpPr/>
          <p:nvPr/>
        </p:nvSpPr>
        <p:spPr bwMode="auto">
          <a:xfrm>
            <a:off x="1545982" y="3786718"/>
            <a:ext cx="2156858" cy="1015727"/>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err="1">
                <a:solidFill>
                  <a:schemeClr val="tx1"/>
                </a:solidFill>
              </a:rPr>
              <a:t>NVMe</a:t>
            </a:r>
            <a:r>
              <a:rPr lang="en-US" sz="900" dirty="0">
                <a:solidFill>
                  <a:schemeClr val="tx1"/>
                </a:solidFill>
              </a:rPr>
              <a:t>™ 1.0e spec</a:t>
            </a:r>
          </a:p>
          <a:p>
            <a:pPr marL="128556" indent="-128556">
              <a:spcAft>
                <a:spcPts val="75"/>
              </a:spcAft>
              <a:buFont typeface="Arial" charset="0"/>
              <a:buChar char="•"/>
            </a:pPr>
            <a:r>
              <a:rPr lang="en-US" sz="900" dirty="0">
                <a:solidFill>
                  <a:schemeClr val="tx1"/>
                </a:solidFill>
              </a:rPr>
              <a:t>Hot-plug support</a:t>
            </a:r>
          </a:p>
          <a:p>
            <a:pPr marL="128556" indent="-128556">
              <a:spcAft>
                <a:spcPts val="75"/>
              </a:spcAft>
              <a:buFont typeface="Arial" charset="0"/>
              <a:buChar char="•"/>
            </a:pPr>
            <a:r>
              <a:rPr lang="en-US" sz="900" dirty="0">
                <a:solidFill>
                  <a:schemeClr val="tx1"/>
                </a:solidFill>
              </a:rPr>
              <a:t>VM orchestration </a:t>
            </a:r>
          </a:p>
        </p:txBody>
      </p:sp>
      <p:sp>
        <p:nvSpPr>
          <p:cNvPr id="46" name="Rectangle 45"/>
          <p:cNvSpPr/>
          <p:nvPr/>
        </p:nvSpPr>
        <p:spPr bwMode="auto">
          <a:xfrm flipH="1">
            <a:off x="346145" y="3950358"/>
            <a:ext cx="1142702" cy="653154"/>
          </a:xfrm>
          <a:prstGeom prst="rect">
            <a:avLst/>
          </a:prstGeom>
          <a:gradFill flip="none" rotWithShape="1">
            <a:gsLst>
              <a:gs pos="0">
                <a:srgbClr val="0078B5"/>
              </a:gs>
              <a:gs pos="100000">
                <a:srgbClr val="009FEE"/>
              </a:gs>
            </a:gsLst>
            <a:lin ang="16200000" scaled="1"/>
            <a:tileRect/>
          </a:gradFill>
          <a:ln w="19050">
            <a:noFill/>
            <a:round/>
            <a:headEnd/>
            <a:tailEnd/>
          </a:ln>
          <a:effectLst>
            <a:outerShdw blurRad="50800" dist="38100" dir="5400000" algn="t" rotWithShape="0">
              <a:prstClr val="black">
                <a:alpha val="40000"/>
              </a:prstClr>
            </a:outerShdw>
          </a:effectLst>
        </p:spPr>
        <p:txBody>
          <a:bodyPr wrap="none" lIns="0" tIns="0" rIns="0" bIns="0" rtlCol="0" anchor="ctr"/>
          <a:lstStyle/>
          <a:p>
            <a:pPr algn="ctr"/>
            <a:r>
              <a:rPr lang="en-US" sz="1050" b="1" dirty="0">
                <a:solidFill>
                  <a:srgbClr val="FFFFFF"/>
                </a:solidFill>
              </a:rPr>
              <a:t>Virtual Devices</a:t>
            </a:r>
          </a:p>
        </p:txBody>
      </p:sp>
      <p:sp>
        <p:nvSpPr>
          <p:cNvPr id="27" name="Rectangle 26"/>
          <p:cNvSpPr/>
          <p:nvPr/>
        </p:nvSpPr>
        <p:spPr bwMode="auto">
          <a:xfrm>
            <a:off x="3832895" y="2590409"/>
            <a:ext cx="2217900" cy="1069334"/>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69027" indent="-128556" defTabSz="612092">
              <a:spcAft>
                <a:spcPts val="75"/>
              </a:spcAft>
              <a:buClr>
                <a:srgbClr val="717074"/>
              </a:buClr>
              <a:buFont typeface="Arial" charset="0"/>
              <a:buChar char="•"/>
            </a:pPr>
            <a:r>
              <a:rPr lang="en-US" sz="900" dirty="0">
                <a:solidFill>
                  <a:schemeClr val="tx1"/>
                </a:solidFill>
              </a:rPr>
              <a:t>Optimized stack - Highly parallel execution for single path local </a:t>
            </a:r>
            <a:r>
              <a:rPr lang="en-US" sz="900" dirty="0" err="1">
                <a:solidFill>
                  <a:schemeClr val="tx1"/>
                </a:solidFill>
              </a:rPr>
              <a:t>NVMe</a:t>
            </a:r>
            <a:r>
              <a:rPr lang="en-US" sz="900" dirty="0">
                <a:solidFill>
                  <a:schemeClr val="tx1"/>
                </a:solidFill>
              </a:rPr>
              <a:t> devices</a:t>
            </a:r>
          </a:p>
          <a:p>
            <a:pPr marL="169027" indent="-128556" defTabSz="612092">
              <a:spcAft>
                <a:spcPts val="75"/>
              </a:spcAft>
              <a:buClr>
                <a:srgbClr val="717074"/>
              </a:buClr>
              <a:buFont typeface="Arial" charset="0"/>
              <a:buChar char="•"/>
            </a:pPr>
            <a:r>
              <a:rPr lang="en-US" sz="900" dirty="0">
                <a:solidFill>
                  <a:schemeClr val="tx1"/>
                </a:solidFill>
              </a:rPr>
              <a:t>Reach target of 90%+ performance of device spec</a:t>
            </a:r>
          </a:p>
        </p:txBody>
      </p:sp>
      <p:sp>
        <p:nvSpPr>
          <p:cNvPr id="28" name="Rectangle 27"/>
          <p:cNvSpPr/>
          <p:nvPr/>
        </p:nvSpPr>
        <p:spPr bwMode="auto">
          <a:xfrm>
            <a:off x="3831386" y="1427604"/>
            <a:ext cx="2217900" cy="1032300"/>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a:solidFill>
                  <a:schemeClr val="tx1"/>
                </a:solidFill>
              </a:rPr>
              <a:t>Performance enhancements</a:t>
            </a:r>
          </a:p>
          <a:p>
            <a:pPr marL="128556" indent="-128556">
              <a:spcAft>
                <a:spcPts val="75"/>
              </a:spcAft>
              <a:buFont typeface="Arial" charset="0"/>
              <a:buChar char="•"/>
            </a:pPr>
            <a:r>
              <a:rPr lang="en-US" sz="900" dirty="0">
                <a:solidFill>
                  <a:schemeClr val="tx1"/>
                </a:solidFill>
              </a:rPr>
              <a:t>Extended CLI</a:t>
            </a:r>
          </a:p>
          <a:p>
            <a:pPr marL="128556" indent="-128556">
              <a:spcAft>
                <a:spcPts val="75"/>
              </a:spcAft>
              <a:buFont typeface="Arial" charset="0"/>
              <a:buChar char="•"/>
            </a:pPr>
            <a:r>
              <a:rPr lang="en-US" sz="900" dirty="0">
                <a:solidFill>
                  <a:schemeClr val="tx1"/>
                </a:solidFill>
              </a:rPr>
              <a:t>Name space management</a:t>
            </a:r>
          </a:p>
          <a:p>
            <a:pPr marL="128556" indent="-128556">
              <a:spcAft>
                <a:spcPts val="75"/>
              </a:spcAft>
              <a:buFont typeface="Arial" charset="0"/>
              <a:buChar char="•"/>
            </a:pPr>
            <a:r>
              <a:rPr lang="en-US" sz="900" dirty="0" err="1">
                <a:solidFill>
                  <a:schemeClr val="tx1"/>
                </a:solidFill>
              </a:rPr>
              <a:t>Async</a:t>
            </a:r>
            <a:r>
              <a:rPr lang="en-US" sz="900" dirty="0">
                <a:solidFill>
                  <a:schemeClr val="tx1"/>
                </a:solidFill>
              </a:rPr>
              <a:t> event error handling</a:t>
            </a:r>
          </a:p>
          <a:p>
            <a:pPr marL="128556" indent="-128556">
              <a:spcAft>
                <a:spcPts val="75"/>
              </a:spcAft>
              <a:buFont typeface="Arial" charset="0"/>
              <a:buChar char="•"/>
            </a:pPr>
            <a:r>
              <a:rPr lang="en-US" sz="900" dirty="0">
                <a:solidFill>
                  <a:schemeClr val="tx1"/>
                </a:solidFill>
              </a:rPr>
              <a:t>Enhance diagnostic logs</a:t>
            </a:r>
          </a:p>
        </p:txBody>
      </p:sp>
      <p:sp>
        <p:nvSpPr>
          <p:cNvPr id="30" name="Rectangle 29"/>
          <p:cNvSpPr/>
          <p:nvPr/>
        </p:nvSpPr>
        <p:spPr bwMode="auto">
          <a:xfrm>
            <a:off x="3836898" y="3786718"/>
            <a:ext cx="2217900" cy="1015727"/>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a:solidFill>
                  <a:schemeClr val="tx1"/>
                </a:solidFill>
              </a:rPr>
              <a:t>Performance improvements</a:t>
            </a:r>
          </a:p>
          <a:p>
            <a:pPr marL="128556" indent="-128556">
              <a:spcAft>
                <a:spcPts val="75"/>
              </a:spcAft>
              <a:buFont typeface="Arial" charset="0"/>
              <a:buChar char="•"/>
            </a:pPr>
            <a:r>
              <a:rPr lang="en-US" sz="900" dirty="0" err="1">
                <a:solidFill>
                  <a:schemeClr val="tx1"/>
                </a:solidFill>
              </a:rPr>
              <a:t>Async</a:t>
            </a:r>
            <a:r>
              <a:rPr lang="en-US" sz="900" dirty="0">
                <a:solidFill>
                  <a:schemeClr val="tx1"/>
                </a:solidFill>
              </a:rPr>
              <a:t> mode support</a:t>
            </a:r>
          </a:p>
          <a:p>
            <a:pPr marL="128556" indent="-128556">
              <a:spcAft>
                <a:spcPts val="75"/>
              </a:spcAft>
              <a:buFont typeface="Arial" charset="0"/>
              <a:buChar char="•"/>
            </a:pPr>
            <a:r>
              <a:rPr lang="en-US" sz="900" dirty="0" err="1">
                <a:solidFill>
                  <a:schemeClr val="tx1"/>
                </a:solidFill>
              </a:rPr>
              <a:t>unmap</a:t>
            </a:r>
            <a:r>
              <a:rPr lang="en-US" sz="900" dirty="0">
                <a:solidFill>
                  <a:schemeClr val="tx1"/>
                </a:solidFill>
              </a:rPr>
              <a:t> support </a:t>
            </a:r>
          </a:p>
        </p:txBody>
      </p:sp>
      <p:sp>
        <p:nvSpPr>
          <p:cNvPr id="16" name="TextBox 15"/>
          <p:cNvSpPr txBox="1"/>
          <p:nvPr/>
        </p:nvSpPr>
        <p:spPr>
          <a:xfrm>
            <a:off x="2169079" y="1144504"/>
            <a:ext cx="723275" cy="207749"/>
          </a:xfrm>
          <a:prstGeom prst="rect">
            <a:avLst/>
          </a:prstGeom>
          <a:noFill/>
        </p:spPr>
        <p:txBody>
          <a:bodyPr wrap="none" rtlCol="0">
            <a:spAutoFit/>
          </a:bodyPr>
          <a:lstStyle/>
          <a:p>
            <a:pPr>
              <a:spcAft>
                <a:spcPct val="40000"/>
              </a:spcAft>
            </a:pPr>
            <a:r>
              <a:rPr lang="en-US" sz="750" b="1" dirty="0">
                <a:solidFill>
                  <a:srgbClr val="003D79"/>
                </a:solidFill>
                <a:latin typeface="Arial"/>
                <a:ea typeface="ＭＳ Ｐゴシック"/>
              </a:rPr>
              <a:t>vSphere 6.5</a:t>
            </a:r>
          </a:p>
        </p:txBody>
      </p:sp>
      <p:sp>
        <p:nvSpPr>
          <p:cNvPr id="17" name="TextBox 16"/>
          <p:cNvSpPr txBox="1"/>
          <p:nvPr/>
        </p:nvSpPr>
        <p:spPr>
          <a:xfrm>
            <a:off x="4402738" y="1124565"/>
            <a:ext cx="750526" cy="207749"/>
          </a:xfrm>
          <a:prstGeom prst="rect">
            <a:avLst/>
          </a:prstGeom>
          <a:noFill/>
        </p:spPr>
        <p:txBody>
          <a:bodyPr wrap="none" rtlCol="0">
            <a:spAutoFit/>
          </a:bodyPr>
          <a:lstStyle/>
          <a:p>
            <a:pPr>
              <a:spcAft>
                <a:spcPct val="40000"/>
              </a:spcAft>
            </a:pPr>
            <a:r>
              <a:rPr lang="en-US" sz="750" b="1" dirty="0">
                <a:solidFill>
                  <a:srgbClr val="003D79"/>
                </a:solidFill>
                <a:ea typeface="ＭＳ Ｐゴシック"/>
              </a:rPr>
              <a:t>vSphere  6.7</a:t>
            </a:r>
          </a:p>
        </p:txBody>
      </p:sp>
      <p:sp>
        <p:nvSpPr>
          <p:cNvPr id="3" name="TextBox 2"/>
          <p:cNvSpPr txBox="1"/>
          <p:nvPr/>
        </p:nvSpPr>
        <p:spPr>
          <a:xfrm>
            <a:off x="7707460" y="-489060"/>
            <a:ext cx="685622" cy="685622"/>
          </a:xfrm>
          <a:prstGeom prst="rect">
            <a:avLst/>
          </a:prstGeom>
          <a:noFill/>
        </p:spPr>
        <p:txBody>
          <a:bodyPr wrap="none" lIns="0" tIns="0" rIns="0" bIns="0" rtlCol="0">
            <a:noAutofit/>
          </a:bodyPr>
          <a:lstStyle/>
          <a:p>
            <a:pPr>
              <a:lnSpc>
                <a:spcPct val="90000"/>
              </a:lnSpc>
            </a:pPr>
            <a:endParaRPr lang="en-US" sz="750" dirty="0"/>
          </a:p>
        </p:txBody>
      </p:sp>
      <p:sp>
        <p:nvSpPr>
          <p:cNvPr id="19" name="Rectangle 18"/>
          <p:cNvSpPr/>
          <p:nvPr/>
        </p:nvSpPr>
        <p:spPr bwMode="auto">
          <a:xfrm>
            <a:off x="6175435" y="2590409"/>
            <a:ext cx="2112491" cy="1069334"/>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69027" indent="-128556" defTabSz="612092">
              <a:spcAft>
                <a:spcPts val="75"/>
              </a:spcAft>
              <a:buClr>
                <a:srgbClr val="717074"/>
              </a:buClr>
              <a:buFont typeface="Arial" charset="0"/>
              <a:buChar char="•"/>
            </a:pPr>
            <a:r>
              <a:rPr lang="en-US" sz="900" dirty="0">
                <a:solidFill>
                  <a:schemeClr val="tx1"/>
                </a:solidFill>
              </a:rPr>
              <a:t>Next Generation Storage Stack with ultra-high IOPS</a:t>
            </a:r>
          </a:p>
          <a:p>
            <a:pPr marL="169027" indent="-128556" defTabSz="612092">
              <a:spcAft>
                <a:spcPts val="75"/>
              </a:spcAft>
              <a:buClr>
                <a:srgbClr val="717074"/>
              </a:buClr>
              <a:buFont typeface="Arial" charset="0"/>
              <a:buChar char="•"/>
            </a:pPr>
            <a:r>
              <a:rPr lang="en-US" sz="900" dirty="0">
                <a:solidFill>
                  <a:schemeClr val="tx1"/>
                </a:solidFill>
              </a:rPr>
              <a:t>End-to-end </a:t>
            </a:r>
            <a:r>
              <a:rPr lang="en-US" sz="900" dirty="0" err="1">
                <a:solidFill>
                  <a:schemeClr val="tx1"/>
                </a:solidFill>
              </a:rPr>
              <a:t>NVMe</a:t>
            </a:r>
            <a:r>
              <a:rPr lang="en-US" sz="900" dirty="0">
                <a:solidFill>
                  <a:schemeClr val="tx1"/>
                </a:solidFill>
              </a:rPr>
              <a:t> Stack</a:t>
            </a:r>
          </a:p>
          <a:p>
            <a:pPr marL="169027" indent="-128556" defTabSz="612092">
              <a:spcAft>
                <a:spcPts val="75"/>
              </a:spcAft>
              <a:buClr>
                <a:srgbClr val="717074"/>
              </a:buClr>
              <a:buFont typeface="Arial" charset="0"/>
              <a:buChar char="•"/>
            </a:pPr>
            <a:r>
              <a:rPr lang="en-US" sz="900" dirty="0" err="1">
                <a:solidFill>
                  <a:schemeClr val="tx1"/>
                </a:solidFill>
              </a:rPr>
              <a:t>NVMe</a:t>
            </a:r>
            <a:r>
              <a:rPr lang="en-US" sz="900">
                <a:solidFill>
                  <a:schemeClr val="tx1"/>
                </a:solidFill>
              </a:rPr>
              <a:t> Multi-pathing, ANA</a:t>
            </a:r>
            <a:endParaRPr lang="en-US" sz="900" dirty="0">
              <a:solidFill>
                <a:schemeClr val="tx1"/>
              </a:solidFill>
            </a:endParaRPr>
          </a:p>
          <a:p>
            <a:pPr marL="169027" indent="-128556" defTabSz="612092">
              <a:spcAft>
                <a:spcPts val="75"/>
              </a:spcAft>
              <a:buClr>
                <a:srgbClr val="717074"/>
              </a:buClr>
              <a:buFont typeface="Arial" charset="0"/>
              <a:buChar char="•"/>
            </a:pPr>
            <a:endParaRPr lang="en-US" sz="900" dirty="0">
              <a:solidFill>
                <a:schemeClr val="tx1"/>
              </a:solidFill>
            </a:endParaRPr>
          </a:p>
          <a:p>
            <a:pPr marL="169027" indent="-128556" defTabSz="612092">
              <a:spcAft>
                <a:spcPts val="75"/>
              </a:spcAft>
              <a:buClr>
                <a:srgbClr val="717074"/>
              </a:buClr>
              <a:buFont typeface="Arial" charset="0"/>
              <a:buChar char="•"/>
            </a:pPr>
            <a:endParaRPr lang="en-US" sz="900" dirty="0">
              <a:solidFill>
                <a:schemeClr val="tx1"/>
              </a:solidFill>
            </a:endParaRPr>
          </a:p>
        </p:txBody>
      </p:sp>
      <p:sp>
        <p:nvSpPr>
          <p:cNvPr id="20" name="Rectangle 19"/>
          <p:cNvSpPr/>
          <p:nvPr/>
        </p:nvSpPr>
        <p:spPr bwMode="auto">
          <a:xfrm>
            <a:off x="6173926" y="1427604"/>
            <a:ext cx="2112491" cy="1032300"/>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a:solidFill>
                  <a:schemeClr val="tx1"/>
                </a:solidFill>
              </a:rPr>
              <a:t>PCIe Native Hot-plug</a:t>
            </a:r>
          </a:p>
          <a:p>
            <a:pPr marL="128556" indent="-128556">
              <a:spcAft>
                <a:spcPts val="75"/>
              </a:spcAft>
              <a:buFont typeface="Arial" charset="0"/>
              <a:buChar char="•"/>
            </a:pPr>
            <a:r>
              <a:rPr lang="en-US" sz="900" dirty="0">
                <a:solidFill>
                  <a:schemeClr val="tx1"/>
                </a:solidFill>
              </a:rPr>
              <a:t>LED Management</a:t>
            </a:r>
          </a:p>
          <a:p>
            <a:pPr marL="128556" indent="-128556">
              <a:spcAft>
                <a:spcPts val="75"/>
              </a:spcAft>
              <a:buFont typeface="Arial" charset="0"/>
              <a:buChar char="•"/>
            </a:pPr>
            <a:r>
              <a:rPr lang="en-US" sz="900" dirty="0" err="1">
                <a:solidFill>
                  <a:schemeClr val="tx1"/>
                </a:solidFill>
              </a:rPr>
              <a:t>NVMe</a:t>
            </a:r>
            <a:r>
              <a:rPr lang="en-US" sz="900" dirty="0">
                <a:solidFill>
                  <a:schemeClr val="tx1"/>
                </a:solidFill>
              </a:rPr>
              <a:t> Over Fabric</a:t>
            </a:r>
          </a:p>
          <a:p>
            <a:pPr marL="128556" indent="-128556">
              <a:spcAft>
                <a:spcPts val="75"/>
              </a:spcAft>
              <a:buFont typeface="Arial" charset="0"/>
              <a:buChar char="•"/>
            </a:pPr>
            <a:r>
              <a:rPr lang="en-US" sz="900" dirty="0">
                <a:solidFill>
                  <a:schemeClr val="tx1"/>
                </a:solidFill>
              </a:rPr>
              <a:t>Multiple fabric option</a:t>
            </a:r>
          </a:p>
          <a:p>
            <a:pPr marL="128556" indent="-128556">
              <a:spcAft>
                <a:spcPts val="75"/>
              </a:spcAft>
              <a:buFont typeface="Arial" charset="0"/>
              <a:buChar char="•"/>
            </a:pPr>
            <a:r>
              <a:rPr lang="en-US" sz="900" dirty="0">
                <a:solidFill>
                  <a:schemeClr val="tx1"/>
                </a:solidFill>
              </a:rPr>
              <a:t>Sanitize</a:t>
            </a:r>
          </a:p>
        </p:txBody>
      </p:sp>
      <p:sp>
        <p:nvSpPr>
          <p:cNvPr id="21" name="Rectangle 20"/>
          <p:cNvSpPr/>
          <p:nvPr/>
        </p:nvSpPr>
        <p:spPr bwMode="auto">
          <a:xfrm>
            <a:off x="6179438" y="3786718"/>
            <a:ext cx="2112491" cy="1015727"/>
          </a:xfrm>
          <a:prstGeom prst="rect">
            <a:avLst/>
          </a:prstGeom>
          <a:solidFill>
            <a:schemeClr val="bg1"/>
          </a:solidFill>
          <a:ln w="6350">
            <a:solidFill>
              <a:schemeClr val="bg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62" tIns="68562" rIns="68562" bIns="68562" numCol="1" spcCol="0" rtlCol="0" fromWordArt="0" anchor="ctr" anchorCtr="0" forceAA="0" compatLnSpc="1">
            <a:prstTxWarp prst="textNoShape">
              <a:avLst/>
            </a:prstTxWarp>
            <a:noAutofit/>
          </a:bodyPr>
          <a:lstStyle/>
          <a:p>
            <a:pPr marL="128556" indent="-128556">
              <a:spcAft>
                <a:spcPts val="75"/>
              </a:spcAft>
              <a:buFont typeface="Arial" charset="0"/>
              <a:buChar char="•"/>
            </a:pPr>
            <a:r>
              <a:rPr lang="en-US" sz="900" dirty="0">
                <a:solidFill>
                  <a:schemeClr val="tx1"/>
                </a:solidFill>
              </a:rPr>
              <a:t>Rev the specification</a:t>
            </a:r>
          </a:p>
          <a:p>
            <a:pPr marL="128556" indent="-128556">
              <a:spcAft>
                <a:spcPts val="75"/>
              </a:spcAft>
              <a:buFont typeface="Arial" charset="0"/>
              <a:buChar char="•"/>
            </a:pPr>
            <a:r>
              <a:rPr lang="en-US" sz="900" dirty="0">
                <a:solidFill>
                  <a:schemeClr val="tx1"/>
                </a:solidFill>
              </a:rPr>
              <a:t>Parallel execution @backend</a:t>
            </a:r>
          </a:p>
          <a:p>
            <a:pPr marL="128556" indent="-128556">
              <a:spcAft>
                <a:spcPts val="75"/>
              </a:spcAft>
              <a:buFont typeface="Arial" charset="0"/>
              <a:buChar char="•"/>
            </a:pPr>
            <a:r>
              <a:rPr lang="en-US" sz="900" dirty="0">
                <a:solidFill>
                  <a:schemeClr val="tx1"/>
                </a:solidFill>
              </a:rPr>
              <a:t>4K Support</a:t>
            </a:r>
          </a:p>
          <a:p>
            <a:pPr marL="128556" indent="-128556">
              <a:spcAft>
                <a:spcPts val="75"/>
              </a:spcAft>
              <a:buFont typeface="Arial" charset="0"/>
              <a:buChar char="•"/>
            </a:pPr>
            <a:r>
              <a:rPr lang="en-US" sz="900" dirty="0">
                <a:solidFill>
                  <a:schemeClr val="tx1"/>
                </a:solidFill>
              </a:rPr>
              <a:t>Scatter-gather support</a:t>
            </a:r>
          </a:p>
          <a:p>
            <a:pPr marL="128556" indent="-128556">
              <a:spcAft>
                <a:spcPts val="75"/>
              </a:spcAft>
              <a:buFont typeface="Arial" charset="0"/>
              <a:buChar char="•"/>
            </a:pPr>
            <a:r>
              <a:rPr lang="en-US" sz="900" dirty="0">
                <a:solidFill>
                  <a:schemeClr val="tx1"/>
                </a:solidFill>
              </a:rPr>
              <a:t>Interrupt coalescing</a:t>
            </a:r>
          </a:p>
        </p:txBody>
      </p:sp>
      <p:sp>
        <p:nvSpPr>
          <p:cNvPr id="22" name="TextBox 21"/>
          <p:cNvSpPr txBox="1"/>
          <p:nvPr/>
        </p:nvSpPr>
        <p:spPr>
          <a:xfrm>
            <a:off x="6682902" y="1142444"/>
            <a:ext cx="928459" cy="207749"/>
          </a:xfrm>
          <a:prstGeom prst="rect">
            <a:avLst/>
          </a:prstGeom>
          <a:noFill/>
        </p:spPr>
        <p:txBody>
          <a:bodyPr wrap="none" rtlCol="0">
            <a:spAutoFit/>
          </a:bodyPr>
          <a:lstStyle/>
          <a:p>
            <a:pPr>
              <a:spcAft>
                <a:spcPct val="40000"/>
              </a:spcAft>
            </a:pPr>
            <a:r>
              <a:rPr lang="en-US" sz="750" b="1" dirty="0">
                <a:solidFill>
                  <a:srgbClr val="003D79"/>
                </a:solidFill>
                <a:latin typeface="Arial"/>
                <a:ea typeface="ＭＳ Ｐゴシック"/>
              </a:rPr>
              <a:t>Future Direction</a:t>
            </a:r>
            <a:endParaRPr lang="en-US" sz="1350" b="1" dirty="0">
              <a:solidFill>
                <a:srgbClr val="003D79"/>
              </a:solidFill>
              <a:latin typeface="Arial"/>
              <a:ea typeface="ＭＳ Ｐゴシック"/>
            </a:endParaRPr>
          </a:p>
        </p:txBody>
      </p:sp>
    </p:spTree>
    <p:extLst>
      <p:ext uri="{BB962C8B-B14F-4D97-AF65-F5344CB8AC3E}">
        <p14:creationId xmlns:p14="http://schemas.microsoft.com/office/powerpoint/2010/main" val="173402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anim calcmode="lin" valueType="num">
                                      <p:cBhvr>
                                        <p:cTn id="67" dur="1000" fill="hold"/>
                                        <p:tgtEl>
                                          <p:spTgt spid="22"/>
                                        </p:tgtEl>
                                        <p:attrNameLst>
                                          <p:attrName>ppt_x</p:attrName>
                                        </p:attrNameLst>
                                      </p:cBhvr>
                                      <p:tavLst>
                                        <p:tav tm="0">
                                          <p:val>
                                            <p:strVal val="#ppt_x"/>
                                          </p:val>
                                        </p:tav>
                                        <p:tav tm="100000">
                                          <p:val>
                                            <p:strVal val="#ppt_x"/>
                                          </p:val>
                                        </p:tav>
                                      </p:tavLst>
                                    </p:anim>
                                    <p:anim calcmode="lin" valueType="num">
                                      <p:cBhvr>
                                        <p:cTn id="6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0" grpId="0" animBg="1"/>
      <p:bldP spid="45" grpId="0" animBg="1"/>
      <p:bldP spid="27" grpId="0" animBg="1"/>
      <p:bldP spid="28" grpId="0" animBg="1"/>
      <p:bldP spid="30" grpId="0" animBg="1"/>
      <p:bldP spid="16" grpId="0"/>
      <p:bldP spid="17" grpId="0"/>
      <p:bldP spid="19" grpId="0" animBg="1"/>
      <p:bldP spid="20" grpId="0" animBg="1"/>
      <p:bldP spid="21"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auto">
          <a:xfrm>
            <a:off x="7887353" y="4787409"/>
            <a:ext cx="732598" cy="233552"/>
          </a:xfrm>
          <a:prstGeom prst="rect">
            <a:avLst/>
          </a:prstGeom>
          <a:noFill/>
          <a:ln w="9525">
            <a:noFill/>
            <a:miter lim="800000"/>
            <a:headEnd/>
            <a:tailEnd/>
          </a:ln>
        </p:spPr>
        <p:txBody>
          <a:bodyPr vert="horz" wrap="square" lIns="91424" tIns="45713" rIns="91424" bIns="45713" numCol="1" anchor="t" anchorCtr="0" compatLnSpc="1">
            <a:prstTxWarp prst="textNoShape">
              <a:avLst/>
            </a:prstTxWarp>
          </a:bodyPr>
          <a:lstStyle>
            <a:defPPr>
              <a:defRPr lang="en-US"/>
            </a:defPPr>
            <a:lvl1pPr marL="0" algn="r" defTabSz="914400" rtl="0" eaLnBrk="0" latinLnBrk="0" hangingPunct="0">
              <a:defRPr sz="1200" kern="1200">
                <a:solidFill>
                  <a:schemeClr val="bg2"/>
                </a:solidFill>
                <a:latin typeface="Arial" charset="0"/>
                <a:ea typeface="ＭＳ Ｐゴシック"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A6D8CF-3CDE-4807-BCD2-C9F2B831AAA5}" type="slidenum">
              <a:rPr lang="en-US" smtClean="0"/>
              <a:pPr/>
              <a:t>22</a:t>
            </a:fld>
            <a:endParaRPr lang="en-US" dirty="0"/>
          </a:p>
        </p:txBody>
      </p:sp>
      <p:graphicFrame>
        <p:nvGraphicFramePr>
          <p:cNvPr id="8" name="Chart 7"/>
          <p:cNvGraphicFramePr>
            <a:graphicFrameLocks/>
          </p:cNvGraphicFramePr>
          <p:nvPr/>
        </p:nvGraphicFramePr>
        <p:xfrm>
          <a:off x="459464" y="1244633"/>
          <a:ext cx="5997995" cy="344111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400324" y="1314778"/>
            <a:ext cx="1983731" cy="2885405"/>
          </a:xfrm>
          <a:prstGeom prst="rect">
            <a:avLst/>
          </a:prstGeom>
          <a:noFill/>
        </p:spPr>
        <p:txBody>
          <a:bodyPr wrap="square" rtlCol="0">
            <a:spAutoFit/>
          </a:bodyPr>
          <a:lstStyle/>
          <a:p>
            <a:pPr defTabSz="342815"/>
            <a:r>
              <a:rPr lang="en-US" sz="1200" dirty="0">
                <a:solidFill>
                  <a:srgbClr val="717074">
                    <a:lumMod val="50000"/>
                  </a:srgbClr>
                </a:solidFill>
                <a:latin typeface="Intel Clear"/>
              </a:rPr>
              <a:t>Hardware:</a:t>
            </a:r>
          </a:p>
          <a:p>
            <a:pPr marL="127365" indent="-127365" defTabSz="342815">
              <a:buFont typeface="Arial" charset="0"/>
              <a:buChar char="•"/>
            </a:pPr>
            <a:r>
              <a:rPr lang="en-US" sz="1050" dirty="0">
                <a:solidFill>
                  <a:srgbClr val="717074">
                    <a:lumMod val="50000"/>
                  </a:srgbClr>
                </a:solidFill>
                <a:latin typeface="Intel Clear"/>
              </a:rPr>
              <a:t>Intel® Xeon® E5-2687W v3 @3.10GHz (10 cores + HT)</a:t>
            </a:r>
          </a:p>
          <a:p>
            <a:pPr marL="127365" indent="-127365" defTabSz="342815">
              <a:buFont typeface="Arial" charset="0"/>
              <a:buChar char="•"/>
            </a:pPr>
            <a:r>
              <a:rPr lang="en-US" sz="1050" dirty="0">
                <a:solidFill>
                  <a:srgbClr val="717074">
                    <a:lumMod val="50000"/>
                  </a:srgbClr>
                </a:solidFill>
                <a:latin typeface="Intel Clear"/>
              </a:rPr>
              <a:t>64 GB RAM</a:t>
            </a:r>
          </a:p>
          <a:p>
            <a:pPr marL="127365" indent="-127365" defTabSz="342815">
              <a:buFont typeface="Arial" charset="0"/>
              <a:buChar char="•"/>
            </a:pPr>
            <a:r>
              <a:rPr lang="en-US" sz="1050" dirty="0">
                <a:solidFill>
                  <a:srgbClr val="717074">
                    <a:lumMod val="50000"/>
                  </a:srgbClr>
                </a:solidFill>
                <a:latin typeface="Intel Clear"/>
              </a:rPr>
              <a:t>NVM Express</a:t>
            </a:r>
            <a:r>
              <a:rPr lang="en-US" sz="1050" baseline="30000" dirty="0">
                <a:solidFill>
                  <a:srgbClr val="717074">
                    <a:lumMod val="50000"/>
                  </a:srgbClr>
                </a:solidFill>
                <a:latin typeface="Intel Clear"/>
              </a:rPr>
              <a:t>*</a:t>
            </a:r>
            <a:r>
              <a:rPr lang="en-US" sz="1050" dirty="0">
                <a:solidFill>
                  <a:srgbClr val="717074">
                    <a:lumMod val="50000"/>
                  </a:srgbClr>
                </a:solidFill>
                <a:latin typeface="Intel Clear"/>
              </a:rPr>
              <a:t> 1M IOPS @ 4K Reads</a:t>
            </a:r>
          </a:p>
          <a:p>
            <a:pPr marL="214259" indent="-214259" defTabSz="342815">
              <a:buFont typeface="Arial" charset="0"/>
              <a:buChar char="•"/>
            </a:pPr>
            <a:endParaRPr lang="en-US" sz="1050" dirty="0">
              <a:solidFill>
                <a:srgbClr val="717074">
                  <a:lumMod val="50000"/>
                </a:srgbClr>
              </a:solidFill>
              <a:latin typeface="Intel Clear"/>
            </a:endParaRPr>
          </a:p>
          <a:p>
            <a:pPr defTabSz="342815"/>
            <a:r>
              <a:rPr lang="en-US" sz="1200" dirty="0">
                <a:solidFill>
                  <a:srgbClr val="717074">
                    <a:lumMod val="50000"/>
                  </a:srgbClr>
                </a:solidFill>
                <a:latin typeface="Intel Clear"/>
              </a:rPr>
              <a:t>Software:</a:t>
            </a:r>
          </a:p>
          <a:p>
            <a:pPr marL="127365" indent="-127365" defTabSz="342815">
              <a:buFont typeface="Arial" charset="0"/>
              <a:buChar char="•"/>
            </a:pPr>
            <a:r>
              <a:rPr lang="en-US" sz="1050" dirty="0">
                <a:solidFill>
                  <a:srgbClr val="717074">
                    <a:lumMod val="50000"/>
                  </a:srgbClr>
                </a:solidFill>
                <a:latin typeface="Intel Clear"/>
              </a:rPr>
              <a:t>vSphere</a:t>
            </a:r>
            <a:r>
              <a:rPr lang="en-US" sz="1050" baseline="30000" dirty="0">
                <a:solidFill>
                  <a:srgbClr val="717074">
                    <a:lumMod val="50000"/>
                  </a:srgbClr>
                </a:solidFill>
                <a:latin typeface="Intel Clear"/>
              </a:rPr>
              <a:t>*</a:t>
            </a:r>
            <a:r>
              <a:rPr lang="en-US" sz="1050" dirty="0">
                <a:solidFill>
                  <a:srgbClr val="717074">
                    <a:lumMod val="50000"/>
                  </a:srgbClr>
                </a:solidFill>
                <a:latin typeface="Intel Clear"/>
              </a:rPr>
              <a:t> 6.0U2 vs. Future prototype</a:t>
            </a:r>
          </a:p>
          <a:p>
            <a:pPr marL="127365" indent="-127365" defTabSz="342815">
              <a:buFont typeface="Arial" charset="0"/>
              <a:buChar char="•"/>
            </a:pPr>
            <a:r>
              <a:rPr lang="en-US" sz="1050" dirty="0">
                <a:solidFill>
                  <a:srgbClr val="717074">
                    <a:lumMod val="50000"/>
                  </a:srgbClr>
                </a:solidFill>
                <a:latin typeface="Intel Clear"/>
              </a:rPr>
              <a:t>1 VM, 8 VCPU, Windows</a:t>
            </a:r>
            <a:r>
              <a:rPr lang="en-US" sz="1050" baseline="30000" dirty="0">
                <a:solidFill>
                  <a:srgbClr val="717074">
                    <a:lumMod val="50000"/>
                  </a:srgbClr>
                </a:solidFill>
                <a:latin typeface="Intel Clear"/>
              </a:rPr>
              <a:t>*</a:t>
            </a:r>
            <a:r>
              <a:rPr lang="en-US" sz="1050" dirty="0">
                <a:solidFill>
                  <a:srgbClr val="717074">
                    <a:lumMod val="50000"/>
                  </a:srgbClr>
                </a:solidFill>
                <a:latin typeface="Intel Clear"/>
              </a:rPr>
              <a:t> 2012, 4 VMDK eager-zeroed</a:t>
            </a:r>
          </a:p>
          <a:p>
            <a:pPr marL="127365" indent="-127365" defTabSz="342815">
              <a:buFont typeface="Arial" charset="0"/>
              <a:buChar char="•"/>
            </a:pPr>
            <a:r>
              <a:rPr lang="en-US" sz="1050" dirty="0" err="1">
                <a:solidFill>
                  <a:srgbClr val="717074">
                    <a:lumMod val="50000"/>
                  </a:srgbClr>
                </a:solidFill>
                <a:latin typeface="Intel Clear"/>
              </a:rPr>
              <a:t>IOMeter</a:t>
            </a:r>
            <a:r>
              <a:rPr lang="en-US" sz="1050" dirty="0">
                <a:solidFill>
                  <a:srgbClr val="717074">
                    <a:lumMod val="50000"/>
                  </a:srgbClr>
                </a:solidFill>
                <a:latin typeface="Intel Clear"/>
              </a:rPr>
              <a:t>: </a:t>
            </a:r>
          </a:p>
          <a:p>
            <a:pPr lvl="1" defTabSz="342815"/>
            <a:r>
              <a:rPr lang="en-US" sz="1050" dirty="0">
                <a:solidFill>
                  <a:srgbClr val="717074">
                    <a:lumMod val="50000"/>
                  </a:srgbClr>
                </a:solidFill>
                <a:latin typeface="Intel Clear"/>
              </a:rPr>
              <a:t>4K </a:t>
            </a:r>
            <a:r>
              <a:rPr lang="en-US" sz="1050" dirty="0" err="1">
                <a:solidFill>
                  <a:srgbClr val="717074">
                    <a:lumMod val="50000"/>
                  </a:srgbClr>
                </a:solidFill>
                <a:latin typeface="Intel Clear"/>
              </a:rPr>
              <a:t>seq</a:t>
            </a:r>
            <a:r>
              <a:rPr lang="en-US" sz="1050" dirty="0">
                <a:solidFill>
                  <a:srgbClr val="717074">
                    <a:lumMod val="50000"/>
                  </a:srgbClr>
                </a:solidFill>
                <a:latin typeface="Intel Clear"/>
              </a:rPr>
              <a:t> reads, 64 OIOs per worker, even distribution of workers to VMDK  </a:t>
            </a:r>
          </a:p>
        </p:txBody>
      </p:sp>
      <p:grpSp>
        <p:nvGrpSpPr>
          <p:cNvPr id="11" name="Group 10"/>
          <p:cNvGrpSpPr/>
          <p:nvPr/>
        </p:nvGrpSpPr>
        <p:grpSpPr>
          <a:xfrm>
            <a:off x="2686542" y="1429048"/>
            <a:ext cx="2555309" cy="742757"/>
            <a:chOff x="5484812" y="-1349535"/>
            <a:chExt cx="3407966" cy="990600"/>
          </a:xfrm>
        </p:grpSpPr>
        <p:sp>
          <p:nvSpPr>
            <p:cNvPr id="12" name="TextBox 11"/>
            <p:cNvSpPr txBox="1"/>
            <p:nvPr/>
          </p:nvSpPr>
          <p:spPr>
            <a:xfrm>
              <a:off x="5713412" y="-1349535"/>
              <a:ext cx="3179366" cy="990600"/>
            </a:xfrm>
            <a:prstGeom prst="rect">
              <a:avLst/>
            </a:prstGeom>
            <a:noFill/>
          </p:spPr>
          <p:txBody>
            <a:bodyPr wrap="square" lIns="0" tIns="0" rIns="0" bIns="0" rtlCol="0">
              <a:noAutofit/>
            </a:bodyPr>
            <a:lstStyle/>
            <a:p>
              <a:pPr defTabSz="685514">
                <a:lnSpc>
                  <a:spcPct val="200000"/>
                </a:lnSpc>
              </a:pPr>
              <a:r>
                <a:rPr lang="en-US" sz="1050" b="1" dirty="0">
                  <a:solidFill>
                    <a:srgbClr val="717074">
                      <a:lumMod val="75000"/>
                    </a:srgbClr>
                  </a:solidFill>
                  <a:latin typeface="Arial"/>
                </a:rPr>
                <a:t>vSphere 6.0</a:t>
              </a:r>
            </a:p>
            <a:p>
              <a:pPr defTabSz="685514">
                <a:lnSpc>
                  <a:spcPct val="200000"/>
                </a:lnSpc>
              </a:pPr>
              <a:r>
                <a:rPr lang="en-US" sz="1050" b="1" dirty="0">
                  <a:solidFill>
                    <a:srgbClr val="717074">
                      <a:lumMod val="75000"/>
                    </a:srgbClr>
                  </a:solidFill>
                  <a:latin typeface="Arial"/>
                </a:rPr>
                <a:t>vSphere 6.7 with new Plug-in</a:t>
              </a:r>
            </a:p>
          </p:txBody>
        </p:sp>
        <p:sp>
          <p:nvSpPr>
            <p:cNvPr id="13" name="Rectangle 12"/>
            <p:cNvSpPr/>
            <p:nvPr/>
          </p:nvSpPr>
          <p:spPr>
            <a:xfrm>
              <a:off x="5484812" y="-1143000"/>
              <a:ext cx="152400" cy="152400"/>
            </a:xfrm>
            <a:prstGeom prst="rect">
              <a:avLst/>
            </a:prstGeom>
            <a:solidFill>
              <a:schemeClr val="tx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514"/>
              <a:endParaRPr lang="en-US" sz="1425" dirty="0">
                <a:solidFill>
                  <a:prstClr val="white"/>
                </a:solidFill>
              </a:endParaRPr>
            </a:p>
          </p:txBody>
        </p:sp>
        <p:sp>
          <p:nvSpPr>
            <p:cNvPr id="14" name="Rectangle 13"/>
            <p:cNvSpPr/>
            <p:nvPr/>
          </p:nvSpPr>
          <p:spPr>
            <a:xfrm>
              <a:off x="5484812" y="-762000"/>
              <a:ext cx="152401" cy="1524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514"/>
              <a:endParaRPr lang="en-US" sz="1425" dirty="0">
                <a:solidFill>
                  <a:prstClr val="white"/>
                </a:solidFill>
              </a:endParaRPr>
            </a:p>
          </p:txBody>
        </p:sp>
      </p:grpSp>
      <p:pic>
        <p:nvPicPr>
          <p:cNvPr id="15" name="Picture 14"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914" y="4463161"/>
            <a:ext cx="6604171" cy="445178"/>
          </a:xfrm>
          <a:prstGeom prst="rect">
            <a:avLst/>
          </a:prstGeom>
          <a:noFill/>
          <a:ln>
            <a:noFill/>
          </a:ln>
        </p:spPr>
      </p:pic>
      <p:sp>
        <p:nvSpPr>
          <p:cNvPr id="16" name="Title 1"/>
          <p:cNvSpPr>
            <a:spLocks noGrp="1"/>
          </p:cNvSpPr>
          <p:nvPr>
            <p:ph type="title"/>
          </p:nvPr>
        </p:nvSpPr>
        <p:spPr>
          <a:xfrm>
            <a:off x="1839433" y="160596"/>
            <a:ext cx="6846296" cy="609600"/>
          </a:xfrm>
        </p:spPr>
        <p:txBody>
          <a:bodyPr/>
          <a:lstStyle/>
          <a:p>
            <a:r>
              <a:rPr lang="en-US" dirty="0" err="1"/>
              <a:t>NVMe</a:t>
            </a:r>
            <a:r>
              <a:rPr lang="en-US" dirty="0"/>
              <a:t>™ Performance Boost</a:t>
            </a:r>
          </a:p>
        </p:txBody>
      </p:sp>
    </p:spTree>
    <p:extLst>
      <p:ext uri="{BB962C8B-B14F-4D97-AF65-F5344CB8AC3E}">
        <p14:creationId xmlns:p14="http://schemas.microsoft.com/office/powerpoint/2010/main" val="369997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843087" y="222250"/>
            <a:ext cx="7098895" cy="857250"/>
          </a:xfrm>
        </p:spPr>
        <p:txBody>
          <a:bodyPr/>
          <a:lstStyle/>
          <a:p>
            <a:pPr>
              <a:lnSpc>
                <a:spcPct val="150000"/>
              </a:lnSpc>
              <a:defRPr/>
            </a:pPr>
            <a:r>
              <a:rPr lang="en-US" sz="2800" dirty="0"/>
              <a:t>(Future) </a:t>
            </a:r>
            <a:r>
              <a:rPr lang="en-US" sz="2800" dirty="0" err="1"/>
              <a:t>NVMe</a:t>
            </a:r>
            <a:r>
              <a:rPr lang="en-US" dirty="0"/>
              <a:t>™</a:t>
            </a:r>
            <a:r>
              <a:rPr lang="en-US" sz="2800" dirty="0"/>
              <a:t> Driver Architecture</a:t>
            </a:r>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800">
                <a:solidFill>
                  <a:srgbClr val="0D3896"/>
                </a:solidFill>
                <a:latin typeface="Arial" panose="020B0604020202020204" pitchFamily="34" charset="0"/>
                <a:ea typeface="ＭＳ Ｐゴシック" panose="020B0600070205080204" pitchFamily="34" charset="-128"/>
              </a:defRPr>
            </a:lvl1pPr>
            <a:lvl2pPr marL="742950" indent="-285750">
              <a:spcBef>
                <a:spcPct val="20000"/>
              </a:spcBef>
              <a:buFont typeface="Times" panose="02020603050405020304" pitchFamily="18" charset="0"/>
              <a:buChar char="•"/>
              <a:defRPr sz="2400">
                <a:solidFill>
                  <a:srgbClr val="0D3896"/>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0D3896"/>
                </a:solidFill>
                <a:latin typeface="Arial" panose="020B0604020202020204" pitchFamily="34" charset="0"/>
                <a:ea typeface="ヒラギノ角ゴ Pro W3" charset="-128"/>
              </a:defRPr>
            </a:lvl3pPr>
            <a:lvl4pPr marL="1600200" indent="-228600">
              <a:spcBef>
                <a:spcPct val="20000"/>
              </a:spcBef>
              <a:buChar char="–"/>
              <a:defRPr sz="2000">
                <a:solidFill>
                  <a:srgbClr val="FF7F00"/>
                </a:solidFill>
                <a:latin typeface="Arial" panose="020B0604020202020204" pitchFamily="34" charset="0"/>
                <a:ea typeface="ヒラギノ角ゴ Pro W3" charset="-128"/>
              </a:defRPr>
            </a:lvl4pPr>
            <a:lvl5pPr marL="2057400" indent="-228600">
              <a:spcBef>
                <a:spcPct val="20000"/>
              </a:spcBef>
              <a:buChar char="»"/>
              <a:defRPr sz="2000">
                <a:solidFill>
                  <a:srgbClr val="FF7F00"/>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9pPr>
          </a:lstStyle>
          <a:p>
            <a:pPr lvl="0" eaLnBrk="0" fontAlgn="base" hangingPunct="0">
              <a:spcBef>
                <a:spcPct val="0"/>
              </a:spcBef>
              <a:spcAft>
                <a:spcPct val="0"/>
              </a:spcAft>
              <a:buNone/>
              <a:defRPr/>
            </a:pPr>
            <a:r>
              <a:rPr kumimoji="0" lang="en-US" altLang="en-US" sz="1000" b="0" i="0" u="none" strike="noStrike" kern="1200" cap="none" spc="0" normalizeH="0" baseline="0" noProof="0" dirty="0">
                <a:ln>
                  <a:noFill/>
                </a:ln>
                <a:solidFill>
                  <a:srgbClr val="808080"/>
                </a:solidFill>
                <a:effectLst/>
                <a:uLnTx/>
                <a:uFillTx/>
                <a:latin typeface="Arial" panose="020B0604020202020204" pitchFamily="34" charset="0"/>
                <a:ea typeface="ＭＳ Ｐゴシック" panose="020B0600070205080204" pitchFamily="34" charset="-128"/>
              </a:rPr>
              <a:t>Flash </a:t>
            </a:r>
            <a:r>
              <a:rPr lang="en-US" altLang="en-US" sz="1000" dirty="0" err="1">
                <a:solidFill>
                  <a:srgbClr val="808080"/>
                </a:solidFill>
              </a:rPr>
              <a:t>MClaraemory</a:t>
            </a:r>
            <a:r>
              <a:rPr lang="en-US" altLang="en-US" sz="1000" dirty="0">
                <a:solidFill>
                  <a:srgbClr val="808080"/>
                </a:solidFill>
              </a:rPr>
              <a:t> </a:t>
            </a:r>
            <a:r>
              <a:rPr kumimoji="0" lang="en-US" altLang="en-US" sz="1000" b="0" i="0" u="none" strike="noStrike" kern="1200" cap="none" spc="0" normalizeH="0" baseline="0" noProof="0" dirty="0">
                <a:ln>
                  <a:noFill/>
                </a:ln>
                <a:solidFill>
                  <a:srgbClr val="808080"/>
                </a:solidFill>
                <a:effectLst/>
                <a:uLnTx/>
                <a:uFillTx/>
                <a:latin typeface="Arial" panose="020B0604020202020204" pitchFamily="34" charset="0"/>
                <a:ea typeface="ＭＳ Ｐゴシック" panose="020B0600070205080204" pitchFamily="34" charset="-128"/>
              </a:rPr>
              <a:t>Summit </a:t>
            </a:r>
            <a:r>
              <a:rPr kumimoji="0" lang="is-IS" altLang="en-US" sz="1000" b="0" i="0" u="none" strike="noStrike" kern="1200" cap="none" spc="0" normalizeH="0" baseline="0" noProof="0" dirty="0">
                <a:ln>
                  <a:noFill/>
                </a:ln>
                <a:solidFill>
                  <a:srgbClr val="808080"/>
                </a:solidFill>
                <a:effectLst/>
                <a:uLnTx/>
                <a:uFillTx/>
                <a:latin typeface="Arial" panose="020B0604020202020204" pitchFamily="34" charset="0"/>
                <a:ea typeface="ＭＳ Ｐゴシック" panose="020B0600070205080204" pitchFamily="34" charset="-128"/>
              </a:rPr>
              <a:t>2018</a:t>
            </a:r>
            <a:endParaRPr kumimoji="0" lang="en-US" altLang="en-US" sz="1000" b="0" i="0" u="none" strike="noStrike" kern="1200" cap="none" spc="0" normalizeH="0" baseline="0" noProof="0" dirty="0">
              <a:ln>
                <a:noFill/>
              </a:ln>
              <a:solidFill>
                <a:srgbClr val="808080"/>
              </a:solidFill>
              <a:effectLst/>
              <a:uLnTx/>
              <a:uFillTx/>
              <a:latin typeface="Arial" panose="020B0604020202020204" pitchFamily="34" charset="0"/>
              <a:ea typeface="ＭＳ Ｐゴシック"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808080"/>
                </a:solidFill>
                <a:effectLst/>
                <a:uLnTx/>
                <a:uFillTx/>
                <a:latin typeface="Arial" panose="020B0604020202020204" pitchFamily="34" charset="0"/>
                <a:ea typeface="ＭＳ Ｐゴシック" panose="020B0600070205080204" pitchFamily="34" charset="-128"/>
              </a:rPr>
              <a:t>Santa, CA</a:t>
            </a:r>
          </a:p>
        </p:txBody>
      </p:sp>
      <p:sp>
        <p:nvSpPr>
          <p:cNvPr id="819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800">
                <a:solidFill>
                  <a:srgbClr val="0D3896"/>
                </a:solidFill>
                <a:latin typeface="Arial" panose="020B0604020202020204" pitchFamily="34" charset="0"/>
                <a:ea typeface="ＭＳ Ｐゴシック" panose="020B0600070205080204" pitchFamily="34" charset="-128"/>
              </a:defRPr>
            </a:lvl1pPr>
            <a:lvl2pPr marL="742950" indent="-285750">
              <a:spcBef>
                <a:spcPct val="20000"/>
              </a:spcBef>
              <a:buFont typeface="Times" panose="02020603050405020304" pitchFamily="18" charset="0"/>
              <a:buChar char="•"/>
              <a:defRPr sz="2400">
                <a:solidFill>
                  <a:srgbClr val="0D3896"/>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0D3896"/>
                </a:solidFill>
                <a:latin typeface="Arial" panose="020B0604020202020204" pitchFamily="34" charset="0"/>
                <a:ea typeface="ヒラギノ角ゴ Pro W3" charset="-128"/>
              </a:defRPr>
            </a:lvl3pPr>
            <a:lvl4pPr marL="1600200" indent="-228600">
              <a:spcBef>
                <a:spcPct val="20000"/>
              </a:spcBef>
              <a:buChar char="–"/>
              <a:defRPr sz="2000">
                <a:solidFill>
                  <a:srgbClr val="FF7F00"/>
                </a:solidFill>
                <a:latin typeface="Arial" panose="020B0604020202020204" pitchFamily="34" charset="0"/>
                <a:ea typeface="ヒラギノ角ゴ Pro W3" charset="-128"/>
              </a:defRPr>
            </a:lvl4pPr>
            <a:lvl5pPr marL="2057400" indent="-228600">
              <a:spcBef>
                <a:spcPct val="20000"/>
              </a:spcBef>
              <a:buChar char="»"/>
              <a:defRPr sz="2000">
                <a:solidFill>
                  <a:srgbClr val="FF7F00"/>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har char="»"/>
              <a:defRPr sz="2000">
                <a:solidFill>
                  <a:srgbClr val="FF7F00"/>
                </a:solidFill>
                <a:latin typeface="Arial" panose="020B0604020202020204" pitchFamily="34" charset="0"/>
                <a:ea typeface="ヒラギノ角ゴ Pro W3"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808080"/>
              </a:solidFill>
              <a:effectLst/>
              <a:uLnTx/>
              <a:uFillTx/>
              <a:latin typeface="Arial" panose="020B0604020202020204" pitchFamily="34" charset="0"/>
              <a:ea typeface="ＭＳ Ｐゴシック" panose="020B0600070205080204" pitchFamily="34" charset="-128"/>
            </a:endParaRPr>
          </a:p>
          <a:p>
            <a:pPr marL="0" marR="0" lvl="0" indent="0" algn="r" defTabSz="914400" rtl="0" eaLnBrk="0" fontAlgn="base" latinLnBrk="0" hangingPunct="0">
              <a:lnSpc>
                <a:spcPct val="100000"/>
              </a:lnSpc>
              <a:spcBef>
                <a:spcPct val="0"/>
              </a:spcBef>
              <a:spcAft>
                <a:spcPct val="0"/>
              </a:spcAft>
              <a:buClrTx/>
              <a:buSzTx/>
              <a:buFontTx/>
              <a:buNone/>
              <a:tabLst/>
              <a:defRPr/>
            </a:pPr>
            <a:fld id="{E3F08B85-3AAF-4517-A576-98B160FE3499}" type="slidenum">
              <a:rPr kumimoji="0" lang="en-US" altLang="en-US" sz="1000" b="0" i="0" u="none" strike="noStrike" kern="1200" cap="none" spc="0" normalizeH="0" baseline="0" noProof="0" smtClean="0">
                <a:ln>
                  <a:noFill/>
                </a:ln>
                <a:solidFill>
                  <a:srgbClr val="808080"/>
                </a:solidFill>
                <a:effectLst/>
                <a:uLnTx/>
                <a:uFillTx/>
                <a:latin typeface="Arial" panose="020B0604020202020204" pitchFamily="34" charset="0"/>
                <a:ea typeface="ＭＳ Ｐゴシック" panose="020B0600070205080204" pitchFamily="34" charset="-128"/>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000" b="0" i="0" u="none" strike="noStrike" kern="1200" cap="none" spc="0" normalizeH="0" baseline="0" noProof="0">
              <a:ln>
                <a:noFill/>
              </a:ln>
              <a:solidFill>
                <a:srgbClr val="808080"/>
              </a:solidFill>
              <a:effectLst/>
              <a:uLnTx/>
              <a:uFillTx/>
              <a:latin typeface="Arial" panose="020B0604020202020204" pitchFamily="34" charset="0"/>
              <a:ea typeface="ＭＳ Ｐゴシック" panose="020B0600070205080204" pitchFamily="34" charset="-128"/>
            </a:endParaRPr>
          </a:p>
        </p:txBody>
      </p:sp>
      <p:grpSp>
        <p:nvGrpSpPr>
          <p:cNvPr id="25" name="Group 24">
            <a:extLst>
              <a:ext uri="{FF2B5EF4-FFF2-40B4-BE49-F238E27FC236}">
                <a16:creationId xmlns:a16="http://schemas.microsoft.com/office/drawing/2014/main" id="{F55D6BB5-4825-473A-82CD-FE9E72804DD9}"/>
              </a:ext>
            </a:extLst>
          </p:cNvPr>
          <p:cNvGrpSpPr/>
          <p:nvPr/>
        </p:nvGrpSpPr>
        <p:grpSpPr>
          <a:xfrm>
            <a:off x="414499" y="1429293"/>
            <a:ext cx="4265926" cy="3136180"/>
            <a:chOff x="8380412" y="1219199"/>
            <a:chExt cx="3254238" cy="2515615"/>
          </a:xfrm>
        </p:grpSpPr>
        <p:sp>
          <p:nvSpPr>
            <p:cNvPr id="26" name="TextBox 25">
              <a:extLst>
                <a:ext uri="{FF2B5EF4-FFF2-40B4-BE49-F238E27FC236}">
                  <a16:creationId xmlns:a16="http://schemas.microsoft.com/office/drawing/2014/main" id="{529ACC01-D2BF-4C38-8092-0EFB0FF39CFC}"/>
                </a:ext>
              </a:extLst>
            </p:cNvPr>
            <p:cNvSpPr txBox="1"/>
            <p:nvPr/>
          </p:nvSpPr>
          <p:spPr>
            <a:xfrm>
              <a:off x="8380412" y="1829609"/>
              <a:ext cx="3254238" cy="532591"/>
            </a:xfrm>
            <a:prstGeom prst="rect">
              <a:avLst/>
            </a:prstGeom>
            <a:solidFill>
              <a:srgbClr val="6DB33F"/>
            </a:solidFill>
            <a:ln>
              <a:solidFill>
                <a:srgbClr val="000000"/>
              </a:solidFill>
            </a:ln>
          </p:spPr>
          <p:txBody>
            <a:bodyPr wrap="square" lIns="0" tIns="0" rIns="0" bIns="0" rtlCol="0" anchor="ctr">
              <a:noAutofit/>
            </a:bodyPr>
            <a:lstStyle/>
            <a:p>
              <a:pPr lvl="0" algn="ctr">
                <a:lnSpc>
                  <a:spcPct val="90000"/>
                </a:lnSpc>
                <a:defRPr/>
              </a:pPr>
              <a:r>
                <a:rPr kumimoji="0" lang="en-US" sz="1600" b="0" i="0" u="none" strike="noStrike" kern="0" cap="none" spc="0" normalizeH="0" baseline="0" noProof="0" dirty="0" err="1">
                  <a:ln>
                    <a:noFill/>
                  </a:ln>
                  <a:solidFill>
                    <a:srgbClr val="000000"/>
                  </a:solidFill>
                  <a:effectLst/>
                  <a:uLnTx/>
                  <a:uFillTx/>
                </a:rPr>
                <a:t>NVMe</a:t>
              </a:r>
              <a:r>
                <a:rPr lang="en-US" sz="1600" dirty="0"/>
                <a:t>™</a:t>
              </a:r>
              <a:r>
                <a:rPr kumimoji="0" lang="en-US" sz="1600" b="0" i="0" u="none" strike="noStrike" kern="0" cap="none" spc="0" normalizeH="0" baseline="0" noProof="0" dirty="0">
                  <a:ln>
                    <a:noFill/>
                  </a:ln>
                  <a:solidFill>
                    <a:srgbClr val="000000"/>
                  </a:solidFill>
                  <a:effectLst/>
                  <a:uLnTx/>
                  <a:uFillTx/>
                </a:rPr>
                <a:t> Transport Device Driver Framework</a:t>
              </a:r>
            </a:p>
          </p:txBody>
        </p:sp>
        <p:sp>
          <p:nvSpPr>
            <p:cNvPr id="27" name="TextBox 26">
              <a:extLst>
                <a:ext uri="{FF2B5EF4-FFF2-40B4-BE49-F238E27FC236}">
                  <a16:creationId xmlns:a16="http://schemas.microsoft.com/office/drawing/2014/main" id="{D2AFA48F-78F3-41BE-A77A-2BFD66AC5944}"/>
                </a:ext>
              </a:extLst>
            </p:cNvPr>
            <p:cNvSpPr txBox="1"/>
            <p:nvPr/>
          </p:nvSpPr>
          <p:spPr>
            <a:xfrm>
              <a:off x="9464283" y="2438400"/>
              <a:ext cx="1007671" cy="1296414"/>
            </a:xfrm>
            <a:prstGeom prst="rect">
              <a:avLst/>
            </a:prstGeom>
            <a:solidFill>
              <a:srgbClr val="0095D3">
                <a:lumMod val="40000"/>
                <a:lumOff val="60000"/>
              </a:srgbClr>
            </a:solid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RDMA Transport Driver (RoCEv1, RoCEv2, </a:t>
              </a:r>
              <a:r>
                <a:rPr kumimoji="0" lang="en-US" sz="1400" b="0" i="0" u="none" strike="noStrike" kern="0" cap="none" spc="0" normalizeH="0" baseline="0" noProof="0" dirty="0" err="1">
                  <a:ln>
                    <a:noFill/>
                  </a:ln>
                  <a:solidFill>
                    <a:srgbClr val="000000"/>
                  </a:solidFill>
                  <a:effectLst/>
                  <a:uLnTx/>
                  <a:uFillTx/>
                </a:rPr>
                <a:t>iWarp</a:t>
              </a:r>
              <a:r>
                <a:rPr kumimoji="0" lang="en-US" sz="1400" b="0" i="0" u="none" strike="noStrike" kern="0" cap="none" spc="0" normalizeH="0" baseline="0" noProof="0" dirty="0">
                  <a:ln>
                    <a:noFill/>
                  </a:ln>
                  <a:solidFill>
                    <a:srgbClr val="000000"/>
                  </a:solidFill>
                  <a:effectLst/>
                  <a:uLnTx/>
                  <a:uFillTx/>
                </a:rPr>
                <a:t>)</a:t>
              </a:r>
            </a:p>
          </p:txBody>
        </p:sp>
        <p:sp>
          <p:nvSpPr>
            <p:cNvPr id="28" name="TextBox 27">
              <a:extLst>
                <a:ext uri="{FF2B5EF4-FFF2-40B4-BE49-F238E27FC236}">
                  <a16:creationId xmlns:a16="http://schemas.microsoft.com/office/drawing/2014/main" id="{BBEE88F6-9F37-4656-ABF4-8D82064FD067}"/>
                </a:ext>
              </a:extLst>
            </p:cNvPr>
            <p:cNvSpPr txBox="1"/>
            <p:nvPr/>
          </p:nvSpPr>
          <p:spPr>
            <a:xfrm>
              <a:off x="10549466" y="2438400"/>
              <a:ext cx="1085184" cy="1296414"/>
            </a:xfrm>
            <a:prstGeom prst="rect">
              <a:avLst/>
            </a:prstGeom>
            <a:solidFill>
              <a:srgbClr val="0095D3">
                <a:lumMod val="40000"/>
                <a:lumOff val="60000"/>
              </a:srgbClr>
            </a:solid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000000"/>
                  </a:solidFill>
                  <a:effectLst/>
                  <a:uLnTx/>
                  <a:uFillTx/>
                </a:rPr>
                <a:t>Fibre</a:t>
              </a:r>
              <a:r>
                <a:rPr kumimoji="0" lang="en-US" sz="1600" b="0" i="0" u="none" strike="noStrike" kern="0" cap="none" spc="0" normalizeH="0" baseline="0" noProof="0" dirty="0">
                  <a:ln>
                    <a:noFill/>
                  </a:ln>
                  <a:solidFill>
                    <a:srgbClr val="000000"/>
                  </a:solidFill>
                  <a:effectLst/>
                  <a:uLnTx/>
                  <a:uFillTx/>
                </a:rPr>
                <a:t> Channel Transport Driver</a:t>
              </a:r>
            </a:p>
          </p:txBody>
        </p:sp>
        <p:sp>
          <p:nvSpPr>
            <p:cNvPr id="29" name="TextBox 28">
              <a:extLst>
                <a:ext uri="{FF2B5EF4-FFF2-40B4-BE49-F238E27FC236}">
                  <a16:creationId xmlns:a16="http://schemas.microsoft.com/office/drawing/2014/main" id="{E3456108-DA59-40E6-9CE4-6DED5302C0C0}"/>
                </a:ext>
              </a:extLst>
            </p:cNvPr>
            <p:cNvSpPr txBox="1"/>
            <p:nvPr/>
          </p:nvSpPr>
          <p:spPr>
            <a:xfrm>
              <a:off x="8380412" y="1219199"/>
              <a:ext cx="1391105" cy="526347"/>
            </a:xfrm>
            <a:prstGeom prst="rect">
              <a:avLst/>
            </a:prstGeom>
            <a:solidFill>
              <a:srgbClr val="FFFF00"/>
            </a:solid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rPr>
                <a:t>ESXi</a:t>
              </a:r>
              <a:r>
                <a:rPr kumimoji="0" lang="en-US" sz="1400" b="0" i="0" u="none" strike="noStrike" kern="0" cap="none" spc="0" normalizeH="0" baseline="0" noProof="0" dirty="0">
                  <a:ln>
                    <a:noFill/>
                  </a:ln>
                  <a:solidFill>
                    <a:srgbClr val="000000"/>
                  </a:solidFill>
                  <a:effectLst/>
                  <a:uLnTx/>
                  <a:uFillTx/>
                </a:rPr>
                <a:t> Storage Stack</a:t>
              </a:r>
            </a:p>
          </p:txBody>
        </p:sp>
        <p:sp>
          <p:nvSpPr>
            <p:cNvPr id="30" name="TextBox 29">
              <a:extLst>
                <a:ext uri="{FF2B5EF4-FFF2-40B4-BE49-F238E27FC236}">
                  <a16:creationId xmlns:a16="http://schemas.microsoft.com/office/drawing/2014/main" id="{3B142511-6256-4D28-BA79-F9D353B08BAD}"/>
                </a:ext>
              </a:extLst>
            </p:cNvPr>
            <p:cNvSpPr txBox="1"/>
            <p:nvPr/>
          </p:nvSpPr>
          <p:spPr>
            <a:xfrm>
              <a:off x="9828212" y="1219199"/>
              <a:ext cx="1806438" cy="526347"/>
            </a:xfrm>
            <a:prstGeom prst="rect">
              <a:avLst/>
            </a:prstGeom>
            <a:solidFill>
              <a:srgbClr val="6DB33F">
                <a:lumMod val="40000"/>
                <a:lumOff val="60000"/>
              </a:srgbClr>
            </a:solid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rPr>
                <a:t>ESXi</a:t>
              </a:r>
              <a:r>
                <a:rPr kumimoji="0" lang="en-US" sz="1400" b="0" i="0" u="none" strike="noStrike" kern="0" cap="none" spc="0" normalizeH="0" baseline="0" noProof="0" dirty="0">
                  <a:ln>
                    <a:noFill/>
                  </a:ln>
                  <a:solidFill>
                    <a:srgbClr val="000000"/>
                  </a:solidFill>
                  <a:effectLst/>
                  <a:uLnTx/>
                  <a:uFillTx/>
                </a:rPr>
                <a:t> Next Generation Storage Stack</a:t>
              </a:r>
            </a:p>
          </p:txBody>
        </p:sp>
        <p:sp>
          <p:nvSpPr>
            <p:cNvPr id="31" name="TextBox 30">
              <a:extLst>
                <a:ext uri="{FF2B5EF4-FFF2-40B4-BE49-F238E27FC236}">
                  <a16:creationId xmlns:a16="http://schemas.microsoft.com/office/drawing/2014/main" id="{0B5730DE-0F50-441E-923A-C5FE4B956558}"/>
                </a:ext>
              </a:extLst>
            </p:cNvPr>
            <p:cNvSpPr txBox="1"/>
            <p:nvPr/>
          </p:nvSpPr>
          <p:spPr>
            <a:xfrm>
              <a:off x="8380412" y="2439414"/>
              <a:ext cx="1007671" cy="1295400"/>
            </a:xfrm>
            <a:prstGeom prst="rect">
              <a:avLst/>
            </a:prstGeom>
            <a:solidFill>
              <a:srgbClr val="0095D3">
                <a:lumMod val="40000"/>
                <a:lumOff val="60000"/>
              </a:srgbClr>
            </a:solid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000000"/>
                  </a:solidFill>
                  <a:effectLst/>
                  <a:uLnTx/>
                  <a:uFillTx/>
                </a:rPr>
                <a:t>PCIe</a:t>
              </a:r>
              <a:r>
                <a:rPr kumimoji="0" lang="en-US" sz="1600" b="0" i="0" u="none" strike="noStrike" kern="0" cap="none" spc="0" normalizeH="0" baseline="0" noProof="0" dirty="0">
                  <a:ln>
                    <a:noFill/>
                  </a:ln>
                  <a:solidFill>
                    <a:srgbClr val="000000"/>
                  </a:solidFill>
                  <a:effectLst/>
                  <a:uLnTx/>
                  <a:uFillTx/>
                </a:rPr>
                <a:t> Transport Driver</a:t>
              </a:r>
            </a:p>
          </p:txBody>
        </p:sp>
      </p:grpSp>
      <p:grpSp>
        <p:nvGrpSpPr>
          <p:cNvPr id="32" name="Group 31">
            <a:extLst>
              <a:ext uri="{FF2B5EF4-FFF2-40B4-BE49-F238E27FC236}">
                <a16:creationId xmlns:a16="http://schemas.microsoft.com/office/drawing/2014/main" id="{24397F7C-90E8-48C1-A07F-ED196260A05F}"/>
              </a:ext>
            </a:extLst>
          </p:cNvPr>
          <p:cNvGrpSpPr/>
          <p:nvPr/>
        </p:nvGrpSpPr>
        <p:grpSpPr>
          <a:xfrm>
            <a:off x="5280928" y="1655297"/>
            <a:ext cx="3661054" cy="2131475"/>
            <a:chOff x="8380412" y="3905315"/>
            <a:chExt cx="3254237" cy="1836425"/>
          </a:xfrm>
          <a:solidFill>
            <a:srgbClr val="6DB33F"/>
          </a:solidFill>
        </p:grpSpPr>
        <p:sp>
          <p:nvSpPr>
            <p:cNvPr id="33" name="TextBox 32">
              <a:extLst>
                <a:ext uri="{FF2B5EF4-FFF2-40B4-BE49-F238E27FC236}">
                  <a16:creationId xmlns:a16="http://schemas.microsoft.com/office/drawing/2014/main" id="{43014EC4-C03E-4ACF-B75C-E8AEFB220ABE}"/>
                </a:ext>
              </a:extLst>
            </p:cNvPr>
            <p:cNvSpPr txBox="1"/>
            <p:nvPr/>
          </p:nvSpPr>
          <p:spPr>
            <a:xfrm>
              <a:off x="8837613" y="4475264"/>
              <a:ext cx="2797036" cy="934936"/>
            </a:xfrm>
            <a:prstGeom prst="rect">
              <a:avLst/>
            </a:prstGeom>
            <a:grpFill/>
            <a:ln>
              <a:solidFill>
                <a:srgbClr val="000000"/>
              </a:solidFill>
            </a:ln>
          </p:spPr>
          <p:txBody>
            <a:bodyPr wrap="square" lIns="0" tIns="0" rIns="0" bIns="0" rtlCol="0" anchor="t">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000000"/>
                  </a:solidFill>
                  <a:effectLst/>
                  <a:uLnTx/>
                  <a:uFillTx/>
                </a:rPr>
                <a:t>NVMe</a:t>
              </a:r>
              <a:r>
                <a:rPr kumimoji="0" lang="en-US" sz="1600" b="0" i="0" u="none" strike="noStrike" kern="0" cap="none" spc="0" normalizeH="0" baseline="0" noProof="0" dirty="0">
                  <a:ln>
                    <a:noFill/>
                  </a:ln>
                  <a:solidFill>
                    <a:srgbClr val="000000"/>
                  </a:solidFill>
                  <a:effectLst/>
                  <a:uLnTx/>
                  <a:uFillTx/>
                </a:rPr>
                <a:t> Core Functionality</a:t>
              </a:r>
            </a:p>
          </p:txBody>
        </p:sp>
        <p:sp>
          <p:nvSpPr>
            <p:cNvPr id="34" name="TextBox 33">
              <a:extLst>
                <a:ext uri="{FF2B5EF4-FFF2-40B4-BE49-F238E27FC236}">
                  <a16:creationId xmlns:a16="http://schemas.microsoft.com/office/drawing/2014/main" id="{5B1E850C-1921-42E6-B52E-7EF4B6DA2AE6}"/>
                </a:ext>
              </a:extLst>
            </p:cNvPr>
            <p:cNvSpPr txBox="1"/>
            <p:nvPr/>
          </p:nvSpPr>
          <p:spPr>
            <a:xfrm>
              <a:off x="9980612" y="3905315"/>
              <a:ext cx="1654037" cy="570278"/>
            </a:xfrm>
            <a:prstGeom prst="rect">
              <a:avLst/>
            </a:prstGeom>
            <a:grpFill/>
            <a:ln>
              <a:solidFill>
                <a:srgbClr val="000000"/>
              </a:solidFill>
            </a:ln>
          </p:spPr>
          <p:txBody>
            <a:bodyPr wrap="square" lIns="0" tIns="0" rIns="0" bIns="0" rtlCol="0" anchor="t">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Stack Interface 2</a:t>
              </a:r>
            </a:p>
          </p:txBody>
        </p:sp>
        <p:sp>
          <p:nvSpPr>
            <p:cNvPr id="35" name="TextBox 34">
              <a:extLst>
                <a:ext uri="{FF2B5EF4-FFF2-40B4-BE49-F238E27FC236}">
                  <a16:creationId xmlns:a16="http://schemas.microsoft.com/office/drawing/2014/main" id="{78EEC86E-66DD-4E2C-A838-584011812B40}"/>
                </a:ext>
              </a:extLst>
            </p:cNvPr>
            <p:cNvSpPr txBox="1"/>
            <p:nvPr/>
          </p:nvSpPr>
          <p:spPr>
            <a:xfrm>
              <a:off x="8380412" y="5410308"/>
              <a:ext cx="3254237" cy="331432"/>
            </a:xfrm>
            <a:prstGeom prst="rect">
              <a:avLst/>
            </a:prstGeom>
            <a:grp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Driver Interface</a:t>
              </a:r>
            </a:p>
          </p:txBody>
        </p:sp>
        <p:grpSp>
          <p:nvGrpSpPr>
            <p:cNvPr id="36" name="Group 35">
              <a:extLst>
                <a:ext uri="{FF2B5EF4-FFF2-40B4-BE49-F238E27FC236}">
                  <a16:creationId xmlns:a16="http://schemas.microsoft.com/office/drawing/2014/main" id="{6EB878DA-4F23-41EC-B0C8-8DDB1E8C325B}"/>
                </a:ext>
              </a:extLst>
            </p:cNvPr>
            <p:cNvGrpSpPr/>
            <p:nvPr/>
          </p:nvGrpSpPr>
          <p:grpSpPr>
            <a:xfrm>
              <a:off x="8380412" y="3905315"/>
              <a:ext cx="1586712" cy="569948"/>
              <a:chOff x="8380412" y="3905315"/>
              <a:chExt cx="1586712" cy="569948"/>
            </a:xfrm>
            <a:grpFill/>
          </p:grpSpPr>
          <p:sp>
            <p:nvSpPr>
              <p:cNvPr id="39" name="TextBox 38">
                <a:extLst>
                  <a:ext uri="{FF2B5EF4-FFF2-40B4-BE49-F238E27FC236}">
                    <a16:creationId xmlns:a16="http://schemas.microsoft.com/office/drawing/2014/main" id="{A109B829-A3CB-4C04-A708-1AC92705CFF9}"/>
                  </a:ext>
                </a:extLst>
              </p:cNvPr>
              <p:cNvSpPr txBox="1"/>
              <p:nvPr/>
            </p:nvSpPr>
            <p:spPr>
              <a:xfrm>
                <a:off x="8380412" y="3905315"/>
                <a:ext cx="1586712" cy="238516"/>
              </a:xfrm>
              <a:prstGeom prst="rect">
                <a:avLst/>
              </a:prstGeom>
              <a:grpFill/>
              <a:ln>
                <a:solidFill>
                  <a:srgbClr val="000000"/>
                </a:solidFill>
              </a:ln>
            </p:spPr>
            <p:txBody>
              <a:bodyPr wrap="square" lIns="0" tIns="0" rIns="0" bIns="0" rtlCol="0" anchor="t">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Stack Interface 1</a:t>
                </a:r>
                <a:endParaRPr kumimoji="0" lang="en-US" sz="1400" b="0" i="0" u="none" strike="noStrike" kern="0" cap="none" spc="0" normalizeH="0" baseline="0" noProof="0" dirty="0">
                  <a:ln>
                    <a:noFill/>
                  </a:ln>
                  <a:solidFill>
                    <a:srgbClr val="000000"/>
                  </a:solidFill>
                  <a:effectLst/>
                  <a:uLnTx/>
                  <a:uFillTx/>
                </a:endParaRPr>
              </a:p>
            </p:txBody>
          </p:sp>
          <p:sp>
            <p:nvSpPr>
              <p:cNvPr id="40" name="TextBox 39">
                <a:extLst>
                  <a:ext uri="{FF2B5EF4-FFF2-40B4-BE49-F238E27FC236}">
                    <a16:creationId xmlns:a16="http://schemas.microsoft.com/office/drawing/2014/main" id="{2BCCBDBC-D8CE-4DCB-B30C-B5187BD94221}"/>
                  </a:ext>
                </a:extLst>
              </p:cNvPr>
              <p:cNvSpPr txBox="1"/>
              <p:nvPr/>
            </p:nvSpPr>
            <p:spPr>
              <a:xfrm>
                <a:off x="8380412" y="4143831"/>
                <a:ext cx="1586712" cy="331432"/>
              </a:xfrm>
              <a:prstGeom prst="rect">
                <a:avLst/>
              </a:prstGeom>
              <a:grpFill/>
              <a:ln>
                <a:solidFill>
                  <a:srgbClr val="000000"/>
                </a:solidFill>
              </a:ln>
            </p:spPr>
            <p:txBody>
              <a:bodyPr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SCSI </a:t>
                </a:r>
                <a:r>
                  <a:rPr kumimoji="0" lang="en-US" sz="1200" b="0" i="0" u="none" strike="noStrike" kern="0" cap="none" spc="0" normalizeH="0" baseline="0" noProof="0" dirty="0" err="1">
                    <a:ln>
                      <a:noFill/>
                    </a:ln>
                    <a:solidFill>
                      <a:srgbClr val="000000"/>
                    </a:solidFill>
                    <a:effectLst/>
                    <a:uLnTx/>
                    <a:uFillTx/>
                  </a:rPr>
                  <a:t>NVMe</a:t>
                </a:r>
                <a:r>
                  <a:rPr kumimoji="0" lang="en-US" sz="1200" b="0" i="0" u="none" strike="noStrike" kern="0" cap="none" spc="0" normalizeH="0" baseline="0" noProof="0" dirty="0">
                    <a:ln>
                      <a:noFill/>
                    </a:ln>
                    <a:solidFill>
                      <a:srgbClr val="000000"/>
                    </a:solidFill>
                    <a:effectLst/>
                    <a:uLnTx/>
                    <a:uFillTx/>
                  </a:rPr>
                  <a:t> Translation</a:t>
                </a:r>
              </a:p>
            </p:txBody>
          </p:sp>
        </p:grpSp>
        <p:sp>
          <p:nvSpPr>
            <p:cNvPr id="37" name="TextBox 36">
              <a:extLst>
                <a:ext uri="{FF2B5EF4-FFF2-40B4-BE49-F238E27FC236}">
                  <a16:creationId xmlns:a16="http://schemas.microsoft.com/office/drawing/2014/main" id="{8B28D07A-57C2-4989-8719-522C2F6C88CD}"/>
                </a:ext>
              </a:extLst>
            </p:cNvPr>
            <p:cNvSpPr txBox="1"/>
            <p:nvPr/>
          </p:nvSpPr>
          <p:spPr>
            <a:xfrm>
              <a:off x="8380412" y="4475157"/>
              <a:ext cx="457199" cy="927990"/>
            </a:xfrm>
            <a:prstGeom prst="rect">
              <a:avLst/>
            </a:prstGeom>
            <a:grpFill/>
            <a:ln>
              <a:solidFill>
                <a:srgbClr val="000000"/>
              </a:solidFill>
            </a:ln>
          </p:spPr>
          <p:txBody>
            <a:bodyPr vert="vert" wrap="square" lIns="0" tIns="0" rIns="0" bIns="0" rtlCol="0"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CLI</a:t>
              </a:r>
            </a:p>
          </p:txBody>
        </p:sp>
        <p:sp>
          <p:nvSpPr>
            <p:cNvPr id="38" name="TextBox 37">
              <a:extLst>
                <a:ext uri="{FF2B5EF4-FFF2-40B4-BE49-F238E27FC236}">
                  <a16:creationId xmlns:a16="http://schemas.microsoft.com/office/drawing/2014/main" id="{876A68D8-0421-4277-B979-8A27D5D531AE}"/>
                </a:ext>
              </a:extLst>
            </p:cNvPr>
            <p:cNvSpPr txBox="1"/>
            <p:nvPr/>
          </p:nvSpPr>
          <p:spPr>
            <a:xfrm>
              <a:off x="8837612" y="4807653"/>
              <a:ext cx="1143000" cy="602547"/>
            </a:xfrm>
            <a:prstGeom prst="rect">
              <a:avLst/>
            </a:prstGeom>
            <a:grpFill/>
            <a:ln>
              <a:solidFill>
                <a:srgbClr val="000000"/>
              </a:solidFill>
            </a:ln>
          </p:spPr>
          <p:txBody>
            <a:bodyPr wrap="square" lIns="0" tIns="0" rIns="0" bIns="0" rtlCol="0" anchor="t">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rPr>
                <a:t>NVMe-oF</a:t>
              </a:r>
              <a:r>
                <a:rPr kumimoji="0" lang="en-US" sz="1400" b="0" i="0" u="none" strike="noStrike" kern="0" cap="none" spc="0" normalizeH="0" baseline="0" noProof="0" dirty="0">
                  <a:ln>
                    <a:noFill/>
                  </a:ln>
                  <a:solidFill>
                    <a:srgbClr val="000000"/>
                  </a:solidFill>
                  <a:effectLst/>
                  <a:uLnTx/>
                  <a:uFillTx/>
                </a:rPr>
                <a:t> Transport Abstraction</a:t>
              </a:r>
            </a:p>
          </p:txBody>
        </p:sp>
      </p:grpSp>
      <p:sp>
        <p:nvSpPr>
          <p:cNvPr id="41" name="Right Arrow 22">
            <a:extLst>
              <a:ext uri="{FF2B5EF4-FFF2-40B4-BE49-F238E27FC236}">
                <a16:creationId xmlns:a16="http://schemas.microsoft.com/office/drawing/2014/main" id="{62E60096-259C-48AE-9264-72E767EA7C2D}"/>
              </a:ext>
            </a:extLst>
          </p:cNvPr>
          <p:cNvSpPr/>
          <p:nvPr/>
        </p:nvSpPr>
        <p:spPr>
          <a:xfrm>
            <a:off x="4723499" y="2387296"/>
            <a:ext cx="514354" cy="385918"/>
          </a:xfrm>
          <a:prstGeom prst="rightArrow">
            <a:avLst/>
          </a:prstGeom>
          <a:solidFill>
            <a:srgbClr val="717074">
              <a:lumMod val="75000"/>
            </a:srgbClr>
          </a:solidFill>
          <a:ln w="9525" cap="flat" cmpd="sng" algn="ctr">
            <a:noFill/>
            <a:prstDash val="solid"/>
          </a:ln>
          <a:effectLst/>
        </p:spPr>
        <p:txBody>
          <a:bodyPr rtlCol="0" anchor="ctr"/>
          <a:lstStyle/>
          <a:p>
            <a:pPr marL="60325" marR="0" lvl="0" indent="0" algn="ctr"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dirty="0">
              <a:ln>
                <a:noFill/>
              </a:ln>
              <a:solidFill>
                <a:srgbClr val="717074"/>
              </a:solidFill>
              <a:effectLst/>
              <a:uLnTx/>
              <a:uFillTx/>
              <a:latin typeface="Arial"/>
              <a:ea typeface="+mn-ea"/>
              <a:cs typeface="+mn-cs"/>
            </a:endParaRPr>
          </a:p>
        </p:txBody>
      </p:sp>
      <p:sp>
        <p:nvSpPr>
          <p:cNvPr id="42" name="TextBox 41">
            <a:extLst>
              <a:ext uri="{FF2B5EF4-FFF2-40B4-BE49-F238E27FC236}">
                <a16:creationId xmlns:a16="http://schemas.microsoft.com/office/drawing/2014/main" id="{65608CB5-7132-403F-B6A5-43006BB53974}"/>
              </a:ext>
            </a:extLst>
          </p:cNvPr>
          <p:cNvSpPr txBox="1"/>
          <p:nvPr/>
        </p:nvSpPr>
        <p:spPr>
          <a:xfrm>
            <a:off x="6028964" y="1200327"/>
            <a:ext cx="1619794" cy="339635"/>
          </a:xfrm>
          <a:prstGeom prst="rect">
            <a:avLst/>
          </a:prstGeom>
          <a:noFill/>
        </p:spPr>
        <p:txBody>
          <a:bodyPr wrap="squar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717074"/>
                </a:solidFill>
                <a:effectLst/>
                <a:uLnTx/>
                <a:uFillTx/>
              </a:rPr>
              <a:t>vmknvme</a:t>
            </a:r>
            <a:endParaRPr kumimoji="0" lang="en-US" sz="1800" b="0" i="0" u="none" strike="noStrike" kern="0" cap="none" spc="0" normalizeH="0" baseline="0" noProof="0" dirty="0">
              <a:ln>
                <a:noFill/>
              </a:ln>
              <a:solidFill>
                <a:srgbClr val="717074"/>
              </a:solidFill>
              <a:effectLst/>
              <a:uLnTx/>
              <a:uFillTx/>
            </a:endParaRPr>
          </a:p>
        </p:txBody>
      </p:sp>
    </p:spTree>
    <p:extLst>
      <p:ext uri="{BB962C8B-B14F-4D97-AF65-F5344CB8AC3E}">
        <p14:creationId xmlns:p14="http://schemas.microsoft.com/office/powerpoint/2010/main" val="87639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VMware’s </a:t>
            </a:r>
            <a:r>
              <a:rPr lang="en-US" dirty="0" err="1"/>
              <a:t>NVMe</a:t>
            </a:r>
            <a:r>
              <a:rPr lang="en-US" dirty="0"/>
              <a:t>™ Driver Ecosystem</a:t>
            </a:r>
          </a:p>
        </p:txBody>
      </p:sp>
      <p:sp>
        <p:nvSpPr>
          <p:cNvPr id="5" name="Slide Number Placeholder 4"/>
          <p:cNvSpPr>
            <a:spLocks noGrp="1"/>
          </p:cNvSpPr>
          <p:nvPr>
            <p:ph type="sldNum" sz="quarter" idx="12"/>
          </p:nvPr>
        </p:nvSpPr>
        <p:spPr bwMode="auto">
          <a:xfrm>
            <a:off x="6877050" y="4686300"/>
            <a:ext cx="19050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r" defTabSz="914400" rtl="0" eaLnBrk="0" latinLnBrk="0" hangingPunct="0">
              <a:defRPr sz="1800" kern="1200">
                <a:solidFill>
                  <a:schemeClr val="bg2"/>
                </a:solidFill>
                <a:latin typeface="Arial" charset="0"/>
                <a:ea typeface="ＭＳ Ｐゴシック"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A6D8CF-3CDE-4807-BCD2-C9F2B831AAA5}" type="slidenum">
              <a:rPr lang="en-US" smtClean="0"/>
              <a:pPr/>
              <a:t>24</a:t>
            </a:fld>
            <a:endParaRPr lang="en-US" dirty="0"/>
          </a:p>
        </p:txBody>
      </p:sp>
      <p:sp>
        <p:nvSpPr>
          <p:cNvPr id="153" name="Content Placeholder 1"/>
          <p:cNvSpPr txBox="1">
            <a:spLocks/>
          </p:cNvSpPr>
          <p:nvPr/>
        </p:nvSpPr>
        <p:spPr>
          <a:xfrm>
            <a:off x="469746" y="880215"/>
            <a:ext cx="8223173" cy="3484336"/>
          </a:xfrm>
          <a:prstGeom prst="rect">
            <a:avLst/>
          </a:prstGeom>
        </p:spPr>
        <p:txBody>
          <a:bodyPr/>
          <a:lst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en-US" sz="1500" dirty="0"/>
              <a:t>Available as part of base ESXi image from vSphere 6.0 onwards</a:t>
            </a:r>
          </a:p>
          <a:p>
            <a:pPr lvl="1">
              <a:lnSpc>
                <a:spcPct val="150000"/>
              </a:lnSpc>
              <a:buFont typeface="Wingdings" panose="05000000000000000000" pitchFamily="2" charset="2"/>
              <a:buChar char="q"/>
            </a:pPr>
            <a:r>
              <a:rPr lang="en-US" sz="1350" dirty="0"/>
              <a:t>Faster innovation with async release of VMware </a:t>
            </a:r>
            <a:r>
              <a:rPr lang="en-US" sz="1350" dirty="0" err="1"/>
              <a:t>NVMe</a:t>
            </a:r>
            <a:r>
              <a:rPr lang="en-US" sz="1400" dirty="0"/>
              <a:t>™</a:t>
            </a:r>
            <a:r>
              <a:rPr lang="en-US" sz="1350" dirty="0"/>
              <a:t> driver</a:t>
            </a:r>
          </a:p>
          <a:p>
            <a:pPr>
              <a:lnSpc>
                <a:spcPct val="150000"/>
              </a:lnSpc>
            </a:pPr>
            <a:r>
              <a:rPr lang="en-US" sz="1500" dirty="0"/>
              <a:t>VMware Opensource its </a:t>
            </a:r>
            <a:r>
              <a:rPr lang="en-US" sz="1500" dirty="0" err="1"/>
              <a:t>NVMe</a:t>
            </a:r>
            <a:r>
              <a:rPr lang="en-US" sz="1500" dirty="0"/>
              <a:t> Driver to encourage ecosystem to innovate</a:t>
            </a:r>
          </a:p>
          <a:p>
            <a:pPr lvl="1">
              <a:lnSpc>
                <a:spcPct val="150000"/>
              </a:lnSpc>
              <a:buFont typeface="Wingdings" panose="05000000000000000000" pitchFamily="2" charset="2"/>
              <a:buChar char="q"/>
            </a:pPr>
            <a:r>
              <a:rPr lang="en-US" sz="1350" u="sng" dirty="0">
                <a:hlinkClick r:id="rId2"/>
              </a:rPr>
              <a:t>https://github.com/vmware/nvme</a:t>
            </a:r>
            <a:endParaRPr lang="en-US" sz="1350" u="sng" dirty="0"/>
          </a:p>
          <a:p>
            <a:pPr>
              <a:lnSpc>
                <a:spcPct val="150000"/>
              </a:lnSpc>
            </a:pPr>
            <a:r>
              <a:rPr lang="en-US" sz="1500" u="sng" dirty="0"/>
              <a:t>Broad VMware </a:t>
            </a:r>
            <a:r>
              <a:rPr lang="en-US" sz="1500" u="sng" dirty="0" err="1"/>
              <a:t>NVMe</a:t>
            </a:r>
            <a:r>
              <a:rPr lang="en-US" sz="1500" u="sng" dirty="0"/>
              <a:t> Driver Ecosystem </a:t>
            </a:r>
            <a:r>
              <a:rPr lang="en-US" sz="1500" u="sng" dirty="0">
                <a:hlinkClick r:id="rId3"/>
              </a:rPr>
              <a:t>https://www.vmware.com/resources/compatibility/search.php?deviceCategory=io</a:t>
            </a:r>
            <a:endParaRPr lang="en-US" sz="1500" u="sng" dirty="0"/>
          </a:p>
          <a:p>
            <a:pPr lvl="1">
              <a:lnSpc>
                <a:spcPct val="150000"/>
              </a:lnSpc>
              <a:buFont typeface="Wingdings" panose="05000000000000000000" pitchFamily="2" charset="2"/>
              <a:buChar char="q"/>
            </a:pPr>
            <a:r>
              <a:rPr lang="en-US" sz="1350" dirty="0"/>
              <a:t>Close to 300 third party NVMe devices certified on VMware </a:t>
            </a:r>
            <a:r>
              <a:rPr lang="en-US" sz="1350" dirty="0" err="1"/>
              <a:t>NVMe</a:t>
            </a:r>
            <a:r>
              <a:rPr lang="en-US" sz="1350" dirty="0"/>
              <a:t> driver</a:t>
            </a:r>
          </a:p>
          <a:p>
            <a:pPr>
              <a:lnSpc>
                <a:spcPct val="150000"/>
              </a:lnSpc>
            </a:pPr>
            <a:r>
              <a:rPr lang="en-US" sz="1550" dirty="0"/>
              <a:t>Beyond </a:t>
            </a:r>
            <a:r>
              <a:rPr lang="en-US" sz="1550" dirty="0" err="1"/>
              <a:t>NVMe</a:t>
            </a:r>
            <a:r>
              <a:rPr lang="en-US" sz="1550" dirty="0"/>
              <a:t> PCI Driver (Future)</a:t>
            </a:r>
          </a:p>
          <a:p>
            <a:pPr lvl="1">
              <a:lnSpc>
                <a:spcPct val="150000"/>
              </a:lnSpc>
              <a:buFont typeface="Wingdings" panose="05000000000000000000" pitchFamily="2" charset="2"/>
              <a:buChar char="q"/>
            </a:pPr>
            <a:r>
              <a:rPr lang="en-US" sz="1350" dirty="0"/>
              <a:t>Actively working with broad I/O controller and storage array partners to bring </a:t>
            </a:r>
            <a:r>
              <a:rPr lang="en-US" sz="1350" dirty="0" err="1"/>
              <a:t>NVMe-oF</a:t>
            </a:r>
            <a:r>
              <a:rPr lang="en-US" sz="1350" dirty="0"/>
              <a:t> solutions</a:t>
            </a:r>
          </a:p>
          <a:p>
            <a:pPr lvl="1">
              <a:lnSpc>
                <a:spcPct val="150000"/>
              </a:lnSpc>
            </a:pPr>
            <a:endParaRPr lang="en-US" sz="1350" dirty="0"/>
          </a:p>
        </p:txBody>
      </p:sp>
      <p:pic>
        <p:nvPicPr>
          <p:cNvPr id="6" name="Picture 5" descr="C:\Users\testuser\AppData\Local\Temp\VMwareDnD\5d50dc54\VMW_09Q3_LOGO_Corp_Gray_LG.png"/>
          <p:cNvPicPr>
            <a:picLocks noChangeAspect="1" noChangeArrowheads="1"/>
          </p:cNvPicPr>
          <p:nvPr/>
        </p:nvPicPr>
        <p:blipFill>
          <a:blip r:embed="rId4" cstate="print"/>
          <a:srcRect/>
          <a:stretch>
            <a:fillRect/>
          </a:stretch>
        </p:blipFill>
        <p:spPr bwMode="auto">
          <a:xfrm>
            <a:off x="7828703" y="64774"/>
            <a:ext cx="1326212" cy="202460"/>
          </a:xfrm>
          <a:prstGeom prst="rect">
            <a:avLst/>
          </a:prstGeom>
          <a:noFill/>
        </p:spPr>
      </p:pic>
    </p:spTree>
    <p:extLst>
      <p:ext uri="{BB962C8B-B14F-4D97-AF65-F5344CB8AC3E}">
        <p14:creationId xmlns:p14="http://schemas.microsoft.com/office/powerpoint/2010/main" val="41381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Accelerating </a:t>
            </a:r>
            <a:r>
              <a:rPr lang="en-US" dirty="0" err="1"/>
              <a:t>NVMe</a:t>
            </a:r>
            <a:r>
              <a:rPr lang="en-US" dirty="0"/>
              <a:t>™ with SPDK</a:t>
            </a:r>
          </a:p>
        </p:txBody>
      </p:sp>
      <p:sp>
        <p:nvSpPr>
          <p:cNvPr id="3" name="Subtitle 2"/>
          <p:cNvSpPr>
            <a:spLocks noGrp="1"/>
          </p:cNvSpPr>
          <p:nvPr>
            <p:ph type="subTitle" idx="1"/>
          </p:nvPr>
        </p:nvSpPr>
        <p:spPr>
          <a:xfrm>
            <a:off x="455613" y="3488723"/>
            <a:ext cx="8228012" cy="925360"/>
          </a:xfrm>
        </p:spPr>
        <p:txBody>
          <a:bodyPr/>
          <a:lstStyle/>
          <a:p>
            <a:r>
              <a:rPr lang="en-US" dirty="0"/>
              <a:t>Jim Harris, Principal Software Engineer, Intel</a:t>
            </a:r>
          </a:p>
        </p:txBody>
      </p:sp>
      <p:grpSp>
        <p:nvGrpSpPr>
          <p:cNvPr id="17" name="Group 4"/>
          <p:cNvGrpSpPr>
            <a:grpSpLocks noChangeAspect="1"/>
          </p:cNvGrpSpPr>
          <p:nvPr/>
        </p:nvGrpSpPr>
        <p:grpSpPr bwMode="auto">
          <a:xfrm>
            <a:off x="517632" y="1522534"/>
            <a:ext cx="2794552" cy="769357"/>
            <a:chOff x="630" y="856"/>
            <a:chExt cx="4653" cy="1281"/>
          </a:xfrm>
        </p:grpSpPr>
        <p:sp>
          <p:nvSpPr>
            <p:cNvPr id="18" name="Freeform 5"/>
            <p:cNvSpPr>
              <a:spLocks/>
            </p:cNvSpPr>
            <p:nvPr/>
          </p:nvSpPr>
          <p:spPr bwMode="auto">
            <a:xfrm>
              <a:off x="785" y="1463"/>
              <a:ext cx="4498" cy="672"/>
            </a:xfrm>
            <a:custGeom>
              <a:avLst/>
              <a:gdLst>
                <a:gd name="T0" fmla="*/ 1989 w 2263"/>
                <a:gd name="T1" fmla="*/ 260 h 338"/>
                <a:gd name="T2" fmla="*/ 2060 w 2263"/>
                <a:gd name="T3" fmla="*/ 147 h 338"/>
                <a:gd name="T4" fmla="*/ 1863 w 2263"/>
                <a:gd name="T5" fmla="*/ 47 h 338"/>
                <a:gd name="T6" fmla="*/ 1027 w 2263"/>
                <a:gd name="T7" fmla="*/ 82 h 338"/>
                <a:gd name="T8" fmla="*/ 0 w 2263"/>
                <a:gd name="T9" fmla="*/ 241 h 338"/>
                <a:gd name="T10" fmla="*/ 1471 w 2263"/>
                <a:gd name="T11" fmla="*/ 11 h 338"/>
                <a:gd name="T12" fmla="*/ 2174 w 2263"/>
                <a:gd name="T13" fmla="*/ 85 h 338"/>
                <a:gd name="T14" fmla="*/ 2251 w 2263"/>
                <a:gd name="T15" fmla="*/ 170 h 338"/>
                <a:gd name="T16" fmla="*/ 2132 w 2263"/>
                <a:gd name="T17" fmla="*/ 338 h 338"/>
                <a:gd name="T18" fmla="*/ 1882 w 2263"/>
                <a:gd name="T19" fmla="*/ 338 h 338"/>
                <a:gd name="T20" fmla="*/ 1989 w 2263"/>
                <a:gd name="T21" fmla="*/ 2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338">
                  <a:moveTo>
                    <a:pt x="1989" y="260"/>
                  </a:moveTo>
                  <a:cubicBezTo>
                    <a:pt x="2020" y="235"/>
                    <a:pt x="2067" y="203"/>
                    <a:pt x="2060" y="147"/>
                  </a:cubicBezTo>
                  <a:cubicBezTo>
                    <a:pt x="2053" y="84"/>
                    <a:pt x="1940" y="57"/>
                    <a:pt x="1863" y="47"/>
                  </a:cubicBezTo>
                  <a:cubicBezTo>
                    <a:pt x="1589" y="10"/>
                    <a:pt x="1267" y="52"/>
                    <a:pt x="1027" y="82"/>
                  </a:cubicBezTo>
                  <a:cubicBezTo>
                    <a:pt x="671" y="128"/>
                    <a:pt x="324" y="169"/>
                    <a:pt x="0" y="241"/>
                  </a:cubicBezTo>
                  <a:cubicBezTo>
                    <a:pt x="425" y="129"/>
                    <a:pt x="951" y="36"/>
                    <a:pt x="1471" y="11"/>
                  </a:cubicBezTo>
                  <a:cubicBezTo>
                    <a:pt x="1705" y="0"/>
                    <a:pt x="2018" y="4"/>
                    <a:pt x="2174" y="85"/>
                  </a:cubicBezTo>
                  <a:cubicBezTo>
                    <a:pt x="2205" y="102"/>
                    <a:pt x="2247" y="138"/>
                    <a:pt x="2251" y="170"/>
                  </a:cubicBezTo>
                  <a:cubicBezTo>
                    <a:pt x="2263" y="253"/>
                    <a:pt x="2173" y="301"/>
                    <a:pt x="2132" y="338"/>
                  </a:cubicBezTo>
                  <a:cubicBezTo>
                    <a:pt x="1882" y="338"/>
                    <a:pt x="1882" y="338"/>
                    <a:pt x="1882" y="338"/>
                  </a:cubicBezTo>
                  <a:cubicBezTo>
                    <a:pt x="1915" y="312"/>
                    <a:pt x="1952" y="291"/>
                    <a:pt x="1989" y="260"/>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630" y="856"/>
              <a:ext cx="998" cy="895"/>
            </a:xfrm>
            <a:custGeom>
              <a:avLst/>
              <a:gdLst>
                <a:gd name="T0" fmla="*/ 0 w 502"/>
                <a:gd name="T1" fmla="*/ 450 h 450"/>
                <a:gd name="T2" fmla="*/ 118 w 502"/>
                <a:gd name="T3" fmla="*/ 12 h 450"/>
                <a:gd name="T4" fmla="*/ 254 w 502"/>
                <a:gd name="T5" fmla="*/ 12 h 450"/>
                <a:gd name="T6" fmla="*/ 241 w 502"/>
                <a:gd name="T7" fmla="*/ 60 h 450"/>
                <a:gd name="T8" fmla="*/ 319 w 502"/>
                <a:gd name="T9" fmla="*/ 16 h 450"/>
                <a:gd name="T10" fmla="*/ 394 w 502"/>
                <a:gd name="T11" fmla="*/ 0 h 450"/>
                <a:gd name="T12" fmla="*/ 485 w 502"/>
                <a:gd name="T13" fmla="*/ 42 h 450"/>
                <a:gd name="T14" fmla="*/ 488 w 502"/>
                <a:gd name="T15" fmla="*/ 165 h 450"/>
                <a:gd name="T16" fmla="*/ 411 w 502"/>
                <a:gd name="T17" fmla="*/ 450 h 450"/>
                <a:gd name="T18" fmla="*/ 274 w 502"/>
                <a:gd name="T19" fmla="*/ 450 h 450"/>
                <a:gd name="T20" fmla="*/ 332 w 502"/>
                <a:gd name="T21" fmla="*/ 233 h 450"/>
                <a:gd name="T22" fmla="*/ 344 w 502"/>
                <a:gd name="T23" fmla="*/ 180 h 450"/>
                <a:gd name="T24" fmla="*/ 346 w 502"/>
                <a:gd name="T25" fmla="*/ 141 h 450"/>
                <a:gd name="T26" fmla="*/ 332 w 502"/>
                <a:gd name="T27" fmla="*/ 120 h 450"/>
                <a:gd name="T28" fmla="*/ 298 w 502"/>
                <a:gd name="T29" fmla="*/ 113 h 450"/>
                <a:gd name="T30" fmla="*/ 262 w 502"/>
                <a:gd name="T31" fmla="*/ 120 h 450"/>
                <a:gd name="T32" fmla="*/ 220 w 502"/>
                <a:gd name="T33" fmla="*/ 139 h 450"/>
                <a:gd name="T34" fmla="*/ 137 w 502"/>
                <a:gd name="T35" fmla="*/ 450 h 450"/>
                <a:gd name="T36" fmla="*/ 0 w 502"/>
                <a:gd name="T3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50">
                  <a:moveTo>
                    <a:pt x="0" y="450"/>
                  </a:moveTo>
                  <a:cubicBezTo>
                    <a:pt x="118" y="12"/>
                    <a:pt x="118" y="12"/>
                    <a:pt x="118" y="12"/>
                  </a:cubicBezTo>
                  <a:cubicBezTo>
                    <a:pt x="254" y="12"/>
                    <a:pt x="254" y="12"/>
                    <a:pt x="254" y="12"/>
                  </a:cubicBezTo>
                  <a:cubicBezTo>
                    <a:pt x="241" y="60"/>
                    <a:pt x="241" y="60"/>
                    <a:pt x="241" y="60"/>
                  </a:cubicBezTo>
                  <a:cubicBezTo>
                    <a:pt x="269" y="41"/>
                    <a:pt x="295" y="26"/>
                    <a:pt x="319" y="16"/>
                  </a:cubicBezTo>
                  <a:cubicBezTo>
                    <a:pt x="343" y="5"/>
                    <a:pt x="368" y="0"/>
                    <a:pt x="394" y="0"/>
                  </a:cubicBezTo>
                  <a:cubicBezTo>
                    <a:pt x="438" y="0"/>
                    <a:pt x="469" y="14"/>
                    <a:pt x="485" y="42"/>
                  </a:cubicBezTo>
                  <a:cubicBezTo>
                    <a:pt x="501" y="70"/>
                    <a:pt x="502" y="111"/>
                    <a:pt x="488" y="165"/>
                  </a:cubicBezTo>
                  <a:cubicBezTo>
                    <a:pt x="411" y="450"/>
                    <a:pt x="411" y="450"/>
                    <a:pt x="411" y="450"/>
                  </a:cubicBezTo>
                  <a:cubicBezTo>
                    <a:pt x="274" y="450"/>
                    <a:pt x="274" y="450"/>
                    <a:pt x="274" y="450"/>
                  </a:cubicBezTo>
                  <a:cubicBezTo>
                    <a:pt x="332" y="233"/>
                    <a:pt x="332" y="233"/>
                    <a:pt x="332" y="233"/>
                  </a:cubicBezTo>
                  <a:cubicBezTo>
                    <a:pt x="337" y="215"/>
                    <a:pt x="341" y="197"/>
                    <a:pt x="344" y="180"/>
                  </a:cubicBezTo>
                  <a:cubicBezTo>
                    <a:pt x="347" y="162"/>
                    <a:pt x="348" y="149"/>
                    <a:pt x="346" y="141"/>
                  </a:cubicBezTo>
                  <a:cubicBezTo>
                    <a:pt x="344" y="131"/>
                    <a:pt x="339" y="124"/>
                    <a:pt x="332" y="120"/>
                  </a:cubicBezTo>
                  <a:cubicBezTo>
                    <a:pt x="324" y="115"/>
                    <a:pt x="313" y="113"/>
                    <a:pt x="298" y="113"/>
                  </a:cubicBezTo>
                  <a:cubicBezTo>
                    <a:pt x="287" y="113"/>
                    <a:pt x="275" y="115"/>
                    <a:pt x="262" y="120"/>
                  </a:cubicBezTo>
                  <a:cubicBezTo>
                    <a:pt x="250" y="124"/>
                    <a:pt x="236" y="130"/>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p:cNvSpPr>
            <p:nvPr/>
          </p:nvSpPr>
          <p:spPr bwMode="auto">
            <a:xfrm>
              <a:off x="1777" y="880"/>
              <a:ext cx="920" cy="871"/>
            </a:xfrm>
            <a:custGeom>
              <a:avLst/>
              <a:gdLst>
                <a:gd name="T0" fmla="*/ 77 w 920"/>
                <a:gd name="T1" fmla="*/ 871 h 871"/>
                <a:gd name="T2" fmla="*/ 0 w 920"/>
                <a:gd name="T3" fmla="*/ 0 h 871"/>
                <a:gd name="T4" fmla="*/ 286 w 920"/>
                <a:gd name="T5" fmla="*/ 0 h 871"/>
                <a:gd name="T6" fmla="*/ 310 w 920"/>
                <a:gd name="T7" fmla="*/ 575 h 871"/>
                <a:gd name="T8" fmla="*/ 642 w 920"/>
                <a:gd name="T9" fmla="*/ 0 h 871"/>
                <a:gd name="T10" fmla="*/ 920 w 920"/>
                <a:gd name="T11" fmla="*/ 0 h 871"/>
                <a:gd name="T12" fmla="*/ 374 w 920"/>
                <a:gd name="T13" fmla="*/ 871 h 871"/>
                <a:gd name="T14" fmla="*/ 77 w 920"/>
                <a:gd name="T15" fmla="*/ 87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871">
                  <a:moveTo>
                    <a:pt x="77" y="871"/>
                  </a:moveTo>
                  <a:lnTo>
                    <a:pt x="0" y="0"/>
                  </a:lnTo>
                  <a:lnTo>
                    <a:pt x="286" y="0"/>
                  </a:lnTo>
                  <a:lnTo>
                    <a:pt x="310" y="575"/>
                  </a:lnTo>
                  <a:lnTo>
                    <a:pt x="642" y="0"/>
                  </a:lnTo>
                  <a:lnTo>
                    <a:pt x="920" y="0"/>
                  </a:lnTo>
                  <a:lnTo>
                    <a:pt x="374" y="871"/>
                  </a:lnTo>
                  <a:lnTo>
                    <a:pt x="77" y="8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p:cNvSpPr>
            <p:nvPr/>
          </p:nvSpPr>
          <p:spPr bwMode="auto">
            <a:xfrm>
              <a:off x="2568" y="856"/>
              <a:ext cx="1491" cy="895"/>
            </a:xfrm>
            <a:custGeom>
              <a:avLst/>
              <a:gdLst>
                <a:gd name="T0" fmla="*/ 0 w 750"/>
                <a:gd name="T1" fmla="*/ 450 h 450"/>
                <a:gd name="T2" fmla="*/ 118 w 750"/>
                <a:gd name="T3" fmla="*/ 12 h 450"/>
                <a:gd name="T4" fmla="*/ 254 w 750"/>
                <a:gd name="T5" fmla="*/ 12 h 450"/>
                <a:gd name="T6" fmla="*/ 241 w 750"/>
                <a:gd name="T7" fmla="*/ 60 h 450"/>
                <a:gd name="T8" fmla="*/ 317 w 750"/>
                <a:gd name="T9" fmla="*/ 16 h 450"/>
                <a:gd name="T10" fmla="*/ 388 w 750"/>
                <a:gd name="T11" fmla="*/ 0 h 450"/>
                <a:gd name="T12" fmla="*/ 453 w 750"/>
                <a:gd name="T13" fmla="*/ 19 h 450"/>
                <a:gd name="T14" fmla="*/ 485 w 750"/>
                <a:gd name="T15" fmla="*/ 76 h 450"/>
                <a:gd name="T16" fmla="*/ 574 w 750"/>
                <a:gd name="T17" fmla="*/ 19 h 450"/>
                <a:gd name="T18" fmla="*/ 650 w 750"/>
                <a:gd name="T19" fmla="*/ 0 h 450"/>
                <a:gd name="T20" fmla="*/ 702 w 750"/>
                <a:gd name="T21" fmla="*/ 9 h 450"/>
                <a:gd name="T22" fmla="*/ 735 w 750"/>
                <a:gd name="T23" fmla="*/ 39 h 450"/>
                <a:gd name="T24" fmla="*/ 750 w 750"/>
                <a:gd name="T25" fmla="*/ 89 h 450"/>
                <a:gd name="T26" fmla="*/ 738 w 750"/>
                <a:gd name="T27" fmla="*/ 165 h 450"/>
                <a:gd name="T28" fmla="*/ 662 w 750"/>
                <a:gd name="T29" fmla="*/ 450 h 450"/>
                <a:gd name="T30" fmla="*/ 524 w 750"/>
                <a:gd name="T31" fmla="*/ 450 h 450"/>
                <a:gd name="T32" fmla="*/ 583 w 750"/>
                <a:gd name="T33" fmla="*/ 231 h 450"/>
                <a:gd name="T34" fmla="*/ 597 w 750"/>
                <a:gd name="T35" fmla="*/ 177 h 450"/>
                <a:gd name="T36" fmla="*/ 599 w 750"/>
                <a:gd name="T37" fmla="*/ 140 h 450"/>
                <a:gd name="T38" fmla="*/ 587 w 750"/>
                <a:gd name="T39" fmla="*/ 120 h 450"/>
                <a:gd name="T40" fmla="*/ 554 w 750"/>
                <a:gd name="T41" fmla="*/ 113 h 450"/>
                <a:gd name="T42" fmla="*/ 521 w 750"/>
                <a:gd name="T43" fmla="*/ 120 h 450"/>
                <a:gd name="T44" fmla="*/ 483 w 750"/>
                <a:gd name="T45" fmla="*/ 139 h 450"/>
                <a:gd name="T46" fmla="*/ 399 w 750"/>
                <a:gd name="T47" fmla="*/ 450 h 450"/>
                <a:gd name="T48" fmla="*/ 262 w 750"/>
                <a:gd name="T49" fmla="*/ 450 h 450"/>
                <a:gd name="T50" fmla="*/ 321 w 750"/>
                <a:gd name="T51" fmla="*/ 231 h 450"/>
                <a:gd name="T52" fmla="*/ 334 w 750"/>
                <a:gd name="T53" fmla="*/ 177 h 450"/>
                <a:gd name="T54" fmla="*/ 336 w 750"/>
                <a:gd name="T55" fmla="*/ 140 h 450"/>
                <a:gd name="T56" fmla="*/ 324 w 750"/>
                <a:gd name="T57" fmla="*/ 120 h 450"/>
                <a:gd name="T58" fmla="*/ 291 w 750"/>
                <a:gd name="T59" fmla="*/ 113 h 450"/>
                <a:gd name="T60" fmla="*/ 256 w 750"/>
                <a:gd name="T61" fmla="*/ 121 h 450"/>
                <a:gd name="T62" fmla="*/ 220 w 750"/>
                <a:gd name="T63" fmla="*/ 139 h 450"/>
                <a:gd name="T64" fmla="*/ 137 w 750"/>
                <a:gd name="T65" fmla="*/ 450 h 450"/>
                <a:gd name="T66" fmla="*/ 0 w 750"/>
                <a:gd name="T6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0" h="450">
                  <a:moveTo>
                    <a:pt x="0" y="450"/>
                  </a:moveTo>
                  <a:cubicBezTo>
                    <a:pt x="118" y="12"/>
                    <a:pt x="118" y="12"/>
                    <a:pt x="118" y="12"/>
                  </a:cubicBezTo>
                  <a:cubicBezTo>
                    <a:pt x="254" y="12"/>
                    <a:pt x="254" y="12"/>
                    <a:pt x="254" y="12"/>
                  </a:cubicBezTo>
                  <a:cubicBezTo>
                    <a:pt x="241" y="60"/>
                    <a:pt x="241" y="60"/>
                    <a:pt x="241" y="60"/>
                  </a:cubicBezTo>
                  <a:cubicBezTo>
                    <a:pt x="269" y="41"/>
                    <a:pt x="294" y="26"/>
                    <a:pt x="317" y="16"/>
                  </a:cubicBezTo>
                  <a:cubicBezTo>
                    <a:pt x="339" y="5"/>
                    <a:pt x="363" y="0"/>
                    <a:pt x="388" y="0"/>
                  </a:cubicBezTo>
                  <a:cubicBezTo>
                    <a:pt x="415" y="0"/>
                    <a:pt x="436" y="6"/>
                    <a:pt x="453" y="19"/>
                  </a:cubicBezTo>
                  <a:cubicBezTo>
                    <a:pt x="470" y="31"/>
                    <a:pt x="481" y="50"/>
                    <a:pt x="485" y="76"/>
                  </a:cubicBezTo>
                  <a:cubicBezTo>
                    <a:pt x="517" y="51"/>
                    <a:pt x="547" y="32"/>
                    <a:pt x="574" y="19"/>
                  </a:cubicBezTo>
                  <a:cubicBezTo>
                    <a:pt x="601" y="6"/>
                    <a:pt x="626" y="0"/>
                    <a:pt x="650" y="0"/>
                  </a:cubicBezTo>
                  <a:cubicBezTo>
                    <a:pt x="671" y="0"/>
                    <a:pt x="688" y="3"/>
                    <a:pt x="702" y="9"/>
                  </a:cubicBezTo>
                  <a:cubicBezTo>
                    <a:pt x="717" y="16"/>
                    <a:pt x="728" y="26"/>
                    <a:pt x="735" y="39"/>
                  </a:cubicBezTo>
                  <a:cubicBezTo>
                    <a:pt x="744" y="53"/>
                    <a:pt x="749" y="69"/>
                    <a:pt x="750" y="89"/>
                  </a:cubicBezTo>
                  <a:cubicBezTo>
                    <a:pt x="750" y="108"/>
                    <a:pt x="747" y="134"/>
                    <a:pt x="738" y="165"/>
                  </a:cubicBezTo>
                  <a:cubicBezTo>
                    <a:pt x="662" y="450"/>
                    <a:pt x="662" y="450"/>
                    <a:pt x="662" y="450"/>
                  </a:cubicBezTo>
                  <a:cubicBezTo>
                    <a:pt x="524" y="450"/>
                    <a:pt x="524" y="450"/>
                    <a:pt x="524" y="450"/>
                  </a:cubicBezTo>
                  <a:cubicBezTo>
                    <a:pt x="583" y="231"/>
                    <a:pt x="583" y="231"/>
                    <a:pt x="583" y="231"/>
                  </a:cubicBezTo>
                  <a:cubicBezTo>
                    <a:pt x="589" y="210"/>
                    <a:pt x="593" y="191"/>
                    <a:pt x="597" y="177"/>
                  </a:cubicBezTo>
                  <a:cubicBezTo>
                    <a:pt x="600" y="162"/>
                    <a:pt x="601" y="150"/>
                    <a:pt x="599" y="140"/>
                  </a:cubicBezTo>
                  <a:cubicBezTo>
                    <a:pt x="598" y="131"/>
                    <a:pt x="594" y="124"/>
                    <a:pt x="587" y="120"/>
                  </a:cubicBezTo>
                  <a:cubicBezTo>
                    <a:pt x="580" y="115"/>
                    <a:pt x="569" y="113"/>
                    <a:pt x="554" y="113"/>
                  </a:cubicBezTo>
                  <a:cubicBezTo>
                    <a:pt x="543" y="113"/>
                    <a:pt x="532" y="116"/>
                    <a:pt x="521" y="120"/>
                  </a:cubicBezTo>
                  <a:cubicBezTo>
                    <a:pt x="510" y="125"/>
                    <a:pt x="497" y="131"/>
                    <a:pt x="483" y="139"/>
                  </a:cubicBezTo>
                  <a:cubicBezTo>
                    <a:pt x="399" y="450"/>
                    <a:pt x="399" y="450"/>
                    <a:pt x="399" y="450"/>
                  </a:cubicBezTo>
                  <a:cubicBezTo>
                    <a:pt x="262" y="450"/>
                    <a:pt x="262" y="450"/>
                    <a:pt x="262" y="450"/>
                  </a:cubicBezTo>
                  <a:cubicBezTo>
                    <a:pt x="321" y="231"/>
                    <a:pt x="321" y="231"/>
                    <a:pt x="321" y="231"/>
                  </a:cubicBezTo>
                  <a:cubicBezTo>
                    <a:pt x="326" y="210"/>
                    <a:pt x="331" y="192"/>
                    <a:pt x="334" y="177"/>
                  </a:cubicBezTo>
                  <a:cubicBezTo>
                    <a:pt x="337" y="162"/>
                    <a:pt x="338" y="150"/>
                    <a:pt x="336" y="140"/>
                  </a:cubicBezTo>
                  <a:cubicBezTo>
                    <a:pt x="335" y="131"/>
                    <a:pt x="331" y="124"/>
                    <a:pt x="324" y="120"/>
                  </a:cubicBezTo>
                  <a:cubicBezTo>
                    <a:pt x="317" y="115"/>
                    <a:pt x="306" y="113"/>
                    <a:pt x="291" y="113"/>
                  </a:cubicBezTo>
                  <a:cubicBezTo>
                    <a:pt x="280" y="113"/>
                    <a:pt x="268" y="116"/>
                    <a:pt x="256" y="121"/>
                  </a:cubicBezTo>
                  <a:cubicBezTo>
                    <a:pt x="244" y="126"/>
                    <a:pt x="232" y="132"/>
                    <a:pt x="220" y="139"/>
                  </a:cubicBezTo>
                  <a:cubicBezTo>
                    <a:pt x="137" y="450"/>
                    <a:pt x="137" y="450"/>
                    <a:pt x="137" y="450"/>
                  </a:cubicBezTo>
                  <a:lnTo>
                    <a:pt x="0" y="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p:cNvSpPr>
              <a:spLocks/>
            </p:cNvSpPr>
            <p:nvPr/>
          </p:nvSpPr>
          <p:spPr bwMode="auto">
            <a:xfrm>
              <a:off x="2467" y="1801"/>
              <a:ext cx="312" cy="330"/>
            </a:xfrm>
            <a:custGeom>
              <a:avLst/>
              <a:gdLst>
                <a:gd name="T0" fmla="*/ 0 w 312"/>
                <a:gd name="T1" fmla="*/ 330 h 330"/>
                <a:gd name="T2" fmla="*/ 87 w 312"/>
                <a:gd name="T3" fmla="*/ 0 h 330"/>
                <a:gd name="T4" fmla="*/ 312 w 312"/>
                <a:gd name="T5" fmla="*/ 0 h 330"/>
                <a:gd name="T6" fmla="*/ 294 w 312"/>
                <a:gd name="T7" fmla="*/ 64 h 330"/>
                <a:gd name="T8" fmla="*/ 153 w 312"/>
                <a:gd name="T9" fmla="*/ 64 h 330"/>
                <a:gd name="T10" fmla="*/ 139 w 312"/>
                <a:gd name="T11" fmla="*/ 122 h 330"/>
                <a:gd name="T12" fmla="*/ 268 w 312"/>
                <a:gd name="T13" fmla="*/ 122 h 330"/>
                <a:gd name="T14" fmla="*/ 250 w 312"/>
                <a:gd name="T15" fmla="*/ 185 h 330"/>
                <a:gd name="T16" fmla="*/ 121 w 312"/>
                <a:gd name="T17" fmla="*/ 185 h 330"/>
                <a:gd name="T18" fmla="*/ 99 w 312"/>
                <a:gd name="T19" fmla="*/ 269 h 330"/>
                <a:gd name="T20" fmla="*/ 240 w 312"/>
                <a:gd name="T21" fmla="*/ 269 h 330"/>
                <a:gd name="T22" fmla="*/ 222 w 312"/>
                <a:gd name="T23" fmla="*/ 330 h 330"/>
                <a:gd name="T24" fmla="*/ 0 w 312"/>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30">
                  <a:moveTo>
                    <a:pt x="0" y="330"/>
                  </a:moveTo>
                  <a:lnTo>
                    <a:pt x="87" y="0"/>
                  </a:lnTo>
                  <a:lnTo>
                    <a:pt x="312" y="0"/>
                  </a:lnTo>
                  <a:lnTo>
                    <a:pt x="294" y="64"/>
                  </a:lnTo>
                  <a:lnTo>
                    <a:pt x="153" y="64"/>
                  </a:lnTo>
                  <a:lnTo>
                    <a:pt x="139" y="122"/>
                  </a:lnTo>
                  <a:lnTo>
                    <a:pt x="268" y="122"/>
                  </a:lnTo>
                  <a:lnTo>
                    <a:pt x="250" y="185"/>
                  </a:lnTo>
                  <a:lnTo>
                    <a:pt x="121" y="185"/>
                  </a:lnTo>
                  <a:lnTo>
                    <a:pt x="99" y="269"/>
                  </a:lnTo>
                  <a:lnTo>
                    <a:pt x="240" y="269"/>
                  </a:lnTo>
                  <a:lnTo>
                    <a:pt x="222"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p:cNvSpPr>
              <a:spLocks/>
            </p:cNvSpPr>
            <p:nvPr/>
          </p:nvSpPr>
          <p:spPr bwMode="auto">
            <a:xfrm>
              <a:off x="2709" y="1801"/>
              <a:ext cx="400" cy="330"/>
            </a:xfrm>
            <a:custGeom>
              <a:avLst/>
              <a:gdLst>
                <a:gd name="T0" fmla="*/ 0 w 400"/>
                <a:gd name="T1" fmla="*/ 330 h 330"/>
                <a:gd name="T2" fmla="*/ 151 w 400"/>
                <a:gd name="T3" fmla="*/ 165 h 330"/>
                <a:gd name="T4" fmla="*/ 91 w 400"/>
                <a:gd name="T5" fmla="*/ 0 h 330"/>
                <a:gd name="T6" fmla="*/ 187 w 400"/>
                <a:gd name="T7" fmla="*/ 0 h 330"/>
                <a:gd name="T8" fmla="*/ 221 w 400"/>
                <a:gd name="T9" fmla="*/ 100 h 330"/>
                <a:gd name="T10" fmla="*/ 308 w 400"/>
                <a:gd name="T11" fmla="*/ 0 h 330"/>
                <a:gd name="T12" fmla="*/ 400 w 400"/>
                <a:gd name="T13" fmla="*/ 0 h 330"/>
                <a:gd name="T14" fmla="*/ 254 w 400"/>
                <a:gd name="T15" fmla="*/ 161 h 330"/>
                <a:gd name="T16" fmla="*/ 316 w 400"/>
                <a:gd name="T17" fmla="*/ 330 h 330"/>
                <a:gd name="T18" fmla="*/ 219 w 400"/>
                <a:gd name="T19" fmla="*/ 330 h 330"/>
                <a:gd name="T20" fmla="*/ 185 w 400"/>
                <a:gd name="T21" fmla="*/ 225 h 330"/>
                <a:gd name="T22" fmla="*/ 91 w 400"/>
                <a:gd name="T23" fmla="*/ 330 h 330"/>
                <a:gd name="T24" fmla="*/ 0 w 40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330">
                  <a:moveTo>
                    <a:pt x="0" y="330"/>
                  </a:moveTo>
                  <a:lnTo>
                    <a:pt x="151" y="165"/>
                  </a:lnTo>
                  <a:lnTo>
                    <a:pt x="91" y="0"/>
                  </a:lnTo>
                  <a:lnTo>
                    <a:pt x="187" y="0"/>
                  </a:lnTo>
                  <a:lnTo>
                    <a:pt x="221" y="100"/>
                  </a:lnTo>
                  <a:lnTo>
                    <a:pt x="308" y="0"/>
                  </a:lnTo>
                  <a:lnTo>
                    <a:pt x="400" y="0"/>
                  </a:lnTo>
                  <a:lnTo>
                    <a:pt x="254" y="161"/>
                  </a:lnTo>
                  <a:lnTo>
                    <a:pt x="316" y="330"/>
                  </a:lnTo>
                  <a:lnTo>
                    <a:pt x="219" y="330"/>
                  </a:lnTo>
                  <a:lnTo>
                    <a:pt x="185" y="225"/>
                  </a:lnTo>
                  <a:lnTo>
                    <a:pt x="91"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p:cNvSpPr>
              <a:spLocks noEditPoints="1"/>
            </p:cNvSpPr>
            <p:nvPr/>
          </p:nvSpPr>
          <p:spPr bwMode="auto">
            <a:xfrm>
              <a:off x="3055" y="1801"/>
              <a:ext cx="320" cy="330"/>
            </a:xfrm>
            <a:custGeom>
              <a:avLst/>
              <a:gdLst>
                <a:gd name="T0" fmla="*/ 0 w 161"/>
                <a:gd name="T1" fmla="*/ 166 h 166"/>
                <a:gd name="T2" fmla="*/ 45 w 161"/>
                <a:gd name="T3" fmla="*/ 0 h 166"/>
                <a:gd name="T4" fmla="*/ 109 w 161"/>
                <a:gd name="T5" fmla="*/ 0 h 166"/>
                <a:gd name="T6" fmla="*/ 133 w 161"/>
                <a:gd name="T7" fmla="*/ 3 h 166"/>
                <a:gd name="T8" fmla="*/ 150 w 161"/>
                <a:gd name="T9" fmla="*/ 11 h 166"/>
                <a:gd name="T10" fmla="*/ 160 w 161"/>
                <a:gd name="T11" fmla="*/ 28 h 166"/>
                <a:gd name="T12" fmla="*/ 158 w 161"/>
                <a:gd name="T13" fmla="*/ 53 h 166"/>
                <a:gd name="T14" fmla="*/ 149 w 161"/>
                <a:gd name="T15" fmla="*/ 75 h 166"/>
                <a:gd name="T16" fmla="*/ 134 w 161"/>
                <a:gd name="T17" fmla="*/ 92 h 166"/>
                <a:gd name="T18" fmla="*/ 122 w 161"/>
                <a:gd name="T19" fmla="*/ 100 h 166"/>
                <a:gd name="T20" fmla="*/ 109 w 161"/>
                <a:gd name="T21" fmla="*/ 106 h 166"/>
                <a:gd name="T22" fmla="*/ 95 w 161"/>
                <a:gd name="T23" fmla="*/ 110 h 166"/>
                <a:gd name="T24" fmla="*/ 78 w 161"/>
                <a:gd name="T25" fmla="*/ 112 h 166"/>
                <a:gd name="T26" fmla="*/ 57 w 161"/>
                <a:gd name="T27" fmla="*/ 112 h 166"/>
                <a:gd name="T28" fmla="*/ 42 w 161"/>
                <a:gd name="T29" fmla="*/ 166 h 166"/>
                <a:gd name="T30" fmla="*/ 0 w 161"/>
                <a:gd name="T31" fmla="*/ 166 h 166"/>
                <a:gd name="T32" fmla="*/ 79 w 161"/>
                <a:gd name="T33" fmla="*/ 81 h 166"/>
                <a:gd name="T34" fmla="*/ 88 w 161"/>
                <a:gd name="T35" fmla="*/ 80 h 166"/>
                <a:gd name="T36" fmla="*/ 96 w 161"/>
                <a:gd name="T37" fmla="*/ 78 h 166"/>
                <a:gd name="T38" fmla="*/ 103 w 161"/>
                <a:gd name="T39" fmla="*/ 74 h 166"/>
                <a:gd name="T40" fmla="*/ 111 w 161"/>
                <a:gd name="T41" fmla="*/ 66 h 166"/>
                <a:gd name="T42" fmla="*/ 115 w 161"/>
                <a:gd name="T43" fmla="*/ 54 h 166"/>
                <a:gd name="T44" fmla="*/ 115 w 161"/>
                <a:gd name="T45" fmla="*/ 42 h 166"/>
                <a:gd name="T46" fmla="*/ 109 w 161"/>
                <a:gd name="T47" fmla="*/ 35 h 166"/>
                <a:gd name="T48" fmla="*/ 99 w 161"/>
                <a:gd name="T49" fmla="*/ 32 h 166"/>
                <a:gd name="T50" fmla="*/ 84 w 161"/>
                <a:gd name="T51" fmla="*/ 31 h 166"/>
                <a:gd name="T52" fmla="*/ 78 w 161"/>
                <a:gd name="T53" fmla="*/ 31 h 166"/>
                <a:gd name="T54" fmla="*/ 65 w 161"/>
                <a:gd name="T55" fmla="*/ 81 h 166"/>
                <a:gd name="T56" fmla="*/ 68 w 161"/>
                <a:gd name="T57" fmla="*/ 81 h 166"/>
                <a:gd name="T58" fmla="*/ 79 w 161"/>
                <a:gd name="T59"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66">
                  <a:moveTo>
                    <a:pt x="0" y="166"/>
                  </a:moveTo>
                  <a:cubicBezTo>
                    <a:pt x="45" y="0"/>
                    <a:pt x="45" y="0"/>
                    <a:pt x="45" y="0"/>
                  </a:cubicBezTo>
                  <a:cubicBezTo>
                    <a:pt x="109" y="0"/>
                    <a:pt x="109" y="0"/>
                    <a:pt x="109" y="0"/>
                  </a:cubicBezTo>
                  <a:cubicBezTo>
                    <a:pt x="119" y="0"/>
                    <a:pt x="127" y="1"/>
                    <a:pt x="133" y="3"/>
                  </a:cubicBezTo>
                  <a:cubicBezTo>
                    <a:pt x="140" y="5"/>
                    <a:pt x="145" y="8"/>
                    <a:pt x="150" y="11"/>
                  </a:cubicBezTo>
                  <a:cubicBezTo>
                    <a:pt x="155" y="15"/>
                    <a:pt x="158" y="21"/>
                    <a:pt x="160" y="28"/>
                  </a:cubicBezTo>
                  <a:cubicBezTo>
                    <a:pt x="161" y="35"/>
                    <a:pt x="161" y="43"/>
                    <a:pt x="158" y="53"/>
                  </a:cubicBezTo>
                  <a:cubicBezTo>
                    <a:pt x="156" y="60"/>
                    <a:pt x="153" y="68"/>
                    <a:pt x="149" y="75"/>
                  </a:cubicBezTo>
                  <a:cubicBezTo>
                    <a:pt x="144" y="82"/>
                    <a:pt x="139" y="88"/>
                    <a:pt x="134" y="92"/>
                  </a:cubicBezTo>
                  <a:cubicBezTo>
                    <a:pt x="130" y="95"/>
                    <a:pt x="126" y="98"/>
                    <a:pt x="122" y="100"/>
                  </a:cubicBezTo>
                  <a:cubicBezTo>
                    <a:pt x="118" y="103"/>
                    <a:pt x="114" y="105"/>
                    <a:pt x="109" y="106"/>
                  </a:cubicBezTo>
                  <a:cubicBezTo>
                    <a:pt x="105" y="108"/>
                    <a:pt x="100" y="110"/>
                    <a:pt x="95" y="110"/>
                  </a:cubicBezTo>
                  <a:cubicBezTo>
                    <a:pt x="90" y="111"/>
                    <a:pt x="84" y="112"/>
                    <a:pt x="78" y="112"/>
                  </a:cubicBezTo>
                  <a:cubicBezTo>
                    <a:pt x="57" y="112"/>
                    <a:pt x="57" y="112"/>
                    <a:pt x="57" y="112"/>
                  </a:cubicBezTo>
                  <a:cubicBezTo>
                    <a:pt x="42" y="166"/>
                    <a:pt x="42" y="166"/>
                    <a:pt x="42" y="166"/>
                  </a:cubicBezTo>
                  <a:lnTo>
                    <a:pt x="0" y="166"/>
                  </a:lnTo>
                  <a:close/>
                  <a:moveTo>
                    <a:pt x="79" y="81"/>
                  </a:moveTo>
                  <a:cubicBezTo>
                    <a:pt x="82" y="81"/>
                    <a:pt x="86" y="81"/>
                    <a:pt x="88" y="80"/>
                  </a:cubicBezTo>
                  <a:cubicBezTo>
                    <a:pt x="91" y="80"/>
                    <a:pt x="93" y="79"/>
                    <a:pt x="96" y="78"/>
                  </a:cubicBezTo>
                  <a:cubicBezTo>
                    <a:pt x="99" y="77"/>
                    <a:pt x="101" y="76"/>
                    <a:pt x="103" y="74"/>
                  </a:cubicBezTo>
                  <a:cubicBezTo>
                    <a:pt x="106" y="72"/>
                    <a:pt x="109" y="69"/>
                    <a:pt x="111" y="66"/>
                  </a:cubicBezTo>
                  <a:cubicBezTo>
                    <a:pt x="112" y="63"/>
                    <a:pt x="114" y="59"/>
                    <a:pt x="115" y="54"/>
                  </a:cubicBezTo>
                  <a:cubicBezTo>
                    <a:pt x="117" y="49"/>
                    <a:pt x="117" y="45"/>
                    <a:pt x="115" y="42"/>
                  </a:cubicBezTo>
                  <a:cubicBezTo>
                    <a:pt x="114" y="38"/>
                    <a:pt x="112" y="36"/>
                    <a:pt x="109" y="35"/>
                  </a:cubicBezTo>
                  <a:cubicBezTo>
                    <a:pt x="106" y="33"/>
                    <a:pt x="102" y="32"/>
                    <a:pt x="99" y="32"/>
                  </a:cubicBezTo>
                  <a:cubicBezTo>
                    <a:pt x="95" y="31"/>
                    <a:pt x="90" y="31"/>
                    <a:pt x="84" y="31"/>
                  </a:cubicBezTo>
                  <a:cubicBezTo>
                    <a:pt x="78" y="31"/>
                    <a:pt x="78" y="31"/>
                    <a:pt x="78" y="31"/>
                  </a:cubicBezTo>
                  <a:cubicBezTo>
                    <a:pt x="65" y="81"/>
                    <a:pt x="65" y="81"/>
                    <a:pt x="65" y="81"/>
                  </a:cubicBezTo>
                  <a:cubicBezTo>
                    <a:pt x="68" y="81"/>
                    <a:pt x="68" y="81"/>
                    <a:pt x="68" y="81"/>
                  </a:cubicBezTo>
                  <a:cubicBezTo>
                    <a:pt x="72" y="81"/>
                    <a:pt x="75" y="81"/>
                    <a:pt x="79" y="81"/>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noEditPoints="1"/>
            </p:cNvSpPr>
            <p:nvPr/>
          </p:nvSpPr>
          <p:spPr bwMode="auto">
            <a:xfrm>
              <a:off x="3353" y="1801"/>
              <a:ext cx="326" cy="330"/>
            </a:xfrm>
            <a:custGeom>
              <a:avLst/>
              <a:gdLst>
                <a:gd name="T0" fmla="*/ 0 w 164"/>
                <a:gd name="T1" fmla="*/ 166 h 166"/>
                <a:gd name="T2" fmla="*/ 45 w 164"/>
                <a:gd name="T3" fmla="*/ 0 h 166"/>
                <a:gd name="T4" fmla="*/ 111 w 164"/>
                <a:gd name="T5" fmla="*/ 0 h 166"/>
                <a:gd name="T6" fmla="*/ 135 w 164"/>
                <a:gd name="T7" fmla="*/ 2 h 166"/>
                <a:gd name="T8" fmla="*/ 152 w 164"/>
                <a:gd name="T9" fmla="*/ 9 h 166"/>
                <a:gd name="T10" fmla="*/ 162 w 164"/>
                <a:gd name="T11" fmla="*/ 24 h 166"/>
                <a:gd name="T12" fmla="*/ 161 w 164"/>
                <a:gd name="T13" fmla="*/ 46 h 166"/>
                <a:gd name="T14" fmla="*/ 145 w 164"/>
                <a:gd name="T15" fmla="*/ 77 h 166"/>
                <a:gd name="T16" fmla="*/ 117 w 164"/>
                <a:gd name="T17" fmla="*/ 96 h 166"/>
                <a:gd name="T18" fmla="*/ 154 w 164"/>
                <a:gd name="T19" fmla="*/ 166 h 166"/>
                <a:gd name="T20" fmla="*/ 103 w 164"/>
                <a:gd name="T21" fmla="*/ 166 h 166"/>
                <a:gd name="T22" fmla="*/ 73 w 164"/>
                <a:gd name="T23" fmla="*/ 105 h 166"/>
                <a:gd name="T24" fmla="*/ 58 w 164"/>
                <a:gd name="T25" fmla="*/ 105 h 166"/>
                <a:gd name="T26" fmla="*/ 42 w 164"/>
                <a:gd name="T27" fmla="*/ 166 h 166"/>
                <a:gd name="T28" fmla="*/ 0 w 164"/>
                <a:gd name="T29" fmla="*/ 166 h 166"/>
                <a:gd name="T30" fmla="*/ 93 w 164"/>
                <a:gd name="T31" fmla="*/ 74 h 166"/>
                <a:gd name="T32" fmla="*/ 104 w 164"/>
                <a:gd name="T33" fmla="*/ 70 h 166"/>
                <a:gd name="T34" fmla="*/ 112 w 164"/>
                <a:gd name="T35" fmla="*/ 63 h 166"/>
                <a:gd name="T36" fmla="*/ 117 w 164"/>
                <a:gd name="T37" fmla="*/ 51 h 166"/>
                <a:gd name="T38" fmla="*/ 118 w 164"/>
                <a:gd name="T39" fmla="*/ 40 h 166"/>
                <a:gd name="T40" fmla="*/ 112 w 164"/>
                <a:gd name="T41" fmla="*/ 33 h 166"/>
                <a:gd name="T42" fmla="*/ 104 w 164"/>
                <a:gd name="T43" fmla="*/ 31 h 166"/>
                <a:gd name="T44" fmla="*/ 92 w 164"/>
                <a:gd name="T45" fmla="*/ 31 h 166"/>
                <a:gd name="T46" fmla="*/ 78 w 164"/>
                <a:gd name="T47" fmla="*/ 31 h 166"/>
                <a:gd name="T48" fmla="*/ 66 w 164"/>
                <a:gd name="T49" fmla="*/ 76 h 166"/>
                <a:gd name="T50" fmla="*/ 78 w 164"/>
                <a:gd name="T51" fmla="*/ 76 h 166"/>
                <a:gd name="T52" fmla="*/ 93 w 164"/>
                <a:gd name="T53" fmla="*/ 7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166">
                  <a:moveTo>
                    <a:pt x="0" y="166"/>
                  </a:moveTo>
                  <a:cubicBezTo>
                    <a:pt x="45" y="0"/>
                    <a:pt x="45" y="0"/>
                    <a:pt x="45" y="0"/>
                  </a:cubicBezTo>
                  <a:cubicBezTo>
                    <a:pt x="111" y="0"/>
                    <a:pt x="111" y="0"/>
                    <a:pt x="111" y="0"/>
                  </a:cubicBezTo>
                  <a:cubicBezTo>
                    <a:pt x="121" y="0"/>
                    <a:pt x="128" y="1"/>
                    <a:pt x="135" y="2"/>
                  </a:cubicBezTo>
                  <a:cubicBezTo>
                    <a:pt x="141" y="3"/>
                    <a:pt x="147" y="6"/>
                    <a:pt x="152" y="9"/>
                  </a:cubicBezTo>
                  <a:cubicBezTo>
                    <a:pt x="157" y="13"/>
                    <a:pt x="160" y="18"/>
                    <a:pt x="162" y="24"/>
                  </a:cubicBezTo>
                  <a:cubicBezTo>
                    <a:pt x="164" y="30"/>
                    <a:pt x="164" y="37"/>
                    <a:pt x="161" y="46"/>
                  </a:cubicBezTo>
                  <a:cubicBezTo>
                    <a:pt x="158" y="59"/>
                    <a:pt x="152" y="69"/>
                    <a:pt x="145" y="77"/>
                  </a:cubicBezTo>
                  <a:cubicBezTo>
                    <a:pt x="137" y="85"/>
                    <a:pt x="127" y="91"/>
                    <a:pt x="117" y="96"/>
                  </a:cubicBezTo>
                  <a:cubicBezTo>
                    <a:pt x="154" y="166"/>
                    <a:pt x="154" y="166"/>
                    <a:pt x="154" y="166"/>
                  </a:cubicBezTo>
                  <a:cubicBezTo>
                    <a:pt x="103" y="166"/>
                    <a:pt x="103" y="166"/>
                    <a:pt x="103" y="166"/>
                  </a:cubicBezTo>
                  <a:cubicBezTo>
                    <a:pt x="73" y="105"/>
                    <a:pt x="73" y="105"/>
                    <a:pt x="73" y="105"/>
                  </a:cubicBezTo>
                  <a:cubicBezTo>
                    <a:pt x="58" y="105"/>
                    <a:pt x="58" y="105"/>
                    <a:pt x="58" y="105"/>
                  </a:cubicBezTo>
                  <a:cubicBezTo>
                    <a:pt x="42" y="166"/>
                    <a:pt x="42" y="166"/>
                    <a:pt x="42" y="166"/>
                  </a:cubicBezTo>
                  <a:lnTo>
                    <a:pt x="0" y="166"/>
                  </a:lnTo>
                  <a:close/>
                  <a:moveTo>
                    <a:pt x="93" y="74"/>
                  </a:moveTo>
                  <a:cubicBezTo>
                    <a:pt x="97" y="74"/>
                    <a:pt x="101" y="72"/>
                    <a:pt x="104" y="70"/>
                  </a:cubicBezTo>
                  <a:cubicBezTo>
                    <a:pt x="108" y="68"/>
                    <a:pt x="110" y="65"/>
                    <a:pt x="112" y="63"/>
                  </a:cubicBezTo>
                  <a:cubicBezTo>
                    <a:pt x="114" y="60"/>
                    <a:pt x="116" y="56"/>
                    <a:pt x="117" y="51"/>
                  </a:cubicBezTo>
                  <a:cubicBezTo>
                    <a:pt x="118" y="47"/>
                    <a:pt x="119" y="43"/>
                    <a:pt x="118" y="40"/>
                  </a:cubicBezTo>
                  <a:cubicBezTo>
                    <a:pt x="117" y="37"/>
                    <a:pt x="115" y="35"/>
                    <a:pt x="112" y="33"/>
                  </a:cubicBezTo>
                  <a:cubicBezTo>
                    <a:pt x="109" y="32"/>
                    <a:pt x="107" y="32"/>
                    <a:pt x="104" y="31"/>
                  </a:cubicBezTo>
                  <a:cubicBezTo>
                    <a:pt x="100" y="31"/>
                    <a:pt x="97" y="31"/>
                    <a:pt x="92" y="31"/>
                  </a:cubicBezTo>
                  <a:cubicBezTo>
                    <a:pt x="78" y="31"/>
                    <a:pt x="78" y="31"/>
                    <a:pt x="78" y="31"/>
                  </a:cubicBezTo>
                  <a:cubicBezTo>
                    <a:pt x="66" y="76"/>
                    <a:pt x="66" y="76"/>
                    <a:pt x="66" y="76"/>
                  </a:cubicBezTo>
                  <a:cubicBezTo>
                    <a:pt x="78" y="76"/>
                    <a:pt x="78" y="76"/>
                    <a:pt x="78" y="76"/>
                  </a:cubicBezTo>
                  <a:cubicBezTo>
                    <a:pt x="84" y="76"/>
                    <a:pt x="89" y="75"/>
                    <a:pt x="93" y="74"/>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3683" y="1801"/>
              <a:ext cx="310" cy="330"/>
            </a:xfrm>
            <a:custGeom>
              <a:avLst/>
              <a:gdLst>
                <a:gd name="T0" fmla="*/ 0 w 310"/>
                <a:gd name="T1" fmla="*/ 330 h 330"/>
                <a:gd name="T2" fmla="*/ 87 w 310"/>
                <a:gd name="T3" fmla="*/ 0 h 330"/>
                <a:gd name="T4" fmla="*/ 310 w 310"/>
                <a:gd name="T5" fmla="*/ 0 h 330"/>
                <a:gd name="T6" fmla="*/ 294 w 310"/>
                <a:gd name="T7" fmla="*/ 64 h 330"/>
                <a:gd name="T8" fmla="*/ 153 w 310"/>
                <a:gd name="T9" fmla="*/ 64 h 330"/>
                <a:gd name="T10" fmla="*/ 137 w 310"/>
                <a:gd name="T11" fmla="*/ 122 h 330"/>
                <a:gd name="T12" fmla="*/ 266 w 310"/>
                <a:gd name="T13" fmla="*/ 122 h 330"/>
                <a:gd name="T14" fmla="*/ 250 w 310"/>
                <a:gd name="T15" fmla="*/ 185 h 330"/>
                <a:gd name="T16" fmla="*/ 121 w 310"/>
                <a:gd name="T17" fmla="*/ 185 h 330"/>
                <a:gd name="T18" fmla="*/ 99 w 310"/>
                <a:gd name="T19" fmla="*/ 269 h 330"/>
                <a:gd name="T20" fmla="*/ 238 w 310"/>
                <a:gd name="T21" fmla="*/ 269 h 330"/>
                <a:gd name="T22" fmla="*/ 223 w 310"/>
                <a:gd name="T23" fmla="*/ 330 h 330"/>
                <a:gd name="T24" fmla="*/ 0 w 310"/>
                <a:gd name="T25"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0">
                  <a:moveTo>
                    <a:pt x="0" y="330"/>
                  </a:moveTo>
                  <a:lnTo>
                    <a:pt x="87" y="0"/>
                  </a:lnTo>
                  <a:lnTo>
                    <a:pt x="310" y="0"/>
                  </a:lnTo>
                  <a:lnTo>
                    <a:pt x="294" y="64"/>
                  </a:lnTo>
                  <a:lnTo>
                    <a:pt x="153" y="64"/>
                  </a:lnTo>
                  <a:lnTo>
                    <a:pt x="137" y="122"/>
                  </a:lnTo>
                  <a:lnTo>
                    <a:pt x="266" y="122"/>
                  </a:lnTo>
                  <a:lnTo>
                    <a:pt x="250" y="185"/>
                  </a:lnTo>
                  <a:lnTo>
                    <a:pt x="121" y="185"/>
                  </a:lnTo>
                  <a:lnTo>
                    <a:pt x="99" y="269"/>
                  </a:lnTo>
                  <a:lnTo>
                    <a:pt x="238" y="269"/>
                  </a:lnTo>
                  <a:lnTo>
                    <a:pt x="223" y="330"/>
                  </a:lnTo>
                  <a:lnTo>
                    <a:pt x="0" y="330"/>
                  </a:ln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3949" y="1795"/>
              <a:ext cx="328" cy="342"/>
            </a:xfrm>
            <a:custGeom>
              <a:avLst/>
              <a:gdLst>
                <a:gd name="T0" fmla="*/ 24 w 165"/>
                <a:gd name="T1" fmla="*/ 168 h 172"/>
                <a:gd name="T2" fmla="*/ 0 w 165"/>
                <a:gd name="T3" fmla="*/ 159 h 172"/>
                <a:gd name="T4" fmla="*/ 10 w 165"/>
                <a:gd name="T5" fmla="*/ 120 h 172"/>
                <a:gd name="T6" fmla="*/ 14 w 165"/>
                <a:gd name="T7" fmla="*/ 120 h 172"/>
                <a:gd name="T8" fmla="*/ 37 w 165"/>
                <a:gd name="T9" fmla="*/ 136 h 172"/>
                <a:gd name="T10" fmla="*/ 65 w 165"/>
                <a:gd name="T11" fmla="*/ 142 h 172"/>
                <a:gd name="T12" fmla="*/ 74 w 165"/>
                <a:gd name="T13" fmla="*/ 141 h 172"/>
                <a:gd name="T14" fmla="*/ 84 w 165"/>
                <a:gd name="T15" fmla="*/ 139 h 172"/>
                <a:gd name="T16" fmla="*/ 93 w 165"/>
                <a:gd name="T17" fmla="*/ 133 h 172"/>
                <a:gd name="T18" fmla="*/ 99 w 165"/>
                <a:gd name="T19" fmla="*/ 124 h 172"/>
                <a:gd name="T20" fmla="*/ 96 w 165"/>
                <a:gd name="T21" fmla="*/ 114 h 172"/>
                <a:gd name="T22" fmla="*/ 86 w 165"/>
                <a:gd name="T23" fmla="*/ 109 h 172"/>
                <a:gd name="T24" fmla="*/ 69 w 165"/>
                <a:gd name="T25" fmla="*/ 104 h 172"/>
                <a:gd name="T26" fmla="*/ 53 w 165"/>
                <a:gd name="T27" fmla="*/ 99 h 172"/>
                <a:gd name="T28" fmla="*/ 30 w 165"/>
                <a:gd name="T29" fmla="*/ 81 h 172"/>
                <a:gd name="T30" fmla="*/ 29 w 165"/>
                <a:gd name="T31" fmla="*/ 52 h 172"/>
                <a:gd name="T32" fmla="*/ 59 w 165"/>
                <a:gd name="T33" fmla="*/ 15 h 172"/>
                <a:gd name="T34" fmla="*/ 112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6 w 165"/>
                <a:gd name="T47" fmla="*/ 31 h 172"/>
                <a:gd name="T48" fmla="*/ 96 w 165"/>
                <a:gd name="T49" fmla="*/ 31 h 172"/>
                <a:gd name="T50" fmla="*/ 86 w 165"/>
                <a:gd name="T51" fmla="*/ 34 h 172"/>
                <a:gd name="T52" fmla="*/ 78 w 165"/>
                <a:gd name="T53" fmla="*/ 40 h 172"/>
                <a:gd name="T54" fmla="*/ 73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6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0" y="120"/>
                    <a:pt x="10" y="120"/>
                    <a:pt x="10" y="120"/>
                  </a:cubicBezTo>
                  <a:cubicBezTo>
                    <a:pt x="14" y="120"/>
                    <a:pt x="14" y="120"/>
                    <a:pt x="14" y="120"/>
                  </a:cubicBezTo>
                  <a:cubicBezTo>
                    <a:pt x="20" y="127"/>
                    <a:pt x="28" y="132"/>
                    <a:pt x="37" y="136"/>
                  </a:cubicBezTo>
                  <a:cubicBezTo>
                    <a:pt x="46" y="140"/>
                    <a:pt x="55" y="142"/>
                    <a:pt x="65" y="142"/>
                  </a:cubicBezTo>
                  <a:cubicBezTo>
                    <a:pt x="67" y="142"/>
                    <a:pt x="70" y="142"/>
                    <a:pt x="74" y="141"/>
                  </a:cubicBezTo>
                  <a:cubicBezTo>
                    <a:pt x="78" y="141"/>
                    <a:pt x="82" y="140"/>
                    <a:pt x="84" y="139"/>
                  </a:cubicBezTo>
                  <a:cubicBezTo>
                    <a:pt x="88" y="137"/>
                    <a:pt x="91" y="136"/>
                    <a:pt x="93" y="133"/>
                  </a:cubicBezTo>
                  <a:cubicBezTo>
                    <a:pt x="96" y="131"/>
                    <a:pt x="98" y="128"/>
                    <a:pt x="99" y="124"/>
                  </a:cubicBezTo>
                  <a:cubicBezTo>
                    <a:pt x="100" y="120"/>
                    <a:pt x="99" y="117"/>
                    <a:pt x="96" y="114"/>
                  </a:cubicBezTo>
                  <a:cubicBezTo>
                    <a:pt x="94" y="112"/>
                    <a:pt x="90" y="110"/>
                    <a:pt x="86" y="109"/>
                  </a:cubicBezTo>
                  <a:cubicBezTo>
                    <a:pt x="81" y="107"/>
                    <a:pt x="75" y="106"/>
                    <a:pt x="69" y="104"/>
                  </a:cubicBezTo>
                  <a:cubicBezTo>
                    <a:pt x="63" y="103"/>
                    <a:pt x="58" y="101"/>
                    <a:pt x="53" y="99"/>
                  </a:cubicBezTo>
                  <a:cubicBezTo>
                    <a:pt x="41" y="95"/>
                    <a:pt x="33" y="89"/>
                    <a:pt x="30" y="81"/>
                  </a:cubicBezTo>
                  <a:cubicBezTo>
                    <a:pt x="26" y="74"/>
                    <a:pt x="26" y="64"/>
                    <a:pt x="29" y="52"/>
                  </a:cubicBezTo>
                  <a:cubicBezTo>
                    <a:pt x="33" y="37"/>
                    <a:pt x="43" y="24"/>
                    <a:pt x="59" y="15"/>
                  </a:cubicBezTo>
                  <a:cubicBezTo>
                    <a:pt x="75" y="5"/>
                    <a:pt x="92" y="0"/>
                    <a:pt x="112"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6" y="44"/>
                    <a:pt x="140" y="40"/>
                    <a:pt x="132" y="36"/>
                  </a:cubicBezTo>
                  <a:cubicBezTo>
                    <a:pt x="124" y="32"/>
                    <a:pt x="116" y="31"/>
                    <a:pt x="106" y="31"/>
                  </a:cubicBezTo>
                  <a:cubicBezTo>
                    <a:pt x="103" y="31"/>
                    <a:pt x="99" y="31"/>
                    <a:pt x="96" y="31"/>
                  </a:cubicBezTo>
                  <a:cubicBezTo>
                    <a:pt x="93" y="32"/>
                    <a:pt x="90" y="33"/>
                    <a:pt x="86" y="34"/>
                  </a:cubicBezTo>
                  <a:cubicBezTo>
                    <a:pt x="83" y="36"/>
                    <a:pt x="81" y="37"/>
                    <a:pt x="78" y="40"/>
                  </a:cubicBezTo>
                  <a:cubicBezTo>
                    <a:pt x="76" y="42"/>
                    <a:pt x="74" y="45"/>
                    <a:pt x="73" y="47"/>
                  </a:cubicBezTo>
                  <a:cubicBezTo>
                    <a:pt x="72" y="52"/>
                    <a:pt x="73" y="55"/>
                    <a:pt x="75" y="58"/>
                  </a:cubicBezTo>
                  <a:cubicBezTo>
                    <a:pt x="77" y="60"/>
                    <a:pt x="83" y="62"/>
                    <a:pt x="91" y="64"/>
                  </a:cubicBezTo>
                  <a:cubicBezTo>
                    <a:pt x="96" y="66"/>
                    <a:pt x="101" y="67"/>
                    <a:pt x="106" y="68"/>
                  </a:cubicBezTo>
                  <a:cubicBezTo>
                    <a:pt x="111" y="69"/>
                    <a:pt x="116" y="71"/>
                    <a:pt x="121" y="73"/>
                  </a:cubicBezTo>
                  <a:cubicBezTo>
                    <a:pt x="131" y="77"/>
                    <a:pt x="138" y="83"/>
                    <a:pt x="142" y="90"/>
                  </a:cubicBezTo>
                  <a:cubicBezTo>
                    <a:pt x="146" y="97"/>
                    <a:pt x="146" y="106"/>
                    <a:pt x="143" y="117"/>
                  </a:cubicBezTo>
                  <a:cubicBezTo>
                    <a:pt x="139" y="134"/>
                    <a:pt x="129" y="147"/>
                    <a:pt x="113" y="157"/>
                  </a:cubicBezTo>
                  <a:cubicBezTo>
                    <a:pt x="97" y="167"/>
                    <a:pt x="78" y="172"/>
                    <a:pt x="56"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p:cNvSpPr>
              <a:spLocks/>
            </p:cNvSpPr>
            <p:nvPr/>
          </p:nvSpPr>
          <p:spPr bwMode="auto">
            <a:xfrm>
              <a:off x="4235" y="1795"/>
              <a:ext cx="328" cy="342"/>
            </a:xfrm>
            <a:custGeom>
              <a:avLst/>
              <a:gdLst>
                <a:gd name="T0" fmla="*/ 24 w 165"/>
                <a:gd name="T1" fmla="*/ 168 h 172"/>
                <a:gd name="T2" fmla="*/ 0 w 165"/>
                <a:gd name="T3" fmla="*/ 159 h 172"/>
                <a:gd name="T4" fmla="*/ 11 w 165"/>
                <a:gd name="T5" fmla="*/ 120 h 172"/>
                <a:gd name="T6" fmla="*/ 14 w 165"/>
                <a:gd name="T7" fmla="*/ 120 h 172"/>
                <a:gd name="T8" fmla="*/ 38 w 165"/>
                <a:gd name="T9" fmla="*/ 136 h 172"/>
                <a:gd name="T10" fmla="*/ 65 w 165"/>
                <a:gd name="T11" fmla="*/ 142 h 172"/>
                <a:gd name="T12" fmla="*/ 75 w 165"/>
                <a:gd name="T13" fmla="*/ 141 h 172"/>
                <a:gd name="T14" fmla="*/ 85 w 165"/>
                <a:gd name="T15" fmla="*/ 139 h 172"/>
                <a:gd name="T16" fmla="*/ 94 w 165"/>
                <a:gd name="T17" fmla="*/ 133 h 172"/>
                <a:gd name="T18" fmla="*/ 99 w 165"/>
                <a:gd name="T19" fmla="*/ 124 h 172"/>
                <a:gd name="T20" fmla="*/ 97 w 165"/>
                <a:gd name="T21" fmla="*/ 114 h 172"/>
                <a:gd name="T22" fmla="*/ 87 w 165"/>
                <a:gd name="T23" fmla="*/ 109 h 172"/>
                <a:gd name="T24" fmla="*/ 70 w 165"/>
                <a:gd name="T25" fmla="*/ 104 h 172"/>
                <a:gd name="T26" fmla="*/ 53 w 165"/>
                <a:gd name="T27" fmla="*/ 99 h 172"/>
                <a:gd name="T28" fmla="*/ 30 w 165"/>
                <a:gd name="T29" fmla="*/ 81 h 172"/>
                <a:gd name="T30" fmla="*/ 30 w 165"/>
                <a:gd name="T31" fmla="*/ 52 h 172"/>
                <a:gd name="T32" fmla="*/ 59 w 165"/>
                <a:gd name="T33" fmla="*/ 15 h 172"/>
                <a:gd name="T34" fmla="*/ 113 w 165"/>
                <a:gd name="T35" fmla="*/ 0 h 172"/>
                <a:gd name="T36" fmla="*/ 141 w 165"/>
                <a:gd name="T37" fmla="*/ 3 h 172"/>
                <a:gd name="T38" fmla="*/ 165 w 165"/>
                <a:gd name="T39" fmla="*/ 12 h 172"/>
                <a:gd name="T40" fmla="*/ 155 w 165"/>
                <a:gd name="T41" fmla="*/ 49 h 172"/>
                <a:gd name="T42" fmla="*/ 151 w 165"/>
                <a:gd name="T43" fmla="*/ 49 h 172"/>
                <a:gd name="T44" fmla="*/ 132 w 165"/>
                <a:gd name="T45" fmla="*/ 36 h 172"/>
                <a:gd name="T46" fmla="*/ 107 w 165"/>
                <a:gd name="T47" fmla="*/ 31 h 172"/>
                <a:gd name="T48" fmla="*/ 97 w 165"/>
                <a:gd name="T49" fmla="*/ 31 h 172"/>
                <a:gd name="T50" fmla="*/ 87 w 165"/>
                <a:gd name="T51" fmla="*/ 34 h 172"/>
                <a:gd name="T52" fmla="*/ 78 w 165"/>
                <a:gd name="T53" fmla="*/ 40 h 172"/>
                <a:gd name="T54" fmla="*/ 74 w 165"/>
                <a:gd name="T55" fmla="*/ 47 h 172"/>
                <a:gd name="T56" fmla="*/ 75 w 165"/>
                <a:gd name="T57" fmla="*/ 58 h 172"/>
                <a:gd name="T58" fmla="*/ 91 w 165"/>
                <a:gd name="T59" fmla="*/ 64 h 172"/>
                <a:gd name="T60" fmla="*/ 106 w 165"/>
                <a:gd name="T61" fmla="*/ 68 h 172"/>
                <a:gd name="T62" fmla="*/ 121 w 165"/>
                <a:gd name="T63" fmla="*/ 73 h 172"/>
                <a:gd name="T64" fmla="*/ 142 w 165"/>
                <a:gd name="T65" fmla="*/ 90 h 172"/>
                <a:gd name="T66" fmla="*/ 143 w 165"/>
                <a:gd name="T67" fmla="*/ 117 h 172"/>
                <a:gd name="T68" fmla="*/ 113 w 165"/>
                <a:gd name="T69" fmla="*/ 157 h 172"/>
                <a:gd name="T70" fmla="*/ 57 w 165"/>
                <a:gd name="T71" fmla="*/ 172 h 172"/>
                <a:gd name="T72" fmla="*/ 24 w 165"/>
                <a:gd name="T73" fmla="*/ 16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5" h="172">
                  <a:moveTo>
                    <a:pt x="24" y="168"/>
                  </a:moveTo>
                  <a:cubicBezTo>
                    <a:pt x="15" y="166"/>
                    <a:pt x="7" y="163"/>
                    <a:pt x="0" y="159"/>
                  </a:cubicBezTo>
                  <a:cubicBezTo>
                    <a:pt x="11" y="120"/>
                    <a:pt x="11" y="120"/>
                    <a:pt x="11" y="120"/>
                  </a:cubicBezTo>
                  <a:cubicBezTo>
                    <a:pt x="14" y="120"/>
                    <a:pt x="14" y="120"/>
                    <a:pt x="14" y="120"/>
                  </a:cubicBezTo>
                  <a:cubicBezTo>
                    <a:pt x="21" y="127"/>
                    <a:pt x="29" y="132"/>
                    <a:pt x="38" y="136"/>
                  </a:cubicBezTo>
                  <a:cubicBezTo>
                    <a:pt x="47" y="140"/>
                    <a:pt x="56" y="142"/>
                    <a:pt x="65" y="142"/>
                  </a:cubicBezTo>
                  <a:cubicBezTo>
                    <a:pt x="68" y="142"/>
                    <a:pt x="71" y="142"/>
                    <a:pt x="75" y="141"/>
                  </a:cubicBezTo>
                  <a:cubicBezTo>
                    <a:pt x="79" y="141"/>
                    <a:pt x="82" y="140"/>
                    <a:pt x="85" y="139"/>
                  </a:cubicBezTo>
                  <a:cubicBezTo>
                    <a:pt x="88" y="137"/>
                    <a:pt x="91" y="136"/>
                    <a:pt x="94" y="133"/>
                  </a:cubicBezTo>
                  <a:cubicBezTo>
                    <a:pt x="96" y="131"/>
                    <a:pt x="98" y="128"/>
                    <a:pt x="99" y="124"/>
                  </a:cubicBezTo>
                  <a:cubicBezTo>
                    <a:pt x="100" y="120"/>
                    <a:pt x="99" y="117"/>
                    <a:pt x="97" y="114"/>
                  </a:cubicBezTo>
                  <a:cubicBezTo>
                    <a:pt x="94" y="112"/>
                    <a:pt x="91" y="110"/>
                    <a:pt x="87" y="109"/>
                  </a:cubicBezTo>
                  <a:cubicBezTo>
                    <a:pt x="81" y="107"/>
                    <a:pt x="76" y="106"/>
                    <a:pt x="70" y="104"/>
                  </a:cubicBezTo>
                  <a:cubicBezTo>
                    <a:pt x="64" y="103"/>
                    <a:pt x="58" y="101"/>
                    <a:pt x="53" y="99"/>
                  </a:cubicBezTo>
                  <a:cubicBezTo>
                    <a:pt x="41" y="95"/>
                    <a:pt x="34" y="89"/>
                    <a:pt x="30" y="81"/>
                  </a:cubicBezTo>
                  <a:cubicBezTo>
                    <a:pt x="27" y="74"/>
                    <a:pt x="27" y="64"/>
                    <a:pt x="30" y="52"/>
                  </a:cubicBezTo>
                  <a:cubicBezTo>
                    <a:pt x="34" y="37"/>
                    <a:pt x="44" y="24"/>
                    <a:pt x="59" y="15"/>
                  </a:cubicBezTo>
                  <a:cubicBezTo>
                    <a:pt x="75" y="5"/>
                    <a:pt x="93" y="0"/>
                    <a:pt x="113" y="0"/>
                  </a:cubicBezTo>
                  <a:cubicBezTo>
                    <a:pt x="122" y="0"/>
                    <a:pt x="132" y="1"/>
                    <a:pt x="141" y="3"/>
                  </a:cubicBezTo>
                  <a:cubicBezTo>
                    <a:pt x="150" y="5"/>
                    <a:pt x="158" y="8"/>
                    <a:pt x="165" y="12"/>
                  </a:cubicBezTo>
                  <a:cubicBezTo>
                    <a:pt x="155" y="49"/>
                    <a:pt x="155" y="49"/>
                    <a:pt x="155" y="49"/>
                  </a:cubicBezTo>
                  <a:cubicBezTo>
                    <a:pt x="151" y="49"/>
                    <a:pt x="151" y="49"/>
                    <a:pt x="151" y="49"/>
                  </a:cubicBezTo>
                  <a:cubicBezTo>
                    <a:pt x="147" y="44"/>
                    <a:pt x="140" y="40"/>
                    <a:pt x="132" y="36"/>
                  </a:cubicBezTo>
                  <a:cubicBezTo>
                    <a:pt x="125" y="32"/>
                    <a:pt x="116" y="31"/>
                    <a:pt x="107" y="31"/>
                  </a:cubicBezTo>
                  <a:cubicBezTo>
                    <a:pt x="103" y="31"/>
                    <a:pt x="100" y="31"/>
                    <a:pt x="97" y="31"/>
                  </a:cubicBezTo>
                  <a:cubicBezTo>
                    <a:pt x="94" y="32"/>
                    <a:pt x="90" y="33"/>
                    <a:pt x="87" y="34"/>
                  </a:cubicBezTo>
                  <a:cubicBezTo>
                    <a:pt x="84" y="36"/>
                    <a:pt x="81" y="37"/>
                    <a:pt x="78" y="40"/>
                  </a:cubicBezTo>
                  <a:cubicBezTo>
                    <a:pt x="76" y="42"/>
                    <a:pt x="74" y="45"/>
                    <a:pt x="74" y="47"/>
                  </a:cubicBezTo>
                  <a:cubicBezTo>
                    <a:pt x="72" y="52"/>
                    <a:pt x="73" y="55"/>
                    <a:pt x="75" y="58"/>
                  </a:cubicBezTo>
                  <a:cubicBezTo>
                    <a:pt x="78" y="60"/>
                    <a:pt x="83" y="62"/>
                    <a:pt x="91" y="64"/>
                  </a:cubicBezTo>
                  <a:cubicBezTo>
                    <a:pt x="96" y="66"/>
                    <a:pt x="101" y="67"/>
                    <a:pt x="106" y="68"/>
                  </a:cubicBezTo>
                  <a:cubicBezTo>
                    <a:pt x="111" y="69"/>
                    <a:pt x="116" y="71"/>
                    <a:pt x="121" y="73"/>
                  </a:cubicBezTo>
                  <a:cubicBezTo>
                    <a:pt x="132" y="77"/>
                    <a:pt x="139" y="83"/>
                    <a:pt x="142" y="90"/>
                  </a:cubicBezTo>
                  <a:cubicBezTo>
                    <a:pt x="146" y="97"/>
                    <a:pt x="147" y="106"/>
                    <a:pt x="143" y="117"/>
                  </a:cubicBezTo>
                  <a:cubicBezTo>
                    <a:pt x="139" y="134"/>
                    <a:pt x="129" y="147"/>
                    <a:pt x="113" y="157"/>
                  </a:cubicBezTo>
                  <a:cubicBezTo>
                    <a:pt x="98" y="167"/>
                    <a:pt x="79" y="172"/>
                    <a:pt x="57" y="172"/>
                  </a:cubicBezTo>
                  <a:cubicBezTo>
                    <a:pt x="44" y="172"/>
                    <a:pt x="33" y="171"/>
                    <a:pt x="24" y="168"/>
                  </a:cubicBezTo>
                  <a:close/>
                </a:path>
              </a:pathLst>
            </a:custGeom>
            <a:solidFill>
              <a:srgbClr val="007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p:cNvSpPr>
              <a:spLocks noEditPoints="1"/>
            </p:cNvSpPr>
            <p:nvPr/>
          </p:nvSpPr>
          <p:spPr bwMode="auto">
            <a:xfrm>
              <a:off x="4615" y="1724"/>
              <a:ext cx="177" cy="177"/>
            </a:xfrm>
            <a:custGeom>
              <a:avLst/>
              <a:gdLst>
                <a:gd name="T0" fmla="*/ 44 w 89"/>
                <a:gd name="T1" fmla="*/ 0 h 89"/>
                <a:gd name="T2" fmla="*/ 66 w 89"/>
                <a:gd name="T3" fmla="*/ 6 h 89"/>
                <a:gd name="T4" fmla="*/ 83 w 89"/>
                <a:gd name="T5" fmla="*/ 22 h 89"/>
                <a:gd name="T6" fmla="*/ 89 w 89"/>
                <a:gd name="T7" fmla="*/ 45 h 89"/>
                <a:gd name="T8" fmla="*/ 83 w 89"/>
                <a:gd name="T9" fmla="*/ 67 h 89"/>
                <a:gd name="T10" fmla="*/ 66 w 89"/>
                <a:gd name="T11" fmla="*/ 83 h 89"/>
                <a:gd name="T12" fmla="*/ 44 w 89"/>
                <a:gd name="T13" fmla="*/ 89 h 89"/>
                <a:gd name="T14" fmla="*/ 22 w 89"/>
                <a:gd name="T15" fmla="*/ 83 h 89"/>
                <a:gd name="T16" fmla="*/ 6 w 89"/>
                <a:gd name="T17" fmla="*/ 67 h 89"/>
                <a:gd name="T18" fmla="*/ 0 w 89"/>
                <a:gd name="T19" fmla="*/ 45 h 89"/>
                <a:gd name="T20" fmla="*/ 6 w 89"/>
                <a:gd name="T21" fmla="*/ 22 h 89"/>
                <a:gd name="T22" fmla="*/ 23 w 89"/>
                <a:gd name="T23" fmla="*/ 6 h 89"/>
                <a:gd name="T24" fmla="*/ 44 w 89"/>
                <a:gd name="T25" fmla="*/ 0 h 89"/>
                <a:gd name="T26" fmla="*/ 44 w 89"/>
                <a:gd name="T27" fmla="*/ 8 h 89"/>
                <a:gd name="T28" fmla="*/ 26 w 89"/>
                <a:gd name="T29" fmla="*/ 13 h 89"/>
                <a:gd name="T30" fmla="*/ 12 w 89"/>
                <a:gd name="T31" fmla="*/ 26 h 89"/>
                <a:gd name="T32" fmla="*/ 8 w 89"/>
                <a:gd name="T33" fmla="*/ 45 h 89"/>
                <a:gd name="T34" fmla="*/ 12 w 89"/>
                <a:gd name="T35" fmla="*/ 63 h 89"/>
                <a:gd name="T36" fmla="*/ 26 w 89"/>
                <a:gd name="T37" fmla="*/ 77 h 89"/>
                <a:gd name="T38" fmla="*/ 44 w 89"/>
                <a:gd name="T39" fmla="*/ 82 h 89"/>
                <a:gd name="T40" fmla="*/ 63 w 89"/>
                <a:gd name="T41" fmla="*/ 77 h 89"/>
                <a:gd name="T42" fmla="*/ 76 w 89"/>
                <a:gd name="T43" fmla="*/ 63 h 89"/>
                <a:gd name="T44" fmla="*/ 81 w 89"/>
                <a:gd name="T45" fmla="*/ 45 h 89"/>
                <a:gd name="T46" fmla="*/ 76 w 89"/>
                <a:gd name="T47" fmla="*/ 26 h 89"/>
                <a:gd name="T48" fmla="*/ 63 w 89"/>
                <a:gd name="T49" fmla="*/ 13 h 89"/>
                <a:gd name="T50" fmla="*/ 44 w 89"/>
                <a:gd name="T51" fmla="*/ 8 h 89"/>
                <a:gd name="T52" fmla="*/ 25 w 89"/>
                <a:gd name="T53" fmla="*/ 69 h 89"/>
                <a:gd name="T54" fmla="*/ 25 w 89"/>
                <a:gd name="T55" fmla="*/ 22 h 89"/>
                <a:gd name="T56" fmla="*/ 41 w 89"/>
                <a:gd name="T57" fmla="*/ 22 h 89"/>
                <a:gd name="T58" fmla="*/ 53 w 89"/>
                <a:gd name="T59" fmla="*/ 23 h 89"/>
                <a:gd name="T60" fmla="*/ 59 w 89"/>
                <a:gd name="T61" fmla="*/ 27 h 89"/>
                <a:gd name="T62" fmla="*/ 62 w 89"/>
                <a:gd name="T63" fmla="*/ 34 h 89"/>
                <a:gd name="T64" fmla="*/ 58 w 89"/>
                <a:gd name="T65" fmla="*/ 43 h 89"/>
                <a:gd name="T66" fmla="*/ 48 w 89"/>
                <a:gd name="T67" fmla="*/ 48 h 89"/>
                <a:gd name="T68" fmla="*/ 52 w 89"/>
                <a:gd name="T69" fmla="*/ 50 h 89"/>
                <a:gd name="T70" fmla="*/ 59 w 89"/>
                <a:gd name="T71" fmla="*/ 60 h 89"/>
                <a:gd name="T72" fmla="*/ 65 w 89"/>
                <a:gd name="T73" fmla="*/ 69 h 89"/>
                <a:gd name="T74" fmla="*/ 56 w 89"/>
                <a:gd name="T75" fmla="*/ 69 h 89"/>
                <a:gd name="T76" fmla="*/ 51 w 89"/>
                <a:gd name="T77" fmla="*/ 62 h 89"/>
                <a:gd name="T78" fmla="*/ 43 w 89"/>
                <a:gd name="T79" fmla="*/ 51 h 89"/>
                <a:gd name="T80" fmla="*/ 37 w 89"/>
                <a:gd name="T81" fmla="*/ 49 h 89"/>
                <a:gd name="T82" fmla="*/ 33 w 89"/>
                <a:gd name="T83" fmla="*/ 49 h 89"/>
                <a:gd name="T84" fmla="*/ 33 w 89"/>
                <a:gd name="T85" fmla="*/ 69 h 89"/>
                <a:gd name="T86" fmla="*/ 25 w 89"/>
                <a:gd name="T87" fmla="*/ 69 h 89"/>
                <a:gd name="T88" fmla="*/ 33 w 89"/>
                <a:gd name="T89" fmla="*/ 42 h 89"/>
                <a:gd name="T90" fmla="*/ 42 w 89"/>
                <a:gd name="T91" fmla="*/ 42 h 89"/>
                <a:gd name="T92" fmla="*/ 51 w 89"/>
                <a:gd name="T93" fmla="*/ 40 h 89"/>
                <a:gd name="T94" fmla="*/ 54 w 89"/>
                <a:gd name="T95" fmla="*/ 35 h 89"/>
                <a:gd name="T96" fmla="*/ 52 w 89"/>
                <a:gd name="T97" fmla="*/ 31 h 89"/>
                <a:gd name="T98" fmla="*/ 49 w 89"/>
                <a:gd name="T99" fmla="*/ 29 h 89"/>
                <a:gd name="T100" fmla="*/ 41 w 89"/>
                <a:gd name="T101" fmla="*/ 28 h 89"/>
                <a:gd name="T102" fmla="*/ 33 w 89"/>
                <a:gd name="T103" fmla="*/ 28 h 89"/>
                <a:gd name="T104" fmla="*/ 33 w 89"/>
                <a:gd name="T105"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89">
                  <a:moveTo>
                    <a:pt x="44" y="0"/>
                  </a:moveTo>
                  <a:cubicBezTo>
                    <a:pt x="52" y="0"/>
                    <a:pt x="59" y="2"/>
                    <a:pt x="66" y="6"/>
                  </a:cubicBezTo>
                  <a:cubicBezTo>
                    <a:pt x="73" y="10"/>
                    <a:pt x="79" y="15"/>
                    <a:pt x="83" y="22"/>
                  </a:cubicBezTo>
                  <a:cubicBezTo>
                    <a:pt x="87" y="30"/>
                    <a:pt x="89" y="37"/>
                    <a:pt x="89" y="45"/>
                  </a:cubicBezTo>
                  <a:cubicBezTo>
                    <a:pt x="89" y="52"/>
                    <a:pt x="87" y="60"/>
                    <a:pt x="83" y="67"/>
                  </a:cubicBezTo>
                  <a:cubicBezTo>
                    <a:pt x="79" y="74"/>
                    <a:pt x="73" y="79"/>
                    <a:pt x="66" y="83"/>
                  </a:cubicBezTo>
                  <a:cubicBezTo>
                    <a:pt x="59" y="87"/>
                    <a:pt x="52" y="89"/>
                    <a:pt x="44" y="89"/>
                  </a:cubicBezTo>
                  <a:cubicBezTo>
                    <a:pt x="37" y="89"/>
                    <a:pt x="29" y="87"/>
                    <a:pt x="22" y="83"/>
                  </a:cubicBezTo>
                  <a:cubicBezTo>
                    <a:pt x="15" y="79"/>
                    <a:pt x="10" y="74"/>
                    <a:pt x="6" y="67"/>
                  </a:cubicBezTo>
                  <a:cubicBezTo>
                    <a:pt x="2" y="60"/>
                    <a:pt x="0" y="52"/>
                    <a:pt x="0" y="45"/>
                  </a:cubicBezTo>
                  <a:cubicBezTo>
                    <a:pt x="0" y="37"/>
                    <a:pt x="2" y="30"/>
                    <a:pt x="6" y="22"/>
                  </a:cubicBezTo>
                  <a:cubicBezTo>
                    <a:pt x="10" y="15"/>
                    <a:pt x="16" y="10"/>
                    <a:pt x="23" y="6"/>
                  </a:cubicBezTo>
                  <a:cubicBezTo>
                    <a:pt x="30" y="2"/>
                    <a:pt x="37" y="0"/>
                    <a:pt x="44" y="0"/>
                  </a:cubicBezTo>
                  <a:close/>
                  <a:moveTo>
                    <a:pt x="44" y="8"/>
                  </a:moveTo>
                  <a:cubicBezTo>
                    <a:pt x="38" y="8"/>
                    <a:pt x="32" y="9"/>
                    <a:pt x="26" y="13"/>
                  </a:cubicBezTo>
                  <a:cubicBezTo>
                    <a:pt x="20" y="16"/>
                    <a:pt x="16" y="20"/>
                    <a:pt x="12" y="26"/>
                  </a:cubicBezTo>
                  <a:cubicBezTo>
                    <a:pt x="9" y="32"/>
                    <a:pt x="8" y="38"/>
                    <a:pt x="8" y="45"/>
                  </a:cubicBezTo>
                  <a:cubicBezTo>
                    <a:pt x="8" y="51"/>
                    <a:pt x="9" y="57"/>
                    <a:pt x="12" y="63"/>
                  </a:cubicBezTo>
                  <a:cubicBezTo>
                    <a:pt x="16" y="69"/>
                    <a:pt x="20" y="73"/>
                    <a:pt x="26" y="77"/>
                  </a:cubicBezTo>
                  <a:cubicBezTo>
                    <a:pt x="32" y="80"/>
                    <a:pt x="38" y="82"/>
                    <a:pt x="44" y="82"/>
                  </a:cubicBezTo>
                  <a:cubicBezTo>
                    <a:pt x="51" y="82"/>
                    <a:pt x="57" y="80"/>
                    <a:pt x="63" y="77"/>
                  </a:cubicBezTo>
                  <a:cubicBezTo>
                    <a:pt x="69" y="73"/>
                    <a:pt x="73" y="69"/>
                    <a:pt x="76" y="63"/>
                  </a:cubicBezTo>
                  <a:cubicBezTo>
                    <a:pt x="80" y="57"/>
                    <a:pt x="81" y="51"/>
                    <a:pt x="81" y="45"/>
                  </a:cubicBezTo>
                  <a:cubicBezTo>
                    <a:pt x="81" y="38"/>
                    <a:pt x="80" y="32"/>
                    <a:pt x="76" y="26"/>
                  </a:cubicBezTo>
                  <a:cubicBezTo>
                    <a:pt x="73" y="20"/>
                    <a:pt x="68" y="16"/>
                    <a:pt x="63" y="13"/>
                  </a:cubicBezTo>
                  <a:cubicBezTo>
                    <a:pt x="57" y="9"/>
                    <a:pt x="51" y="8"/>
                    <a:pt x="44" y="8"/>
                  </a:cubicBezTo>
                  <a:close/>
                  <a:moveTo>
                    <a:pt x="25" y="69"/>
                  </a:moveTo>
                  <a:cubicBezTo>
                    <a:pt x="25" y="22"/>
                    <a:pt x="25" y="22"/>
                    <a:pt x="25" y="22"/>
                  </a:cubicBezTo>
                  <a:cubicBezTo>
                    <a:pt x="41" y="22"/>
                    <a:pt x="41" y="22"/>
                    <a:pt x="41" y="22"/>
                  </a:cubicBezTo>
                  <a:cubicBezTo>
                    <a:pt x="47" y="22"/>
                    <a:pt x="51" y="22"/>
                    <a:pt x="53" y="23"/>
                  </a:cubicBezTo>
                  <a:cubicBezTo>
                    <a:pt x="56" y="24"/>
                    <a:pt x="58" y="25"/>
                    <a:pt x="59" y="27"/>
                  </a:cubicBezTo>
                  <a:cubicBezTo>
                    <a:pt x="61" y="30"/>
                    <a:pt x="62" y="32"/>
                    <a:pt x="62" y="34"/>
                  </a:cubicBezTo>
                  <a:cubicBezTo>
                    <a:pt x="62" y="38"/>
                    <a:pt x="60" y="41"/>
                    <a:pt x="58" y="43"/>
                  </a:cubicBezTo>
                  <a:cubicBezTo>
                    <a:pt x="55" y="46"/>
                    <a:pt x="52" y="48"/>
                    <a:pt x="48" y="48"/>
                  </a:cubicBezTo>
                  <a:cubicBezTo>
                    <a:pt x="50" y="49"/>
                    <a:pt x="51" y="49"/>
                    <a:pt x="52" y="50"/>
                  </a:cubicBezTo>
                  <a:cubicBezTo>
                    <a:pt x="54" y="52"/>
                    <a:pt x="56" y="55"/>
                    <a:pt x="59" y="60"/>
                  </a:cubicBezTo>
                  <a:cubicBezTo>
                    <a:pt x="65" y="69"/>
                    <a:pt x="65" y="69"/>
                    <a:pt x="65" y="69"/>
                  </a:cubicBezTo>
                  <a:cubicBezTo>
                    <a:pt x="56" y="69"/>
                    <a:pt x="56" y="69"/>
                    <a:pt x="56" y="69"/>
                  </a:cubicBezTo>
                  <a:cubicBezTo>
                    <a:pt x="51" y="62"/>
                    <a:pt x="51" y="62"/>
                    <a:pt x="51" y="62"/>
                  </a:cubicBezTo>
                  <a:cubicBezTo>
                    <a:pt x="48" y="56"/>
                    <a:pt x="45" y="52"/>
                    <a:pt x="43" y="51"/>
                  </a:cubicBezTo>
                  <a:cubicBezTo>
                    <a:pt x="42" y="49"/>
                    <a:pt x="40" y="49"/>
                    <a:pt x="37" y="49"/>
                  </a:cubicBezTo>
                  <a:cubicBezTo>
                    <a:pt x="33" y="49"/>
                    <a:pt x="33" y="49"/>
                    <a:pt x="33" y="49"/>
                  </a:cubicBezTo>
                  <a:cubicBezTo>
                    <a:pt x="33" y="69"/>
                    <a:pt x="33" y="69"/>
                    <a:pt x="33" y="69"/>
                  </a:cubicBezTo>
                  <a:lnTo>
                    <a:pt x="25" y="69"/>
                  </a:lnTo>
                  <a:close/>
                  <a:moveTo>
                    <a:pt x="33" y="42"/>
                  </a:moveTo>
                  <a:cubicBezTo>
                    <a:pt x="42" y="42"/>
                    <a:pt x="42" y="42"/>
                    <a:pt x="42" y="42"/>
                  </a:cubicBezTo>
                  <a:cubicBezTo>
                    <a:pt x="46" y="42"/>
                    <a:pt x="50" y="42"/>
                    <a:pt x="51" y="40"/>
                  </a:cubicBezTo>
                  <a:cubicBezTo>
                    <a:pt x="53" y="39"/>
                    <a:pt x="54" y="37"/>
                    <a:pt x="54" y="35"/>
                  </a:cubicBezTo>
                  <a:cubicBezTo>
                    <a:pt x="54" y="34"/>
                    <a:pt x="53" y="32"/>
                    <a:pt x="52" y="31"/>
                  </a:cubicBezTo>
                  <a:cubicBezTo>
                    <a:pt x="52" y="30"/>
                    <a:pt x="51" y="29"/>
                    <a:pt x="49" y="29"/>
                  </a:cubicBezTo>
                  <a:cubicBezTo>
                    <a:pt x="48" y="28"/>
                    <a:pt x="45" y="28"/>
                    <a:pt x="41" y="28"/>
                  </a:cubicBezTo>
                  <a:cubicBezTo>
                    <a:pt x="33" y="28"/>
                    <a:pt x="33" y="28"/>
                    <a:pt x="33" y="28"/>
                  </a:cubicBezTo>
                  <a:lnTo>
                    <a:pt x="3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flFirstPage">
            <a:extLst>
              <a:ext uri="{FF2B5EF4-FFF2-40B4-BE49-F238E27FC236}">
                <a16:creationId xmlns:a16="http://schemas.microsoft.com/office/drawing/2014/main" id="{0FA668E2-1337-4BE2-BF87-5C0043D2D0A2}"/>
              </a:ext>
            </a:extLst>
          </p:cNvPr>
          <p:cNvSpPr txBox="1"/>
          <p:nvPr/>
        </p:nvSpPr>
        <p:spPr>
          <a:xfrm>
            <a:off x="0" y="4739640"/>
            <a:ext cx="184731" cy="307777"/>
          </a:xfrm>
          <a:prstGeom prst="rect">
            <a:avLst/>
          </a:prstGeom>
          <a:noFill/>
        </p:spPr>
        <p:txBody>
          <a:bodyPr vert="horz" wrap="none" rtlCol="0">
            <a:spAutoFit/>
          </a:bodyPr>
          <a:lstStyle/>
          <a:p>
            <a:pPr algn="ctr"/>
            <a:endParaRPr lang="en-US" sz="1400" dirty="0">
              <a:latin typeface="+mj-lt"/>
              <a:cs typeface="Neo Sans Intel"/>
            </a:endParaRPr>
          </a:p>
        </p:txBody>
      </p:sp>
    </p:spTree>
    <p:extLst>
      <p:ext uri="{BB962C8B-B14F-4D97-AF65-F5344CB8AC3E}">
        <p14:creationId xmlns:p14="http://schemas.microsoft.com/office/powerpoint/2010/main" val="197227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Notices and disclaimers</a:t>
            </a:r>
          </a:p>
        </p:txBody>
      </p:sp>
      <p:sp>
        <p:nvSpPr>
          <p:cNvPr id="4" name="Content Placeholder 3"/>
          <p:cNvSpPr>
            <a:spLocks noGrp="1"/>
          </p:cNvSpPr>
          <p:nvPr>
            <p:ph idx="1"/>
          </p:nvPr>
        </p:nvSpPr>
        <p:spPr>
          <a:xfrm>
            <a:off x="156754" y="1212639"/>
            <a:ext cx="8778240" cy="3149729"/>
          </a:xfrm>
        </p:spPr>
        <p:txBody>
          <a:bodyPr/>
          <a:lstStyle/>
          <a:p>
            <a:pPr>
              <a:spcBef>
                <a:spcPts val="300"/>
              </a:spcBef>
            </a:pPr>
            <a:r>
              <a:rPr lang="en-US" sz="800" dirty="0">
                <a:solidFill>
                  <a:schemeClr val="tx1"/>
                </a:solidFill>
                <a:latin typeface="Arial Narrow" panose="020B0606020202030204" pitchFamily="34" charset="0"/>
              </a:rPr>
              <a:t>Intel technologies’ features and benefits depend on system configuration and may require enabled hardware, software or service activation. Learn more at intel.com, or from the OEM or retailer. </a:t>
            </a:r>
          </a:p>
          <a:p>
            <a:pPr>
              <a:spcBef>
                <a:spcPts val="300"/>
              </a:spcBef>
            </a:pPr>
            <a:r>
              <a:rPr lang="en-US" sz="800" dirty="0">
                <a:solidFill>
                  <a:schemeClr val="tx1"/>
                </a:solidFill>
                <a:latin typeface="Arial Narrow" panose="020B0606020202030204" pitchFamily="34" charset="0"/>
              </a:rPr>
              <a:t>Some results have been estimated or simulated using internal Intel analysis or architecture simulation or modeling, and provided to you for informational purposes. Any differences in your system hardware, software or configuration may affect your actual performance..</a:t>
            </a:r>
          </a:p>
          <a:p>
            <a:pPr>
              <a:spcBef>
                <a:spcPts val="300"/>
              </a:spcBef>
            </a:pPr>
            <a:r>
              <a:rPr lang="en-US" sz="800" dirty="0">
                <a:solidFill>
                  <a:schemeClr val="tx1"/>
                </a:solidFill>
                <a:latin typeface="Arial Narrow" panose="020B0606020202030204" pitchFamily="34" charset="0"/>
              </a:rPr>
              <a:t>Intel processors of the same SKU may vary in frequency or power as a result of natural variability in the production process. </a:t>
            </a:r>
          </a:p>
          <a:p>
            <a:pPr>
              <a:spcBef>
                <a:spcPts val="300"/>
              </a:spcBef>
            </a:pPr>
            <a:r>
              <a:rPr lang="en-US" sz="800" dirty="0">
                <a:solidFill>
                  <a:schemeClr val="tx1"/>
                </a:solidFill>
                <a:latin typeface="Arial Narrow" panose="020B0606020202030204" pitchFamily="34" charset="0"/>
              </a:rPr>
              <a:t>Intel does not control or audit third-party benchmark data or the web sites referenced in this document. You should visit the referenced web site and confirm whether referenced data are accurate.</a:t>
            </a:r>
          </a:p>
          <a:p>
            <a:pPr>
              <a:spcBef>
                <a:spcPts val="300"/>
              </a:spcBef>
            </a:pPr>
            <a:r>
              <a:rPr lang="en-US" sz="800" dirty="0">
                <a:solidFill>
                  <a:schemeClr val="tx1"/>
                </a:solidFill>
                <a:latin typeface="Arial Narrow" panose="020B0606020202030204" pitchFamily="34" charset="0"/>
              </a:rPr>
              <a:t>Optimization Notice: 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Notice Revision #20110804.</a:t>
            </a:r>
          </a:p>
          <a:p>
            <a:pPr>
              <a:spcBef>
                <a:spcPts val="300"/>
              </a:spcBef>
            </a:pPr>
            <a:r>
              <a:rPr lang="en-US" sz="800" dirty="0">
                <a:solidFill>
                  <a:schemeClr val="tx1"/>
                </a:solidFill>
                <a:latin typeface="Arial Narrow" panose="020B0606020202030204" pitchFamily="34" charset="0"/>
              </a:rPr>
              <a:t>The benchmark results may need to be revised as additional testing is conducted. The results depend on the specific platform configurations and workloads utilized in the testing, and may not be applicable to any particular user's components, computer system or workloads. The results are not necessarily representative of other benchmarks and other benchmark results may show greater or lesser impact from mitigations.</a:t>
            </a:r>
          </a:p>
          <a:p>
            <a:pPr>
              <a:spcBef>
                <a:spcPts val="300"/>
              </a:spcBef>
            </a:pPr>
            <a:r>
              <a:rPr lang="en-US" sz="800" dirty="0">
                <a:solidFill>
                  <a:schemeClr val="tx1"/>
                </a:solidFill>
                <a:latin typeface="Arial Narrow" panose="020B0606020202030204" pitchFamily="34" charset="0"/>
              </a:rPr>
              <a:t>Software and workloads used in performance tests may have been optimized for performance only on Intel microprocessors. </a:t>
            </a:r>
            <a:br>
              <a:rPr lang="en-US" sz="800" dirty="0">
                <a:solidFill>
                  <a:schemeClr val="tx1"/>
                </a:solidFill>
                <a:latin typeface="Arial Narrow" panose="020B0606020202030204" pitchFamily="34" charset="0"/>
              </a:rPr>
            </a:br>
            <a:r>
              <a:rPr lang="en-US" sz="800" dirty="0">
                <a:solidFill>
                  <a:schemeClr val="tx1"/>
                </a:solidFill>
                <a:latin typeface="Arial Narrow" panose="020B0606020202030204" pitchFamily="34" charset="0"/>
              </a:rPr>
              <a:t>Performance tests, such as </a:t>
            </a:r>
            <a:r>
              <a:rPr lang="en-US" sz="800" dirty="0" err="1">
                <a:solidFill>
                  <a:schemeClr val="tx1"/>
                </a:solidFill>
                <a:latin typeface="Arial Narrow" panose="020B0606020202030204" pitchFamily="34" charset="0"/>
              </a:rPr>
              <a:t>SYSmark</a:t>
            </a:r>
            <a:r>
              <a:rPr lang="en-US" sz="800" dirty="0">
                <a:solidFill>
                  <a:schemeClr val="tx1"/>
                </a:solidFill>
                <a:latin typeface="Arial Narrow" panose="020B0606020202030204" pitchFamily="34" charset="0"/>
              </a:rPr>
              <a:t> and </a:t>
            </a:r>
            <a:r>
              <a:rPr lang="en-US" sz="800" dirty="0" err="1">
                <a:solidFill>
                  <a:schemeClr val="tx1"/>
                </a:solidFill>
                <a:latin typeface="Arial Narrow" panose="020B0606020202030204" pitchFamily="34" charset="0"/>
              </a:rPr>
              <a:t>MobileMark</a:t>
            </a:r>
            <a:r>
              <a:rPr lang="en-US" sz="800" dirty="0">
                <a:solidFill>
                  <a:schemeClr val="tx1"/>
                </a:solidFill>
                <a:latin typeface="Arial Narrow" panose="020B060602020203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800" dirty="0">
                <a:solidFill>
                  <a:schemeClr val="tx1"/>
                </a:solidFill>
                <a:latin typeface="Arial Narrow" panose="020B0606020202030204" pitchFamily="34" charset="0"/>
                <a:hlinkClick r:id="rId2">
                  <a:extLst>
                    <a:ext uri="{A12FA001-AC4F-418D-AE19-62706E023703}">
                      <ahyp:hlinkClr xmlns:ahyp="http://schemas.microsoft.com/office/drawing/2018/hyperlinkcolor" val="tx"/>
                    </a:ext>
                  </a:extLst>
                </a:hlinkClick>
              </a:rPr>
              <a:t>www.intel.com/benchmarks</a:t>
            </a:r>
            <a:r>
              <a:rPr lang="en-US" sz="800" dirty="0">
                <a:solidFill>
                  <a:schemeClr val="tx1"/>
                </a:solidFill>
                <a:latin typeface="Arial Narrow" panose="020B0606020202030204" pitchFamily="34" charset="0"/>
              </a:rPr>
              <a:t>.  </a:t>
            </a:r>
          </a:p>
          <a:p>
            <a:pPr>
              <a:spcBef>
                <a:spcPts val="300"/>
              </a:spcBef>
            </a:pPr>
            <a:r>
              <a:rPr lang="en-US" sz="800" dirty="0">
                <a:solidFill>
                  <a:schemeClr val="tx1"/>
                </a:solidFill>
                <a:latin typeface="Arial Narrow" panose="020B0606020202030204" pitchFamily="34" charset="0"/>
              </a:rPr>
              <a:t>Results have been estimated or simulated using internal Intel analysis or architecture simulation or modeling, and provided to you for informational purposes. Any differences in your system hardware, software or configuration may affect your actual performance.</a:t>
            </a:r>
          </a:p>
          <a:p>
            <a:pPr>
              <a:spcBef>
                <a:spcPts val="300"/>
              </a:spcBef>
            </a:pPr>
            <a:r>
              <a:rPr lang="en-US" sz="800" dirty="0">
                <a:solidFill>
                  <a:schemeClr val="tx1"/>
                </a:solidFill>
                <a:latin typeface="Arial Narrow" panose="020B0606020202030204" pitchFamily="34" charset="0"/>
              </a:rPr>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800" dirty="0">
                <a:solidFill>
                  <a:schemeClr val="tx1"/>
                </a:solidFill>
                <a:latin typeface="Arial Narrow" panose="020B0606020202030204" pitchFamily="34" charset="0"/>
                <a:hlinkClick r:id="rId3">
                  <a:extLst>
                    <a:ext uri="{A12FA001-AC4F-418D-AE19-62706E023703}">
                      <ahyp:hlinkClr xmlns:ahyp="http://schemas.microsoft.com/office/drawing/2018/hyperlinkcolor" val="tx"/>
                    </a:ext>
                  </a:extLst>
                </a:hlinkClick>
              </a:rPr>
              <a:t>www.intel.com</a:t>
            </a:r>
            <a:r>
              <a:rPr lang="en-US" sz="800" dirty="0">
                <a:solidFill>
                  <a:schemeClr val="tx1"/>
                </a:solidFill>
                <a:latin typeface="Arial Narrow" panose="020B0606020202030204" pitchFamily="34" charset="0"/>
              </a:rPr>
              <a:t>. </a:t>
            </a:r>
          </a:p>
          <a:p>
            <a:pPr>
              <a:spcBef>
                <a:spcPts val="300"/>
              </a:spcBef>
            </a:pPr>
            <a:r>
              <a:rPr lang="en-US" sz="800" dirty="0">
                <a:solidFill>
                  <a:schemeClr val="tx1"/>
                </a:solidFill>
                <a:latin typeface="Arial Narrow" panose="020B0606020202030204" pitchFamily="34" charset="0"/>
              </a:rPr>
              <a:t>The cost reduction scenarios described are intended to enable you to get a better understanding of how the purchase of a given Intel based product, combined with a number of situation-specific variables, might affect future costs and savings.  Circumstances will vary and there may be unaccounted-for costs related to the use and deployment of a given product.  Nothing in this document should be interpreted as either a promise of or contract for a given level of costs or cost reduction.</a:t>
            </a:r>
          </a:p>
          <a:p>
            <a:pPr>
              <a:spcBef>
                <a:spcPts val="300"/>
              </a:spcBef>
            </a:pPr>
            <a:r>
              <a:rPr lang="en-US" sz="800" dirty="0">
                <a:solidFill>
                  <a:schemeClr val="tx1"/>
                </a:solidFill>
                <a:latin typeface="Arial Narrow" panose="020B0606020202030204" pitchFamily="34" charset="0"/>
              </a:rPr>
              <a:t>No computer system can be absolutely secure. </a:t>
            </a:r>
          </a:p>
          <a:p>
            <a:pPr>
              <a:spcBef>
                <a:spcPts val="300"/>
              </a:spcBef>
            </a:pPr>
            <a:r>
              <a:rPr lang="en-US" sz="800" dirty="0">
                <a:solidFill>
                  <a:schemeClr val="tx1"/>
                </a:solidFill>
                <a:latin typeface="Arial Narrow" panose="020B0606020202030204" pitchFamily="34" charset="0"/>
              </a:rPr>
              <a:t>© 2019 Intel Corporation. Intel, the Intel logo, Xeon and Xeon logos are trademarks of Intel Corporation in the U.S. and/or other countries. </a:t>
            </a:r>
          </a:p>
          <a:p>
            <a:pPr>
              <a:spcBef>
                <a:spcPts val="300"/>
              </a:spcBef>
            </a:pPr>
            <a:r>
              <a:rPr lang="en-US" sz="800" dirty="0">
                <a:solidFill>
                  <a:schemeClr val="tx1"/>
                </a:solidFill>
                <a:latin typeface="Arial Narrow" panose="020B0606020202030204" pitchFamily="34" charset="0"/>
              </a:rPr>
              <a:t>*Other names and brands may be claimed as the property of others.</a:t>
            </a:r>
          </a:p>
          <a:p>
            <a:pPr>
              <a:spcBef>
                <a:spcPts val="300"/>
              </a:spcBef>
            </a:pPr>
            <a:endParaRPr lang="en-US" sz="800" dirty="0">
              <a:solidFill>
                <a:schemeClr val="accent1"/>
              </a:solidFill>
              <a:latin typeface="Arial Narrow" panose="020B0606020202030204" pitchFamily="34" charset="0"/>
            </a:endParaRPr>
          </a:p>
          <a:p>
            <a:endParaRPr lang="en-US" sz="800" dirty="0"/>
          </a:p>
        </p:txBody>
      </p:sp>
      <p:sp>
        <p:nvSpPr>
          <p:cNvPr id="2" name="Slide Number Placeholder 1"/>
          <p:cNvSpPr>
            <a:spLocks noGrp="1"/>
          </p:cNvSpPr>
          <p:nvPr>
            <p:ph type="sldNum" sz="quarter" idx="11"/>
          </p:nvPr>
        </p:nvSpPr>
        <p:spPr/>
        <p:txBody>
          <a:bodyPr/>
          <a:lstStyle/>
          <a:p>
            <a:fld id="{EE2556C5-CE8C-6547-B838-EA80C61A4AF7}" type="slidenum">
              <a:rPr lang="en-US" smtClean="0">
                <a:solidFill>
                  <a:prstClr val="white"/>
                </a:solidFill>
              </a:rPr>
              <a:pPr/>
              <a:t>26</a:t>
            </a:fld>
            <a:endParaRPr lang="en-US" dirty="0">
              <a:solidFill>
                <a:prstClr val="white"/>
              </a:solidFill>
            </a:endParaRPr>
          </a:p>
        </p:txBody>
      </p:sp>
    </p:spTree>
    <p:extLst>
      <p:ext uri="{BB962C8B-B14F-4D97-AF65-F5344CB8AC3E}">
        <p14:creationId xmlns:p14="http://schemas.microsoft.com/office/powerpoint/2010/main" val="295853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73724" y="3425767"/>
            <a:ext cx="985838" cy="985838"/>
            <a:chOff x="3615250" y="4391681"/>
            <a:chExt cx="1314451" cy="1314451"/>
          </a:xfrm>
        </p:grpSpPr>
        <p:sp>
          <p:nvSpPr>
            <p:cNvPr id="25" name="Oval 8"/>
            <p:cNvSpPr>
              <a:spLocks noChangeArrowheads="1"/>
            </p:cNvSpPr>
            <p:nvPr/>
          </p:nvSpPr>
          <p:spPr bwMode="auto">
            <a:xfrm>
              <a:off x="3615250" y="4391681"/>
              <a:ext cx="1314451" cy="1314451"/>
            </a:xfrm>
            <a:prstGeom prst="ellipse">
              <a:avLst/>
            </a:prstGeom>
            <a:solidFill>
              <a:srgbClr val="FFFFFF"/>
            </a:solidFill>
            <a:ln w="57150">
              <a:solidFill>
                <a:schemeClr val="tx2"/>
              </a:solidFill>
              <a:round/>
              <a:headEnd type="none" w="sm" len="sm"/>
              <a:tailEnd type="none" w="sm" len="sm"/>
            </a:ln>
          </p:spPr>
          <p:txBody>
            <a:bodyPr lIns="0" tIns="0" rIns="0" bIns="0" anchor="ctr"/>
            <a:lstStyle>
              <a:lvl1pPr>
                <a:spcBef>
                  <a:spcPts val="1200"/>
                </a:spcBef>
                <a:buFont typeface="Arial" panose="020B0604020202020204" pitchFamily="34" charset="0"/>
                <a:defRPr>
                  <a:solidFill>
                    <a:srgbClr val="0071C5"/>
                  </a:solidFill>
                  <a:latin typeface="Intel Clear" panose="020B0604020203020204" pitchFamily="34" charset="0"/>
                  <a:ea typeface="MS PGothic" panose="020B0600070205080204" pitchFamily="34" charset="-128"/>
                  <a:cs typeface="Intel Clear" panose="020B0604020203020204" pitchFamily="34" charset="0"/>
                </a:defRPr>
              </a:lvl1pPr>
              <a:lvl2pPr marL="742950" indent="-285750">
                <a:spcBef>
                  <a:spcPts val="800"/>
                </a:spcBef>
                <a:buFont typeface="Wingdings" panose="05000000000000000000" pitchFamily="2" charset="2"/>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2pPr>
              <a:lvl3pPr marL="1143000" indent="-228600">
                <a:spcBef>
                  <a:spcPts val="400"/>
                </a:spcBef>
                <a:buFont typeface="Wingdings" panose="05000000000000000000" pitchFamily="2" charset="2"/>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3pPr>
              <a:lvl4pPr marL="1600200" indent="-228600">
                <a:spcBef>
                  <a:spcPts val="200"/>
                </a:spcBef>
                <a:buFont typeface="Arial" panose="020B0604020202020204" pitchFamily="34" charset="0"/>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4pPr>
              <a:lvl5pPr marL="2057400" indent="-228600">
                <a:spcBef>
                  <a:spcPct val="20000"/>
                </a:spcBef>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9pPr>
            </a:lstStyle>
            <a:p>
              <a:pPr algn="ctr" defTabSz="342892" fontAlgn="base">
                <a:spcBef>
                  <a:spcPct val="0"/>
                </a:spcBef>
                <a:spcAft>
                  <a:spcPct val="0"/>
                </a:spcAft>
              </a:pPr>
              <a:endParaRPr lang="en-US" altLang="en-US" sz="600" dirty="0">
                <a:solidFill>
                  <a:prstClr val="white"/>
                </a:solidFill>
                <a:latin typeface="Neo Sans Intel" pitchFamily="34" charset="0"/>
              </a:endParaRPr>
            </a:p>
          </p:txBody>
        </p:sp>
        <p:grpSp>
          <p:nvGrpSpPr>
            <p:cNvPr id="15" name="Group 14"/>
            <p:cNvGrpSpPr/>
            <p:nvPr/>
          </p:nvGrpSpPr>
          <p:grpSpPr>
            <a:xfrm>
              <a:off x="3838554" y="4635432"/>
              <a:ext cx="989579" cy="738301"/>
              <a:chOff x="1935085" y="4858668"/>
              <a:chExt cx="614450" cy="416751"/>
            </a:xfrm>
          </p:grpSpPr>
          <p:sp>
            <p:nvSpPr>
              <p:cNvPr id="20" name="Oval 11"/>
              <p:cNvSpPr>
                <a:spLocks noChangeArrowheads="1"/>
              </p:cNvSpPr>
              <p:nvPr/>
            </p:nvSpPr>
            <p:spPr bwMode="auto">
              <a:xfrm>
                <a:off x="1981742" y="5038179"/>
                <a:ext cx="24515" cy="24515"/>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600">
                  <a:solidFill>
                    <a:prstClr val="black"/>
                  </a:solidFill>
                </a:endParaRPr>
              </a:p>
            </p:txBody>
          </p:sp>
          <p:sp>
            <p:nvSpPr>
              <p:cNvPr id="21" name="Oval 12"/>
              <p:cNvSpPr>
                <a:spLocks noChangeArrowheads="1"/>
              </p:cNvSpPr>
              <p:nvPr/>
            </p:nvSpPr>
            <p:spPr bwMode="auto">
              <a:xfrm>
                <a:off x="1981742" y="5204247"/>
                <a:ext cx="26096" cy="26096"/>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600">
                  <a:solidFill>
                    <a:prstClr val="black"/>
                  </a:solidFill>
                </a:endParaRPr>
              </a:p>
            </p:txBody>
          </p:sp>
          <p:sp>
            <p:nvSpPr>
              <p:cNvPr id="22" name="Oval 13"/>
              <p:cNvSpPr>
                <a:spLocks noChangeArrowheads="1"/>
              </p:cNvSpPr>
              <p:nvPr/>
            </p:nvSpPr>
            <p:spPr bwMode="auto">
              <a:xfrm>
                <a:off x="2303597" y="5204247"/>
                <a:ext cx="26096" cy="26096"/>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600">
                  <a:solidFill>
                    <a:prstClr val="black"/>
                  </a:solidFill>
                </a:endParaRPr>
              </a:p>
            </p:txBody>
          </p:sp>
          <p:sp>
            <p:nvSpPr>
              <p:cNvPr id="23" name="Freeform 14"/>
              <p:cNvSpPr>
                <a:spLocks/>
              </p:cNvSpPr>
              <p:nvPr/>
            </p:nvSpPr>
            <p:spPr bwMode="auto">
              <a:xfrm>
                <a:off x="2510786" y="4933794"/>
                <a:ext cx="38749" cy="38749"/>
              </a:xfrm>
              <a:custGeom>
                <a:avLst/>
                <a:gdLst>
                  <a:gd name="T0" fmla="*/ 20 w 21"/>
                  <a:gd name="T1" fmla="*/ 21 h 21"/>
                  <a:gd name="T2" fmla="*/ 1 w 21"/>
                  <a:gd name="T3" fmla="*/ 21 h 21"/>
                  <a:gd name="T4" fmla="*/ 0 w 21"/>
                  <a:gd name="T5" fmla="*/ 20 h 21"/>
                  <a:gd name="T6" fmla="*/ 0 w 21"/>
                  <a:gd name="T7" fmla="*/ 1 h 21"/>
                  <a:gd name="T8" fmla="*/ 1 w 21"/>
                  <a:gd name="T9" fmla="*/ 0 h 21"/>
                  <a:gd name="T10" fmla="*/ 20 w 21"/>
                  <a:gd name="T11" fmla="*/ 0 h 21"/>
                  <a:gd name="T12" fmla="*/ 21 w 21"/>
                  <a:gd name="T13" fmla="*/ 1 h 21"/>
                  <a:gd name="T14" fmla="*/ 21 w 21"/>
                  <a:gd name="T15" fmla="*/ 20 h 21"/>
                  <a:gd name="T16" fmla="*/ 20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0" y="21"/>
                    </a:moveTo>
                    <a:cubicBezTo>
                      <a:pt x="1" y="21"/>
                      <a:pt x="1" y="21"/>
                      <a:pt x="1" y="21"/>
                    </a:cubicBezTo>
                    <a:cubicBezTo>
                      <a:pt x="0" y="21"/>
                      <a:pt x="0" y="20"/>
                      <a:pt x="0" y="20"/>
                    </a:cubicBezTo>
                    <a:cubicBezTo>
                      <a:pt x="0" y="1"/>
                      <a:pt x="0" y="1"/>
                      <a:pt x="0" y="1"/>
                    </a:cubicBezTo>
                    <a:cubicBezTo>
                      <a:pt x="0" y="1"/>
                      <a:pt x="0" y="0"/>
                      <a:pt x="1" y="0"/>
                    </a:cubicBezTo>
                    <a:cubicBezTo>
                      <a:pt x="20" y="0"/>
                      <a:pt x="20" y="0"/>
                      <a:pt x="20" y="0"/>
                    </a:cubicBezTo>
                    <a:cubicBezTo>
                      <a:pt x="20" y="0"/>
                      <a:pt x="21" y="1"/>
                      <a:pt x="21" y="1"/>
                    </a:cubicBezTo>
                    <a:cubicBezTo>
                      <a:pt x="21" y="20"/>
                      <a:pt x="21" y="20"/>
                      <a:pt x="21" y="20"/>
                    </a:cubicBezTo>
                    <a:cubicBezTo>
                      <a:pt x="21" y="20"/>
                      <a:pt x="20" y="21"/>
                      <a:pt x="20" y="2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600">
                  <a:solidFill>
                    <a:prstClr val="black"/>
                  </a:solidFill>
                </a:endParaRPr>
              </a:p>
            </p:txBody>
          </p:sp>
          <p:sp>
            <p:nvSpPr>
              <p:cNvPr id="24" name="Freeform 15"/>
              <p:cNvSpPr>
                <a:spLocks/>
              </p:cNvSpPr>
              <p:nvPr/>
            </p:nvSpPr>
            <p:spPr bwMode="auto">
              <a:xfrm>
                <a:off x="2394539" y="4858668"/>
                <a:ext cx="76707" cy="113875"/>
              </a:xfrm>
              <a:custGeom>
                <a:avLst/>
                <a:gdLst>
                  <a:gd name="T0" fmla="*/ 40 w 41"/>
                  <a:gd name="T1" fmla="*/ 20 h 61"/>
                  <a:gd name="T2" fmla="*/ 21 w 41"/>
                  <a:gd name="T3" fmla="*/ 20 h 61"/>
                  <a:gd name="T4" fmla="*/ 21 w 41"/>
                  <a:gd name="T5" fmla="*/ 20 h 61"/>
                  <a:gd name="T6" fmla="*/ 20 w 41"/>
                  <a:gd name="T7" fmla="*/ 20 h 61"/>
                  <a:gd name="T8" fmla="*/ 20 w 41"/>
                  <a:gd name="T9" fmla="*/ 1 h 61"/>
                  <a:gd name="T10" fmla="*/ 20 w 41"/>
                  <a:gd name="T11" fmla="*/ 0 h 61"/>
                  <a:gd name="T12" fmla="*/ 1 w 41"/>
                  <a:gd name="T13" fmla="*/ 0 h 61"/>
                  <a:gd name="T14" fmla="*/ 0 w 41"/>
                  <a:gd name="T15" fmla="*/ 1 h 61"/>
                  <a:gd name="T16" fmla="*/ 0 w 41"/>
                  <a:gd name="T17" fmla="*/ 20 h 61"/>
                  <a:gd name="T18" fmla="*/ 1 w 41"/>
                  <a:gd name="T19" fmla="*/ 21 h 61"/>
                  <a:gd name="T20" fmla="*/ 20 w 41"/>
                  <a:gd name="T21" fmla="*/ 21 h 61"/>
                  <a:gd name="T22" fmla="*/ 20 w 41"/>
                  <a:gd name="T23" fmla="*/ 21 h 61"/>
                  <a:gd name="T24" fmla="*/ 20 w 41"/>
                  <a:gd name="T25" fmla="*/ 30 h 61"/>
                  <a:gd name="T26" fmla="*/ 20 w 41"/>
                  <a:gd name="T27" fmla="*/ 40 h 61"/>
                  <a:gd name="T28" fmla="*/ 20 w 41"/>
                  <a:gd name="T29" fmla="*/ 40 h 61"/>
                  <a:gd name="T30" fmla="*/ 1 w 41"/>
                  <a:gd name="T31" fmla="*/ 40 h 61"/>
                  <a:gd name="T32" fmla="*/ 0 w 41"/>
                  <a:gd name="T33" fmla="*/ 41 h 61"/>
                  <a:gd name="T34" fmla="*/ 0 w 41"/>
                  <a:gd name="T35" fmla="*/ 60 h 61"/>
                  <a:gd name="T36" fmla="*/ 1 w 41"/>
                  <a:gd name="T37" fmla="*/ 61 h 61"/>
                  <a:gd name="T38" fmla="*/ 20 w 41"/>
                  <a:gd name="T39" fmla="*/ 61 h 61"/>
                  <a:gd name="T40" fmla="*/ 20 w 41"/>
                  <a:gd name="T41" fmla="*/ 60 h 61"/>
                  <a:gd name="T42" fmla="*/ 20 w 41"/>
                  <a:gd name="T43" fmla="*/ 41 h 61"/>
                  <a:gd name="T44" fmla="*/ 21 w 41"/>
                  <a:gd name="T45" fmla="*/ 41 h 61"/>
                  <a:gd name="T46" fmla="*/ 21 w 41"/>
                  <a:gd name="T47" fmla="*/ 41 h 61"/>
                  <a:gd name="T48" fmla="*/ 40 w 41"/>
                  <a:gd name="T49" fmla="*/ 41 h 61"/>
                  <a:gd name="T50" fmla="*/ 41 w 41"/>
                  <a:gd name="T51" fmla="*/ 40 h 61"/>
                  <a:gd name="T52" fmla="*/ 41 w 41"/>
                  <a:gd name="T53" fmla="*/ 40 h 61"/>
                  <a:gd name="T54" fmla="*/ 41 w 41"/>
                  <a:gd name="T55" fmla="*/ 21 h 61"/>
                  <a:gd name="T56" fmla="*/ 41 w 41"/>
                  <a:gd name="T57" fmla="*/ 21 h 61"/>
                  <a:gd name="T58" fmla="*/ 40 w 41"/>
                  <a:gd name="T59" fmla="*/ 2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 h="61">
                    <a:moveTo>
                      <a:pt x="40" y="20"/>
                    </a:moveTo>
                    <a:cubicBezTo>
                      <a:pt x="21" y="20"/>
                      <a:pt x="21" y="20"/>
                      <a:pt x="21" y="20"/>
                    </a:cubicBezTo>
                    <a:cubicBezTo>
                      <a:pt x="21" y="20"/>
                      <a:pt x="21" y="20"/>
                      <a:pt x="21" y="20"/>
                    </a:cubicBezTo>
                    <a:cubicBezTo>
                      <a:pt x="20" y="20"/>
                      <a:pt x="20" y="20"/>
                      <a:pt x="20" y="20"/>
                    </a:cubicBezTo>
                    <a:cubicBezTo>
                      <a:pt x="20" y="1"/>
                      <a:pt x="20" y="1"/>
                      <a:pt x="20" y="1"/>
                    </a:cubicBezTo>
                    <a:cubicBezTo>
                      <a:pt x="20" y="0"/>
                      <a:pt x="20" y="0"/>
                      <a:pt x="20" y="0"/>
                    </a:cubicBezTo>
                    <a:cubicBezTo>
                      <a:pt x="1" y="0"/>
                      <a:pt x="1" y="0"/>
                      <a:pt x="1" y="0"/>
                    </a:cubicBezTo>
                    <a:cubicBezTo>
                      <a:pt x="0" y="0"/>
                      <a:pt x="0" y="0"/>
                      <a:pt x="0" y="1"/>
                    </a:cubicBezTo>
                    <a:cubicBezTo>
                      <a:pt x="0" y="20"/>
                      <a:pt x="0" y="20"/>
                      <a:pt x="0" y="20"/>
                    </a:cubicBezTo>
                    <a:cubicBezTo>
                      <a:pt x="0" y="20"/>
                      <a:pt x="0" y="21"/>
                      <a:pt x="1" y="21"/>
                    </a:cubicBezTo>
                    <a:cubicBezTo>
                      <a:pt x="20" y="21"/>
                      <a:pt x="20" y="21"/>
                      <a:pt x="20" y="21"/>
                    </a:cubicBezTo>
                    <a:cubicBezTo>
                      <a:pt x="20" y="21"/>
                      <a:pt x="20" y="21"/>
                      <a:pt x="20" y="21"/>
                    </a:cubicBezTo>
                    <a:cubicBezTo>
                      <a:pt x="20" y="30"/>
                      <a:pt x="20" y="30"/>
                      <a:pt x="20" y="30"/>
                    </a:cubicBezTo>
                    <a:cubicBezTo>
                      <a:pt x="20" y="40"/>
                      <a:pt x="20" y="40"/>
                      <a:pt x="20" y="40"/>
                    </a:cubicBezTo>
                    <a:cubicBezTo>
                      <a:pt x="20" y="40"/>
                      <a:pt x="20" y="40"/>
                      <a:pt x="20" y="40"/>
                    </a:cubicBezTo>
                    <a:cubicBezTo>
                      <a:pt x="1" y="40"/>
                      <a:pt x="1" y="40"/>
                      <a:pt x="1" y="40"/>
                    </a:cubicBezTo>
                    <a:cubicBezTo>
                      <a:pt x="0" y="40"/>
                      <a:pt x="0" y="41"/>
                      <a:pt x="0" y="41"/>
                    </a:cubicBezTo>
                    <a:cubicBezTo>
                      <a:pt x="0" y="60"/>
                      <a:pt x="0" y="60"/>
                      <a:pt x="0" y="60"/>
                    </a:cubicBezTo>
                    <a:cubicBezTo>
                      <a:pt x="0" y="61"/>
                      <a:pt x="0" y="61"/>
                      <a:pt x="1" y="61"/>
                    </a:cubicBezTo>
                    <a:cubicBezTo>
                      <a:pt x="20" y="61"/>
                      <a:pt x="20" y="61"/>
                      <a:pt x="20" y="61"/>
                    </a:cubicBezTo>
                    <a:cubicBezTo>
                      <a:pt x="20" y="61"/>
                      <a:pt x="20" y="61"/>
                      <a:pt x="20" y="60"/>
                    </a:cubicBezTo>
                    <a:cubicBezTo>
                      <a:pt x="20" y="41"/>
                      <a:pt x="20" y="41"/>
                      <a:pt x="20" y="41"/>
                    </a:cubicBezTo>
                    <a:cubicBezTo>
                      <a:pt x="21" y="41"/>
                      <a:pt x="21" y="41"/>
                      <a:pt x="21" y="41"/>
                    </a:cubicBezTo>
                    <a:cubicBezTo>
                      <a:pt x="21" y="41"/>
                      <a:pt x="21" y="41"/>
                      <a:pt x="21" y="41"/>
                    </a:cubicBezTo>
                    <a:cubicBezTo>
                      <a:pt x="40" y="41"/>
                      <a:pt x="40" y="41"/>
                      <a:pt x="40" y="41"/>
                    </a:cubicBezTo>
                    <a:cubicBezTo>
                      <a:pt x="40" y="41"/>
                      <a:pt x="41" y="40"/>
                      <a:pt x="41" y="40"/>
                    </a:cubicBezTo>
                    <a:cubicBezTo>
                      <a:pt x="41" y="40"/>
                      <a:pt x="41" y="40"/>
                      <a:pt x="41" y="40"/>
                    </a:cubicBezTo>
                    <a:cubicBezTo>
                      <a:pt x="41" y="21"/>
                      <a:pt x="41" y="21"/>
                      <a:pt x="41" y="21"/>
                    </a:cubicBezTo>
                    <a:cubicBezTo>
                      <a:pt x="41" y="21"/>
                      <a:pt x="41" y="21"/>
                      <a:pt x="41" y="21"/>
                    </a:cubicBezTo>
                    <a:cubicBezTo>
                      <a:pt x="41" y="20"/>
                      <a:pt x="40" y="20"/>
                      <a:pt x="40" y="20"/>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600">
                  <a:solidFill>
                    <a:prstClr val="black"/>
                  </a:solidFill>
                </a:endParaRPr>
              </a:p>
            </p:txBody>
          </p:sp>
          <p:sp>
            <p:nvSpPr>
              <p:cNvPr id="17" name="Freeform 10"/>
              <p:cNvSpPr>
                <a:spLocks noEditPoints="1"/>
              </p:cNvSpPr>
              <p:nvPr/>
            </p:nvSpPr>
            <p:spPr bwMode="auto">
              <a:xfrm>
                <a:off x="1935085" y="4991522"/>
                <a:ext cx="438893" cy="283897"/>
              </a:xfrm>
              <a:custGeom>
                <a:avLst/>
                <a:gdLst>
                  <a:gd name="T0" fmla="*/ 234 w 235"/>
                  <a:gd name="T1" fmla="*/ 0 h 152"/>
                  <a:gd name="T2" fmla="*/ 2 w 235"/>
                  <a:gd name="T3" fmla="*/ 0 h 152"/>
                  <a:gd name="T4" fmla="*/ 0 w 235"/>
                  <a:gd name="T5" fmla="*/ 2 h 152"/>
                  <a:gd name="T6" fmla="*/ 0 w 235"/>
                  <a:gd name="T7" fmla="*/ 151 h 152"/>
                  <a:gd name="T8" fmla="*/ 2 w 235"/>
                  <a:gd name="T9" fmla="*/ 152 h 152"/>
                  <a:gd name="T10" fmla="*/ 69 w 235"/>
                  <a:gd name="T11" fmla="*/ 152 h 152"/>
                  <a:gd name="T12" fmla="*/ 69 w 235"/>
                  <a:gd name="T13" fmla="*/ 152 h 152"/>
                  <a:gd name="T14" fmla="*/ 69 w 235"/>
                  <a:gd name="T15" fmla="*/ 152 h 152"/>
                  <a:gd name="T16" fmla="*/ 234 w 235"/>
                  <a:gd name="T17" fmla="*/ 152 h 152"/>
                  <a:gd name="T18" fmla="*/ 235 w 235"/>
                  <a:gd name="T19" fmla="*/ 151 h 152"/>
                  <a:gd name="T20" fmla="*/ 235 w 235"/>
                  <a:gd name="T21" fmla="*/ 2 h 152"/>
                  <a:gd name="T22" fmla="*/ 234 w 235"/>
                  <a:gd name="T23" fmla="*/ 0 h 152"/>
                  <a:gd name="T24" fmla="*/ 14 w 235"/>
                  <a:gd name="T25" fmla="*/ 138 h 152"/>
                  <a:gd name="T26" fmla="*/ 14 w 235"/>
                  <a:gd name="T27" fmla="*/ 15 h 152"/>
                  <a:gd name="T28" fmla="*/ 15 w 235"/>
                  <a:gd name="T29" fmla="*/ 14 h 152"/>
                  <a:gd name="T30" fmla="*/ 195 w 235"/>
                  <a:gd name="T31" fmla="*/ 14 h 152"/>
                  <a:gd name="T32" fmla="*/ 196 w 235"/>
                  <a:gd name="T33" fmla="*/ 15 h 152"/>
                  <a:gd name="T34" fmla="*/ 69 w 235"/>
                  <a:gd name="T35" fmla="*/ 138 h 152"/>
                  <a:gd name="T36" fmla="*/ 15 w 235"/>
                  <a:gd name="T37" fmla="*/ 138 h 152"/>
                  <a:gd name="T38" fmla="*/ 14 w 235"/>
                  <a:gd name="T39" fmla="*/ 138 h 152"/>
                  <a:gd name="T40" fmla="*/ 222 w 235"/>
                  <a:gd name="T41" fmla="*/ 138 h 152"/>
                  <a:gd name="T42" fmla="*/ 221 w 235"/>
                  <a:gd name="T43" fmla="*/ 138 h 152"/>
                  <a:gd name="T44" fmla="*/ 133 w 235"/>
                  <a:gd name="T45" fmla="*/ 138 h 152"/>
                  <a:gd name="T46" fmla="*/ 133 w 235"/>
                  <a:gd name="T47" fmla="*/ 137 h 152"/>
                  <a:gd name="T48" fmla="*/ 209 w 235"/>
                  <a:gd name="T49" fmla="*/ 15 h 152"/>
                  <a:gd name="T50" fmla="*/ 210 w 235"/>
                  <a:gd name="T51" fmla="*/ 14 h 152"/>
                  <a:gd name="T52" fmla="*/ 221 w 235"/>
                  <a:gd name="T53" fmla="*/ 14 h 152"/>
                  <a:gd name="T54" fmla="*/ 222 w 235"/>
                  <a:gd name="T55" fmla="*/ 15 h 152"/>
                  <a:gd name="T56" fmla="*/ 222 w 235"/>
                  <a:gd name="T57"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 h="152">
                    <a:moveTo>
                      <a:pt x="234" y="0"/>
                    </a:moveTo>
                    <a:cubicBezTo>
                      <a:pt x="2" y="0"/>
                      <a:pt x="2" y="0"/>
                      <a:pt x="2" y="0"/>
                    </a:cubicBezTo>
                    <a:cubicBezTo>
                      <a:pt x="1" y="0"/>
                      <a:pt x="0" y="1"/>
                      <a:pt x="0" y="2"/>
                    </a:cubicBezTo>
                    <a:cubicBezTo>
                      <a:pt x="0" y="151"/>
                      <a:pt x="0" y="151"/>
                      <a:pt x="0" y="151"/>
                    </a:cubicBezTo>
                    <a:cubicBezTo>
                      <a:pt x="0" y="152"/>
                      <a:pt x="1" y="152"/>
                      <a:pt x="2" y="152"/>
                    </a:cubicBezTo>
                    <a:cubicBezTo>
                      <a:pt x="69" y="152"/>
                      <a:pt x="69" y="152"/>
                      <a:pt x="69" y="152"/>
                    </a:cubicBezTo>
                    <a:cubicBezTo>
                      <a:pt x="69" y="152"/>
                      <a:pt x="69" y="152"/>
                      <a:pt x="69" y="152"/>
                    </a:cubicBezTo>
                    <a:cubicBezTo>
                      <a:pt x="69" y="152"/>
                      <a:pt x="69" y="152"/>
                      <a:pt x="69" y="152"/>
                    </a:cubicBezTo>
                    <a:cubicBezTo>
                      <a:pt x="234" y="152"/>
                      <a:pt x="234" y="152"/>
                      <a:pt x="234" y="152"/>
                    </a:cubicBezTo>
                    <a:cubicBezTo>
                      <a:pt x="235" y="152"/>
                      <a:pt x="235" y="152"/>
                      <a:pt x="235" y="151"/>
                    </a:cubicBezTo>
                    <a:cubicBezTo>
                      <a:pt x="235" y="2"/>
                      <a:pt x="235" y="2"/>
                      <a:pt x="235" y="2"/>
                    </a:cubicBezTo>
                    <a:cubicBezTo>
                      <a:pt x="235" y="1"/>
                      <a:pt x="235" y="0"/>
                      <a:pt x="234" y="0"/>
                    </a:cubicBezTo>
                    <a:moveTo>
                      <a:pt x="14" y="138"/>
                    </a:moveTo>
                    <a:cubicBezTo>
                      <a:pt x="14" y="15"/>
                      <a:pt x="14" y="15"/>
                      <a:pt x="14" y="15"/>
                    </a:cubicBezTo>
                    <a:cubicBezTo>
                      <a:pt x="14" y="14"/>
                      <a:pt x="15" y="14"/>
                      <a:pt x="15" y="14"/>
                    </a:cubicBezTo>
                    <a:cubicBezTo>
                      <a:pt x="195" y="14"/>
                      <a:pt x="195" y="14"/>
                      <a:pt x="195" y="14"/>
                    </a:cubicBezTo>
                    <a:cubicBezTo>
                      <a:pt x="195" y="14"/>
                      <a:pt x="196" y="15"/>
                      <a:pt x="196" y="15"/>
                    </a:cubicBezTo>
                    <a:cubicBezTo>
                      <a:pt x="192" y="82"/>
                      <a:pt x="136" y="138"/>
                      <a:pt x="69" y="138"/>
                    </a:cubicBezTo>
                    <a:cubicBezTo>
                      <a:pt x="15" y="138"/>
                      <a:pt x="15" y="138"/>
                      <a:pt x="15" y="138"/>
                    </a:cubicBezTo>
                    <a:cubicBezTo>
                      <a:pt x="15" y="138"/>
                      <a:pt x="14" y="138"/>
                      <a:pt x="14" y="138"/>
                    </a:cubicBezTo>
                    <a:moveTo>
                      <a:pt x="222" y="138"/>
                    </a:moveTo>
                    <a:cubicBezTo>
                      <a:pt x="222" y="138"/>
                      <a:pt x="221" y="138"/>
                      <a:pt x="221" y="138"/>
                    </a:cubicBezTo>
                    <a:cubicBezTo>
                      <a:pt x="133" y="138"/>
                      <a:pt x="133" y="138"/>
                      <a:pt x="133" y="138"/>
                    </a:cubicBezTo>
                    <a:cubicBezTo>
                      <a:pt x="132" y="138"/>
                      <a:pt x="132" y="137"/>
                      <a:pt x="133" y="137"/>
                    </a:cubicBezTo>
                    <a:cubicBezTo>
                      <a:pt x="176" y="114"/>
                      <a:pt x="207" y="67"/>
                      <a:pt x="209" y="15"/>
                    </a:cubicBezTo>
                    <a:cubicBezTo>
                      <a:pt x="209" y="14"/>
                      <a:pt x="210" y="14"/>
                      <a:pt x="210" y="14"/>
                    </a:cubicBezTo>
                    <a:cubicBezTo>
                      <a:pt x="221" y="14"/>
                      <a:pt x="221" y="14"/>
                      <a:pt x="221" y="14"/>
                    </a:cubicBezTo>
                    <a:cubicBezTo>
                      <a:pt x="221" y="14"/>
                      <a:pt x="222" y="14"/>
                      <a:pt x="222" y="15"/>
                    </a:cubicBezTo>
                    <a:lnTo>
                      <a:pt x="222" y="138"/>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600">
                  <a:solidFill>
                    <a:prstClr val="black"/>
                  </a:solidFill>
                </a:endParaRPr>
              </a:p>
            </p:txBody>
          </p:sp>
        </p:grpSp>
      </p:grpSp>
      <p:sp>
        <p:nvSpPr>
          <p:cNvPr id="16" name="Title 1"/>
          <p:cNvSpPr>
            <a:spLocks noGrp="1"/>
          </p:cNvSpPr>
          <p:nvPr>
            <p:ph type="title"/>
          </p:nvPr>
        </p:nvSpPr>
        <p:spPr>
          <a:xfrm>
            <a:off x="147620" y="507919"/>
            <a:ext cx="1904018" cy="1773389"/>
          </a:xfrm>
        </p:spPr>
        <p:txBody>
          <a:bodyPr>
            <a:noAutofit/>
          </a:bodyPr>
          <a:lstStyle/>
          <a:p>
            <a:pPr eaLnBrk="1" hangingPunct="1"/>
            <a:r>
              <a:rPr lang="en-US" altLang="en-US" sz="2400" dirty="0">
                <a:latin typeface="+mn-lt"/>
                <a:ea typeface="Intel Clear" panose="020B0604020203020204" pitchFamily="34" charset="0"/>
                <a:cs typeface="Intel Clear" panose="020B0604020203020204" pitchFamily="34" charset="0"/>
              </a:rPr>
              <a:t>Storage Performance</a:t>
            </a:r>
            <a:br>
              <a:rPr lang="en-US" altLang="en-US" sz="2400" dirty="0">
                <a:latin typeface="+mn-lt"/>
              </a:rPr>
            </a:br>
            <a:r>
              <a:rPr lang="en-US" altLang="en-US" sz="2400" dirty="0">
                <a:latin typeface="+mn-lt"/>
                <a:ea typeface="Intel Clear" panose="020B0604020203020204" pitchFamily="34" charset="0"/>
                <a:cs typeface="Intel Clear" panose="020B0604020203020204" pitchFamily="34" charset="0"/>
              </a:rPr>
              <a:t>Development Kit</a:t>
            </a:r>
            <a:endParaRPr lang="en-IE" altLang="en-US" sz="2400" dirty="0">
              <a:latin typeface="+mn-lt"/>
              <a:ea typeface="Intel Clear" panose="020B0604020203020204" pitchFamily="34" charset="0"/>
              <a:cs typeface="Intel Clear" panose="020B0604020203020204" pitchFamily="34" charset="0"/>
            </a:endParaRPr>
          </a:p>
        </p:txBody>
      </p:sp>
      <p:sp>
        <p:nvSpPr>
          <p:cNvPr id="19458" name="Content Placeholder 1"/>
          <p:cNvSpPr>
            <a:spLocks noGrp="1"/>
          </p:cNvSpPr>
          <p:nvPr>
            <p:ph idx="1"/>
          </p:nvPr>
        </p:nvSpPr>
        <p:spPr>
          <a:xfrm>
            <a:off x="3242417" y="284548"/>
            <a:ext cx="5569052" cy="1708631"/>
          </a:xfrm>
        </p:spPr>
        <p:txBody>
          <a:bodyPr>
            <a:noAutofit/>
          </a:bodyPr>
          <a:lstStyle/>
          <a:p>
            <a:pPr defTabSz="342892" fontAlgn="base">
              <a:spcBef>
                <a:spcPts val="900"/>
              </a:spcBef>
              <a:spcAft>
                <a:spcPct val="0"/>
              </a:spcAft>
              <a:defRPr/>
            </a:pPr>
            <a:r>
              <a:rPr lang="en-US" altLang="en-US" sz="1800" b="1" i="1" dirty="0">
                <a:solidFill>
                  <a:schemeClr val="tx1"/>
                </a:solidFill>
                <a:latin typeface="+mn-lt"/>
              </a:rPr>
              <a:t>User Space Storage Software Stack</a:t>
            </a:r>
          </a:p>
          <a:p>
            <a:pPr marL="285743" lvl="1" indent="-285743">
              <a:spcBef>
                <a:spcPts val="450"/>
              </a:spcBef>
              <a:buFont typeface="Arial" panose="020B0604020202020204" pitchFamily="34" charset="0"/>
              <a:buChar char="•"/>
            </a:pPr>
            <a:r>
              <a:rPr lang="en-US" altLang="en-US" sz="1650" dirty="0"/>
              <a:t>Extreme performance (&gt;10M IO/s on one thread)</a:t>
            </a:r>
          </a:p>
          <a:p>
            <a:pPr marL="285743" lvl="1" indent="-285743">
              <a:spcBef>
                <a:spcPts val="450"/>
              </a:spcBef>
              <a:buFont typeface="Arial" panose="020B0604020202020204" pitchFamily="34" charset="0"/>
              <a:buChar char="•"/>
            </a:pPr>
            <a:r>
              <a:rPr lang="en-US" altLang="en-US" sz="1650" dirty="0"/>
              <a:t>Block device abstraction and device drivers</a:t>
            </a:r>
          </a:p>
          <a:p>
            <a:pPr marL="285743" lvl="1" indent="-285743">
              <a:spcBef>
                <a:spcPts val="450"/>
              </a:spcBef>
              <a:buFont typeface="Arial" panose="020B0604020202020204" pitchFamily="34" charset="0"/>
              <a:buChar char="•"/>
            </a:pPr>
            <a:r>
              <a:rPr lang="en-US" altLang="en-US" sz="1650" dirty="0"/>
              <a:t>Network and virtualization protocols</a:t>
            </a:r>
          </a:p>
          <a:p>
            <a:pPr marL="285743" lvl="1" indent="-285743">
              <a:spcBef>
                <a:spcPts val="450"/>
              </a:spcBef>
              <a:buFont typeface="Arial" panose="020B0604020202020204" pitchFamily="34" charset="0"/>
              <a:buChar char="•"/>
            </a:pPr>
            <a:r>
              <a:rPr lang="en-US" altLang="en-US" sz="1650" dirty="0"/>
              <a:t>Resets, timeouts, I/O splitting, volume management</a:t>
            </a:r>
            <a:endParaRPr lang="en-US" altLang="en-US" sz="1650" dirty="0">
              <a:solidFill>
                <a:srgbClr val="00B050"/>
              </a:solidFill>
            </a:endParaRPr>
          </a:p>
        </p:txBody>
      </p:sp>
      <p:cxnSp>
        <p:nvCxnSpPr>
          <p:cNvPr id="19" name="Straight Connector 18"/>
          <p:cNvCxnSpPr/>
          <p:nvPr/>
        </p:nvCxnSpPr>
        <p:spPr>
          <a:xfrm>
            <a:off x="2090868" y="393943"/>
            <a:ext cx="0" cy="4271009"/>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Content Placeholder 1"/>
          <p:cNvSpPr txBox="1">
            <a:spLocks/>
          </p:cNvSpPr>
          <p:nvPr/>
        </p:nvSpPr>
        <p:spPr bwMode="auto">
          <a:xfrm>
            <a:off x="3300109" y="3405766"/>
            <a:ext cx="4937176" cy="1247396"/>
          </a:xfrm>
          <a:prstGeom prst="rect">
            <a:avLst/>
          </a:prstGeom>
          <a:noFill/>
          <a:ln>
            <a:noFill/>
          </a:ln>
        </p:spPr>
        <p:txBody>
          <a:bodyPr lIns="0" tIns="0" rIns="0" bIns="0">
            <a:noAutofit/>
          </a:bodyPr>
          <a:lstStyle>
            <a:lvl1pPr eaLnBrk="0" hangingPunct="0">
              <a:defRPr sz="2400">
                <a:solidFill>
                  <a:schemeClr val="tx1"/>
                </a:solidFill>
                <a:latin typeface="Neo Sans Intel" panose="020B0504020202020204" pitchFamily="34" charset="0"/>
                <a:ea typeface="MS PGothic" panose="020B0600070205080204" pitchFamily="34" charset="-128"/>
              </a:defRPr>
            </a:lvl1pPr>
            <a:lvl2pPr marL="177800" indent="-177800" eaLnBrk="0" hangingPunct="0">
              <a:defRPr sz="2400">
                <a:solidFill>
                  <a:schemeClr val="tx1"/>
                </a:solidFill>
                <a:latin typeface="Neo Sans Intel" panose="020B0504020202020204" pitchFamily="34" charset="0"/>
                <a:ea typeface="MS PGothic" panose="020B0600070205080204" pitchFamily="34" charset="-128"/>
              </a:defRPr>
            </a:lvl2pPr>
            <a:lvl3pPr marL="1143000" indent="-228600" eaLnBrk="0" hangingPunct="0">
              <a:defRPr sz="2400">
                <a:solidFill>
                  <a:schemeClr val="tx1"/>
                </a:solidFill>
                <a:latin typeface="Neo Sans Intel" panose="020B0504020202020204" pitchFamily="34" charset="0"/>
                <a:ea typeface="MS PGothic" panose="020B0600070205080204" pitchFamily="34" charset="-128"/>
              </a:defRPr>
            </a:lvl3pPr>
            <a:lvl4pPr marL="1600200" indent="-228600" eaLnBrk="0" hangingPunct="0">
              <a:defRPr sz="2400">
                <a:solidFill>
                  <a:schemeClr val="tx1"/>
                </a:solidFill>
                <a:latin typeface="Neo Sans Intel" panose="020B0504020202020204" pitchFamily="34" charset="0"/>
                <a:ea typeface="MS PGothic" panose="020B0600070205080204" pitchFamily="34" charset="-128"/>
              </a:defRPr>
            </a:lvl4pPr>
            <a:lvl5pPr marL="2057400" indent="-228600" eaLnBrk="0" hangingPunct="0">
              <a:defRPr sz="2400">
                <a:solidFill>
                  <a:schemeClr val="tx1"/>
                </a:solidFill>
                <a:latin typeface="Neo Sans Intel" panose="020B05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Neo Sans Intel" panose="020B05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Neo Sans Intel" panose="020B05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Neo Sans Intel" panose="020B05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Neo Sans Intel" panose="020B0504020202020204" pitchFamily="34" charset="0"/>
                <a:ea typeface="MS PGothic" panose="020B0600070205080204" pitchFamily="34" charset="-128"/>
              </a:defRPr>
            </a:lvl9pPr>
          </a:lstStyle>
          <a:p>
            <a:pPr defTabSz="342892" eaLnBrk="1" fontAlgn="base" hangingPunct="1">
              <a:spcBef>
                <a:spcPts val="900"/>
              </a:spcBef>
              <a:spcAft>
                <a:spcPct val="0"/>
              </a:spcAft>
              <a:defRPr/>
            </a:pPr>
            <a:r>
              <a:rPr lang="en-US" altLang="en-US" sz="1800" b="1" i="1" dirty="0">
                <a:latin typeface="+mn-lt"/>
              </a:rPr>
              <a:t>C Libraries and Applications</a:t>
            </a:r>
          </a:p>
          <a:p>
            <a:pPr marL="257175" indent="-257175" defTabSz="342892" eaLnBrk="1" fontAlgn="base" hangingPunct="1">
              <a:spcBef>
                <a:spcPts val="450"/>
              </a:spcBef>
              <a:spcAft>
                <a:spcPct val="0"/>
              </a:spcAft>
              <a:buFont typeface="Arial" panose="020B0604020202020204" pitchFamily="34" charset="0"/>
              <a:buChar char="•"/>
              <a:defRPr/>
            </a:pPr>
            <a:r>
              <a:rPr lang="en-US" altLang="en-US" sz="1650" dirty="0">
                <a:latin typeface="+mn-lt"/>
              </a:rPr>
              <a:t>Open Source (GitHub, BSD License)</a:t>
            </a:r>
          </a:p>
          <a:p>
            <a:pPr marL="257175" indent="-257175" defTabSz="342892" eaLnBrk="1" fontAlgn="base" hangingPunct="1">
              <a:spcBef>
                <a:spcPts val="450"/>
              </a:spcBef>
              <a:spcAft>
                <a:spcPct val="0"/>
              </a:spcAft>
              <a:buFont typeface="Arial" panose="020B0604020202020204" pitchFamily="34" charset="0"/>
              <a:buChar char="•"/>
              <a:defRPr/>
            </a:pPr>
            <a:r>
              <a:rPr lang="en-US" altLang="en-US" sz="1650" dirty="0">
                <a:latin typeface="+mn-lt"/>
              </a:rPr>
              <a:t>Active Community (~50 contributors each quarter)</a:t>
            </a:r>
          </a:p>
        </p:txBody>
      </p:sp>
      <p:grpSp>
        <p:nvGrpSpPr>
          <p:cNvPr id="3" name="Group 2"/>
          <p:cNvGrpSpPr/>
          <p:nvPr/>
        </p:nvGrpSpPr>
        <p:grpSpPr>
          <a:xfrm>
            <a:off x="2173724" y="629038"/>
            <a:ext cx="985838" cy="985838"/>
            <a:chOff x="4432300" y="1250950"/>
            <a:chExt cx="1314450" cy="1314450"/>
          </a:xfrm>
        </p:grpSpPr>
        <p:sp>
          <p:nvSpPr>
            <p:cNvPr id="19461" name="Oval 8"/>
            <p:cNvSpPr>
              <a:spLocks noChangeArrowheads="1"/>
            </p:cNvSpPr>
            <p:nvPr/>
          </p:nvSpPr>
          <p:spPr bwMode="auto">
            <a:xfrm>
              <a:off x="4432300" y="1250950"/>
              <a:ext cx="1314450" cy="1314450"/>
            </a:xfrm>
            <a:prstGeom prst="ellipse">
              <a:avLst/>
            </a:prstGeom>
            <a:solidFill>
              <a:srgbClr val="FFFFFF"/>
            </a:solidFill>
            <a:ln w="57150">
              <a:solidFill>
                <a:schemeClr val="tx2"/>
              </a:solidFill>
              <a:round/>
              <a:headEnd type="none" w="sm" len="sm"/>
              <a:tailEnd type="none" w="sm" len="sm"/>
            </a:ln>
          </p:spPr>
          <p:txBody>
            <a:bodyPr lIns="0" tIns="0" rIns="0" bIns="0" anchor="ctr"/>
            <a:lstStyle>
              <a:lvl1pPr>
                <a:spcBef>
                  <a:spcPts val="1200"/>
                </a:spcBef>
                <a:buFont typeface="Arial" panose="020B0604020202020204" pitchFamily="34" charset="0"/>
                <a:defRPr>
                  <a:solidFill>
                    <a:srgbClr val="0071C5"/>
                  </a:solidFill>
                  <a:latin typeface="Intel Clear" panose="020B0604020203020204" pitchFamily="34" charset="0"/>
                  <a:ea typeface="MS PGothic" panose="020B0600070205080204" pitchFamily="34" charset="-128"/>
                  <a:cs typeface="Intel Clear" panose="020B0604020203020204" pitchFamily="34" charset="0"/>
                </a:defRPr>
              </a:lvl1pPr>
              <a:lvl2pPr marL="742950" indent="-285750">
                <a:spcBef>
                  <a:spcPts val="800"/>
                </a:spcBef>
                <a:buFont typeface="Wingdings" panose="05000000000000000000" pitchFamily="2" charset="2"/>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2pPr>
              <a:lvl3pPr marL="1143000" indent="-228600">
                <a:spcBef>
                  <a:spcPts val="400"/>
                </a:spcBef>
                <a:buFont typeface="Wingdings" panose="05000000000000000000" pitchFamily="2" charset="2"/>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3pPr>
              <a:lvl4pPr marL="1600200" indent="-228600">
                <a:spcBef>
                  <a:spcPts val="200"/>
                </a:spcBef>
                <a:buFont typeface="Arial" panose="020B0604020202020204" pitchFamily="34" charset="0"/>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4pPr>
              <a:lvl5pPr marL="2057400" indent="-228600">
                <a:spcBef>
                  <a:spcPct val="20000"/>
                </a:spcBef>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9pPr>
            </a:lstStyle>
            <a:p>
              <a:pPr algn="ctr" defTabSz="342892" fontAlgn="base">
                <a:spcBef>
                  <a:spcPct val="0"/>
                </a:spcBef>
                <a:spcAft>
                  <a:spcPct val="0"/>
                </a:spcAft>
              </a:pPr>
              <a:endParaRPr lang="en-US" altLang="en-US" sz="600" dirty="0">
                <a:solidFill>
                  <a:prstClr val="white"/>
                </a:solidFill>
                <a:latin typeface="Neo Sans Intel" pitchFamily="34" charset="0"/>
              </a:endParaRPr>
            </a:p>
          </p:txBody>
        </p:sp>
        <p:pic>
          <p:nvPicPr>
            <p:cNvPr id="2" name="Picture 1" descr="dat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6287" y="1436689"/>
              <a:ext cx="996231" cy="966786"/>
            </a:xfrm>
            <a:prstGeom prst="rect">
              <a:avLst/>
            </a:prstGeom>
          </p:spPr>
        </p:pic>
      </p:grpSp>
      <p:grpSp>
        <p:nvGrpSpPr>
          <p:cNvPr id="7" name="Group 6"/>
          <p:cNvGrpSpPr/>
          <p:nvPr/>
        </p:nvGrpSpPr>
        <p:grpSpPr>
          <a:xfrm>
            <a:off x="2167824" y="2084457"/>
            <a:ext cx="985838" cy="985838"/>
            <a:chOff x="4231411" y="3858944"/>
            <a:chExt cx="1314450" cy="1314450"/>
          </a:xfrm>
          <a:solidFill>
            <a:schemeClr val="bg1"/>
          </a:solidFill>
        </p:grpSpPr>
        <p:sp>
          <p:nvSpPr>
            <p:cNvPr id="19460" name="Oval 8"/>
            <p:cNvSpPr>
              <a:spLocks noChangeArrowheads="1"/>
            </p:cNvSpPr>
            <p:nvPr/>
          </p:nvSpPr>
          <p:spPr bwMode="auto">
            <a:xfrm>
              <a:off x="4231411" y="3858944"/>
              <a:ext cx="1314450" cy="1314450"/>
            </a:xfrm>
            <a:prstGeom prst="ellipse">
              <a:avLst/>
            </a:prstGeom>
            <a:grpFill/>
            <a:ln w="57150">
              <a:solidFill>
                <a:schemeClr val="tx2"/>
              </a:solidFill>
              <a:round/>
              <a:headEnd type="none" w="sm" len="sm"/>
              <a:tailEnd type="none" w="sm" len="sm"/>
            </a:ln>
          </p:spPr>
          <p:txBody>
            <a:bodyPr lIns="0" tIns="0" rIns="0" bIns="0" anchor="ctr"/>
            <a:lstStyle>
              <a:lvl1pPr>
                <a:spcBef>
                  <a:spcPts val="1200"/>
                </a:spcBef>
                <a:buFont typeface="Arial" panose="020B0604020202020204" pitchFamily="34" charset="0"/>
                <a:defRPr>
                  <a:solidFill>
                    <a:srgbClr val="0071C5"/>
                  </a:solidFill>
                  <a:latin typeface="Intel Clear" panose="020B0604020203020204" pitchFamily="34" charset="0"/>
                  <a:ea typeface="MS PGothic" panose="020B0600070205080204" pitchFamily="34" charset="-128"/>
                  <a:cs typeface="Intel Clear" panose="020B0604020203020204" pitchFamily="34" charset="0"/>
                </a:defRPr>
              </a:lvl1pPr>
              <a:lvl2pPr marL="742950" indent="-285750">
                <a:spcBef>
                  <a:spcPts val="800"/>
                </a:spcBef>
                <a:buFont typeface="Wingdings" panose="05000000000000000000" pitchFamily="2" charset="2"/>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2pPr>
              <a:lvl3pPr marL="1143000" indent="-228600">
                <a:spcBef>
                  <a:spcPts val="400"/>
                </a:spcBef>
                <a:buFont typeface="Wingdings" panose="05000000000000000000" pitchFamily="2" charset="2"/>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3pPr>
              <a:lvl4pPr marL="1600200" indent="-228600">
                <a:spcBef>
                  <a:spcPts val="200"/>
                </a:spcBef>
                <a:buFont typeface="Arial" panose="020B0604020202020204" pitchFamily="34" charset="0"/>
                <a:buChar char="–"/>
                <a:defRPr sz="16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4pPr>
              <a:lvl5pPr marL="2057400" indent="-228600">
                <a:spcBef>
                  <a:spcPct val="20000"/>
                </a:spcBef>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400">
                  <a:solidFill>
                    <a:schemeClr val="tx2"/>
                  </a:solidFill>
                  <a:latin typeface="Intel Clear" panose="020B0604020203020204" pitchFamily="34" charset="0"/>
                  <a:ea typeface="MS PGothic" panose="020B0600070205080204" pitchFamily="34" charset="-128"/>
                  <a:cs typeface="Intel Clear" panose="020B0604020203020204" pitchFamily="34" charset="0"/>
                </a:defRPr>
              </a:lvl9pPr>
            </a:lstStyle>
            <a:p>
              <a:pPr algn="ctr" defTabSz="342892" fontAlgn="base">
                <a:spcBef>
                  <a:spcPct val="0"/>
                </a:spcBef>
                <a:spcAft>
                  <a:spcPct val="0"/>
                </a:spcAft>
              </a:pPr>
              <a:endParaRPr lang="en-US" altLang="en-US" sz="600" dirty="0">
                <a:solidFill>
                  <a:prstClr val="white"/>
                </a:solidFill>
                <a:latin typeface="Neo Sans Intel" pitchFamily="34" charset="0"/>
              </a:endParaRPr>
            </a:p>
          </p:txBody>
        </p:sp>
        <p:pic>
          <p:nvPicPr>
            <p:cNvPr id="28" name="Picture 2" descr="gears-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6673" y="4045887"/>
              <a:ext cx="923925" cy="94056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6" name="Content Placeholder 1"/>
          <p:cNvSpPr txBox="1">
            <a:spLocks/>
          </p:cNvSpPr>
          <p:nvPr/>
        </p:nvSpPr>
        <p:spPr>
          <a:xfrm>
            <a:off x="3411662" y="3172420"/>
            <a:ext cx="5354705" cy="1492532"/>
          </a:xfrm>
          <a:prstGeom prst="rect">
            <a:avLst/>
          </a:prstGeom>
        </p:spPr>
        <p:txBody>
          <a:bodyPr vert="horz" lIns="0" tIns="0" rIns="0" bIns="0" rtlCol="0">
            <a:noAutofit/>
          </a:bodyPr>
          <a:lstStyle>
            <a:lvl1pPr marL="0" indent="0" algn="l" defTabSz="609585" rtl="0" eaLnBrk="1" latinLnBrk="0" hangingPunct="1">
              <a:lnSpc>
                <a:spcPct val="100000"/>
              </a:lnSpc>
              <a:spcBef>
                <a:spcPts val="8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lnSpc>
                <a:spcPct val="100000"/>
              </a:lnSpc>
              <a:spcBef>
                <a:spcPts val="800"/>
              </a:spcBef>
              <a:buFont typeface="Wingdings" charset="2"/>
              <a:buChar char="§"/>
              <a:defRPr sz="2133" kern="1200" baseline="0">
                <a:solidFill>
                  <a:schemeClr val="tx2"/>
                </a:solidFill>
                <a:latin typeface="+mn-lt"/>
                <a:ea typeface="+mn-ea"/>
                <a:cs typeface="Intel Clear" panose="020B0604020203020204" pitchFamily="34" charset="0"/>
              </a:defRPr>
            </a:lvl2pPr>
            <a:lvl3pPr marL="992693" indent="-232828" algn="l" defTabSz="609585" rtl="0" eaLnBrk="1" latinLnBrk="0" hangingPunct="1">
              <a:lnSpc>
                <a:spcPct val="100000"/>
              </a:lnSpc>
              <a:spcBef>
                <a:spcPts val="800"/>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indent="0">
              <a:spcBef>
                <a:spcPts val="450"/>
              </a:spcBef>
              <a:buNone/>
            </a:pPr>
            <a:endParaRPr lang="en-US" altLang="en-US" sz="1600" dirty="0">
              <a:solidFill>
                <a:srgbClr val="003C71"/>
              </a:solidFill>
            </a:endParaRPr>
          </a:p>
          <a:p>
            <a:pPr marL="0" lvl="1" indent="0">
              <a:spcBef>
                <a:spcPts val="450"/>
              </a:spcBef>
              <a:buNone/>
            </a:pPr>
            <a:endParaRPr lang="en-US" altLang="en-US" sz="1600" dirty="0">
              <a:solidFill>
                <a:srgbClr val="003C71"/>
              </a:solidFill>
            </a:endParaRPr>
          </a:p>
        </p:txBody>
      </p:sp>
      <p:sp>
        <p:nvSpPr>
          <p:cNvPr id="27" name="Content Placeholder 1"/>
          <p:cNvSpPr txBox="1">
            <a:spLocks/>
          </p:cNvSpPr>
          <p:nvPr/>
        </p:nvSpPr>
        <p:spPr>
          <a:xfrm>
            <a:off x="3300108" y="2177630"/>
            <a:ext cx="5437383" cy="1216347"/>
          </a:xfrm>
          <a:prstGeom prst="rect">
            <a:avLst/>
          </a:prstGeom>
        </p:spPr>
        <p:txBody>
          <a:bodyPr vert="horz" lIns="0" tIns="0" rIns="0" bIns="0" rtlCol="0">
            <a:noAutofit/>
          </a:bodyPr>
          <a:lstStyle>
            <a:lvl1pPr marL="0" indent="0" algn="l" defTabSz="609585" rtl="0" eaLnBrk="1" latinLnBrk="0" hangingPunct="1">
              <a:lnSpc>
                <a:spcPct val="100000"/>
              </a:lnSpc>
              <a:spcBef>
                <a:spcPts val="8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lnSpc>
                <a:spcPct val="100000"/>
              </a:lnSpc>
              <a:spcBef>
                <a:spcPts val="800"/>
              </a:spcBef>
              <a:buFont typeface="Wingdings" charset="2"/>
              <a:buChar char="§"/>
              <a:defRPr sz="2133" kern="1200" baseline="0">
                <a:solidFill>
                  <a:schemeClr val="tx2"/>
                </a:solidFill>
                <a:latin typeface="+mn-lt"/>
                <a:ea typeface="+mn-ea"/>
                <a:cs typeface="Intel Clear" panose="020B0604020203020204" pitchFamily="34" charset="0"/>
              </a:defRPr>
            </a:lvl2pPr>
            <a:lvl3pPr marL="992693" indent="-232828" algn="l" defTabSz="609585" rtl="0" eaLnBrk="1" latinLnBrk="0" hangingPunct="1">
              <a:lnSpc>
                <a:spcPct val="100000"/>
              </a:lnSpc>
              <a:spcBef>
                <a:spcPts val="800"/>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342892" fontAlgn="base">
              <a:spcBef>
                <a:spcPts val="900"/>
              </a:spcBef>
              <a:spcAft>
                <a:spcPct val="0"/>
              </a:spcAft>
              <a:defRPr/>
            </a:pPr>
            <a:r>
              <a:rPr lang="en-US" altLang="en-US" sz="1800" b="1" i="1" dirty="0">
                <a:solidFill>
                  <a:schemeClr val="tx1"/>
                </a:solidFill>
              </a:rPr>
              <a:t>Widely Adopted</a:t>
            </a:r>
          </a:p>
          <a:p>
            <a:pPr marL="257175" indent="-257175" defTabSz="342892" fontAlgn="base">
              <a:spcBef>
                <a:spcPts val="450"/>
              </a:spcBef>
              <a:spcAft>
                <a:spcPct val="0"/>
              </a:spcAft>
              <a:buFont typeface="Arial" panose="020B0604020202020204" pitchFamily="34" charset="0"/>
              <a:buChar char="•"/>
              <a:defRPr/>
            </a:pPr>
            <a:r>
              <a:rPr lang="en-US" altLang="en-US" sz="1650" dirty="0">
                <a:solidFill>
                  <a:schemeClr val="tx1"/>
                </a:solidFill>
              </a:rPr>
              <a:t>Powering major storage systems in production today</a:t>
            </a:r>
          </a:p>
          <a:p>
            <a:pPr marL="257175" indent="-257175" defTabSz="342892" fontAlgn="base">
              <a:spcBef>
                <a:spcPts val="900"/>
              </a:spcBef>
              <a:spcAft>
                <a:spcPct val="0"/>
              </a:spcAft>
              <a:buFont typeface="Arial" panose="020B0604020202020204" pitchFamily="34" charset="0"/>
              <a:buChar char="•"/>
              <a:defRPr/>
            </a:pPr>
            <a:endParaRPr lang="en-US" altLang="en-US" sz="1800" dirty="0">
              <a:solidFill>
                <a:schemeClr val="tx1"/>
              </a:solidFill>
            </a:endParaRPr>
          </a:p>
        </p:txBody>
      </p:sp>
    </p:spTree>
    <p:extLst>
      <p:ext uri="{BB962C8B-B14F-4D97-AF65-F5344CB8AC3E}">
        <p14:creationId xmlns:p14="http://schemas.microsoft.com/office/powerpoint/2010/main" val="1491689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532-E62D-4D43-B192-F7054D755C81}"/>
              </a:ext>
            </a:extLst>
          </p:cNvPr>
          <p:cNvSpPr>
            <a:spLocks noGrp="1"/>
          </p:cNvSpPr>
          <p:nvPr>
            <p:ph type="title"/>
          </p:nvPr>
        </p:nvSpPr>
        <p:spPr/>
        <p:txBody>
          <a:bodyPr/>
          <a:lstStyle/>
          <a:p>
            <a:r>
              <a:rPr lang="en-US" dirty="0"/>
              <a:t>SPDK Architecture</a:t>
            </a:r>
          </a:p>
        </p:txBody>
      </p:sp>
      <p:pic>
        <p:nvPicPr>
          <p:cNvPr id="50" name="Picture 49">
            <a:extLst>
              <a:ext uri="{FF2B5EF4-FFF2-40B4-BE49-F238E27FC236}">
                <a16:creationId xmlns:a16="http://schemas.microsoft.com/office/drawing/2014/main" id="{943310E7-68D4-D342-9815-C4AB07C09797}"/>
              </a:ext>
            </a:extLst>
          </p:cNvPr>
          <p:cNvPicPr>
            <a:picLocks noChangeAspect="1"/>
          </p:cNvPicPr>
          <p:nvPr/>
        </p:nvPicPr>
        <p:blipFill>
          <a:blip r:embed="rId2"/>
          <a:stretch>
            <a:fillRect/>
          </a:stretch>
        </p:blipFill>
        <p:spPr>
          <a:xfrm>
            <a:off x="657319" y="931891"/>
            <a:ext cx="8027894" cy="3840558"/>
          </a:xfrm>
          <a:prstGeom prst="rect">
            <a:avLst/>
          </a:prstGeom>
        </p:spPr>
      </p:pic>
      <p:sp>
        <p:nvSpPr>
          <p:cNvPr id="51" name="Rectangle 50">
            <a:extLst>
              <a:ext uri="{FF2B5EF4-FFF2-40B4-BE49-F238E27FC236}">
                <a16:creationId xmlns:a16="http://schemas.microsoft.com/office/drawing/2014/main" id="{831FC41B-619C-8146-890B-4F7B641A53BF}"/>
              </a:ext>
            </a:extLst>
          </p:cNvPr>
          <p:cNvSpPr/>
          <p:nvPr/>
        </p:nvSpPr>
        <p:spPr>
          <a:xfrm>
            <a:off x="1690060" y="1193132"/>
            <a:ext cx="1527595" cy="290611"/>
          </a:xfrm>
          <a:prstGeom prst="rect">
            <a:avLst/>
          </a:prstGeom>
          <a:noFill/>
          <a:ln w="666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AC1582F-6048-8846-937C-E576DF3EA59D}"/>
              </a:ext>
            </a:extLst>
          </p:cNvPr>
          <p:cNvSpPr/>
          <p:nvPr/>
        </p:nvSpPr>
        <p:spPr>
          <a:xfrm>
            <a:off x="1733191" y="4149117"/>
            <a:ext cx="1717375" cy="290611"/>
          </a:xfrm>
          <a:prstGeom prst="rect">
            <a:avLst/>
          </a:prstGeom>
          <a:noFill/>
          <a:ln w="666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3ECEC5C-85CD-5040-9621-7C4090A81150}"/>
              </a:ext>
            </a:extLst>
          </p:cNvPr>
          <p:cNvSpPr/>
          <p:nvPr/>
        </p:nvSpPr>
        <p:spPr>
          <a:xfrm>
            <a:off x="1457146" y="3444993"/>
            <a:ext cx="570062" cy="290611"/>
          </a:xfrm>
          <a:prstGeom prst="rect">
            <a:avLst/>
          </a:prstGeom>
          <a:noFill/>
          <a:ln w="666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E42E645-D1B5-4544-B180-050F78864552}"/>
              </a:ext>
            </a:extLst>
          </p:cNvPr>
          <p:cNvSpPr/>
          <p:nvPr/>
        </p:nvSpPr>
        <p:spPr>
          <a:xfrm>
            <a:off x="3191776" y="1509960"/>
            <a:ext cx="879892" cy="290611"/>
          </a:xfrm>
          <a:prstGeom prst="rect">
            <a:avLst/>
          </a:prstGeom>
          <a:noFill/>
          <a:ln w="666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F239B15-748A-A540-9C70-1F266B0CBE68}"/>
              </a:ext>
            </a:extLst>
          </p:cNvPr>
          <p:cNvSpPr/>
          <p:nvPr/>
        </p:nvSpPr>
        <p:spPr>
          <a:xfrm>
            <a:off x="7134045" y="4140491"/>
            <a:ext cx="681487" cy="224476"/>
          </a:xfrm>
          <a:prstGeom prst="rect">
            <a:avLst/>
          </a:prstGeom>
          <a:noFill/>
          <a:ln w="6667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16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SPDK and Kernel</a:t>
            </a:r>
          </a:p>
        </p:txBody>
      </p:sp>
      <p:sp>
        <p:nvSpPr>
          <p:cNvPr id="6147" name="Content Placeholder 6"/>
          <p:cNvSpPr>
            <a:spLocks noGrp="1"/>
          </p:cNvSpPr>
          <p:nvPr>
            <p:ph idx="1"/>
          </p:nvPr>
        </p:nvSpPr>
        <p:spPr>
          <a:xfrm>
            <a:off x="527409" y="825128"/>
            <a:ext cx="7913759" cy="3546799"/>
          </a:xfrm>
        </p:spPr>
        <p:txBody>
          <a:bodyPr/>
          <a:lstStyle/>
          <a:p>
            <a:r>
              <a:rPr lang="en-US" altLang="en-US" sz="2100" dirty="0">
                <a:solidFill>
                  <a:schemeClr val="tx1"/>
                </a:solidFill>
              </a:rPr>
              <a:t>SPDK has better performance and efficiency compared to interrupt-driven kernel mode approaches</a:t>
            </a:r>
          </a:p>
          <a:p>
            <a:r>
              <a:rPr lang="en-US" altLang="en-US" sz="2100" dirty="0">
                <a:solidFill>
                  <a:schemeClr val="tx1"/>
                </a:solidFill>
              </a:rPr>
              <a:t>BUT...</a:t>
            </a:r>
          </a:p>
          <a:p>
            <a:r>
              <a:rPr lang="en-US" altLang="en-US" sz="2100" dirty="0">
                <a:solidFill>
                  <a:schemeClr val="tx1"/>
                </a:solidFill>
              </a:rPr>
              <a:t>SPDK is not a general-purpose solution</a:t>
            </a:r>
          </a:p>
          <a:p>
            <a:pPr lvl="1"/>
            <a:r>
              <a:rPr lang="en-US" altLang="en-US" sz="1800" dirty="0"/>
              <a:t>covers some use cases very well </a:t>
            </a:r>
            <a:r>
              <a:rPr lang="mr-IN" altLang="en-US" sz="1800" dirty="0"/>
              <a:t>–</a:t>
            </a:r>
            <a:r>
              <a:rPr lang="en-US" altLang="en-US" sz="1800" dirty="0"/>
              <a:t> others not at all (or at least not well)</a:t>
            </a:r>
          </a:p>
          <a:p>
            <a:r>
              <a:rPr lang="en-US" altLang="en-US" sz="2100" dirty="0">
                <a:solidFill>
                  <a:schemeClr val="tx1"/>
                </a:solidFill>
              </a:rPr>
              <a:t>Polled mode design and userspace implementation drove much of the SPDK design</a:t>
            </a:r>
          </a:p>
        </p:txBody>
      </p:sp>
    </p:spTree>
    <p:extLst>
      <p:ext uri="{BB962C8B-B14F-4D97-AF65-F5344CB8AC3E}">
        <p14:creationId xmlns:p14="http://schemas.microsoft.com/office/powerpoint/2010/main" val="419002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1A29-FE34-4E24-911D-77CBEBABCB5B}"/>
              </a:ext>
            </a:extLst>
          </p:cNvPr>
          <p:cNvSpPr>
            <a:spLocks noGrp="1"/>
          </p:cNvSpPr>
          <p:nvPr>
            <p:ph type="title"/>
          </p:nvPr>
        </p:nvSpPr>
        <p:spPr>
          <a:xfrm>
            <a:off x="455613" y="290560"/>
            <a:ext cx="8229600" cy="868680"/>
          </a:xfrm>
        </p:spPr>
        <p:txBody>
          <a:bodyPr/>
          <a:lstStyle/>
          <a:p>
            <a:r>
              <a:rPr lang="en-US" dirty="0"/>
              <a:t>NVMe Driver Ecosystem</a:t>
            </a:r>
          </a:p>
        </p:txBody>
      </p:sp>
      <p:sp>
        <p:nvSpPr>
          <p:cNvPr id="3" name="Content Placeholder 2">
            <a:extLst>
              <a:ext uri="{FF2B5EF4-FFF2-40B4-BE49-F238E27FC236}">
                <a16:creationId xmlns:a16="http://schemas.microsoft.com/office/drawing/2014/main" id="{5C26A9A8-9960-483F-A633-0969FDB13B4C}"/>
              </a:ext>
            </a:extLst>
          </p:cNvPr>
          <p:cNvSpPr>
            <a:spLocks noGrp="1"/>
          </p:cNvSpPr>
          <p:nvPr>
            <p:ph sz="quarter" idx="13"/>
          </p:nvPr>
        </p:nvSpPr>
        <p:spPr/>
        <p:txBody>
          <a:bodyPr/>
          <a:lstStyle/>
          <a:p>
            <a:r>
              <a:rPr lang="en-US" dirty="0"/>
              <a:t>Robust drivers available on all major platforms</a:t>
            </a:r>
          </a:p>
          <a:p>
            <a:endParaRPr lang="en-US" dirty="0"/>
          </a:p>
        </p:txBody>
      </p:sp>
      <p:pic>
        <p:nvPicPr>
          <p:cNvPr id="4" name="Picture 3">
            <a:extLst>
              <a:ext uri="{FF2B5EF4-FFF2-40B4-BE49-F238E27FC236}">
                <a16:creationId xmlns:a16="http://schemas.microsoft.com/office/drawing/2014/main" id="{039CCBCF-16F3-4E98-B4C0-65F062D5FBA3}"/>
              </a:ext>
            </a:extLst>
          </p:cNvPr>
          <p:cNvPicPr>
            <a:picLocks noChangeAspect="1"/>
          </p:cNvPicPr>
          <p:nvPr/>
        </p:nvPicPr>
        <p:blipFill>
          <a:blip r:embed="rId2"/>
          <a:stretch>
            <a:fillRect/>
          </a:stretch>
        </p:blipFill>
        <p:spPr>
          <a:xfrm>
            <a:off x="0" y="1993212"/>
            <a:ext cx="9144000" cy="1157075"/>
          </a:xfrm>
          <a:prstGeom prst="rect">
            <a:avLst/>
          </a:prstGeom>
        </p:spPr>
      </p:pic>
    </p:spTree>
    <p:extLst>
      <p:ext uri="{BB962C8B-B14F-4D97-AF65-F5344CB8AC3E}">
        <p14:creationId xmlns:p14="http://schemas.microsoft.com/office/powerpoint/2010/main" val="424217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NVMe</a:t>
            </a:r>
            <a:r>
              <a:rPr lang="en-US" dirty="0"/>
              <a:t>™ Transport Abstraction</a:t>
            </a:r>
          </a:p>
        </p:txBody>
      </p:sp>
      <p:sp>
        <p:nvSpPr>
          <p:cNvPr id="6147" name="Content Placeholder 6"/>
          <p:cNvSpPr>
            <a:spLocks noGrp="1"/>
          </p:cNvSpPr>
          <p:nvPr>
            <p:ph idx="1"/>
          </p:nvPr>
        </p:nvSpPr>
        <p:spPr>
          <a:xfrm>
            <a:off x="525146" y="821055"/>
            <a:ext cx="4253826" cy="3426460"/>
          </a:xfrm>
        </p:spPr>
        <p:txBody>
          <a:bodyPr/>
          <a:lstStyle/>
          <a:p>
            <a:r>
              <a:rPr lang="en-US" altLang="en-US" sz="2100" dirty="0">
                <a:solidFill>
                  <a:schemeClr val="tx1"/>
                </a:solidFill>
                <a:sym typeface="Wingdings"/>
              </a:rPr>
              <a:t>Enables different implementations for different transports</a:t>
            </a:r>
          </a:p>
          <a:p>
            <a:pPr lvl="1"/>
            <a:r>
              <a:rPr lang="en-US" altLang="en-US" sz="1800" dirty="0">
                <a:sym typeface="Wingdings"/>
              </a:rPr>
              <a:t>construct/destruct controller</a:t>
            </a:r>
          </a:p>
          <a:p>
            <a:pPr lvl="1"/>
            <a:r>
              <a:rPr lang="en-US" altLang="en-US" sz="1800" dirty="0">
                <a:sym typeface="Wingdings"/>
              </a:rPr>
              <a:t>set/get register value</a:t>
            </a:r>
          </a:p>
          <a:p>
            <a:pPr lvl="1"/>
            <a:r>
              <a:rPr lang="en-US" altLang="en-US" sz="1800" dirty="0">
                <a:sym typeface="Wingdings"/>
              </a:rPr>
              <a:t>create/delete I/O queue pair</a:t>
            </a:r>
          </a:p>
          <a:p>
            <a:pPr lvl="1"/>
            <a:r>
              <a:rPr lang="en-US" altLang="en-US" sz="1800" dirty="0">
                <a:sym typeface="Wingdings"/>
              </a:rPr>
              <a:t>submit request</a:t>
            </a:r>
          </a:p>
          <a:p>
            <a:pPr lvl="1"/>
            <a:r>
              <a:rPr lang="en-US" altLang="en-US" sz="1800" dirty="0">
                <a:sym typeface="Wingdings"/>
              </a:rPr>
              <a:t>process completions</a:t>
            </a:r>
            <a:endParaRPr lang="en-US" altLang="en-US" dirty="0">
              <a:sym typeface="Wingdings"/>
            </a:endParaRPr>
          </a:p>
        </p:txBody>
      </p:sp>
      <p:sp>
        <p:nvSpPr>
          <p:cNvPr id="2" name="Rounded Rectangle 1"/>
          <p:cNvSpPr/>
          <p:nvPr/>
        </p:nvSpPr>
        <p:spPr>
          <a:xfrm>
            <a:off x="5638800" y="742950"/>
            <a:ext cx="31242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rPr>
              <a:t>NVMe</a:t>
            </a:r>
            <a:r>
              <a:rPr lang="en-US" sz="1600" dirty="0">
                <a:solidFill>
                  <a:schemeClr val="tx1"/>
                </a:solidFill>
              </a:rPr>
              <a:t>™</a:t>
            </a:r>
            <a:r>
              <a:rPr lang="en-US" sz="1500" dirty="0">
                <a:solidFill>
                  <a:schemeClr val="tx1"/>
                </a:solidFill>
              </a:rPr>
              <a:t> Driver</a:t>
            </a:r>
          </a:p>
        </p:txBody>
      </p:sp>
      <p:sp>
        <p:nvSpPr>
          <p:cNvPr id="5" name="Rounded Rectangle 4"/>
          <p:cNvSpPr/>
          <p:nvPr/>
        </p:nvSpPr>
        <p:spPr>
          <a:xfrm>
            <a:off x="5638800" y="1962151"/>
            <a:ext cx="3124200" cy="299720"/>
          </a:xfrm>
          <a:prstGeom prst="roundRect">
            <a:avLst/>
          </a:prstGeom>
          <a:solidFill>
            <a:srgbClr val="00B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NVMe  Transport API</a:t>
            </a:r>
          </a:p>
        </p:txBody>
      </p:sp>
      <p:sp>
        <p:nvSpPr>
          <p:cNvPr id="8" name="Rounded Rectangle 7"/>
          <p:cNvSpPr/>
          <p:nvPr/>
        </p:nvSpPr>
        <p:spPr>
          <a:xfrm>
            <a:off x="5638801" y="2534286"/>
            <a:ext cx="1206500" cy="8356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NVMe </a:t>
            </a:r>
            <a:r>
              <a:rPr lang="en-US" sz="1500" dirty="0" err="1">
                <a:solidFill>
                  <a:schemeClr val="tx1"/>
                </a:solidFill>
              </a:rPr>
              <a:t>PCIe</a:t>
            </a:r>
            <a:r>
              <a:rPr lang="en-US" sz="1500" dirty="0">
                <a:solidFill>
                  <a:schemeClr val="tx1"/>
                </a:solidFill>
              </a:rPr>
              <a:t> Transport</a:t>
            </a:r>
          </a:p>
        </p:txBody>
      </p:sp>
      <p:sp>
        <p:nvSpPr>
          <p:cNvPr id="9" name="Rounded Rectangle 8"/>
          <p:cNvSpPr/>
          <p:nvPr/>
        </p:nvSpPr>
        <p:spPr>
          <a:xfrm>
            <a:off x="6591300" y="3524886"/>
            <a:ext cx="1206500" cy="8356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NVMe TCP</a:t>
            </a:r>
          </a:p>
          <a:p>
            <a:pPr algn="ctr"/>
            <a:r>
              <a:rPr lang="en-US" sz="1500" dirty="0">
                <a:solidFill>
                  <a:schemeClr val="tx1"/>
                </a:solidFill>
              </a:rPr>
              <a:t>Transport</a:t>
            </a:r>
          </a:p>
        </p:txBody>
      </p:sp>
      <p:sp>
        <p:nvSpPr>
          <p:cNvPr id="10" name="Rounded Rectangle 9"/>
          <p:cNvSpPr/>
          <p:nvPr/>
        </p:nvSpPr>
        <p:spPr>
          <a:xfrm>
            <a:off x="7543801" y="2534286"/>
            <a:ext cx="1219200" cy="8356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rPr>
              <a:t>NVMe</a:t>
            </a:r>
            <a:r>
              <a:rPr lang="en-US" sz="1500" dirty="0">
                <a:solidFill>
                  <a:schemeClr val="tx1"/>
                </a:solidFill>
              </a:rPr>
              <a:t> RDMA Transport</a:t>
            </a:r>
          </a:p>
        </p:txBody>
      </p:sp>
      <p:cxnSp>
        <p:nvCxnSpPr>
          <p:cNvPr id="4" name="Straight Arrow Connector 3"/>
          <p:cNvCxnSpPr>
            <a:stCxn id="8" idx="0"/>
          </p:cNvCxnSpPr>
          <p:nvPr/>
        </p:nvCxnSpPr>
        <p:spPr>
          <a:xfrm flipV="1">
            <a:off x="6242051" y="2261870"/>
            <a:ext cx="0" cy="272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8133832" y="2261870"/>
            <a:ext cx="0" cy="272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194550" y="2261870"/>
            <a:ext cx="0" cy="1263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 idx="2"/>
            <a:endCxn id="5" idx="0"/>
          </p:cNvCxnSpPr>
          <p:nvPr/>
        </p:nvCxnSpPr>
        <p:spPr>
          <a:xfrm>
            <a:off x="7200900" y="158115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3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4F3ED4C-2154-B44C-ABB8-A7D823277634}"/>
              </a:ext>
            </a:extLst>
          </p:cNvPr>
          <p:cNvSpPr/>
          <p:nvPr/>
        </p:nvSpPr>
        <p:spPr>
          <a:xfrm>
            <a:off x="1432454" y="2412934"/>
            <a:ext cx="2860146" cy="830255"/>
          </a:xfrm>
          <a:prstGeom prst="ellips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solidFill>
                  <a:schemeClr val="tx1"/>
                </a:solidFill>
              </a:rPr>
              <a:t>Network Fabric</a:t>
            </a:r>
          </a:p>
          <a:p>
            <a:pPr algn="ctr"/>
            <a:r>
              <a:rPr lang="en-US" sz="1500" b="1" dirty="0">
                <a:solidFill>
                  <a:schemeClr val="tx1"/>
                </a:solidFill>
              </a:rPr>
              <a:t>(RDMA, TCP)</a:t>
            </a: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31</a:t>
            </a:fld>
            <a:endParaRPr lang="en-US" dirty="0">
              <a:solidFill>
                <a:prstClr val="white"/>
              </a:solidFill>
            </a:endParaRPr>
          </a:p>
        </p:txBody>
      </p:sp>
      <p:sp>
        <p:nvSpPr>
          <p:cNvPr id="5" name="Title 4"/>
          <p:cNvSpPr>
            <a:spLocks noGrp="1"/>
          </p:cNvSpPr>
          <p:nvPr>
            <p:ph type="title"/>
          </p:nvPr>
        </p:nvSpPr>
        <p:spPr/>
        <p:txBody>
          <a:bodyPr/>
          <a:lstStyle/>
          <a:p>
            <a:r>
              <a:rPr lang="en-US" dirty="0" err="1">
                <a:solidFill>
                  <a:schemeClr val="tx1"/>
                </a:solidFill>
                <a:latin typeface="+mj-lt"/>
              </a:rPr>
              <a:t>NVMe-oF</a:t>
            </a:r>
            <a:r>
              <a:rPr lang="en-US" dirty="0">
                <a:solidFill>
                  <a:schemeClr val="tx1"/>
                </a:solidFill>
                <a:latin typeface="+mj-lt"/>
              </a:rPr>
              <a:t>™ Target</a:t>
            </a:r>
          </a:p>
        </p:txBody>
      </p:sp>
      <p:sp>
        <p:nvSpPr>
          <p:cNvPr id="6" name="Content Placeholder 5"/>
          <p:cNvSpPr>
            <a:spLocks noGrp="1"/>
          </p:cNvSpPr>
          <p:nvPr>
            <p:ph sz="quarter" idx="13"/>
          </p:nvPr>
        </p:nvSpPr>
        <p:spPr>
          <a:xfrm>
            <a:off x="4927600" y="1016721"/>
            <a:ext cx="4012436" cy="3724613"/>
          </a:xfrm>
        </p:spPr>
        <p:txBody>
          <a:bodyPr/>
          <a:lstStyle/>
          <a:p>
            <a:r>
              <a:rPr lang="en-US" dirty="0">
                <a:solidFill>
                  <a:schemeClr val="tx1"/>
                </a:solidFill>
              </a:rPr>
              <a:t>Spec-compliant, fully functional   </a:t>
            </a:r>
            <a:r>
              <a:rPr lang="en-US" dirty="0" err="1">
                <a:solidFill>
                  <a:schemeClr val="tx1"/>
                </a:solidFill>
              </a:rPr>
              <a:t>NVMe-oF</a:t>
            </a:r>
            <a:r>
              <a:rPr lang="en-US" dirty="0">
                <a:solidFill>
                  <a:schemeClr val="tx1"/>
                </a:solidFill>
              </a:rPr>
              <a:t>™ target</a:t>
            </a:r>
          </a:p>
          <a:p>
            <a:pPr lvl="1"/>
            <a:r>
              <a:rPr lang="en-US" dirty="0">
                <a:solidFill>
                  <a:schemeClr val="tx1"/>
                </a:solidFill>
              </a:rPr>
              <a:t>No modifications on client/compute node</a:t>
            </a:r>
          </a:p>
          <a:p>
            <a:r>
              <a:rPr lang="en-US" dirty="0">
                <a:solidFill>
                  <a:schemeClr val="tx1"/>
                </a:solidFill>
              </a:rPr>
              <a:t>Supports broad range of storage services – including:</a:t>
            </a:r>
          </a:p>
          <a:p>
            <a:pPr lvl="1"/>
            <a:r>
              <a:rPr lang="en-US" dirty="0">
                <a:solidFill>
                  <a:schemeClr val="tx1"/>
                </a:solidFill>
              </a:rPr>
              <a:t>Sharing SSD across multiple clients (Logical Volumes)</a:t>
            </a:r>
          </a:p>
          <a:p>
            <a:pPr lvl="1"/>
            <a:r>
              <a:rPr lang="en-US" dirty="0">
                <a:solidFill>
                  <a:schemeClr val="tx1"/>
                </a:solidFill>
              </a:rPr>
              <a:t>At-rest data encryption with crypto offload</a:t>
            </a:r>
          </a:p>
          <a:p>
            <a:pPr lvl="1"/>
            <a:r>
              <a:rPr lang="en-US" dirty="0">
                <a:solidFill>
                  <a:schemeClr val="tx1"/>
                </a:solidFill>
              </a:rPr>
              <a:t>SSD pooling/striping</a:t>
            </a:r>
          </a:p>
        </p:txBody>
      </p:sp>
      <p:sp>
        <p:nvSpPr>
          <p:cNvPr id="8" name="Rounded Rectangle 7">
            <a:extLst>
              <a:ext uri="{FF2B5EF4-FFF2-40B4-BE49-F238E27FC236}">
                <a16:creationId xmlns:a16="http://schemas.microsoft.com/office/drawing/2014/main" id="{9BCBFAC2-05E9-2A41-98FC-25C74A0AF1B0}"/>
              </a:ext>
            </a:extLst>
          </p:cNvPr>
          <p:cNvSpPr/>
          <p:nvPr/>
        </p:nvSpPr>
        <p:spPr>
          <a:xfrm>
            <a:off x="1858899" y="1039751"/>
            <a:ext cx="1947333" cy="1497939"/>
          </a:xfrm>
          <a:prstGeom prst="roundRect">
            <a:avLst/>
          </a:prstGeom>
          <a:solidFill>
            <a:srgbClr val="CFE8FF"/>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0" bIns="0" rtlCol="0" anchor="t" anchorCtr="0"/>
          <a:lstStyle/>
          <a:p>
            <a:pPr algn="ctr" defTabSz="457166"/>
            <a:r>
              <a:rPr lang="en-US" sz="1350" b="1" dirty="0">
                <a:solidFill>
                  <a:srgbClr val="003C71"/>
                </a:solidFill>
              </a:rPr>
              <a:t>Compute Node</a:t>
            </a:r>
          </a:p>
        </p:txBody>
      </p:sp>
      <p:sp>
        <p:nvSpPr>
          <p:cNvPr id="9" name="Rounded Rectangle 8">
            <a:extLst>
              <a:ext uri="{FF2B5EF4-FFF2-40B4-BE49-F238E27FC236}">
                <a16:creationId xmlns:a16="http://schemas.microsoft.com/office/drawing/2014/main" id="{DFA3F459-2DDC-4E4A-BEC5-F512A967D7BA}"/>
              </a:ext>
            </a:extLst>
          </p:cNvPr>
          <p:cNvSpPr/>
          <p:nvPr/>
        </p:nvSpPr>
        <p:spPr>
          <a:xfrm>
            <a:off x="2110462" y="1931889"/>
            <a:ext cx="1461140" cy="244528"/>
          </a:xfrm>
          <a:prstGeom prst="round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200" b="1" dirty="0">
                <a:solidFill>
                  <a:schemeClr val="tx1"/>
                </a:solidFill>
              </a:rPr>
              <a:t>OS Block Layer</a:t>
            </a:r>
            <a:endParaRPr lang="en-US" sz="1200" dirty="0">
              <a:solidFill>
                <a:schemeClr val="tx1"/>
              </a:solidFill>
            </a:endParaRPr>
          </a:p>
        </p:txBody>
      </p:sp>
      <p:sp>
        <p:nvSpPr>
          <p:cNvPr id="26" name="Rounded Rectangle 25">
            <a:extLst>
              <a:ext uri="{FF2B5EF4-FFF2-40B4-BE49-F238E27FC236}">
                <a16:creationId xmlns:a16="http://schemas.microsoft.com/office/drawing/2014/main" id="{BC46F231-53AF-8140-9539-07B86DAA78A3}"/>
              </a:ext>
            </a:extLst>
          </p:cNvPr>
          <p:cNvSpPr/>
          <p:nvPr/>
        </p:nvSpPr>
        <p:spPr>
          <a:xfrm>
            <a:off x="2110462" y="1640795"/>
            <a:ext cx="1461140" cy="244528"/>
          </a:xfrm>
          <a:prstGeom prst="round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200" b="1" dirty="0">
                <a:solidFill>
                  <a:schemeClr val="tx1"/>
                </a:solidFill>
              </a:rPr>
              <a:t>OS Filesystem</a:t>
            </a:r>
            <a:endParaRPr lang="en-US" sz="1200" dirty="0">
              <a:solidFill>
                <a:schemeClr val="tx1"/>
              </a:solidFill>
            </a:endParaRPr>
          </a:p>
        </p:txBody>
      </p:sp>
      <p:sp>
        <p:nvSpPr>
          <p:cNvPr id="27" name="Rounded Rectangle 26">
            <a:extLst>
              <a:ext uri="{FF2B5EF4-FFF2-40B4-BE49-F238E27FC236}">
                <a16:creationId xmlns:a16="http://schemas.microsoft.com/office/drawing/2014/main" id="{B8FD1777-6E86-F941-B3A2-986C9D86A54A}"/>
              </a:ext>
            </a:extLst>
          </p:cNvPr>
          <p:cNvSpPr/>
          <p:nvPr/>
        </p:nvSpPr>
        <p:spPr>
          <a:xfrm>
            <a:off x="2110462" y="1355373"/>
            <a:ext cx="1461140" cy="244528"/>
          </a:xfrm>
          <a:prstGeom prst="round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200" b="1" dirty="0">
                <a:solidFill>
                  <a:schemeClr val="tx1"/>
                </a:solidFill>
              </a:rPr>
              <a:t>Application</a:t>
            </a:r>
            <a:endParaRPr lang="en-US" sz="1200" dirty="0">
              <a:solidFill>
                <a:schemeClr val="tx1"/>
              </a:solidFill>
            </a:endParaRPr>
          </a:p>
        </p:txBody>
      </p:sp>
      <p:sp>
        <p:nvSpPr>
          <p:cNvPr id="28" name="Rounded Rectangle 27">
            <a:extLst>
              <a:ext uri="{FF2B5EF4-FFF2-40B4-BE49-F238E27FC236}">
                <a16:creationId xmlns:a16="http://schemas.microsoft.com/office/drawing/2014/main" id="{CC1B3A14-8C71-014A-91BA-B8DA74570D8F}"/>
              </a:ext>
            </a:extLst>
          </p:cNvPr>
          <p:cNvSpPr/>
          <p:nvPr/>
        </p:nvSpPr>
        <p:spPr>
          <a:xfrm>
            <a:off x="1799631" y="3074223"/>
            <a:ext cx="2188168" cy="1482991"/>
          </a:xfrm>
          <a:prstGeom prst="roundRect">
            <a:avLst/>
          </a:prstGeom>
          <a:solidFill>
            <a:srgbClr val="CFE8FF"/>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0" bIns="0" rtlCol="0" anchor="b" anchorCtr="0"/>
          <a:lstStyle/>
          <a:p>
            <a:pPr algn="ctr" defTabSz="457166"/>
            <a:r>
              <a:rPr lang="en-US" sz="1350" b="1" dirty="0">
                <a:solidFill>
                  <a:srgbClr val="003C71"/>
                </a:solidFill>
              </a:rPr>
              <a:t>SPDK Storage Node</a:t>
            </a:r>
          </a:p>
        </p:txBody>
      </p:sp>
      <p:sp>
        <p:nvSpPr>
          <p:cNvPr id="30" name="Rounded Rectangle 29">
            <a:extLst>
              <a:ext uri="{FF2B5EF4-FFF2-40B4-BE49-F238E27FC236}">
                <a16:creationId xmlns:a16="http://schemas.microsoft.com/office/drawing/2014/main" id="{E03DAC80-46B4-3B4A-99B3-B3D9E14EC662}"/>
              </a:ext>
            </a:extLst>
          </p:cNvPr>
          <p:cNvSpPr/>
          <p:nvPr/>
        </p:nvSpPr>
        <p:spPr>
          <a:xfrm>
            <a:off x="2013417" y="3926438"/>
            <a:ext cx="1733548" cy="275659"/>
          </a:xfrm>
          <a:prstGeom prst="roundRect">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a:t>
            </a:r>
            <a:r>
              <a:rPr lang="en-US" sz="1350" b="1" dirty="0">
                <a:solidFill>
                  <a:prstClr val="white"/>
                </a:solidFill>
              </a:rPr>
              <a:t> Driver</a:t>
            </a:r>
            <a:endParaRPr lang="en-US" sz="1350" dirty="0">
              <a:solidFill>
                <a:prstClr val="white"/>
              </a:solidFill>
            </a:endParaRPr>
          </a:p>
        </p:txBody>
      </p:sp>
      <p:sp>
        <p:nvSpPr>
          <p:cNvPr id="40" name="Rounded Rectangle 39">
            <a:extLst>
              <a:ext uri="{FF2B5EF4-FFF2-40B4-BE49-F238E27FC236}">
                <a16:creationId xmlns:a16="http://schemas.microsoft.com/office/drawing/2014/main" id="{435A4581-A27E-1C42-ADBE-5AB02A911B77}"/>
              </a:ext>
            </a:extLst>
          </p:cNvPr>
          <p:cNvSpPr/>
          <p:nvPr/>
        </p:nvSpPr>
        <p:spPr>
          <a:xfrm>
            <a:off x="2110462" y="2222273"/>
            <a:ext cx="1461140" cy="244528"/>
          </a:xfrm>
          <a:prstGeom prst="round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200" b="1" dirty="0">
                <a:solidFill>
                  <a:schemeClr val="tx1"/>
                </a:solidFill>
              </a:rPr>
              <a:t>OS </a:t>
            </a:r>
            <a:r>
              <a:rPr lang="en-US" sz="1200" b="1" dirty="0" err="1">
                <a:solidFill>
                  <a:schemeClr val="tx1"/>
                </a:solidFill>
              </a:rPr>
              <a:t>NVMe</a:t>
            </a:r>
            <a:r>
              <a:rPr lang="en-US" sz="1200" b="1" dirty="0">
                <a:solidFill>
                  <a:schemeClr val="tx1"/>
                </a:solidFill>
              </a:rPr>
              <a:t> Driver</a:t>
            </a:r>
            <a:endParaRPr lang="en-US" sz="1200" dirty="0">
              <a:solidFill>
                <a:schemeClr val="tx1"/>
              </a:solidFill>
            </a:endParaRPr>
          </a:p>
        </p:txBody>
      </p:sp>
      <p:sp>
        <p:nvSpPr>
          <p:cNvPr id="42" name="Rounded Rectangle 41">
            <a:extLst>
              <a:ext uri="{FF2B5EF4-FFF2-40B4-BE49-F238E27FC236}">
                <a16:creationId xmlns:a16="http://schemas.microsoft.com/office/drawing/2014/main" id="{4E46E501-113D-E446-8084-D36D29C4E081}"/>
              </a:ext>
            </a:extLst>
          </p:cNvPr>
          <p:cNvSpPr/>
          <p:nvPr/>
        </p:nvSpPr>
        <p:spPr>
          <a:xfrm>
            <a:off x="2013417" y="3615535"/>
            <a:ext cx="1733548" cy="275659"/>
          </a:xfrm>
          <a:prstGeom prst="roundRect">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a:solidFill>
                  <a:prstClr val="white"/>
                </a:solidFill>
              </a:rPr>
              <a:t>Logical Volumes</a:t>
            </a:r>
            <a:endParaRPr lang="en-US" sz="1350" dirty="0">
              <a:solidFill>
                <a:prstClr val="white"/>
              </a:solidFill>
            </a:endParaRPr>
          </a:p>
        </p:txBody>
      </p:sp>
      <p:sp>
        <p:nvSpPr>
          <p:cNvPr id="43" name="Rounded Rectangle 42">
            <a:extLst>
              <a:ext uri="{FF2B5EF4-FFF2-40B4-BE49-F238E27FC236}">
                <a16:creationId xmlns:a16="http://schemas.microsoft.com/office/drawing/2014/main" id="{BA70C2C4-676F-874F-B6C3-9923335E80A0}"/>
              </a:ext>
            </a:extLst>
          </p:cNvPr>
          <p:cNvSpPr/>
          <p:nvPr/>
        </p:nvSpPr>
        <p:spPr>
          <a:xfrm>
            <a:off x="2013416" y="3308735"/>
            <a:ext cx="1733548" cy="275659"/>
          </a:xfrm>
          <a:prstGeom prst="roundRect">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NVMe-oF</a:t>
            </a:r>
            <a:r>
              <a:rPr lang="en-US" sz="1350" b="1" dirty="0">
                <a:solidFill>
                  <a:prstClr val="white"/>
                </a:solidFill>
              </a:rPr>
              <a:t> Target</a:t>
            </a:r>
            <a:endParaRPr lang="en-US" sz="1350" dirty="0">
              <a:solidFill>
                <a:prstClr val="white"/>
              </a:solidFill>
            </a:endParaRPr>
          </a:p>
        </p:txBody>
      </p:sp>
      <p:sp>
        <p:nvSpPr>
          <p:cNvPr id="31" name="Rounded Rectangle 30">
            <a:extLst>
              <a:ext uri="{FF2B5EF4-FFF2-40B4-BE49-F238E27FC236}">
                <a16:creationId xmlns:a16="http://schemas.microsoft.com/office/drawing/2014/main" id="{77F7556F-0976-6F4F-95EE-84DE841F2825}"/>
              </a:ext>
            </a:extLst>
          </p:cNvPr>
          <p:cNvSpPr/>
          <p:nvPr/>
        </p:nvSpPr>
        <p:spPr>
          <a:xfrm>
            <a:off x="3593801" y="3829003"/>
            <a:ext cx="966723" cy="290496"/>
          </a:xfrm>
          <a:prstGeom prst="round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a:t>
            </a:r>
            <a:r>
              <a:rPr lang="en-US" sz="1350" b="1" dirty="0">
                <a:solidFill>
                  <a:prstClr val="white"/>
                </a:solidFill>
              </a:rPr>
              <a:t> SSD</a:t>
            </a:r>
            <a:endParaRPr lang="en-US" sz="1200" dirty="0">
              <a:solidFill>
                <a:prstClr val="white"/>
              </a:solidFill>
            </a:endParaRPr>
          </a:p>
        </p:txBody>
      </p:sp>
      <p:sp>
        <p:nvSpPr>
          <p:cNvPr id="56" name="Rounded Rectangle 55">
            <a:extLst>
              <a:ext uri="{FF2B5EF4-FFF2-40B4-BE49-F238E27FC236}">
                <a16:creationId xmlns:a16="http://schemas.microsoft.com/office/drawing/2014/main" id="{BC040246-DB7D-084A-AEB6-643EBBD37A06}"/>
              </a:ext>
            </a:extLst>
          </p:cNvPr>
          <p:cNvSpPr/>
          <p:nvPr/>
        </p:nvSpPr>
        <p:spPr>
          <a:xfrm>
            <a:off x="3656075" y="3904478"/>
            <a:ext cx="966723" cy="290496"/>
          </a:xfrm>
          <a:prstGeom prst="round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a:t>
            </a:r>
            <a:r>
              <a:rPr lang="en-US" sz="1350" b="1" dirty="0">
                <a:solidFill>
                  <a:prstClr val="white"/>
                </a:solidFill>
              </a:rPr>
              <a:t> SSD</a:t>
            </a:r>
            <a:endParaRPr lang="en-US" sz="1200" dirty="0">
              <a:solidFill>
                <a:prstClr val="white"/>
              </a:solidFill>
            </a:endParaRPr>
          </a:p>
        </p:txBody>
      </p:sp>
      <p:sp>
        <p:nvSpPr>
          <p:cNvPr id="57" name="Rounded Rectangle 56">
            <a:extLst>
              <a:ext uri="{FF2B5EF4-FFF2-40B4-BE49-F238E27FC236}">
                <a16:creationId xmlns:a16="http://schemas.microsoft.com/office/drawing/2014/main" id="{A29107CD-B874-C04E-93C3-4B98CAC97028}"/>
              </a:ext>
            </a:extLst>
          </p:cNvPr>
          <p:cNvSpPr/>
          <p:nvPr/>
        </p:nvSpPr>
        <p:spPr>
          <a:xfrm>
            <a:off x="3718349" y="3966907"/>
            <a:ext cx="966723" cy="290496"/>
          </a:xfrm>
          <a:prstGeom prst="round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a:t>
            </a:r>
            <a:r>
              <a:rPr lang="en-US" sz="1350" b="1" dirty="0">
                <a:solidFill>
                  <a:prstClr val="white"/>
                </a:solidFill>
              </a:rPr>
              <a:t> SSD</a:t>
            </a:r>
            <a:endParaRPr lang="en-US" sz="1200" dirty="0">
              <a:solidFill>
                <a:prstClr val="white"/>
              </a:solidFill>
            </a:endParaRPr>
          </a:p>
        </p:txBody>
      </p:sp>
      <p:sp>
        <p:nvSpPr>
          <p:cNvPr id="58" name="Rounded Rectangle 57">
            <a:extLst>
              <a:ext uri="{FF2B5EF4-FFF2-40B4-BE49-F238E27FC236}">
                <a16:creationId xmlns:a16="http://schemas.microsoft.com/office/drawing/2014/main" id="{8054201E-96C0-DD45-B6DF-240D32C1D593}"/>
              </a:ext>
            </a:extLst>
          </p:cNvPr>
          <p:cNvSpPr/>
          <p:nvPr/>
        </p:nvSpPr>
        <p:spPr>
          <a:xfrm>
            <a:off x="3784392" y="4029335"/>
            <a:ext cx="966723" cy="290496"/>
          </a:xfrm>
          <a:prstGeom prst="round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a:t>
            </a:r>
            <a:r>
              <a:rPr lang="en-US" sz="1350" b="1" dirty="0">
                <a:solidFill>
                  <a:prstClr val="white"/>
                </a:solidFill>
              </a:rPr>
              <a:t> SSD</a:t>
            </a:r>
            <a:endParaRPr lang="en-US" sz="1200" dirty="0">
              <a:solidFill>
                <a:prstClr val="white"/>
              </a:solidFill>
            </a:endParaRPr>
          </a:p>
        </p:txBody>
      </p:sp>
      <p:sp>
        <p:nvSpPr>
          <p:cNvPr id="59" name="Rounded Rectangle 58">
            <a:extLst>
              <a:ext uri="{FF2B5EF4-FFF2-40B4-BE49-F238E27FC236}">
                <a16:creationId xmlns:a16="http://schemas.microsoft.com/office/drawing/2014/main" id="{003A9B01-3ABA-C14C-A40A-714A5D21001E}"/>
              </a:ext>
            </a:extLst>
          </p:cNvPr>
          <p:cNvSpPr/>
          <p:nvPr/>
        </p:nvSpPr>
        <p:spPr>
          <a:xfrm>
            <a:off x="3834635" y="4089389"/>
            <a:ext cx="966723" cy="290496"/>
          </a:xfrm>
          <a:prstGeom prst="round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defTabSz="457166"/>
            <a:r>
              <a:rPr lang="en-US" sz="1350" b="1" dirty="0" err="1">
                <a:solidFill>
                  <a:prstClr val="white"/>
                </a:solidFill>
              </a:rPr>
              <a:t>NVMe</a:t>
            </a:r>
            <a:r>
              <a:rPr lang="en-US" sz="1350" b="1" dirty="0">
                <a:solidFill>
                  <a:prstClr val="white"/>
                </a:solidFill>
              </a:rPr>
              <a:t> SSD</a:t>
            </a:r>
            <a:endParaRPr lang="en-US" sz="1200" dirty="0">
              <a:solidFill>
                <a:prstClr val="white"/>
              </a:solidFill>
            </a:endParaRPr>
          </a:p>
        </p:txBody>
      </p:sp>
    </p:spTree>
    <p:extLst>
      <p:ext uri="{BB962C8B-B14F-4D97-AF65-F5344CB8AC3E}">
        <p14:creationId xmlns:p14="http://schemas.microsoft.com/office/powerpoint/2010/main" val="365291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Supported Features</a:t>
            </a:r>
          </a:p>
        </p:txBody>
      </p:sp>
      <p:sp>
        <p:nvSpPr>
          <p:cNvPr id="6147" name="Content Placeholder 6"/>
          <p:cNvSpPr>
            <a:spLocks noGrp="1"/>
          </p:cNvSpPr>
          <p:nvPr>
            <p:ph idx="1"/>
          </p:nvPr>
        </p:nvSpPr>
        <p:spPr>
          <a:xfrm>
            <a:off x="455613" y="1187687"/>
            <a:ext cx="8488542" cy="3203158"/>
          </a:xfrm>
        </p:spPr>
        <p:txBody>
          <a:bodyPr/>
          <a:lstStyle/>
          <a:p>
            <a:r>
              <a:rPr lang="en-US" altLang="en-US" dirty="0">
                <a:sym typeface="Wingdings"/>
              </a:rPr>
              <a:t>Explicit Queue Pair Allocation</a:t>
            </a:r>
          </a:p>
          <a:p>
            <a:r>
              <a:rPr lang="en-US" altLang="en-US" dirty="0">
                <a:sym typeface="Wingdings"/>
              </a:rPr>
              <a:t>Metadata and Data Protection</a:t>
            </a:r>
          </a:p>
          <a:p>
            <a:r>
              <a:rPr lang="en-US" altLang="en-US" dirty="0">
                <a:sym typeface="Wingdings"/>
              </a:rPr>
              <a:t>Controller Memory Buffer</a:t>
            </a:r>
          </a:p>
          <a:p>
            <a:r>
              <a:rPr lang="en-US" altLang="en-US" dirty="0">
                <a:sym typeface="Wingdings"/>
              </a:rPr>
              <a:t>Timeout Handling</a:t>
            </a:r>
          </a:p>
          <a:p>
            <a:r>
              <a:rPr lang="en-US" altLang="en-US" dirty="0">
                <a:sym typeface="Wingdings"/>
              </a:rPr>
              <a:t>SGL</a:t>
            </a:r>
          </a:p>
          <a:p>
            <a:r>
              <a:rPr lang="en-US" altLang="en-US" dirty="0">
                <a:sym typeface="Wingdings"/>
              </a:rPr>
              <a:t>Asynchronous Attach</a:t>
            </a:r>
          </a:p>
          <a:p>
            <a:r>
              <a:rPr lang="en-US" altLang="en-US" dirty="0">
                <a:sym typeface="Wingdings"/>
              </a:rPr>
              <a:t>AER</a:t>
            </a:r>
          </a:p>
          <a:p>
            <a:r>
              <a:rPr lang="en-US" altLang="en-US" dirty="0" err="1">
                <a:sym typeface="Wingdings"/>
              </a:rPr>
              <a:t>NVMe-oF</a:t>
            </a:r>
            <a:r>
              <a:rPr lang="en-US" dirty="0"/>
              <a:t>™</a:t>
            </a:r>
            <a:r>
              <a:rPr lang="en-US" altLang="en-US" dirty="0">
                <a:sym typeface="Wingdings"/>
              </a:rPr>
              <a:t> Persistent Reservations</a:t>
            </a:r>
          </a:p>
          <a:p>
            <a:endParaRPr lang="en-US" altLang="en-US" dirty="0">
              <a:sym typeface="Wingdings"/>
            </a:endParaRPr>
          </a:p>
        </p:txBody>
      </p:sp>
    </p:spTree>
    <p:extLst>
      <p:ext uri="{BB962C8B-B14F-4D97-AF65-F5344CB8AC3E}">
        <p14:creationId xmlns:p14="http://schemas.microsoft.com/office/powerpoint/2010/main" val="5739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CC5C11-7660-DA4E-BE25-9B0B6A78AA11}"/>
              </a:ext>
            </a:extLst>
          </p:cNvPr>
          <p:cNvSpPr>
            <a:spLocks noGrp="1"/>
          </p:cNvSpPr>
          <p:nvPr>
            <p:ph type="sldNum" sz="quarter" idx="12"/>
          </p:nvPr>
        </p:nvSpPr>
        <p:spPr/>
        <p:txBody>
          <a:bodyPr/>
          <a:lstStyle/>
          <a:p>
            <a:fld id="{EE2556C5-CE8C-6547-B838-EA80C61A4AF7}" type="slidenum">
              <a:rPr lang="en-US" smtClean="0">
                <a:solidFill>
                  <a:prstClr val="white"/>
                </a:solidFill>
              </a:rPr>
              <a:pPr/>
              <a:t>33</a:t>
            </a:fld>
            <a:endParaRPr lang="en-US" dirty="0">
              <a:solidFill>
                <a:prstClr val="white"/>
              </a:solidFill>
            </a:endParaRPr>
          </a:p>
        </p:txBody>
      </p:sp>
      <p:sp>
        <p:nvSpPr>
          <p:cNvPr id="3" name="Title 2">
            <a:extLst>
              <a:ext uri="{FF2B5EF4-FFF2-40B4-BE49-F238E27FC236}">
                <a16:creationId xmlns:a16="http://schemas.microsoft.com/office/drawing/2014/main" id="{4921F11F-D456-8842-BAA7-32C2207F3FD2}"/>
              </a:ext>
            </a:extLst>
          </p:cNvPr>
          <p:cNvSpPr>
            <a:spLocks noGrp="1"/>
          </p:cNvSpPr>
          <p:nvPr>
            <p:ph type="title"/>
          </p:nvPr>
        </p:nvSpPr>
        <p:spPr/>
        <p:txBody>
          <a:bodyPr/>
          <a:lstStyle/>
          <a:p>
            <a:r>
              <a:rPr lang="en-US" dirty="0" err="1">
                <a:solidFill>
                  <a:schemeClr val="tx1"/>
                </a:solidFill>
                <a:latin typeface="+mj-lt"/>
              </a:rPr>
              <a:t>NVMe</a:t>
            </a:r>
            <a:r>
              <a:rPr lang="en-US" dirty="0">
                <a:solidFill>
                  <a:schemeClr val="tx1"/>
                </a:solidFill>
                <a:latin typeface="+mj-lt"/>
              </a:rPr>
              <a:t>™</a:t>
            </a:r>
            <a:r>
              <a:rPr lang="en-US" dirty="0">
                <a:solidFill>
                  <a:schemeClr val="tx1"/>
                </a:solidFill>
              </a:rPr>
              <a:t> </a:t>
            </a:r>
            <a:r>
              <a:rPr lang="en-US" dirty="0">
                <a:solidFill>
                  <a:schemeClr val="tx1"/>
                </a:solidFill>
                <a:latin typeface="+mj-lt"/>
              </a:rPr>
              <a:t>/TCP</a:t>
            </a:r>
          </a:p>
        </p:txBody>
      </p:sp>
      <p:sp>
        <p:nvSpPr>
          <p:cNvPr id="8" name="Content Placeholder 3">
            <a:extLst>
              <a:ext uri="{FF2B5EF4-FFF2-40B4-BE49-F238E27FC236}">
                <a16:creationId xmlns:a16="http://schemas.microsoft.com/office/drawing/2014/main" id="{8E7FAF88-9227-C141-9CEA-729C0500EB1F}"/>
              </a:ext>
            </a:extLst>
          </p:cNvPr>
          <p:cNvSpPr txBox="1">
            <a:spLocks/>
          </p:cNvSpPr>
          <p:nvPr/>
        </p:nvSpPr>
        <p:spPr>
          <a:xfrm>
            <a:off x="455613" y="1203325"/>
            <a:ext cx="8228012"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600" b="0" kern="1200">
                <a:solidFill>
                  <a:schemeClr val="bg1"/>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bg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bg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bg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bg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err="1">
                <a:solidFill>
                  <a:schemeClr val="tx1"/>
                </a:solidFill>
              </a:rPr>
              <a:t>NVMe</a:t>
            </a:r>
            <a:r>
              <a:rPr lang="en-US" sz="2000" dirty="0">
                <a:solidFill>
                  <a:schemeClr val="tx1"/>
                </a:solidFill>
                <a:latin typeface="+mj-lt"/>
              </a:rPr>
              <a:t>™</a:t>
            </a:r>
            <a:r>
              <a:rPr lang="en-US" sz="2000" dirty="0">
                <a:solidFill>
                  <a:schemeClr val="tx1"/>
                </a:solidFill>
              </a:rPr>
              <a:t> TP ratified November 2018</a:t>
            </a:r>
          </a:p>
          <a:p>
            <a:pPr marL="0" lvl="1" indent="0">
              <a:buNone/>
            </a:pPr>
            <a:r>
              <a:rPr lang="en-US" sz="2000" dirty="0">
                <a:solidFill>
                  <a:schemeClr val="tx1"/>
                </a:solidFill>
              </a:rPr>
              <a:t>SPDK added TCP transport for</a:t>
            </a:r>
          </a:p>
          <a:p>
            <a:pPr lvl="1"/>
            <a:r>
              <a:rPr lang="en-US" sz="2000" dirty="0" err="1">
                <a:solidFill>
                  <a:schemeClr val="tx1"/>
                </a:solidFill>
              </a:rPr>
              <a:t>NVMe</a:t>
            </a:r>
            <a:r>
              <a:rPr lang="en-US" sz="2000" dirty="0">
                <a:solidFill>
                  <a:schemeClr val="tx1"/>
                </a:solidFill>
              </a:rPr>
              <a:t> driver</a:t>
            </a:r>
          </a:p>
          <a:p>
            <a:pPr lvl="1"/>
            <a:r>
              <a:rPr lang="en-US" sz="2000" dirty="0" err="1">
                <a:solidFill>
                  <a:schemeClr val="tx1"/>
                </a:solidFill>
              </a:rPr>
              <a:t>NVMe-oF</a:t>
            </a:r>
            <a:r>
              <a:rPr lang="en-US" sz="2000" dirty="0">
                <a:solidFill>
                  <a:schemeClr val="tx1"/>
                </a:solidFill>
              </a:rPr>
              <a:t>™</a:t>
            </a:r>
            <a:r>
              <a:rPr lang="en-US" sz="2800" dirty="0">
                <a:solidFill>
                  <a:schemeClr val="tx1"/>
                </a:solidFill>
              </a:rPr>
              <a:t> </a:t>
            </a:r>
            <a:r>
              <a:rPr lang="en-US" sz="2000" dirty="0">
                <a:solidFill>
                  <a:schemeClr val="tx1"/>
                </a:solidFill>
              </a:rPr>
              <a:t>target</a:t>
            </a:r>
          </a:p>
          <a:p>
            <a:pPr marL="0" lvl="1" indent="0">
              <a:buNone/>
            </a:pPr>
            <a:r>
              <a:rPr lang="en-US" sz="2000" dirty="0">
                <a:solidFill>
                  <a:schemeClr val="tx1"/>
                </a:solidFill>
              </a:rPr>
              <a:t>Supports alternative TCP stack implementations</a:t>
            </a:r>
          </a:p>
          <a:p>
            <a:r>
              <a:rPr lang="en-US" sz="2000" dirty="0">
                <a:solidFill>
                  <a:schemeClr val="tx1"/>
                </a:solidFill>
              </a:rPr>
              <a:t> </a:t>
            </a:r>
          </a:p>
        </p:txBody>
      </p:sp>
    </p:spTree>
    <p:extLst>
      <p:ext uri="{BB962C8B-B14F-4D97-AF65-F5344CB8AC3E}">
        <p14:creationId xmlns:p14="http://schemas.microsoft.com/office/powerpoint/2010/main" val="321820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F2CDB9-9134-ED4B-9F8F-F111DE3969A2}"/>
              </a:ext>
            </a:extLst>
          </p:cNvPr>
          <p:cNvSpPr>
            <a:spLocks noGrp="1"/>
          </p:cNvSpPr>
          <p:nvPr>
            <p:ph type="sldNum" sz="quarter" idx="12"/>
          </p:nvPr>
        </p:nvSpPr>
        <p:spPr/>
        <p:txBody>
          <a:bodyPr/>
          <a:lstStyle/>
          <a:p>
            <a:fld id="{EE2556C5-CE8C-6547-B838-EA80C61A4AF7}" type="slidenum">
              <a:rPr lang="en-US" smtClean="0">
                <a:solidFill>
                  <a:prstClr val="white"/>
                </a:solidFill>
              </a:rPr>
              <a:pPr/>
              <a:t>34</a:t>
            </a:fld>
            <a:endParaRPr lang="en-US" dirty="0">
              <a:solidFill>
                <a:prstClr val="white"/>
              </a:solidFill>
            </a:endParaRPr>
          </a:p>
        </p:txBody>
      </p:sp>
      <p:sp>
        <p:nvSpPr>
          <p:cNvPr id="3" name="Title 2">
            <a:extLst>
              <a:ext uri="{FF2B5EF4-FFF2-40B4-BE49-F238E27FC236}">
                <a16:creationId xmlns:a16="http://schemas.microsoft.com/office/drawing/2014/main" id="{40A600CE-9C65-DA46-96EA-42D54E40725F}"/>
              </a:ext>
            </a:extLst>
          </p:cNvPr>
          <p:cNvSpPr>
            <a:spLocks noGrp="1"/>
          </p:cNvSpPr>
          <p:nvPr>
            <p:ph type="title"/>
          </p:nvPr>
        </p:nvSpPr>
        <p:spPr/>
        <p:txBody>
          <a:bodyPr/>
          <a:lstStyle/>
          <a:p>
            <a:r>
              <a:rPr lang="en-US" dirty="0">
                <a:solidFill>
                  <a:schemeClr val="tx1"/>
                </a:solidFill>
                <a:latin typeface="+mj-lt"/>
              </a:rPr>
              <a:t>Host Block FTL</a:t>
            </a:r>
          </a:p>
        </p:txBody>
      </p:sp>
      <p:sp>
        <p:nvSpPr>
          <p:cNvPr id="5" name="Content Placeholder 3">
            <a:extLst>
              <a:ext uri="{FF2B5EF4-FFF2-40B4-BE49-F238E27FC236}">
                <a16:creationId xmlns:a16="http://schemas.microsoft.com/office/drawing/2014/main" id="{35B75AB3-5431-5748-86DB-EFBE43D29545}"/>
              </a:ext>
            </a:extLst>
          </p:cNvPr>
          <p:cNvSpPr>
            <a:spLocks noGrp="1"/>
          </p:cNvSpPr>
          <p:nvPr>
            <p:ph sz="quarter" idx="13"/>
          </p:nvPr>
        </p:nvSpPr>
        <p:spPr>
          <a:xfrm>
            <a:off x="455613" y="1203325"/>
            <a:ext cx="6202882" cy="3425825"/>
          </a:xfrm>
        </p:spPr>
        <p:txBody>
          <a:bodyPr/>
          <a:lstStyle/>
          <a:p>
            <a:r>
              <a:rPr lang="en-US" sz="2000" dirty="0">
                <a:solidFill>
                  <a:schemeClr val="tx1"/>
                </a:solidFill>
              </a:rPr>
              <a:t>Host FTL enabling smart data placement</a:t>
            </a:r>
          </a:p>
          <a:p>
            <a:pPr marL="342900" indent="-342900">
              <a:buFont typeface="Arial" panose="020B0604020202020204" pitchFamily="34" charset="0"/>
              <a:buChar char="•"/>
            </a:pPr>
            <a:r>
              <a:rPr lang="en-US" sz="2000" dirty="0">
                <a:solidFill>
                  <a:schemeClr val="tx1"/>
                </a:solidFill>
              </a:rPr>
              <a:t>Based on OC2.0 specification</a:t>
            </a:r>
          </a:p>
          <a:p>
            <a:r>
              <a:rPr lang="en-US" sz="2000" dirty="0">
                <a:solidFill>
                  <a:schemeClr val="tx1"/>
                </a:solidFill>
              </a:rPr>
              <a:t>Block FTL support added to </a:t>
            </a:r>
            <a:r>
              <a:rPr lang="en-US" sz="2000" dirty="0" err="1">
                <a:solidFill>
                  <a:schemeClr val="tx1"/>
                </a:solidFill>
              </a:rPr>
              <a:t>bdev</a:t>
            </a:r>
            <a:r>
              <a:rPr lang="en-US" sz="2000" dirty="0">
                <a:solidFill>
                  <a:schemeClr val="tx1"/>
                </a:solidFill>
              </a:rPr>
              <a:t> </a:t>
            </a:r>
            <a:r>
              <a:rPr lang="en-US" sz="2000" dirty="0" err="1">
                <a:solidFill>
                  <a:schemeClr val="tx1"/>
                </a:solidFill>
              </a:rPr>
              <a:t>nvme</a:t>
            </a:r>
            <a:r>
              <a:rPr lang="en-US" sz="2000" dirty="0">
                <a:solidFill>
                  <a:schemeClr val="tx1"/>
                </a:solidFill>
              </a:rPr>
              <a:t> module</a:t>
            </a:r>
          </a:p>
          <a:p>
            <a:r>
              <a:rPr lang="en-US" sz="2000" dirty="0">
                <a:solidFill>
                  <a:schemeClr val="tx1"/>
                </a:solidFill>
              </a:rPr>
              <a:t>Long term goal:  Zoned Namespace API</a:t>
            </a:r>
          </a:p>
          <a:p>
            <a:pPr lvl="1"/>
            <a:r>
              <a:rPr lang="en-US" sz="2000" dirty="0">
                <a:solidFill>
                  <a:schemeClr val="tx1"/>
                </a:solidFill>
              </a:rPr>
              <a:t>With ZNS/OC adapters</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124538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chemeClr val="tx1"/>
                </a:solidFill>
                <a:latin typeface="+mj-lt"/>
              </a:rPr>
              <a:t>NVMe</a:t>
            </a:r>
            <a:r>
              <a:rPr lang="en-US" dirty="0">
                <a:solidFill>
                  <a:schemeClr val="tx1"/>
                </a:solidFill>
                <a:latin typeface="+mj-lt"/>
              </a:rPr>
              <a:t>™ Performance: Avoid MMIO</a:t>
            </a:r>
          </a:p>
        </p:txBody>
      </p:sp>
      <p:sp>
        <p:nvSpPr>
          <p:cNvPr id="5" name="Content Placeholder 4"/>
          <p:cNvSpPr>
            <a:spLocks noGrp="1"/>
          </p:cNvSpPr>
          <p:nvPr>
            <p:ph sz="quarter" idx="13"/>
          </p:nvPr>
        </p:nvSpPr>
        <p:spPr/>
        <p:txBody>
          <a:bodyPr/>
          <a:lstStyle/>
          <a:p>
            <a:pPr marL="568319" lvl="1" indent="-342900"/>
            <a:r>
              <a:rPr lang="en-US" dirty="0">
                <a:solidFill>
                  <a:schemeClr val="tx1"/>
                </a:solidFill>
              </a:rPr>
              <a:t>Past: Simple completion queue doorbell batching</a:t>
            </a:r>
          </a:p>
          <a:p>
            <a:pPr marL="568319" lvl="1" indent="-342900"/>
            <a:endParaRPr lang="en-US" dirty="0">
              <a:solidFill>
                <a:schemeClr val="tx1"/>
              </a:solidFill>
            </a:endParaRPr>
          </a:p>
          <a:p>
            <a:pPr marL="914386" lvl="2" indent="-342900"/>
            <a:r>
              <a:rPr lang="en-US" dirty="0">
                <a:solidFill>
                  <a:schemeClr val="tx1"/>
                </a:solidFill>
              </a:rPr>
              <a:t>Ring doorbell after processing first 3 completions</a:t>
            </a:r>
          </a:p>
          <a:p>
            <a:pPr marL="568319" lvl="1" indent="-342900"/>
            <a:r>
              <a:rPr lang="en-US" dirty="0">
                <a:solidFill>
                  <a:schemeClr val="tx1"/>
                </a:solidFill>
              </a:rPr>
              <a:t>Recent: Leverage polling</a:t>
            </a:r>
          </a:p>
          <a:p>
            <a:pPr marL="914386" lvl="2" indent="-342900"/>
            <a:r>
              <a:rPr lang="en-US" dirty="0">
                <a:solidFill>
                  <a:schemeClr val="tx1"/>
                </a:solidFill>
              </a:rPr>
              <a:t>Delay ringing submission queue doorbell until end of poll call</a:t>
            </a:r>
          </a:p>
          <a:p>
            <a:pPr marL="568319" lvl="1" indent="-342900"/>
            <a:r>
              <a:rPr lang="en-US" dirty="0">
                <a:solidFill>
                  <a:schemeClr val="tx1"/>
                </a:solidFill>
              </a:rPr>
              <a:t>Future: Advanced completion queue batching</a:t>
            </a:r>
          </a:p>
          <a:p>
            <a:pPr marL="914386" lvl="2" indent="-342900"/>
            <a:r>
              <a:rPr lang="en-US" dirty="0">
                <a:solidFill>
                  <a:schemeClr val="tx1"/>
                </a:solidFill>
              </a:rPr>
              <a:t>Track number of free </a:t>
            </a:r>
            <a:r>
              <a:rPr lang="en-US" dirty="0" err="1">
                <a:solidFill>
                  <a:schemeClr val="tx1"/>
                </a:solidFill>
              </a:rPr>
              <a:t>cq</a:t>
            </a:r>
            <a:r>
              <a:rPr lang="en-US" dirty="0">
                <a:solidFill>
                  <a:schemeClr val="tx1"/>
                </a:solidFill>
              </a:rPr>
              <a:t> slots</a:t>
            </a:r>
          </a:p>
          <a:p>
            <a:pPr marL="914386" lvl="2" indent="-342900"/>
            <a:r>
              <a:rPr lang="en-US" dirty="0">
                <a:solidFill>
                  <a:schemeClr val="tx1"/>
                </a:solidFill>
              </a:rPr>
              <a:t>Only ring doorbell when slots are needed</a:t>
            </a:r>
          </a:p>
        </p:txBody>
      </p:sp>
      <p:grpSp>
        <p:nvGrpSpPr>
          <p:cNvPr id="12" name="Group 11"/>
          <p:cNvGrpSpPr/>
          <p:nvPr/>
        </p:nvGrpSpPr>
        <p:grpSpPr>
          <a:xfrm>
            <a:off x="1406334" y="1507455"/>
            <a:ext cx="4330733" cy="450741"/>
            <a:chOff x="2082144" y="2124958"/>
            <a:chExt cx="5774311" cy="600988"/>
          </a:xfrm>
        </p:grpSpPr>
        <p:sp>
          <p:nvSpPr>
            <p:cNvPr id="6" name="Rectangle 5"/>
            <p:cNvSpPr/>
            <p:nvPr/>
          </p:nvSpPr>
          <p:spPr>
            <a:xfrm>
              <a:off x="6970335" y="2124958"/>
              <a:ext cx="886120" cy="6009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 0</a:t>
              </a:r>
            </a:p>
          </p:txBody>
        </p:sp>
        <p:sp>
          <p:nvSpPr>
            <p:cNvPr id="7" name="Rectangle 6"/>
            <p:cNvSpPr/>
            <p:nvPr/>
          </p:nvSpPr>
          <p:spPr>
            <a:xfrm>
              <a:off x="2082144" y="2124958"/>
              <a:ext cx="886120" cy="6009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 1</a:t>
              </a:r>
            </a:p>
          </p:txBody>
        </p:sp>
        <p:sp>
          <p:nvSpPr>
            <p:cNvPr id="8" name="Rectangle 7"/>
            <p:cNvSpPr/>
            <p:nvPr/>
          </p:nvSpPr>
          <p:spPr>
            <a:xfrm>
              <a:off x="4037421" y="2124958"/>
              <a:ext cx="886120" cy="6009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 1</a:t>
              </a:r>
            </a:p>
          </p:txBody>
        </p:sp>
        <p:sp>
          <p:nvSpPr>
            <p:cNvPr id="9" name="Rectangle 8"/>
            <p:cNvSpPr/>
            <p:nvPr/>
          </p:nvSpPr>
          <p:spPr>
            <a:xfrm>
              <a:off x="3059783" y="2124958"/>
              <a:ext cx="886120" cy="6009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 1</a:t>
              </a:r>
            </a:p>
          </p:txBody>
        </p:sp>
        <p:sp>
          <p:nvSpPr>
            <p:cNvPr id="10" name="Rectangle 9"/>
            <p:cNvSpPr/>
            <p:nvPr/>
          </p:nvSpPr>
          <p:spPr>
            <a:xfrm>
              <a:off x="5015059" y="2124958"/>
              <a:ext cx="886120" cy="6009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 0</a:t>
              </a:r>
            </a:p>
          </p:txBody>
        </p:sp>
        <p:sp>
          <p:nvSpPr>
            <p:cNvPr id="11" name="Rectangle 10"/>
            <p:cNvSpPr/>
            <p:nvPr/>
          </p:nvSpPr>
          <p:spPr>
            <a:xfrm>
              <a:off x="5992698" y="2124958"/>
              <a:ext cx="886120" cy="6009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P: 0</a:t>
              </a:r>
            </a:p>
          </p:txBody>
        </p:sp>
      </p:grpSp>
    </p:spTree>
    <p:extLst>
      <p:ext uri="{BB962C8B-B14F-4D97-AF65-F5344CB8AC3E}">
        <p14:creationId xmlns:p14="http://schemas.microsoft.com/office/powerpoint/2010/main" val="296710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SPDK </a:t>
            </a:r>
            <a:r>
              <a:rPr lang="en-US" dirty="0" err="1"/>
              <a:t>NVMe</a:t>
            </a:r>
            <a:r>
              <a:rPr lang="en-US" dirty="0"/>
              <a:t>™ Driver Performance</a:t>
            </a:r>
          </a:p>
        </p:txBody>
      </p:sp>
      <p:sp>
        <p:nvSpPr>
          <p:cNvPr id="3" name="Rounded Rectangle 2">
            <a:extLst>
              <a:ext uri="{FF2B5EF4-FFF2-40B4-BE49-F238E27FC236}">
                <a16:creationId xmlns:a16="http://schemas.microsoft.com/office/drawing/2014/main" id="{706C8C70-BE80-CE4F-B6C8-BD952BD5A96A}"/>
              </a:ext>
            </a:extLst>
          </p:cNvPr>
          <p:cNvSpPr/>
          <p:nvPr/>
        </p:nvSpPr>
        <p:spPr>
          <a:xfrm>
            <a:off x="6185011" y="822506"/>
            <a:ext cx="2840043" cy="524892"/>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https://</a:t>
            </a:r>
            <a:r>
              <a:rPr lang="en-US" sz="1200" dirty="0" err="1"/>
              <a:t>spdk.io</a:t>
            </a:r>
            <a:r>
              <a:rPr lang="en-US" sz="1200" dirty="0"/>
              <a:t>/news/2019/05/06/</a:t>
            </a:r>
            <a:r>
              <a:rPr lang="en-US" sz="1200" dirty="0" err="1"/>
              <a:t>nvme</a:t>
            </a:r>
            <a:r>
              <a:rPr lang="en-US" sz="1200" dirty="0"/>
              <a:t>/</a:t>
            </a:r>
          </a:p>
        </p:txBody>
      </p:sp>
      <p:sp>
        <p:nvSpPr>
          <p:cNvPr id="11" name="Content Placeholder 2">
            <a:extLst>
              <a:ext uri="{FF2B5EF4-FFF2-40B4-BE49-F238E27FC236}">
                <a16:creationId xmlns:a16="http://schemas.microsoft.com/office/drawing/2014/main" id="{DD39BBA7-5DC4-F242-A1EB-5908BBF0EF14}"/>
              </a:ext>
            </a:extLst>
          </p:cNvPr>
          <p:cNvSpPr txBox="1">
            <a:spLocks/>
          </p:cNvSpPr>
          <p:nvPr/>
        </p:nvSpPr>
        <p:spPr bwMode="auto">
          <a:xfrm>
            <a:off x="102870" y="4498090"/>
            <a:ext cx="7755024" cy="4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ts val="600"/>
              </a:spcBef>
              <a:spcAft>
                <a:spcPct val="0"/>
              </a:spcAft>
              <a:buFont typeface="Wingdings" charset="2"/>
              <a:buChar char="§"/>
              <a:defRPr sz="2800">
                <a:solidFill>
                  <a:schemeClr val="bg1"/>
                </a:solidFill>
                <a:latin typeface="+mn-lt"/>
                <a:ea typeface="+mn-ea"/>
                <a:cs typeface="+mn-cs"/>
              </a:defRPr>
            </a:lvl1pPr>
            <a:lvl2pPr marL="742950" indent="-285750" algn="l" rtl="0" eaLnBrk="1" fontAlgn="base" hangingPunct="1">
              <a:lnSpc>
                <a:spcPct val="100000"/>
              </a:lnSpc>
              <a:spcBef>
                <a:spcPts val="600"/>
              </a:spcBef>
              <a:spcAft>
                <a:spcPct val="0"/>
              </a:spcAft>
              <a:buFont typeface="Times" charset="0"/>
              <a:buChar char="•"/>
              <a:defRPr sz="2400">
                <a:solidFill>
                  <a:schemeClr val="bg1"/>
                </a:solidFill>
                <a:latin typeface="+mn-lt"/>
                <a:ea typeface="+mn-ea"/>
                <a:cs typeface="ＭＳ Ｐゴシック" charset="-128"/>
              </a:defRPr>
            </a:lvl2pPr>
            <a:lvl3pPr marL="744520" indent="-174621" algn="l" rtl="0" eaLnBrk="1" fontAlgn="base" hangingPunct="1">
              <a:lnSpc>
                <a:spcPct val="100000"/>
              </a:lnSpc>
              <a:spcBef>
                <a:spcPts val="600"/>
              </a:spcBef>
              <a:spcAft>
                <a:spcPct val="0"/>
              </a:spcAft>
              <a:buChar char="–"/>
              <a:defRPr sz="2000">
                <a:solidFill>
                  <a:schemeClr val="bg1"/>
                </a:solidFill>
                <a:latin typeface="+mn-lt"/>
                <a:ea typeface="ヒラギノ角ゴ Pro W3" charset="-128"/>
                <a:cs typeface="ヒラギノ角ゴ Pro W3" charset="-128"/>
              </a:defRPr>
            </a:lvl3pPr>
            <a:lvl4pPr marL="1428750" indent="-228600" algn="l" rtl="0" eaLnBrk="1" fontAlgn="base" hangingPunct="1">
              <a:spcBef>
                <a:spcPct val="20000"/>
              </a:spcBef>
              <a:spcAft>
                <a:spcPct val="0"/>
              </a:spcAft>
              <a:buChar char="–"/>
              <a:defRPr sz="2000">
                <a:solidFill>
                  <a:srgbClr val="FF7F00"/>
                </a:solidFill>
                <a:latin typeface="+mn-lt"/>
                <a:ea typeface="ヒラギノ角ゴ Pro W3" charset="-128"/>
                <a:cs typeface="ヒラギノ角ゴ Pro W3" charset="-128"/>
              </a:defRPr>
            </a:lvl4pPr>
            <a:lvl5pPr marL="1771650" indent="-228600" algn="l" rtl="0" eaLnBrk="1" fontAlgn="base" hangingPunct="1">
              <a:spcBef>
                <a:spcPct val="20000"/>
              </a:spcBef>
              <a:spcAft>
                <a:spcPct val="0"/>
              </a:spcAft>
              <a:buChar char="»"/>
              <a:defRPr sz="2000">
                <a:solidFill>
                  <a:srgbClr val="FF7F00"/>
                </a:solidFill>
                <a:latin typeface="+mn-lt"/>
                <a:ea typeface="ヒラギノ角ゴ Pro W3" charset="-128"/>
                <a:cs typeface="ヒラギノ角ゴ Pro W3" charset="-128"/>
              </a:defRPr>
            </a:lvl5pPr>
            <a:lvl6pPr marL="2228850" indent="-228600" algn="l" rtl="0" eaLnBrk="1" fontAlgn="base" hangingPunct="1">
              <a:spcBef>
                <a:spcPct val="20000"/>
              </a:spcBef>
              <a:spcAft>
                <a:spcPct val="0"/>
              </a:spcAft>
              <a:buChar char="»"/>
              <a:defRPr sz="2000">
                <a:solidFill>
                  <a:srgbClr val="FF7F00"/>
                </a:solidFill>
                <a:latin typeface="+mn-lt"/>
                <a:ea typeface="+mn-ea"/>
              </a:defRPr>
            </a:lvl6pPr>
            <a:lvl7pPr marL="2686050" indent="-228600" algn="l" rtl="0" eaLnBrk="1" fontAlgn="base" hangingPunct="1">
              <a:spcBef>
                <a:spcPct val="20000"/>
              </a:spcBef>
              <a:spcAft>
                <a:spcPct val="0"/>
              </a:spcAft>
              <a:buChar char="»"/>
              <a:defRPr sz="2000">
                <a:solidFill>
                  <a:srgbClr val="FF7F00"/>
                </a:solidFill>
                <a:latin typeface="+mn-lt"/>
                <a:ea typeface="+mn-ea"/>
              </a:defRPr>
            </a:lvl7pPr>
            <a:lvl8pPr marL="3143250" indent="-228600" algn="l" rtl="0" eaLnBrk="1" fontAlgn="base" hangingPunct="1">
              <a:spcBef>
                <a:spcPct val="20000"/>
              </a:spcBef>
              <a:spcAft>
                <a:spcPct val="0"/>
              </a:spcAft>
              <a:buChar char="»"/>
              <a:defRPr sz="2000">
                <a:solidFill>
                  <a:srgbClr val="FF7F00"/>
                </a:solidFill>
                <a:latin typeface="+mn-lt"/>
                <a:ea typeface="+mn-ea"/>
              </a:defRPr>
            </a:lvl8pPr>
            <a:lvl9pPr marL="3600450" indent="-228600" algn="l" rtl="0" eaLnBrk="1" fontAlgn="base" hangingPunct="1">
              <a:spcBef>
                <a:spcPct val="20000"/>
              </a:spcBef>
              <a:spcAft>
                <a:spcPct val="0"/>
              </a:spcAft>
              <a:buChar char="»"/>
              <a:defRPr sz="2000">
                <a:solidFill>
                  <a:srgbClr val="FF7F00"/>
                </a:solidFill>
                <a:latin typeface="+mn-lt"/>
                <a:ea typeface="+mn-ea"/>
              </a:defRPr>
            </a:lvl9pPr>
          </a:lstStyle>
          <a:p>
            <a:pPr marL="0" indent="0">
              <a:buNone/>
            </a:pPr>
            <a:r>
              <a:rPr lang="en-US" sz="800" dirty="0">
                <a:solidFill>
                  <a:schemeClr val="tx1"/>
                </a:solidFill>
              </a:rPr>
              <a:t>System Configuration: 2S Intel(R) Xeon(R) Platinum 8280L (use single thread for testing), 192GB DDR4 Memory, 6x Memory Channels per socket, Fedora 29, Linux kernel 5.0.0-rc+, BIOS: HT enabled, p-states enabled, turbo enabled, SPDK 19.04+, SPDK </a:t>
            </a:r>
            <a:r>
              <a:rPr lang="en-US" sz="800" dirty="0" err="1">
                <a:solidFill>
                  <a:schemeClr val="tx1"/>
                </a:solidFill>
              </a:rPr>
              <a:t>nvme</a:t>
            </a:r>
            <a:r>
              <a:rPr lang="en-US" sz="800" dirty="0">
                <a:solidFill>
                  <a:schemeClr val="tx1"/>
                </a:solidFill>
              </a:rPr>
              <a:t>-perf tool used for benchmarking, </a:t>
            </a:r>
            <a:r>
              <a:rPr lang="en-US" sz="800" dirty="0" err="1">
                <a:solidFill>
                  <a:schemeClr val="tx1"/>
                </a:solidFill>
              </a:rPr>
              <a:t>numjobs</a:t>
            </a:r>
            <a:r>
              <a:rPr lang="en-US" sz="800" dirty="0">
                <a:solidFill>
                  <a:schemeClr val="tx1"/>
                </a:solidFill>
              </a:rPr>
              <a:t>=1, direct=1</a:t>
            </a:r>
            <a:r>
              <a:rPr lang="en-US" sz="800" b="1" dirty="0">
                <a:solidFill>
                  <a:schemeClr val="tx1"/>
                </a:solidFill>
              </a:rPr>
              <a:t>, </a:t>
            </a:r>
            <a:r>
              <a:rPr lang="en-US" sz="800" dirty="0">
                <a:solidFill>
                  <a:schemeClr val="tx1"/>
                </a:solidFill>
              </a:rPr>
              <a:t>21x Intel P4610 1.6T SSD or 20x Intel P4800X 375GB SSD.</a:t>
            </a:r>
            <a:endParaRPr lang="en-US" sz="700" kern="0" dirty="0">
              <a:solidFill>
                <a:schemeClr val="tx1"/>
              </a:solidFill>
            </a:endParaRPr>
          </a:p>
        </p:txBody>
      </p:sp>
      <p:pic>
        <p:nvPicPr>
          <p:cNvPr id="5" name="Picture 4">
            <a:extLst>
              <a:ext uri="{FF2B5EF4-FFF2-40B4-BE49-F238E27FC236}">
                <a16:creationId xmlns:a16="http://schemas.microsoft.com/office/drawing/2014/main" id="{3567512A-2F75-AD49-BDA3-06710CDA8A4E}"/>
              </a:ext>
            </a:extLst>
          </p:cNvPr>
          <p:cNvPicPr>
            <a:picLocks noChangeAspect="1"/>
          </p:cNvPicPr>
          <p:nvPr/>
        </p:nvPicPr>
        <p:blipFill>
          <a:blip r:embed="rId3"/>
          <a:stretch>
            <a:fillRect/>
          </a:stretch>
        </p:blipFill>
        <p:spPr>
          <a:xfrm>
            <a:off x="654204" y="822506"/>
            <a:ext cx="5391690" cy="3564552"/>
          </a:xfrm>
          <a:prstGeom prst="rect">
            <a:avLst/>
          </a:prstGeom>
        </p:spPr>
      </p:pic>
    </p:spTree>
    <p:extLst>
      <p:ext uri="{BB962C8B-B14F-4D97-AF65-F5344CB8AC3E}">
        <p14:creationId xmlns:p14="http://schemas.microsoft.com/office/powerpoint/2010/main" val="39135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5557" y="2145586"/>
            <a:ext cx="8212886" cy="852328"/>
          </a:xfrm>
          <a:prstGeom prst="rect">
            <a:avLst/>
          </a:prstGeom>
        </p:spPr>
        <p:txBody>
          <a:bodyPr vert="horz" lIns="0" tIns="0" rIns="0" bIns="0" rtlCol="0" anchor="b" anchorCtr="0">
            <a:normAutofit fontScale="97500"/>
          </a:bodyPr>
          <a:lstStyle>
            <a:lvl1pPr algn="l" defTabSz="457200" rtl="0" eaLnBrk="1" latinLnBrk="0" hangingPunct="1">
              <a:spcBef>
                <a:spcPct val="0"/>
              </a:spcBef>
              <a:buNone/>
              <a:defRPr sz="2800" b="0" kern="1200" cap="none" baseline="0">
                <a:solidFill>
                  <a:schemeClr val="tx1"/>
                </a:solidFill>
                <a:latin typeface="+mj-lt"/>
                <a:ea typeface="+mj-ea"/>
                <a:cs typeface="Intel Clear Light" panose="020B0404020203020204" pitchFamily="34" charset="0"/>
              </a:defRPr>
            </a:lvl1pPr>
          </a:lstStyle>
          <a:p>
            <a:pPr algn="ctr"/>
            <a:r>
              <a:rPr lang="en-US" sz="4800" b="1" dirty="0"/>
              <a:t>Questions?</a:t>
            </a:r>
            <a:endParaRPr lang="en-US" sz="4800" dirty="0"/>
          </a:p>
        </p:txBody>
      </p:sp>
    </p:spTree>
    <p:extLst>
      <p:ext uri="{BB962C8B-B14F-4D97-AF65-F5344CB8AC3E}">
        <p14:creationId xmlns:p14="http://schemas.microsoft.com/office/powerpoint/2010/main" val="3791992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66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D01DF1-1E2E-4F94-AB35-DC6A637A4547}"/>
              </a:ext>
            </a:extLst>
          </p:cNvPr>
          <p:cNvSpPr>
            <a:spLocks noGrp="1"/>
          </p:cNvSpPr>
          <p:nvPr>
            <p:ph type="title"/>
          </p:nvPr>
        </p:nvSpPr>
        <p:spPr/>
        <p:txBody>
          <a:bodyPr/>
          <a:lstStyle/>
          <a:p>
            <a:r>
              <a:rPr lang="en-US" dirty="0"/>
              <a:t>Visit NVM Express Website </a:t>
            </a:r>
            <a:r>
              <a:rPr lang="en-US" dirty="0">
                <a:hlinkClick r:id="rId2"/>
              </a:rPr>
              <a:t>http://nvmexpress.org</a:t>
            </a:r>
            <a:r>
              <a:rPr lang="en-US" dirty="0"/>
              <a:t>  for Drivers related resources</a:t>
            </a:r>
          </a:p>
        </p:txBody>
      </p:sp>
      <p:pic>
        <p:nvPicPr>
          <p:cNvPr id="5" name="Picture 4">
            <a:extLst>
              <a:ext uri="{FF2B5EF4-FFF2-40B4-BE49-F238E27FC236}">
                <a16:creationId xmlns:a16="http://schemas.microsoft.com/office/drawing/2014/main" id="{C93F261C-40E2-41DC-906D-402D7CEAC3D5}"/>
              </a:ext>
            </a:extLst>
          </p:cNvPr>
          <p:cNvPicPr>
            <a:picLocks noChangeAspect="1"/>
          </p:cNvPicPr>
          <p:nvPr/>
        </p:nvPicPr>
        <p:blipFill>
          <a:blip r:embed="rId3"/>
          <a:stretch>
            <a:fillRect/>
          </a:stretch>
        </p:blipFill>
        <p:spPr>
          <a:xfrm>
            <a:off x="1286666" y="1474606"/>
            <a:ext cx="5746624" cy="3008878"/>
          </a:xfrm>
          <a:prstGeom prst="rect">
            <a:avLst/>
          </a:prstGeom>
        </p:spPr>
      </p:pic>
    </p:spTree>
    <p:extLst>
      <p:ext uri="{BB962C8B-B14F-4D97-AF65-F5344CB8AC3E}">
        <p14:creationId xmlns:p14="http://schemas.microsoft.com/office/powerpoint/2010/main" val="94577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9D8A-94FE-4081-B0BC-7C93B1BF59C0}"/>
              </a:ext>
            </a:extLst>
          </p:cNvPr>
          <p:cNvSpPr>
            <a:spLocks noGrp="1"/>
          </p:cNvSpPr>
          <p:nvPr>
            <p:ph type="title"/>
          </p:nvPr>
        </p:nvSpPr>
        <p:spPr/>
        <p:txBody>
          <a:bodyPr/>
          <a:lstStyle/>
          <a:p>
            <a:r>
              <a:rPr lang="en-US" dirty="0"/>
              <a:t>UEFI NVMe Drivers – Very stable in 2019 </a:t>
            </a:r>
          </a:p>
        </p:txBody>
      </p:sp>
      <p:sp>
        <p:nvSpPr>
          <p:cNvPr id="3" name="Content Placeholder 2">
            <a:extLst>
              <a:ext uri="{FF2B5EF4-FFF2-40B4-BE49-F238E27FC236}">
                <a16:creationId xmlns:a16="http://schemas.microsoft.com/office/drawing/2014/main" id="{7B83FBAF-C4CF-4497-9D9D-F3B9F49B8207}"/>
              </a:ext>
            </a:extLst>
          </p:cNvPr>
          <p:cNvSpPr>
            <a:spLocks noGrp="1"/>
          </p:cNvSpPr>
          <p:nvPr>
            <p:ph sz="quarter" idx="13"/>
          </p:nvPr>
        </p:nvSpPr>
        <p:spPr/>
        <p:txBody>
          <a:bodyPr/>
          <a:lstStyle/>
          <a:p>
            <a:pPr marL="285750" indent="-285750">
              <a:buFont typeface="Arial" panose="020B0604020202020204" pitchFamily="34" charset="0"/>
              <a:buChar char="•"/>
            </a:pPr>
            <a:r>
              <a:rPr lang="en-US" dirty="0"/>
              <a:t>Highly stable UEFI </a:t>
            </a:r>
            <a:r>
              <a:rPr lang="en-US" dirty="0" err="1"/>
              <a:t>NVMe</a:t>
            </a:r>
            <a:r>
              <a:rPr lang="en-US" dirty="0"/>
              <a:t> drivers available on Intel and ARM platforms</a:t>
            </a:r>
          </a:p>
          <a:p>
            <a:pPr marL="285750" indent="-285750">
              <a:buFont typeface="Arial" panose="020B0604020202020204" pitchFamily="34" charset="0"/>
              <a:buChar char="•"/>
            </a:pPr>
            <a:r>
              <a:rPr lang="en-US" dirty="0" err="1"/>
              <a:t>NVMe</a:t>
            </a:r>
            <a:r>
              <a:rPr lang="en-US" dirty="0"/>
              <a:t> support available from </a:t>
            </a:r>
            <a:r>
              <a:rPr lang="en-US" dirty="0" err="1"/>
              <a:t>preboot</a:t>
            </a:r>
            <a:r>
              <a:rPr lang="en-US" dirty="0"/>
              <a:t> UEFI to booting all major Operating Systems.</a:t>
            </a:r>
          </a:p>
          <a:p>
            <a:endParaRPr lang="en-US" dirty="0"/>
          </a:p>
          <a:p>
            <a:r>
              <a:rPr lang="en-US" dirty="0"/>
              <a:t>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36D583B-87D1-423C-BD0E-C614787F6340}"/>
              </a:ext>
            </a:extLst>
          </p:cNvPr>
          <p:cNvPicPr>
            <a:picLocks noChangeAspect="1"/>
          </p:cNvPicPr>
          <p:nvPr/>
        </p:nvPicPr>
        <p:blipFill>
          <a:blip r:embed="rId2"/>
          <a:stretch>
            <a:fillRect/>
          </a:stretch>
        </p:blipFill>
        <p:spPr>
          <a:xfrm>
            <a:off x="2792045" y="2146325"/>
            <a:ext cx="2952750" cy="2828925"/>
          </a:xfrm>
          <a:prstGeom prst="rect">
            <a:avLst/>
          </a:prstGeom>
        </p:spPr>
      </p:pic>
    </p:spTree>
    <p:extLst>
      <p:ext uri="{BB962C8B-B14F-4D97-AF65-F5344CB8AC3E}">
        <p14:creationId xmlns:p14="http://schemas.microsoft.com/office/powerpoint/2010/main" val="403925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Windows Inbox </a:t>
            </a:r>
            <a:r>
              <a:rPr lang="en-US" b="1" dirty="0" err="1"/>
              <a:t>NVMe</a:t>
            </a:r>
            <a:r>
              <a:rPr lang="en-US" dirty="0"/>
              <a:t>™</a:t>
            </a:r>
            <a:r>
              <a:rPr lang="en-US" b="1" dirty="0"/>
              <a:t> Driver</a:t>
            </a:r>
          </a:p>
        </p:txBody>
      </p:sp>
      <p:sp>
        <p:nvSpPr>
          <p:cNvPr id="3" name="Text Placeholder 2"/>
          <p:cNvSpPr>
            <a:spLocks noGrp="1"/>
          </p:cNvSpPr>
          <p:nvPr>
            <p:ph type="body" idx="1"/>
          </p:nvPr>
        </p:nvSpPr>
        <p:spPr>
          <a:xfrm>
            <a:off x="455613" y="2783155"/>
            <a:ext cx="7772400" cy="1125140"/>
          </a:xfrm>
        </p:spPr>
        <p:txBody>
          <a:bodyPr/>
          <a:lstStyle/>
          <a:p>
            <a:r>
              <a:rPr lang="en-US" dirty="0"/>
              <a:t>Scott Lee, Principle Software Engineer Lead, Microsoft</a:t>
            </a:r>
          </a:p>
        </p:txBody>
      </p:sp>
    </p:spTree>
    <p:extLst>
      <p:ext uri="{BB962C8B-B14F-4D97-AF65-F5344CB8AC3E}">
        <p14:creationId xmlns:p14="http://schemas.microsoft.com/office/powerpoint/2010/main" val="42920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532-E62D-4D43-B192-F7054D755C8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D9DF76F-697F-4385-8DA8-6CBE538C5E58}"/>
              </a:ext>
            </a:extLst>
          </p:cNvPr>
          <p:cNvSpPr>
            <a:spLocks noGrp="1"/>
          </p:cNvSpPr>
          <p:nvPr>
            <p:ph sz="quarter" idx="13"/>
          </p:nvPr>
        </p:nvSpPr>
        <p:spPr/>
        <p:txBody>
          <a:bodyPr/>
          <a:lstStyle/>
          <a:p>
            <a:pPr marL="285750" indent="-285750">
              <a:buFont typeface="Arial" panose="020B0604020202020204" pitchFamily="34" charset="0"/>
              <a:buChar char="•"/>
            </a:pPr>
            <a:r>
              <a:rPr lang="en-US" kern="0" dirty="0"/>
              <a:t>New Additions for Windows 10 version 1903, May 2019 Update (19H1)</a:t>
            </a:r>
          </a:p>
          <a:p>
            <a:pPr marL="285750" indent="-285750">
              <a:buFont typeface="Arial" panose="020B0604020202020204" pitchFamily="34" charset="0"/>
              <a:buChar char="•"/>
            </a:pPr>
            <a:r>
              <a:rPr lang="en-US" kern="0" dirty="0"/>
              <a:t>Windows </a:t>
            </a:r>
            <a:r>
              <a:rPr lang="en-US" kern="0" dirty="0" err="1"/>
              <a:t>NVMe</a:t>
            </a:r>
            <a:r>
              <a:rPr lang="en-US" dirty="0"/>
              <a:t>™</a:t>
            </a:r>
            <a:r>
              <a:rPr lang="en-US" kern="0" dirty="0"/>
              <a:t> Diagnostic</a:t>
            </a:r>
          </a:p>
          <a:p>
            <a:pPr marL="285750" indent="-285750">
              <a:buFont typeface="Arial" panose="020B0604020202020204" pitchFamily="34" charset="0"/>
              <a:buChar char="•"/>
            </a:pPr>
            <a:r>
              <a:rPr lang="en-US" kern="0" dirty="0"/>
              <a:t>New Additions for Next Windows version</a:t>
            </a:r>
          </a:p>
          <a:p>
            <a:pPr marL="285750" indent="-285750">
              <a:buFont typeface="Arial" panose="020B0604020202020204" pitchFamily="34" charset="0"/>
              <a:buChar char="•"/>
            </a:pPr>
            <a:r>
              <a:rPr lang="en-US" kern="0" dirty="0"/>
              <a:t>Futures</a:t>
            </a:r>
            <a:endParaRPr lang="en-US" dirty="0"/>
          </a:p>
        </p:txBody>
      </p:sp>
    </p:spTree>
    <p:extLst>
      <p:ext uri="{BB962C8B-B14F-4D97-AF65-F5344CB8AC3E}">
        <p14:creationId xmlns:p14="http://schemas.microsoft.com/office/powerpoint/2010/main" val="175246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532-E62D-4D43-B192-F7054D755C81}"/>
              </a:ext>
            </a:extLst>
          </p:cNvPr>
          <p:cNvSpPr>
            <a:spLocks noGrp="1"/>
          </p:cNvSpPr>
          <p:nvPr>
            <p:ph type="title"/>
          </p:nvPr>
        </p:nvSpPr>
        <p:spPr/>
        <p:txBody>
          <a:bodyPr/>
          <a:lstStyle/>
          <a:p>
            <a:r>
              <a:rPr lang="en-US" dirty="0"/>
              <a:t>Windows 10 version 1903, May 2019 Update</a:t>
            </a:r>
          </a:p>
        </p:txBody>
      </p:sp>
      <p:sp>
        <p:nvSpPr>
          <p:cNvPr id="3" name="Content Placeholder 2">
            <a:extLst>
              <a:ext uri="{FF2B5EF4-FFF2-40B4-BE49-F238E27FC236}">
                <a16:creationId xmlns:a16="http://schemas.microsoft.com/office/drawing/2014/main" id="{DD9DF76F-697F-4385-8DA8-6CBE538C5E58}"/>
              </a:ext>
            </a:extLst>
          </p:cNvPr>
          <p:cNvSpPr>
            <a:spLocks noGrp="1"/>
          </p:cNvSpPr>
          <p:nvPr>
            <p:ph sz="quarter" idx="13"/>
          </p:nvPr>
        </p:nvSpPr>
        <p:spPr/>
        <p:txBody>
          <a:bodyPr/>
          <a:lstStyle/>
          <a:p>
            <a:pPr marL="285750" indent="-285750">
              <a:buFont typeface="Arial" panose="020B0604020202020204" pitchFamily="34" charset="0"/>
              <a:buChar char="•"/>
            </a:pPr>
            <a:r>
              <a:rPr lang="en-US" dirty="0"/>
              <a:t>TP4018/4018a: NVM Set &amp; Endurance Group</a:t>
            </a:r>
          </a:p>
          <a:p>
            <a:pPr marL="285750" indent="-285750">
              <a:buFont typeface="Arial" panose="020B0604020202020204" pitchFamily="34" charset="0"/>
              <a:buChar char="•"/>
            </a:pPr>
            <a:r>
              <a:rPr lang="en-US" dirty="0"/>
              <a:t>Improved diagnostics of NVMe hardware issues</a:t>
            </a:r>
          </a:p>
          <a:p>
            <a:pPr marL="511175" lvl="1" indent="-285750">
              <a:buFont typeface="Arial" panose="020B0604020202020204" pitchFamily="34" charset="0"/>
              <a:buChar char="•"/>
            </a:pPr>
            <a:r>
              <a:rPr lang="en-US" dirty="0"/>
              <a:t>Controller Fatal Status (CFS)</a:t>
            </a:r>
          </a:p>
          <a:p>
            <a:pPr marL="285750" indent="-285750">
              <a:buFont typeface="Arial" panose="020B0604020202020204" pitchFamily="34" charset="0"/>
              <a:buChar char="•"/>
            </a:pPr>
            <a:r>
              <a:rPr lang="en-US" dirty="0"/>
              <a:t>Device Self-Test</a:t>
            </a:r>
          </a:p>
          <a:p>
            <a:pPr marL="285750" indent="-285750">
              <a:buFont typeface="Arial" panose="020B0604020202020204" pitchFamily="34" charset="0"/>
              <a:buChar char="•"/>
            </a:pPr>
            <a:r>
              <a:rPr lang="en-US" dirty="0"/>
              <a:t>Runtime D3 for </a:t>
            </a:r>
            <a:r>
              <a:rPr lang="en-US" dirty="0" err="1"/>
              <a:t>NVMe</a:t>
            </a:r>
            <a:r>
              <a:rPr lang="en-US" dirty="0"/>
              <a:t>™</a:t>
            </a:r>
          </a:p>
          <a:p>
            <a:pPr marL="285750" indent="-285750">
              <a:buFont typeface="Arial" panose="020B0604020202020204" pitchFamily="34" charset="0"/>
              <a:buChar char="•"/>
            </a:pPr>
            <a:r>
              <a:rPr lang="en-US" dirty="0"/>
              <a:t>Host Controlled Thermal Management Feature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7623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799B-1098-4C42-998F-E7C3748D16B8}"/>
              </a:ext>
            </a:extLst>
          </p:cNvPr>
          <p:cNvSpPr>
            <a:spLocks noGrp="1"/>
          </p:cNvSpPr>
          <p:nvPr>
            <p:ph type="title"/>
          </p:nvPr>
        </p:nvSpPr>
        <p:spPr/>
        <p:txBody>
          <a:bodyPr/>
          <a:lstStyle/>
          <a:p>
            <a:r>
              <a:rPr lang="en-US" dirty="0" err="1"/>
              <a:t>NVMe</a:t>
            </a:r>
            <a:r>
              <a:rPr lang="en-US" dirty="0"/>
              <a:t>™ Diagnostic – Controller Fatal Status</a:t>
            </a:r>
          </a:p>
        </p:txBody>
      </p:sp>
      <p:sp>
        <p:nvSpPr>
          <p:cNvPr id="3" name="Content Placeholder 2">
            <a:extLst>
              <a:ext uri="{FF2B5EF4-FFF2-40B4-BE49-F238E27FC236}">
                <a16:creationId xmlns:a16="http://schemas.microsoft.com/office/drawing/2014/main" id="{16B87206-945C-470F-A93D-94EC78DC4D11}"/>
              </a:ext>
            </a:extLst>
          </p:cNvPr>
          <p:cNvSpPr>
            <a:spLocks noGrp="1"/>
          </p:cNvSpPr>
          <p:nvPr>
            <p:ph sz="quarter" idx="13"/>
          </p:nvPr>
        </p:nvSpPr>
        <p:spPr/>
        <p:txBody>
          <a:bodyPr/>
          <a:lstStyle/>
          <a:p>
            <a:pPr marL="285750" indent="-285750">
              <a:buFont typeface="Arial" panose="020B0604020202020204" pitchFamily="34" charset="0"/>
              <a:buChar char="•"/>
            </a:pPr>
            <a:r>
              <a:rPr lang="en-US" dirty="0"/>
              <a:t>Checked when Async Event Notification (AEN), controller reset (e.g. IO timeout), invalid command ID in completion entry or command failure</a:t>
            </a:r>
          </a:p>
          <a:p>
            <a:pPr marL="285750" indent="-285750">
              <a:buFont typeface="Arial" panose="020B0604020202020204" pitchFamily="34" charset="0"/>
              <a:buChar char="•"/>
            </a:pPr>
            <a:r>
              <a:rPr lang="en-US" dirty="0"/>
              <a:t>Storport event 534 in Microsoft-Windows-Storage-Storport/Operational channel</a:t>
            </a:r>
          </a:p>
        </p:txBody>
      </p:sp>
      <p:pic>
        <p:nvPicPr>
          <p:cNvPr id="4" name="Picture 3">
            <a:extLst>
              <a:ext uri="{FF2B5EF4-FFF2-40B4-BE49-F238E27FC236}">
                <a16:creationId xmlns:a16="http://schemas.microsoft.com/office/drawing/2014/main" id="{3CEA4315-3AB9-4BE5-B304-C2B9343F30F2}"/>
              </a:ext>
            </a:extLst>
          </p:cNvPr>
          <p:cNvPicPr>
            <a:picLocks noChangeAspect="1"/>
          </p:cNvPicPr>
          <p:nvPr/>
        </p:nvPicPr>
        <p:blipFill>
          <a:blip r:embed="rId3"/>
          <a:stretch>
            <a:fillRect/>
          </a:stretch>
        </p:blipFill>
        <p:spPr>
          <a:xfrm>
            <a:off x="2588341" y="2133444"/>
            <a:ext cx="3194869" cy="2847823"/>
          </a:xfrm>
          <a:prstGeom prst="rect">
            <a:avLst/>
          </a:prstGeom>
        </p:spPr>
      </p:pic>
    </p:spTree>
    <p:extLst>
      <p:ext uri="{BB962C8B-B14F-4D97-AF65-F5344CB8AC3E}">
        <p14:creationId xmlns:p14="http://schemas.microsoft.com/office/powerpoint/2010/main" val="31546788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NVMe">
  <a:themeElements>
    <a:clrScheme name="Intel Clear">
      <a:dk1>
        <a:sysClr val="windowText" lastClr="000000"/>
      </a:dk1>
      <a:lt1>
        <a:sysClr val="window" lastClr="FFFFFF"/>
      </a:lt1>
      <a:dk2>
        <a:srgbClr val="004280"/>
      </a:dk2>
      <a:lt2>
        <a:srgbClr val="B1BABF"/>
      </a:lt2>
      <a:accent1>
        <a:srgbClr val="0071C5"/>
      </a:accent1>
      <a:accent2>
        <a:srgbClr val="00AEEF"/>
      </a:accent2>
      <a:accent3>
        <a:srgbClr val="7ED3F7"/>
      </a:accent3>
      <a:accent4>
        <a:srgbClr val="FFDA00"/>
      </a:accent4>
      <a:accent5>
        <a:srgbClr val="FDB813"/>
      </a:accent5>
      <a:accent6>
        <a:srgbClr val="A6CE39"/>
      </a:accent6>
      <a:hlink>
        <a:srgbClr val="00AEEF"/>
      </a:hlink>
      <a:folHlink>
        <a:srgbClr val="0071C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400" dirty="0" smtClean="0">
            <a:latin typeface="+mj-lt"/>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elcorp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ddf46f6-3c36-42f6-915e-4da41583b1a9">
      <UserInfo>
        <DisplayName>Madison Kevorkian</DisplayName>
        <AccountId>71</AccountId>
        <AccountType/>
      </UserInfo>
      <UserInfo>
        <DisplayName>Jessie Hennion</DisplayName>
        <AccountId>86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17988D32AA514AA4565FC106F1994C" ma:contentTypeVersion="13" ma:contentTypeDescription="Create a new document." ma:contentTypeScope="" ma:versionID="a737841bf354737ee36b1accf827b832">
  <xsd:schema xmlns:xsd="http://www.w3.org/2001/XMLSchema" xmlns:xs="http://www.w3.org/2001/XMLSchema" xmlns:p="http://schemas.microsoft.com/office/2006/metadata/properties" xmlns:ns3="5ddf46f6-3c36-42f6-915e-4da41583b1a9" xmlns:ns4="846e6680-6993-4e24-a3c5-3c442d05f44d" targetNamespace="http://schemas.microsoft.com/office/2006/metadata/properties" ma:root="true" ma:fieldsID="597816ccf6b93de35b3fac149292e8cf" ns3:_="" ns4:_="">
    <xsd:import namespace="5ddf46f6-3c36-42f6-915e-4da41583b1a9"/>
    <xsd:import namespace="846e6680-6993-4e24-a3c5-3c442d05f44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df46f6-3c36-42f6-915e-4da41583b1a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6e6680-6993-4e24-a3c5-3c442d05f44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23D45F-54BF-4B56-96A5-BE7A4359F4E1}">
  <ds:schemaRefs>
    <ds:schemaRef ds:uri="http://schemas.microsoft.com/sharepoint/v3/contenttype/forms"/>
  </ds:schemaRefs>
</ds:datastoreItem>
</file>

<file path=customXml/itemProps2.xml><?xml version="1.0" encoding="utf-8"?>
<ds:datastoreItem xmlns:ds="http://schemas.openxmlformats.org/officeDocument/2006/customXml" ds:itemID="{C3DB5F5F-52DA-4E8B-ADCC-0076FACE658B}">
  <ds:schemaRefs>
    <ds:schemaRef ds:uri="http://purl.org/dc/elements/1.1/"/>
    <ds:schemaRef ds:uri="http://schemas.microsoft.com/office/2006/metadata/properties"/>
    <ds:schemaRef ds:uri="846e6680-6993-4e24-a3c5-3c442d05f44d"/>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5ddf46f6-3c36-42f6-915e-4da41583b1a9"/>
    <ds:schemaRef ds:uri="http://www.w3.org/XML/1998/namespace"/>
  </ds:schemaRefs>
</ds:datastoreItem>
</file>

<file path=customXml/itemProps3.xml><?xml version="1.0" encoding="utf-8"?>
<ds:datastoreItem xmlns:ds="http://schemas.openxmlformats.org/officeDocument/2006/customXml" ds:itemID="{4AD3955B-C9AE-471D-93E4-4D0B40C22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df46f6-3c36-42f6-915e-4da41583b1a9"/>
    <ds:schemaRef ds:uri="846e6680-6993-4e24-a3c5-3c442d05f4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15400</TotalTime>
  <Words>2072</Words>
  <Application>Microsoft Office PowerPoint</Application>
  <PresentationFormat>On-screen Show (16:9)</PresentationFormat>
  <Paragraphs>326</Paragraphs>
  <Slides>38</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Narrow</vt:lpstr>
      <vt:lpstr>Calibri</vt:lpstr>
      <vt:lpstr>Courier New</vt:lpstr>
      <vt:lpstr>Intel Clear</vt:lpstr>
      <vt:lpstr>Intel Clear Pro</vt:lpstr>
      <vt:lpstr>Lucida Grande</vt:lpstr>
      <vt:lpstr>Neo Sans Intel</vt:lpstr>
      <vt:lpstr>Wingdings</vt:lpstr>
      <vt:lpstr>NVMe</vt:lpstr>
      <vt:lpstr>NVMe™ Software Drivers: What’s New and What’s Supported?</vt:lpstr>
      <vt:lpstr>Speakers </vt:lpstr>
      <vt:lpstr>NVMe Driver Ecosystem</vt:lpstr>
      <vt:lpstr>Visit NVM Express Website http://nvmexpress.org  for Drivers related resources</vt:lpstr>
      <vt:lpstr>UEFI NVMe Drivers – Very stable in 2019 </vt:lpstr>
      <vt:lpstr>Windows Inbox NVMe™ Driver</vt:lpstr>
      <vt:lpstr>Agenda</vt:lpstr>
      <vt:lpstr>Windows 10 version 1903, May 2019 Update</vt:lpstr>
      <vt:lpstr>NVMe™ Diagnostic – Controller Fatal Status</vt:lpstr>
      <vt:lpstr>NVMe™ Diagnostic – SMART Log</vt:lpstr>
      <vt:lpstr>NVMe™ Diagnostic – AEN</vt:lpstr>
      <vt:lpstr>NVMe™ Diagnostic – AEN (cont)</vt:lpstr>
      <vt:lpstr>NVMe™ Diagnostic – AEN (cont)</vt:lpstr>
      <vt:lpstr>NVMe™ Diagnostic – IO Performance</vt:lpstr>
      <vt:lpstr>NVMe™ Diagnostic – Command Tracing</vt:lpstr>
      <vt:lpstr>NVMe™ Diagnostic – Command Tracing (cont)</vt:lpstr>
      <vt:lpstr>NVMe™ Diagnostic – Command Tracing (cont)</vt:lpstr>
      <vt:lpstr>Next Windows Version</vt:lpstr>
      <vt:lpstr>Futures*</vt:lpstr>
      <vt:lpstr>vSphere NVMe™ Driver Support</vt:lpstr>
      <vt:lpstr>NVMe™ Focus @VMWare</vt:lpstr>
      <vt:lpstr>NVMe™ Performance Boost</vt:lpstr>
      <vt:lpstr>(Future) NVMe™ Driver Architecture</vt:lpstr>
      <vt:lpstr>VMware’s NVMe™ Driver Ecosystem</vt:lpstr>
      <vt:lpstr>Accelerating NVMe™ with SPDK</vt:lpstr>
      <vt:lpstr>Notices and disclaimers</vt:lpstr>
      <vt:lpstr>Storage Performance Development Kit</vt:lpstr>
      <vt:lpstr>SPDK Architecture</vt:lpstr>
      <vt:lpstr>SPDK and Kernel</vt:lpstr>
      <vt:lpstr>NVMe™ Transport Abstraction</vt:lpstr>
      <vt:lpstr>NVMe-oF™ Target</vt:lpstr>
      <vt:lpstr>Supported Features</vt:lpstr>
      <vt:lpstr>NVMe™ /TCP</vt:lpstr>
      <vt:lpstr>Host Block FTL</vt:lpstr>
      <vt:lpstr>NVMe™ Performance: Avoid MMIO</vt:lpstr>
      <vt:lpstr>SPDK NVMe™ Driver Performance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Update</dc:title>
  <dc:creator>Elizabeth Rose</dc:creator>
  <cp:keywords>No Restrictions</cp:keywords>
  <cp:lastModifiedBy>Uma Parepalli</cp:lastModifiedBy>
  <cp:revision>274</cp:revision>
  <dcterms:modified xsi:type="dcterms:W3CDTF">2019-08-06T21:38:57Z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84ab5904-e0e3-40fa-bafc-17d0690a4493</vt:lpwstr>
  </property>
  <property fmtid="{D5CDD505-2E9C-101B-9397-08002B2CF9AE}" pid="3" name="CTP_TimeStamp">
    <vt:lpwstr>2018-07-23 16:33:42Z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0x010100C017988D32AA514AA4565FC106F1994C</vt:lpwstr>
  </property>
  <property fmtid="{D5CDD505-2E9C-101B-9397-08002B2CF9AE}" pid="9" name="Document Creator">
    <vt:lpwstr/>
  </property>
  <property fmtid="{D5CDD505-2E9C-101B-9397-08002B2CF9AE}" pid="10" name="Document Editor">
    <vt:lpwstr/>
  </property>
  <property fmtid="{D5CDD505-2E9C-101B-9397-08002B2CF9AE}" pid="11" name="Classification">
    <vt:lpwstr>No Restrictions</vt:lpwstr>
  </property>
  <property fmtid="{D5CDD505-2E9C-101B-9397-08002B2CF9AE}" pid="12" name="Sublabels">
    <vt:lpwstr/>
  </property>
</Properties>
</file>