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5" r:id="rId4"/>
    <p:sldId id="260" r:id="rId5"/>
    <p:sldId id="305" r:id="rId6"/>
    <p:sldId id="259" r:id="rId7"/>
    <p:sldId id="309" r:id="rId8"/>
    <p:sldId id="307" r:id="rId9"/>
    <p:sldId id="308" r:id="rId10"/>
    <p:sldId id="312" r:id="rId11"/>
    <p:sldId id="313" r:id="rId12"/>
    <p:sldId id="311" r:id="rId13"/>
    <p:sldId id="314" r:id="rId14"/>
    <p:sldId id="310" r:id="rId15"/>
    <p:sldId id="301" r:id="rId16"/>
    <p:sldId id="306" r:id="rId17"/>
    <p:sldId id="302" r:id="rId18"/>
    <p:sldId id="303" r:id="rId19"/>
    <p:sldId id="304" r:id="rId20"/>
    <p:sldId id="286" r:id="rId21"/>
    <p:sldId id="288" r:id="rId22"/>
    <p:sldId id="289" r:id="rId23"/>
    <p:sldId id="290" r:id="rId24"/>
    <p:sldId id="276" r:id="rId25"/>
    <p:sldId id="281" r:id="rId26"/>
    <p:sldId id="283" r:id="rId27"/>
    <p:sldId id="284" r:id="rId28"/>
    <p:sldId id="279" r:id="rId29"/>
    <p:sldId id="261" r:id="rId30"/>
    <p:sldId id="295" r:id="rId31"/>
    <p:sldId id="298" r:id="rId32"/>
    <p:sldId id="292" r:id="rId33"/>
    <p:sldId id="315" r:id="rId34"/>
    <p:sldId id="297" r:id="rId35"/>
    <p:sldId id="316" r:id="rId36"/>
    <p:sldId id="317" r:id="rId37"/>
    <p:sldId id="319" r:id="rId38"/>
    <p:sldId id="318" r:id="rId39"/>
    <p:sldId id="320" r:id="rId40"/>
    <p:sldId id="321" r:id="rId41"/>
    <p:sldId id="322" r:id="rId42"/>
    <p:sldId id="323" r:id="rId43"/>
    <p:sldId id="296" r:id="rId44"/>
    <p:sldId id="293" r:id="rId45"/>
    <p:sldId id="294" r:id="rId46"/>
    <p:sldId id="262" r:id="rId47"/>
    <p:sldId id="291" r:id="rId48"/>
    <p:sldId id="300" r:id="rId49"/>
    <p:sldId id="299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A9D9-771C-4D98-956D-DED813A0870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381C-7048-4516-9E7E-A2773550B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5696-1C4E-40EF-99A6-A8370CE7BA5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FEA9-019B-3B46-6F24-D1F9CFE9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73BD5-3149-F2C5-965E-3E2E0486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6F043-EC57-C7D7-C020-6707B81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ED54-5E65-C982-5F22-195013B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3E5-56BB-8360-2D6E-6DFD10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8ED6-A528-C0A0-62B8-8AADFED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6C72C-D33E-A19E-E9DD-4A48EF61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1DF96-AE4A-B5C9-BB36-F15CE81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AAA1B-1A9E-F1F0-1F4A-1DA4930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6FE6-228F-4B38-5264-37502E9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CEA519-E7D3-5CFE-E1DE-9031EF68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DD89C-9744-0268-3640-AD177DAA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E8EDF-948C-541C-35D7-559A441A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E27B-5C2C-7B1D-4065-7EA63C3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B21AC-66AE-6D4C-A7F3-2A68353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D5441-17CB-6D37-D6B8-F746041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FBFB-83FE-3430-5326-0DCFBAE3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EF36-F892-4F2A-D8DA-216011A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02BE-0956-0714-BBC7-C138DAA2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682B6-97D9-8CFC-010E-6DD8E55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2F40-1233-52F5-2A3B-95AD840C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683768-9D17-80E6-24EA-06A1A99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4EBFA-14BD-0BCE-1871-DAE25DA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B8758-1844-5DE5-2026-36AE99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D2245-994E-7BD0-3008-ED69043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09230-55E5-F204-EC2C-C4FA652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3EE8-67D4-F04F-AD12-DDB1ED83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AA272B-52BB-C6E7-69D9-2689BA9F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2C0F3-DCBA-7EBC-23F8-6A20E9E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E5CB0-952A-5307-9415-403224D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56452-C6DD-D17C-BD49-87A83AF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2A61-741E-EC40-FBCE-26B3D40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85EA-9A1A-0110-1222-78CDC974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0A367-77FB-1CB6-D632-A297B937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94872-9AFC-6D84-81E5-F82B12F8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E4B3A-8FC1-8F77-C2A5-A403C0C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D5ED44-7546-8D97-28A3-B6E60AF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4480E2-92C0-71F7-D83D-62B8520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2AE78-21C5-42EC-93A6-2DA7EA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CFEF8-6D75-E7C7-9844-AD5D86E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BC2C4-5FB1-04AD-9E21-30B86D4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F6B9BA-8CCA-DB5A-C058-517666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4D8A57-6739-420B-92DB-492E0F7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85A970-8838-93C2-0D94-5A5D55C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F1B79-CB06-118B-2451-D0C40B10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EEFD-4451-934F-68E0-F9CE1BA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99400-D378-6263-8D5E-76328629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8F630-F925-F435-E392-DCE2A31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F2DC9-8D4B-3528-0547-2B8552A2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DC881-4F02-AD10-90E2-1944046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BEE2C-5ABE-A5BA-DEC2-7F97AAF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3B031-894E-A296-24F2-974A365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2ACF1-8C67-C9DE-5703-DDF67A3A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A1E2E-B893-7E61-A92C-C5CBF615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A7FD0-D9C8-D9C2-9C6E-BDD1AA9A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1964A-D25F-B5BD-ECFF-0D97B9F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E3FD7-F900-A79C-07B2-D4DD19D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75D0C-9E8B-9E39-B9DE-D745AC5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D2BA60-DAC8-67E4-C37C-234AE5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BE79D-221D-36C4-3C7C-2C6A224D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93B20-7F8C-5EB1-1731-65C3CAC3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2775-2485-43BF-8EBD-295176C8D13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4437-673F-4D55-A1C6-D3AA331D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0499C-FE24-99C2-111B-1A15CFD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driver-docs/blob/staging/windows-driver-docs-pr/storage/stornvme-scsi-translation-support.md" TargetMode="External"/><Relationship Id="rId2" Type="http://schemas.openxmlformats.org/officeDocument/2006/relationships/hyperlink" Target="https://nvmexpress.org/wp-content/uploads/NVM_Express_Revision_1.3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hant/NVM_Express" TargetMode="External"/><Relationship Id="rId2" Type="http://schemas.openxmlformats.org/officeDocument/2006/relationships/hyperlink" Target="http://www.ssdfans.com/?p=80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2A2D-764E-B377-8760-52E8D4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SPCNVMe</a:t>
            </a:r>
            <a:r>
              <a:rPr lang="en-US" altLang="zh-TW" dirty="0"/>
              <a:t> Introduction and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30034-4810-9EAA-05F3-BBB64BDF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Roy Wang</a:t>
            </a:r>
          </a:p>
          <a:p>
            <a:r>
              <a:rPr lang="en-US" altLang="zh-TW" dirty="0"/>
              <a:t>a.k.a. </a:t>
            </a:r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9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17732-9EF9-F1B5-5309-970F7B5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and Doorbell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7BE49-2FE2-1B30-0ECD-2FDD575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1F16BF-94E6-76A3-167B-6225A36BE2CD}"/>
              </a:ext>
            </a:extLst>
          </p:cNvPr>
          <p:cNvGrpSpPr/>
          <p:nvPr/>
        </p:nvGrpSpPr>
        <p:grpSpPr>
          <a:xfrm>
            <a:off x="3936000" y="2027660"/>
            <a:ext cx="4320000" cy="3817044"/>
            <a:chOff x="3936000" y="2027660"/>
            <a:chExt cx="4320000" cy="38170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D464AC-3C6E-2FF9-EE41-F1F63F50259F}"/>
                </a:ext>
              </a:extLst>
            </p:cNvPr>
            <p:cNvSpPr/>
            <p:nvPr/>
          </p:nvSpPr>
          <p:spPr>
            <a:xfrm>
              <a:off x="3936000" y="5124704"/>
              <a:ext cx="4320000" cy="72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DD7720-1A05-ADE3-B111-9C687E2E16CF}"/>
                </a:ext>
              </a:extLst>
            </p:cNvPr>
            <p:cNvSpPr/>
            <p:nvPr/>
          </p:nvSpPr>
          <p:spPr>
            <a:xfrm>
              <a:off x="6456000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Submittion</a:t>
              </a:r>
              <a:r>
                <a:rPr lang="en-US" altLang="zh-TW" dirty="0"/>
                <a:t> Queue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30C78F-D3CE-75FC-5752-EC90E5126C0A}"/>
                </a:ext>
              </a:extLst>
            </p:cNvPr>
            <p:cNvSpPr/>
            <p:nvPr/>
          </p:nvSpPr>
          <p:spPr>
            <a:xfrm>
              <a:off x="3936001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Completion Queue</a:t>
              </a:r>
              <a:endParaRPr lang="zh-TW" altLang="en-US" dirty="0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E35A7211-0DF0-3BB6-D20D-A9FB0D01E133}"/>
                </a:ext>
              </a:extLst>
            </p:cNvPr>
            <p:cNvSpPr/>
            <p:nvPr/>
          </p:nvSpPr>
          <p:spPr>
            <a:xfrm>
              <a:off x="6990240" y="2029830"/>
              <a:ext cx="731520" cy="106476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B5BF0F3-EC5E-662F-D315-C2EAF0E9C985}"/>
                </a:ext>
              </a:extLst>
            </p:cNvPr>
            <p:cNvSpPr txBox="1"/>
            <p:nvPr/>
          </p:nvSpPr>
          <p:spPr>
            <a:xfrm>
              <a:off x="6861335" y="2300776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505A6350-39C6-944F-01C4-FE3FF6AFCDC2}"/>
                </a:ext>
              </a:extLst>
            </p:cNvPr>
            <p:cNvSpPr/>
            <p:nvPr/>
          </p:nvSpPr>
          <p:spPr>
            <a:xfrm flipV="1">
              <a:off x="4470241" y="2027660"/>
              <a:ext cx="731520" cy="106476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472B034-85B0-F1EB-5712-259A1EEF793D}"/>
                </a:ext>
              </a:extLst>
            </p:cNvPr>
            <p:cNvSpPr txBox="1"/>
            <p:nvPr/>
          </p:nvSpPr>
          <p:spPr>
            <a:xfrm>
              <a:off x="4295243" y="2485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F126EED-8A57-C40C-A71E-DD7C6E2EBDDE}"/>
                </a:ext>
              </a:extLst>
            </p:cNvPr>
            <p:cNvSpPr/>
            <p:nvPr/>
          </p:nvSpPr>
          <p:spPr>
            <a:xfrm>
              <a:off x="6990240" y="4635920"/>
              <a:ext cx="731520" cy="42232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68F295AF-E588-B885-AD59-6E189A1861C4}"/>
                </a:ext>
              </a:extLst>
            </p:cNvPr>
            <p:cNvSpPr/>
            <p:nvPr/>
          </p:nvSpPr>
          <p:spPr>
            <a:xfrm flipV="1">
              <a:off x="4470241" y="4638089"/>
              <a:ext cx="731520" cy="422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78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C67CB-C0B7-0BFA-0967-3287839C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and Doorbell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D314-2D19-63AE-08BB-3A9436E0F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47" y="1825625"/>
            <a:ext cx="44975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500A-3067-5AB6-8DCA-F2FE7E7C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and Doorbell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72CEF-B29C-6593-2136-6FADE570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Both </a:t>
            </a:r>
            <a:r>
              <a:rPr lang="en-US" altLang="zh-TW" dirty="0" err="1"/>
              <a:t>SubQueue</a:t>
            </a:r>
            <a:r>
              <a:rPr lang="en-US" altLang="zh-TW" dirty="0"/>
              <a:t> and </a:t>
            </a:r>
            <a:r>
              <a:rPr lang="en-US" altLang="zh-TW" dirty="0" err="1"/>
              <a:t>CplQueue</a:t>
            </a:r>
            <a:r>
              <a:rPr lang="en-US" altLang="zh-TW" dirty="0"/>
              <a:t> are implemented by ring buffer</a:t>
            </a:r>
          </a:p>
          <a:p>
            <a:pPr lvl="1"/>
            <a:r>
              <a:rPr lang="en-US" altLang="zh-TW" dirty="0"/>
              <a:t>Producer / Consumer concept</a:t>
            </a:r>
          </a:p>
          <a:p>
            <a:pPr lvl="1"/>
            <a:r>
              <a:rPr lang="en-US" altLang="zh-TW" dirty="0"/>
              <a:t>Doorbell / Interrupt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Host should “notify” device when sent new request into </a:t>
            </a:r>
            <a:r>
              <a:rPr lang="en-US" altLang="zh-TW" dirty="0" err="1"/>
              <a:t>SubQueue</a:t>
            </a:r>
            <a:r>
              <a:rPr lang="en-US" altLang="zh-TW" dirty="0"/>
              <a:t>, and “notify” device when retrieved(picked) results from </a:t>
            </a:r>
            <a:r>
              <a:rPr lang="en-US" altLang="zh-TW" dirty="0" err="1"/>
              <a:t>CplQueue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Use Doorbells</a:t>
            </a:r>
          </a:p>
          <a:p>
            <a:r>
              <a:rPr lang="en-US" altLang="zh-TW" dirty="0"/>
              <a:t>Device should “notify” host when new result arrived to </a:t>
            </a:r>
            <a:r>
              <a:rPr lang="en-US" altLang="zh-TW" dirty="0" err="1"/>
              <a:t>CplQueue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Interrupts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15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01313-5B38-CF39-9F93-19A0B2E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and Doorbell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A17C6-C6A7-882F-3644-A8D553CD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: Update index  “Tail” and notify consumer</a:t>
            </a:r>
          </a:p>
          <a:p>
            <a:r>
              <a:rPr lang="en-US" altLang="zh-TW" dirty="0"/>
              <a:t>Consumer : Update index “Head” and notify producer</a:t>
            </a:r>
          </a:p>
          <a:p>
            <a:endParaRPr lang="en-US" altLang="zh-TW" dirty="0"/>
          </a:p>
          <a:p>
            <a:r>
              <a:rPr lang="en-US" altLang="zh-TW" dirty="0"/>
              <a:t>Doorbells are registers for corresponding queue that notify device something(head or tail) changed.</a:t>
            </a:r>
            <a:endParaRPr lang="zh-TW" altLang="en-US" dirty="0"/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SubQ</a:t>
            </a:r>
            <a:r>
              <a:rPr lang="en-US" altLang="zh-TW" dirty="0"/>
              <a:t>, Host should update doorbell to tell device “new </a:t>
            </a:r>
            <a:r>
              <a:rPr lang="en-US" altLang="zh-TW" dirty="0" err="1"/>
              <a:t>SubQ</a:t>
            </a:r>
            <a:r>
              <a:rPr lang="en-US" altLang="zh-TW" dirty="0"/>
              <a:t> Tail”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CplQ</a:t>
            </a:r>
            <a:r>
              <a:rPr lang="en-US" altLang="zh-TW" dirty="0"/>
              <a:t>, Host should update doorbell  to tell device “new </a:t>
            </a:r>
            <a:r>
              <a:rPr lang="en-US" altLang="zh-TW" dirty="0" err="1"/>
              <a:t>CplQ</a:t>
            </a:r>
            <a:r>
              <a:rPr lang="en-US" altLang="zh-TW" dirty="0"/>
              <a:t> Head”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4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76AE3-6922-BBCF-BE2E-99388BCC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</a:t>
            </a:r>
            <a:r>
              <a:rPr lang="en-US" altLang="zh-TW" dirty="0" err="1"/>
              <a:t>Cmd</a:t>
            </a:r>
            <a:r>
              <a:rPr lang="en-US" altLang="zh-TW" dirty="0"/>
              <a:t> and I/O </a:t>
            </a:r>
            <a:r>
              <a:rPr lang="en-US" altLang="zh-TW" dirty="0" err="1"/>
              <a:t>Cmd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AECAE-C3FB-D59E-0D86-CD779E0C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NVMe</a:t>
            </a:r>
            <a:r>
              <a:rPr lang="en-US" altLang="zh-TW" dirty="0"/>
              <a:t> command are defined as 2 group</a:t>
            </a:r>
          </a:p>
          <a:p>
            <a:pPr lvl="1"/>
            <a:r>
              <a:rPr lang="en-US" altLang="zh-TW" dirty="0"/>
              <a:t>Admin command : set Interrupt Coalescing, register I/O queue…etc.</a:t>
            </a:r>
          </a:p>
          <a:p>
            <a:pPr lvl="1"/>
            <a:r>
              <a:rPr lang="en-US" altLang="zh-TW" dirty="0"/>
              <a:t>I/O command : Read / Write / Verify …etc.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48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Commands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Admin Commands</a:t>
            </a:r>
          </a:p>
          <a:p>
            <a:pPr lvl="1"/>
            <a:r>
              <a:rPr lang="en-US" altLang="zh-TW" dirty="0"/>
              <a:t>Submit to admin queue</a:t>
            </a:r>
          </a:p>
          <a:p>
            <a:pPr lvl="1"/>
            <a:r>
              <a:rPr lang="en-US" altLang="zh-TW" dirty="0"/>
              <a:t>I/O Queue Management(create / delete)</a:t>
            </a:r>
          </a:p>
          <a:p>
            <a:pPr lvl="1"/>
            <a:r>
              <a:rPr lang="en-US" altLang="zh-TW" dirty="0"/>
              <a:t>Identify Controller and Namespace</a:t>
            </a:r>
          </a:p>
          <a:p>
            <a:pPr lvl="1"/>
            <a:r>
              <a:rPr lang="en-US" altLang="zh-TW" dirty="0"/>
              <a:t>Get </a:t>
            </a:r>
            <a:r>
              <a:rPr lang="en-US" altLang="zh-TW" dirty="0" err="1"/>
              <a:t>LogPage</a:t>
            </a:r>
            <a:r>
              <a:rPr lang="en-US" altLang="zh-TW" dirty="0"/>
              <a:t> (e.g. SMART </a:t>
            </a:r>
            <a:r>
              <a:rPr lang="en-US" altLang="zh-TW" dirty="0" err="1"/>
              <a:t>infor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Namespace Management</a:t>
            </a:r>
          </a:p>
          <a:p>
            <a:pPr lvl="1"/>
            <a:r>
              <a:rPr lang="en-US" altLang="zh-TW" dirty="0"/>
              <a:t>Firmware Management</a:t>
            </a:r>
          </a:p>
          <a:p>
            <a:pPr lvl="1"/>
            <a:r>
              <a:rPr lang="en-US" altLang="zh-TW" dirty="0"/>
              <a:t>Query / Set extra feature of controller</a:t>
            </a:r>
          </a:p>
          <a:p>
            <a:pPr lvl="1"/>
            <a:r>
              <a:rPr lang="en-US" altLang="zh-TW" dirty="0"/>
              <a:t>......etc.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05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Commands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NVM Commands (I/O commands)</a:t>
            </a:r>
          </a:p>
          <a:p>
            <a:pPr lvl="1"/>
            <a:r>
              <a:rPr lang="en-US" altLang="zh-TW" dirty="0"/>
              <a:t>Submit to I/O queue</a:t>
            </a:r>
          </a:p>
          <a:p>
            <a:pPr lvl="1"/>
            <a:r>
              <a:rPr lang="en-US" altLang="zh-TW" dirty="0"/>
              <a:t>Read data</a:t>
            </a:r>
          </a:p>
          <a:p>
            <a:pPr lvl="1"/>
            <a:r>
              <a:rPr lang="en-US" altLang="zh-TW" dirty="0"/>
              <a:t>Write data</a:t>
            </a:r>
          </a:p>
          <a:p>
            <a:pPr lvl="1"/>
            <a:r>
              <a:rPr lang="en-US" altLang="zh-TW" dirty="0"/>
              <a:t>Copy and verify</a:t>
            </a:r>
          </a:p>
          <a:p>
            <a:pPr lvl="1"/>
            <a:r>
              <a:rPr lang="en-US" altLang="zh-TW" dirty="0"/>
              <a:t>Flush</a:t>
            </a:r>
          </a:p>
          <a:p>
            <a:pPr lvl="1"/>
            <a:r>
              <a:rPr lang="en-US" altLang="zh-TW" dirty="0"/>
              <a:t>Write Zero</a:t>
            </a:r>
          </a:p>
          <a:p>
            <a:pPr lvl="1"/>
            <a:r>
              <a:rPr lang="en-US" altLang="zh-TW" dirty="0"/>
              <a:t>......etc.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50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3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67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7278-4B2F-3AA5-B6E4-3421CA7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12BD9-06B8-B510-DF25-3A7ECD6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Overview</a:t>
            </a:r>
          </a:p>
          <a:p>
            <a:r>
              <a:rPr lang="en-US" altLang="zh-TW" dirty="0"/>
              <a:t>Important Behavior and Sequence</a:t>
            </a:r>
          </a:p>
          <a:p>
            <a:r>
              <a:rPr lang="en-US" altLang="zh-TW" dirty="0"/>
              <a:t>Admin and I/O Queue</a:t>
            </a:r>
          </a:p>
          <a:p>
            <a:r>
              <a:rPr lang="en-US" altLang="zh-TW" dirty="0"/>
              <a:t>Command and Completion</a:t>
            </a:r>
          </a:p>
          <a:p>
            <a:r>
              <a:rPr lang="en-US" altLang="zh-TW" dirty="0"/>
              <a:t>SCSI Translation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7EB488-837F-4E7C-B89F-E7F442E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Behavior and Sequence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4E306-6658-4246-B671-84FED89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6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 Controller</a:t>
            </a:r>
          </a:p>
          <a:p>
            <a:r>
              <a:rPr lang="en-US" altLang="zh-TW" dirty="0"/>
              <a:t>shutdown controller (SHN == 1)</a:t>
            </a:r>
          </a:p>
          <a:p>
            <a:r>
              <a:rPr lang="en-US" altLang="zh-TW" dirty="0"/>
              <a:t>reset controller</a:t>
            </a:r>
          </a:p>
          <a:p>
            <a:r>
              <a:rPr lang="en-US" altLang="zh-TW" dirty="0"/>
              <a:t>Queue Register/Unregister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14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and I/O Queues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3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4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5BB7CA-6397-4B9A-9539-366D008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DD020F-E3D8-4D11-9F02-A2BF43B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86140-89F4-4F90-A674-3B67B1B6CC4F}"/>
              </a:ext>
            </a:extLst>
          </p:cNvPr>
          <p:cNvSpPr/>
          <p:nvPr/>
        </p:nvSpPr>
        <p:spPr>
          <a:xfrm>
            <a:off x="3936000" y="5124704"/>
            <a:ext cx="4320000" cy="72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E59471-ACB8-45E6-9E06-2044543FDA0F}"/>
              </a:ext>
            </a:extLst>
          </p:cNvPr>
          <p:cNvSpPr/>
          <p:nvPr/>
        </p:nvSpPr>
        <p:spPr>
          <a:xfrm>
            <a:off x="6456000" y="3145259"/>
            <a:ext cx="1800000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B330FD-D329-4B29-911F-D7A7A4225E09}"/>
              </a:ext>
            </a:extLst>
          </p:cNvPr>
          <p:cNvSpPr/>
          <p:nvPr/>
        </p:nvSpPr>
        <p:spPr>
          <a:xfrm>
            <a:off x="3936001" y="3145259"/>
            <a:ext cx="1800000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Completion Queue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79642EC-D510-455F-82A9-8AED41E60404}"/>
              </a:ext>
            </a:extLst>
          </p:cNvPr>
          <p:cNvSpPr/>
          <p:nvPr/>
        </p:nvSpPr>
        <p:spPr>
          <a:xfrm>
            <a:off x="6990240" y="2029830"/>
            <a:ext cx="731520" cy="106476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89488-31A0-4902-9D29-15A4A0D257FD}"/>
              </a:ext>
            </a:extLst>
          </p:cNvPr>
          <p:cNvSpPr txBox="1"/>
          <p:nvPr/>
        </p:nvSpPr>
        <p:spPr>
          <a:xfrm>
            <a:off x="6861335" y="2300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456F3645-A5B7-4AB0-97DB-28A5D55495F5}"/>
              </a:ext>
            </a:extLst>
          </p:cNvPr>
          <p:cNvSpPr/>
          <p:nvPr/>
        </p:nvSpPr>
        <p:spPr>
          <a:xfrm flipV="1">
            <a:off x="4470241" y="2027660"/>
            <a:ext cx="731520" cy="1064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02CD59-28AB-4C20-ACBF-634B0794A565}"/>
              </a:ext>
            </a:extLst>
          </p:cNvPr>
          <p:cNvSpPr txBox="1"/>
          <p:nvPr/>
        </p:nvSpPr>
        <p:spPr>
          <a:xfrm>
            <a:off x="4295243" y="248544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E1B7B98-0CCB-4C01-9F7F-1D15D42C29DB}"/>
              </a:ext>
            </a:extLst>
          </p:cNvPr>
          <p:cNvSpPr/>
          <p:nvPr/>
        </p:nvSpPr>
        <p:spPr>
          <a:xfrm>
            <a:off x="6990240" y="4635920"/>
            <a:ext cx="731520" cy="42232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66C193D-0CE9-445A-B111-5AE904F0F298}"/>
              </a:ext>
            </a:extLst>
          </p:cNvPr>
          <p:cNvSpPr/>
          <p:nvPr/>
        </p:nvSpPr>
        <p:spPr>
          <a:xfrm flipV="1">
            <a:off x="4470241" y="4638089"/>
            <a:ext cx="731520" cy="4223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9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DE31-7707-4B7B-9B84-481CA96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CA4D-14DE-4121-AA24-8B9A15F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queues are kind of ring buffer structure with doorbell notification .</a:t>
            </a:r>
          </a:p>
          <a:p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</a:p>
          <a:p>
            <a:pPr lvl="1"/>
            <a:r>
              <a:rPr lang="en-US" altLang="zh-TW" dirty="0"/>
              <a:t>Submit NVME_COMMAND to NVME device</a:t>
            </a:r>
          </a:p>
          <a:p>
            <a:pPr lvl="1"/>
            <a:r>
              <a:rPr lang="en-US" altLang="zh-TW" dirty="0"/>
              <a:t>After submit, update doorbell to notification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Completion Queue</a:t>
            </a:r>
          </a:p>
          <a:p>
            <a:pPr lvl="1"/>
            <a:r>
              <a:rPr lang="en-US" altLang="zh-TW" dirty="0"/>
              <a:t>Retrieve command result from NVME device</a:t>
            </a:r>
          </a:p>
          <a:p>
            <a:pPr lvl="1"/>
            <a:r>
              <a:rPr lang="en-US" altLang="zh-TW" dirty="0"/>
              <a:t>Device trigger interrupt</a:t>
            </a:r>
            <a:r>
              <a:rPr lang="zh-TW" altLang="en-US" dirty="0"/>
              <a:t> </a:t>
            </a:r>
            <a:r>
              <a:rPr lang="en-US" altLang="zh-TW" dirty="0"/>
              <a:t>back to driver for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err="1"/>
              <a:t>SubQ</a:t>
            </a:r>
            <a:r>
              <a:rPr lang="en-US" altLang="zh-TW" dirty="0"/>
              <a:t> + 1 </a:t>
            </a:r>
            <a:r>
              <a:rPr lang="en-US" altLang="zh-TW" dirty="0" err="1"/>
              <a:t>CplQ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a </a:t>
            </a:r>
            <a:r>
              <a:rPr lang="en-US" altLang="zh-TW" dirty="0" err="1">
                <a:sym typeface="Wingdings" panose="05000000000000000000" pitchFamily="2" charset="2"/>
              </a:rPr>
              <a:t>QueuePair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6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75E9-AD81-4F57-AE9B-9695FC1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1F770-AC75-49CD-BE48-6B3B8C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/ Consumer model</a:t>
            </a:r>
          </a:p>
          <a:p>
            <a:endParaRPr lang="en-US" altLang="zh-TW" dirty="0"/>
          </a:p>
          <a:p>
            <a:r>
              <a:rPr lang="en-US" altLang="zh-TW" dirty="0" err="1"/>
              <a:t>QHead</a:t>
            </a:r>
            <a:r>
              <a:rPr lang="en-US" altLang="zh-TW" dirty="0"/>
              <a:t> and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lvl="1"/>
            <a:r>
              <a:rPr lang="en-US" altLang="zh-TW" dirty="0"/>
              <a:t>Producer updates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(write)</a:t>
            </a:r>
          </a:p>
          <a:p>
            <a:pPr lvl="1"/>
            <a:r>
              <a:rPr lang="en-US" altLang="zh-TW" dirty="0"/>
              <a:t>Consumer updates </a:t>
            </a:r>
            <a:r>
              <a:rPr lang="en-US" altLang="zh-TW" dirty="0" err="1"/>
              <a:t>QHead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(read)</a:t>
            </a:r>
          </a:p>
          <a:p>
            <a:pPr lvl="1"/>
            <a:r>
              <a:rPr lang="en-US" altLang="zh-TW" dirty="0"/>
              <a:t>If Head == Tail, queue is full. </a:t>
            </a:r>
          </a:p>
          <a:p>
            <a:pPr lvl="2"/>
            <a:r>
              <a:rPr lang="en-US" altLang="zh-TW" dirty="0"/>
              <a:t>Stop pushing entries into queue.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9B1B-AA94-4B2F-8140-5487173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pic>
        <p:nvPicPr>
          <p:cNvPr id="1028" name="Picture 4" descr="Implementing a Queue using a circular array">
            <a:extLst>
              <a:ext uri="{FF2B5EF4-FFF2-40B4-BE49-F238E27FC236}">
                <a16:creationId xmlns:a16="http://schemas.microsoft.com/office/drawing/2014/main" id="{16D5CDC1-42AF-45F2-9B41-044EF8EA3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11727"/>
            <a:ext cx="6581774" cy="49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8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890C9-EBB7-41E9-BD92-EB9523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00311-BA0E-4721-A01F-A7A768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command put into this queue by sequence</a:t>
            </a:r>
          </a:p>
          <a:p>
            <a:r>
              <a:rPr lang="en-US" altLang="zh-TW" dirty="0"/>
              <a:t>Using NVME_COMMAND structure as entry</a:t>
            </a:r>
          </a:p>
          <a:p>
            <a:r>
              <a:rPr lang="en-US" altLang="zh-TW" dirty="0" err="1"/>
              <a:t>SubQHead</a:t>
            </a:r>
            <a:r>
              <a:rPr lang="en-US" altLang="zh-TW" dirty="0"/>
              <a:t> and </a:t>
            </a:r>
            <a:r>
              <a:rPr lang="en-US" altLang="zh-TW" dirty="0" err="1"/>
              <a:t>SubQTail</a:t>
            </a:r>
            <a:r>
              <a:rPr lang="en-US" altLang="zh-TW" dirty="0"/>
              <a:t> cursor</a:t>
            </a:r>
          </a:p>
          <a:p>
            <a:pPr lvl="1"/>
            <a:r>
              <a:rPr lang="en-US" altLang="zh-TW" dirty="0"/>
              <a:t>Sender update </a:t>
            </a:r>
            <a:r>
              <a:rPr lang="en-US" altLang="zh-TW" dirty="0" err="1"/>
              <a:t>SubQTail</a:t>
            </a:r>
            <a:r>
              <a:rPr lang="en-US" altLang="zh-TW" dirty="0"/>
              <a:t> to indicate “where is latest submitted entry”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device update </a:t>
            </a:r>
            <a:r>
              <a:rPr lang="en-US" altLang="zh-TW" dirty="0" err="1"/>
              <a:t>SubQHead</a:t>
            </a:r>
            <a:r>
              <a:rPr lang="en-US" altLang="zh-TW" dirty="0"/>
              <a:t> to indicate “where is latest consumed entry”</a:t>
            </a:r>
          </a:p>
        </p:txBody>
      </p:sp>
    </p:spTree>
    <p:extLst>
      <p:ext uri="{BB962C8B-B14F-4D97-AF65-F5344CB8AC3E}">
        <p14:creationId xmlns:p14="http://schemas.microsoft.com/office/powerpoint/2010/main" val="734294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transmit data with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transmit data with commands, sender have to prepare some physical pages to store data </a:t>
            </a:r>
          </a:p>
          <a:p>
            <a:pPr lvl="1"/>
            <a:r>
              <a:rPr lang="en-US" altLang="zh-TW" dirty="0"/>
              <a:t>Sender should set PRP field to store these data</a:t>
            </a:r>
          </a:p>
          <a:p>
            <a:endParaRPr lang="en-US" altLang="zh-TW" dirty="0"/>
          </a:p>
          <a:p>
            <a:r>
              <a:rPr lang="en-US" altLang="zh-TW" dirty="0"/>
              <a:t>Host should prepare these pages to read from/write to </a:t>
            </a:r>
            <a:r>
              <a:rPr lang="en-US" altLang="zh-TW" dirty="0" err="1"/>
              <a:t>NVMe</a:t>
            </a:r>
            <a:r>
              <a:rPr lang="en-US" altLang="zh-TW" dirty="0"/>
              <a:t> device.</a:t>
            </a:r>
          </a:p>
          <a:p>
            <a:endParaRPr lang="en-US" altLang="zh-TW" dirty="0"/>
          </a:p>
          <a:p>
            <a:r>
              <a:rPr lang="en-US" altLang="zh-TW" dirty="0"/>
              <a:t>Physical Region Page (PRP)</a:t>
            </a:r>
          </a:p>
          <a:p>
            <a:r>
              <a:rPr lang="en-US" altLang="zh-TW" dirty="0"/>
              <a:t>Scatter Gather List (SGL)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89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SPCNVMe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OpenSource</a:t>
            </a:r>
            <a:r>
              <a:rPr lang="en-US" altLang="zh-TW" dirty="0"/>
              <a:t> PCIe </a:t>
            </a:r>
            <a:r>
              <a:rPr lang="en-US" altLang="zh-TW" dirty="0" err="1"/>
              <a:t>NVMe</a:t>
            </a:r>
            <a:r>
              <a:rPr lang="en-US" altLang="zh-TW" dirty="0"/>
              <a:t> driver for Windows Platform</a:t>
            </a:r>
          </a:p>
          <a:p>
            <a:r>
              <a:rPr lang="en-US" altLang="zh-TW" dirty="0"/>
              <a:t>Implemented by </a:t>
            </a:r>
            <a:r>
              <a:rPr lang="en-US" altLang="zh-TW" dirty="0" err="1"/>
              <a:t>Storport</a:t>
            </a:r>
            <a:r>
              <a:rPr lang="en-US" altLang="zh-TW" dirty="0"/>
              <a:t> Miniport framework</a:t>
            </a:r>
          </a:p>
          <a:p>
            <a:r>
              <a:rPr lang="en-US" altLang="zh-TW" dirty="0"/>
              <a:t>Supported only Win 8+</a:t>
            </a:r>
          </a:p>
          <a:p>
            <a:pPr lvl="1"/>
            <a:r>
              <a:rPr lang="en-US" altLang="zh-TW" dirty="0"/>
              <a:t>Maybe I will make it support Win7 when I have free time.... :p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information are reversed from windows built-in stornvme.sys.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62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0F79721-1184-4C45-979B-7556EE4C4D8B}"/>
              </a:ext>
            </a:extLst>
          </p:cNvPr>
          <p:cNvGrpSpPr/>
          <p:nvPr/>
        </p:nvGrpSpPr>
        <p:grpSpPr>
          <a:xfrm>
            <a:off x="1762539" y="2160104"/>
            <a:ext cx="8322549" cy="3772453"/>
            <a:chOff x="1762539" y="2160104"/>
            <a:chExt cx="8322549" cy="377245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23F69F-C7EF-4E2B-BF42-D08B81A3B59E}"/>
                </a:ext>
              </a:extLst>
            </p:cNvPr>
            <p:cNvGrpSpPr/>
            <p:nvPr/>
          </p:nvGrpSpPr>
          <p:grpSpPr>
            <a:xfrm>
              <a:off x="1762539" y="2160104"/>
              <a:ext cx="3043583" cy="3772453"/>
              <a:chOff x="1762539" y="2160104"/>
              <a:chExt cx="3043583" cy="37724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484980-94E3-4C08-9A19-CC3BFC599E88}"/>
                  </a:ext>
                </a:extLst>
              </p:cNvPr>
              <p:cNvSpPr/>
              <p:nvPr/>
            </p:nvSpPr>
            <p:spPr>
              <a:xfrm>
                <a:off x="1762539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SubmitQueue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7EB405-1CF1-4DCF-BEC2-C96092462458}"/>
                  </a:ext>
                </a:extLst>
              </p:cNvPr>
              <p:cNvSpPr/>
              <p:nvPr/>
            </p:nvSpPr>
            <p:spPr>
              <a:xfrm>
                <a:off x="23843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SubQ-0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6E593-E0E2-4A6C-AA4B-BA9A03CC5229}"/>
                  </a:ext>
                </a:extLst>
              </p:cNvPr>
              <p:cNvSpPr/>
              <p:nvPr/>
            </p:nvSpPr>
            <p:spPr>
              <a:xfrm>
                <a:off x="23843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SubQ-1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C0D861-F3BA-43C5-983A-97256EC7A30B}"/>
                  </a:ext>
                </a:extLst>
              </p:cNvPr>
              <p:cNvSpPr/>
              <p:nvPr/>
            </p:nvSpPr>
            <p:spPr>
              <a:xfrm>
                <a:off x="23843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SubQ-2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2DFE8A-E45A-4716-8EBC-49B64FAAEEFA}"/>
                  </a:ext>
                </a:extLst>
              </p:cNvPr>
              <p:cNvSpPr/>
              <p:nvPr/>
            </p:nvSpPr>
            <p:spPr>
              <a:xfrm>
                <a:off x="23843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SubQ-3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D3A85B-C0CD-438B-80C0-767E704C3604}"/>
                  </a:ext>
                </a:extLst>
              </p:cNvPr>
              <p:cNvSpPr/>
              <p:nvPr/>
            </p:nvSpPr>
            <p:spPr>
              <a:xfrm>
                <a:off x="23843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E159B6-625E-4ED6-9228-82DF86C5C198}"/>
                  </a:ext>
                </a:extLst>
              </p:cNvPr>
              <p:cNvSpPr/>
              <p:nvPr/>
            </p:nvSpPr>
            <p:spPr>
              <a:xfrm>
                <a:off x="23843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C90A88-785C-452C-8E6A-6F93E7E64F0D}"/>
                  </a:ext>
                </a:extLst>
              </p:cNvPr>
              <p:cNvSpPr/>
              <p:nvPr/>
            </p:nvSpPr>
            <p:spPr>
              <a:xfrm>
                <a:off x="23843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78386D-FB93-49E1-8997-549A2E5F17D6}"/>
                  </a:ext>
                </a:extLst>
              </p:cNvPr>
              <p:cNvSpPr/>
              <p:nvPr/>
            </p:nvSpPr>
            <p:spPr>
              <a:xfrm>
                <a:off x="23843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6D73160-9B9B-4858-B9D6-045BAFB2A55C}"/>
                </a:ext>
              </a:extLst>
            </p:cNvPr>
            <p:cNvGrpSpPr/>
            <p:nvPr/>
          </p:nvGrpSpPr>
          <p:grpSpPr>
            <a:xfrm>
              <a:off x="7041505" y="2160104"/>
              <a:ext cx="3043583" cy="3772453"/>
              <a:chOff x="7041505" y="2160104"/>
              <a:chExt cx="3043583" cy="37724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2E83DE-9D38-4BF0-9E8F-18EF749AC51E}"/>
                  </a:ext>
                </a:extLst>
              </p:cNvPr>
              <p:cNvSpPr/>
              <p:nvPr/>
            </p:nvSpPr>
            <p:spPr>
              <a:xfrm>
                <a:off x="7041505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CompletionQueue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A7E1A0-A064-4E8D-8E1C-6B05308B638D}"/>
                  </a:ext>
                </a:extLst>
              </p:cNvPr>
              <p:cNvSpPr/>
              <p:nvPr/>
            </p:nvSpPr>
            <p:spPr>
              <a:xfrm>
                <a:off x="76675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CplQ-0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E95C5B-68D6-43F3-96AC-9E247F83BA07}"/>
                  </a:ext>
                </a:extLst>
              </p:cNvPr>
              <p:cNvSpPr/>
              <p:nvPr/>
            </p:nvSpPr>
            <p:spPr>
              <a:xfrm>
                <a:off x="76675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CplQ-1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B50C74-9C97-4EDF-8E2C-56F09D2B1C3E}"/>
                  </a:ext>
                </a:extLst>
              </p:cNvPr>
              <p:cNvSpPr/>
              <p:nvPr/>
            </p:nvSpPr>
            <p:spPr>
              <a:xfrm>
                <a:off x="76675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CplQ-2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75A662-0BEF-4277-A863-608638C09FCC}"/>
                  </a:ext>
                </a:extLst>
              </p:cNvPr>
              <p:cNvSpPr/>
              <p:nvPr/>
            </p:nvSpPr>
            <p:spPr>
              <a:xfrm>
                <a:off x="76675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CplQ-3</a:t>
                </a:r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509156-CB26-4BB6-AA76-EC7CC5E0FF7B}"/>
                  </a:ext>
                </a:extLst>
              </p:cNvPr>
              <p:cNvSpPr/>
              <p:nvPr/>
            </p:nvSpPr>
            <p:spPr>
              <a:xfrm>
                <a:off x="76675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82D9A6-2884-43F5-AF95-D7A9D1BF8E1F}"/>
                  </a:ext>
                </a:extLst>
              </p:cNvPr>
              <p:cNvSpPr/>
              <p:nvPr/>
            </p:nvSpPr>
            <p:spPr>
              <a:xfrm>
                <a:off x="76675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50435A-9E1B-4CCA-90BD-AAC1AAE5DA49}"/>
                  </a:ext>
                </a:extLst>
              </p:cNvPr>
              <p:cNvSpPr/>
              <p:nvPr/>
            </p:nvSpPr>
            <p:spPr>
              <a:xfrm>
                <a:off x="76675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71C117-2380-4110-BB75-7CD2016AA3F3}"/>
                  </a:ext>
                </a:extLst>
              </p:cNvPr>
              <p:cNvSpPr/>
              <p:nvPr/>
            </p:nvSpPr>
            <p:spPr>
              <a:xfrm>
                <a:off x="76675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CplQ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DE0EB57-C1CD-444B-AB0C-8E2BB2CEED4B}"/>
                </a:ext>
              </a:extLst>
            </p:cNvPr>
            <p:cNvCxnSpPr>
              <a:cxnSpLocks/>
              <a:stCxn id="30" idx="1"/>
              <a:endCxn id="6" idx="3"/>
            </p:cNvCxnSpPr>
            <p:nvPr/>
          </p:nvCxnSpPr>
          <p:spPr>
            <a:xfrm flipH="1">
              <a:off x="4184330" y="2816934"/>
              <a:ext cx="1194385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5E4D823-F5FA-4C7F-A15A-E1298C254B17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>
            <a:xfrm>
              <a:off x="6385722" y="2816934"/>
              <a:ext cx="1281808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6DAD2D2-90E7-4E06-9E92-22955583DBE4}"/>
                </a:ext>
              </a:extLst>
            </p:cNvPr>
            <p:cNvSpPr txBox="1"/>
            <p:nvPr/>
          </p:nvSpPr>
          <p:spPr>
            <a:xfrm>
              <a:off x="5378715" y="2632268"/>
              <a:ext cx="1007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Admin Q</a:t>
              </a:r>
              <a:endParaRPr lang="zh-TW" alt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A0D47E5-577D-47E1-9F8B-5274181F26B2}"/>
                </a:ext>
              </a:extLst>
            </p:cNvPr>
            <p:cNvCxnSpPr>
              <a:cxnSpLocks/>
              <a:stCxn id="37" idx="1"/>
              <a:endCxn id="7" idx="3"/>
            </p:cNvCxnSpPr>
            <p:nvPr/>
          </p:nvCxnSpPr>
          <p:spPr>
            <a:xfrm flipH="1">
              <a:off x="4184330" y="3174635"/>
              <a:ext cx="1032326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5334E3E-6CF7-4A57-A47A-EE22AE3882A2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>
              <a:off x="6547777" y="3174635"/>
              <a:ext cx="111975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8ADE9ED-4032-4197-8606-E44F63D0DA29}"/>
                </a:ext>
              </a:extLst>
            </p:cNvPr>
            <p:cNvSpPr txBox="1"/>
            <p:nvPr/>
          </p:nvSpPr>
          <p:spPr>
            <a:xfrm>
              <a:off x="5216656" y="2989969"/>
              <a:ext cx="133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1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491A892-2DF7-4581-8CD4-601DEC69A32F}"/>
                </a:ext>
              </a:extLst>
            </p:cNvPr>
            <p:cNvCxnSpPr>
              <a:cxnSpLocks/>
              <a:stCxn id="40" idx="1"/>
              <a:endCxn id="8" idx="3"/>
            </p:cNvCxnSpPr>
            <p:nvPr/>
          </p:nvCxnSpPr>
          <p:spPr>
            <a:xfrm flipH="1">
              <a:off x="4184330" y="3534635"/>
              <a:ext cx="1031447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C500F9E-08F3-4897-92B4-367A21CAFB61}"/>
                </a:ext>
              </a:extLst>
            </p:cNvPr>
            <p:cNvCxnSpPr>
              <a:cxnSpLocks/>
              <a:stCxn id="40" idx="3"/>
              <a:endCxn id="16" idx="1"/>
            </p:cNvCxnSpPr>
            <p:nvPr/>
          </p:nvCxnSpPr>
          <p:spPr>
            <a:xfrm>
              <a:off x="6547777" y="3534635"/>
              <a:ext cx="1119753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2CEC38F-5D78-4139-A7D6-03CD813D9BC8}"/>
                </a:ext>
              </a:extLst>
            </p:cNvPr>
            <p:cNvSpPr txBox="1"/>
            <p:nvPr/>
          </p:nvSpPr>
          <p:spPr>
            <a:xfrm>
              <a:off x="5215777" y="3349969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2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DF99F4-D601-4D0B-9E29-CBFFED85E730}"/>
                </a:ext>
              </a:extLst>
            </p:cNvPr>
            <p:cNvCxnSpPr>
              <a:cxnSpLocks/>
              <a:stCxn id="43" idx="1"/>
              <a:endCxn id="13" idx="3"/>
            </p:cNvCxnSpPr>
            <p:nvPr/>
          </p:nvCxnSpPr>
          <p:spPr>
            <a:xfrm flipH="1">
              <a:off x="4184330" y="5343933"/>
              <a:ext cx="974333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489A335-5422-4140-B439-230BA672D0C6}"/>
                </a:ext>
              </a:extLst>
            </p:cNvPr>
            <p:cNvCxnSpPr>
              <a:cxnSpLocks/>
              <a:stCxn id="43" idx="3"/>
              <a:endCxn id="21" idx="1"/>
            </p:cNvCxnSpPr>
            <p:nvPr/>
          </p:nvCxnSpPr>
          <p:spPr>
            <a:xfrm>
              <a:off x="6604890" y="5343933"/>
              <a:ext cx="1062640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5539E39-4271-49F8-951A-846976D9CD34}"/>
                </a:ext>
              </a:extLst>
            </p:cNvPr>
            <p:cNvSpPr txBox="1"/>
            <p:nvPr/>
          </p:nvSpPr>
          <p:spPr>
            <a:xfrm>
              <a:off x="5158663" y="5159267"/>
              <a:ext cx="144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5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QueuePair</a:t>
            </a:r>
            <a:r>
              <a:rPr lang="en-US" altLang="zh-TW" dirty="0"/>
              <a:t> has 1 </a:t>
            </a:r>
            <a:r>
              <a:rPr lang="en-US" altLang="zh-TW" dirty="0" err="1"/>
              <a:t>SubmitQueue</a:t>
            </a:r>
            <a:r>
              <a:rPr lang="en-US" altLang="zh-TW" dirty="0"/>
              <a:t> and 1 </a:t>
            </a:r>
            <a:r>
              <a:rPr lang="en-US" altLang="zh-TW" dirty="0" err="1"/>
              <a:t>CompletionQueue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1 Admin </a:t>
            </a:r>
            <a:r>
              <a:rPr lang="en-US" altLang="zh-TW" dirty="0" err="1"/>
              <a:t>QueuePair</a:t>
            </a:r>
            <a:r>
              <a:rPr lang="en-US" altLang="zh-TW" dirty="0"/>
              <a:t> and N I/O </a:t>
            </a:r>
            <a:r>
              <a:rPr lang="en-US" altLang="zh-TW" dirty="0" err="1"/>
              <a:t>QueuePairs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for admin command.</a:t>
            </a:r>
          </a:p>
          <a:p>
            <a:pPr lvl="1"/>
            <a:r>
              <a:rPr lang="en-US" altLang="zh-TW" dirty="0"/>
              <a:t>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requests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3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9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and Completion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01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Total 64 Bytes, defined in </a:t>
            </a:r>
            <a:r>
              <a:rPr lang="en-US" altLang="zh-TW" dirty="0" err="1"/>
              <a:t>nvme.h</a:t>
            </a:r>
            <a:r>
              <a:rPr lang="en-US" altLang="zh-TW" dirty="0"/>
              <a:t> struct _NVME_COMMAND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spec 1.3 Figure11</a:t>
            </a:r>
          </a:p>
          <a:p>
            <a:pPr lvl="1"/>
            <a:r>
              <a:rPr lang="en-US" altLang="zh-TW" dirty="0"/>
              <a:t>CDW0 : 4 bytes</a:t>
            </a:r>
          </a:p>
          <a:p>
            <a:pPr lvl="1"/>
            <a:r>
              <a:rPr lang="en-US" altLang="zh-TW" dirty="0"/>
              <a:t>NSID : 4 bytes</a:t>
            </a:r>
          </a:p>
          <a:p>
            <a:pPr lvl="1"/>
            <a:r>
              <a:rPr lang="en-US" altLang="zh-TW" dirty="0"/>
              <a:t>MPTR : 8 bytes</a:t>
            </a:r>
          </a:p>
          <a:p>
            <a:pPr lvl="1"/>
            <a:r>
              <a:rPr lang="en-US" altLang="zh-TW" dirty="0"/>
              <a:t>DPTR (PRP1 and PRP2) : 16 bytes</a:t>
            </a:r>
          </a:p>
          <a:p>
            <a:pPr lvl="1"/>
            <a:r>
              <a:rPr lang="en-US" altLang="zh-TW" dirty="0"/>
              <a:t>CDW10 ~ CDW15 : 4 bytes for each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1863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F409FE-5A7F-7CA8-621E-20652222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31"/>
            <a:ext cx="6358348" cy="517876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43687D-CA6D-7691-8489-D62A9E04507A}"/>
              </a:ext>
            </a:extLst>
          </p:cNvPr>
          <p:cNvSpPr txBox="1"/>
          <p:nvPr/>
        </p:nvSpPr>
        <p:spPr>
          <a:xfrm>
            <a:off x="7412761" y="2387350"/>
            <a:ext cx="28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OpCode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Fuse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PSDT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77A9DC-20EC-CBBB-8010-1DAB4A23A406}"/>
              </a:ext>
            </a:extLst>
          </p:cNvPr>
          <p:cNvCxnSpPr>
            <a:stCxn id="6" idx="1"/>
          </p:cNvCxnSpPr>
          <p:nvPr/>
        </p:nvCxnSpPr>
        <p:spPr>
          <a:xfrm flipH="1">
            <a:off x="4400550" y="2572016"/>
            <a:ext cx="3012211" cy="856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B9EA10-98A9-1876-88FA-59A04B85DEA6}"/>
              </a:ext>
            </a:extLst>
          </p:cNvPr>
          <p:cNvSpPr txBox="1"/>
          <p:nvPr/>
        </p:nvSpPr>
        <p:spPr>
          <a:xfrm>
            <a:off x="7412761" y="290817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Namespace 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6AC1F3A-2E01-3749-6742-DDA31C97AC2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4512" y="3092841"/>
            <a:ext cx="2968249" cy="545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333FA7-DAE4-303E-5732-EF6574461AB3}"/>
              </a:ext>
            </a:extLst>
          </p:cNvPr>
          <p:cNvSpPr txBox="1"/>
          <p:nvPr/>
        </p:nvSpPr>
        <p:spPr>
          <a:xfrm>
            <a:off x="7412761" y="3580493"/>
            <a:ext cx="6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PRPs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30F3E6-D3E0-A16D-A6E6-ACAF3E2926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670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FB4F428-6D3F-2050-8104-EE12912748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880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5493C8-AB75-446B-F087-1E0C739EB951}"/>
              </a:ext>
            </a:extLst>
          </p:cNvPr>
          <p:cNvSpPr txBox="1"/>
          <p:nvPr/>
        </p:nvSpPr>
        <p:spPr>
          <a:xfrm>
            <a:off x="7453052" y="5611830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Structures for corresponding command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615030A-E1FE-AD9D-FE81-B196A341526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556488" y="5796496"/>
            <a:ext cx="3896564" cy="209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CDW0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10</a:t>
            </a:r>
          </a:p>
          <a:p>
            <a:pPr lvl="1"/>
            <a:r>
              <a:rPr lang="en-US" altLang="zh-TW" dirty="0" err="1"/>
              <a:t>OpCode</a:t>
            </a:r>
            <a:r>
              <a:rPr lang="en-US" altLang="zh-TW" dirty="0"/>
              <a:t> : </a:t>
            </a:r>
            <a:r>
              <a:rPr lang="en-US" altLang="zh-TW" dirty="0" err="1"/>
              <a:t>cmd</a:t>
            </a:r>
            <a:r>
              <a:rPr lang="en-US" altLang="zh-TW" dirty="0"/>
              <a:t> code. Admin and I/O command has different </a:t>
            </a:r>
            <a:r>
              <a:rPr lang="en-US" altLang="zh-TW" dirty="0" err="1"/>
              <a:t>OpCode</a:t>
            </a:r>
            <a:endParaRPr lang="en-US" altLang="zh-TW" dirty="0"/>
          </a:p>
          <a:p>
            <a:pPr lvl="2"/>
            <a:r>
              <a:rPr lang="en-US" altLang="zh-TW" dirty="0"/>
              <a:t>E.g. NVME_ADMIN_COMMAND_IDENTIFY == 6</a:t>
            </a:r>
          </a:p>
          <a:p>
            <a:pPr lvl="1"/>
            <a:r>
              <a:rPr lang="en-US" altLang="zh-TW" dirty="0"/>
              <a:t>FUSE : fused operation</a:t>
            </a:r>
          </a:p>
          <a:p>
            <a:pPr lvl="1"/>
            <a:r>
              <a:rPr lang="en-US" altLang="zh-TW" dirty="0"/>
              <a:t>CID : command id, should be unique in entire device currently processing</a:t>
            </a:r>
          </a:p>
          <a:p>
            <a:pPr lvl="1"/>
            <a:r>
              <a:rPr lang="en-US" altLang="zh-TW" dirty="0"/>
              <a:t>PSDT :</a:t>
            </a:r>
            <a:r>
              <a:rPr lang="zh-TW" altLang="en-US" dirty="0"/>
              <a:t> </a:t>
            </a:r>
            <a:r>
              <a:rPr lang="en-US" altLang="zh-TW" dirty="0"/>
              <a:t>select DPTR or MPTR to transfer data. Default 00 == DPTR (use PRP)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081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BBE01-F13D-34EE-5C42-1122F44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NSID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0A70-EB7D-F09D-C74D-E375A6E2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Select Namespace ID that this command applies to.</a:t>
            </a:r>
          </a:p>
          <a:p>
            <a:pPr lvl="1"/>
            <a:r>
              <a:rPr lang="en-US" altLang="zh-TW" dirty="0"/>
              <a:t>1-based index id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cmd</a:t>
            </a:r>
            <a:r>
              <a:rPr lang="en-US" altLang="zh-TW" dirty="0"/>
              <a:t> doesn’t need NSID, set this field to 0</a:t>
            </a:r>
          </a:p>
          <a:p>
            <a:pPr lvl="1"/>
            <a:r>
              <a:rPr lang="en-US" altLang="zh-TW" dirty="0"/>
              <a:t>If apply this command to all namespaces, set this field to 0xFFFFFFFF</a:t>
            </a:r>
          </a:p>
          <a:p>
            <a:pPr lvl="1"/>
            <a:r>
              <a:rPr lang="en-US" altLang="zh-TW" dirty="0"/>
              <a:t>Wrong NSID will cause </a:t>
            </a:r>
            <a:r>
              <a:rPr lang="en-US" altLang="zh-TW" dirty="0" err="1"/>
              <a:t>cmd</a:t>
            </a:r>
            <a:r>
              <a:rPr lang="en-US" altLang="zh-TW" dirty="0"/>
              <a:t> failed.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0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MPTR and DPTR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MPTR is reserved for </a:t>
            </a:r>
            <a:r>
              <a:rPr lang="en-US" altLang="zh-TW" dirty="0" err="1"/>
              <a:t>NVMe</a:t>
            </a:r>
            <a:r>
              <a:rPr lang="en-US" altLang="zh-TW" dirty="0"/>
              <a:t> over Fabric (so I didn’t use)</a:t>
            </a:r>
          </a:p>
          <a:p>
            <a:pPr lvl="1"/>
            <a:r>
              <a:rPr lang="en-US" altLang="zh-TW" dirty="0"/>
              <a:t>DPTR is common way to pass data buffer with </a:t>
            </a:r>
            <a:r>
              <a:rPr lang="en-US" altLang="zh-TW" dirty="0" err="1"/>
              <a:t>NVMe</a:t>
            </a:r>
            <a:r>
              <a:rPr lang="en-US" altLang="zh-TW" dirty="0"/>
              <a:t> command.</a:t>
            </a:r>
          </a:p>
          <a:p>
            <a:pPr lvl="2"/>
            <a:r>
              <a:rPr lang="en-US" altLang="zh-TW" dirty="0"/>
              <a:t>I only use PRP, not SGL.</a:t>
            </a:r>
          </a:p>
          <a:p>
            <a:pPr lvl="1"/>
            <a:r>
              <a:rPr lang="en-US" altLang="zh-TW" dirty="0"/>
              <a:t>PRP contains </a:t>
            </a:r>
            <a:r>
              <a:rPr lang="en-US" altLang="zh-TW" dirty="0" err="1"/>
              <a:t>PhysicalAddress</a:t>
            </a:r>
            <a:r>
              <a:rPr lang="en-US" altLang="zh-TW" dirty="0"/>
              <a:t> of data buffer.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191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all condition, PRP1 should be </a:t>
            </a:r>
            <a:r>
              <a:rPr lang="en-US" altLang="zh-TW" dirty="0">
                <a:highlight>
                  <a:srgbClr val="FFFF00"/>
                </a:highlight>
              </a:rPr>
              <a:t>DWORD</a:t>
            </a:r>
            <a:r>
              <a:rPr lang="en-US" altLang="zh-TW" dirty="0"/>
              <a:t> aligned at least. PRP2 should be </a:t>
            </a:r>
            <a:r>
              <a:rPr lang="en-US" altLang="zh-TW" dirty="0">
                <a:highlight>
                  <a:srgbClr val="FFFF00"/>
                </a:highlight>
              </a:rPr>
              <a:t>page aligned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following address means “</a:t>
            </a:r>
            <a:r>
              <a:rPr lang="en-US" altLang="zh-TW" dirty="0" err="1"/>
              <a:t>PhysicalAddress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If buffer doesn’t across page boundary, PRP1 == address of buffer start, and PRP2 == 0</a:t>
            </a:r>
          </a:p>
          <a:p>
            <a:pPr lvl="1"/>
            <a:r>
              <a:rPr lang="en-US" altLang="zh-TW" dirty="0"/>
              <a:t>If buffer across one page boundary, PRP1 ==  address of buffer start, and PRP2 == next page start address</a:t>
            </a:r>
          </a:p>
          <a:p>
            <a:pPr lvl="2"/>
            <a:r>
              <a:rPr lang="en-US" altLang="zh-TW" dirty="0"/>
              <a:t>E.g. buffer </a:t>
            </a:r>
            <a:r>
              <a:rPr lang="en-US" altLang="zh-TW" dirty="0" err="1"/>
              <a:t>va</a:t>
            </a:r>
            <a:r>
              <a:rPr lang="en-US" altLang="zh-TW" dirty="0"/>
              <a:t>=0xffff80a000001730, pa = 0x0000000005942730 length 0xC00. PRP1 == 0x0000000005942730 and PRP2 == 0x0000000005943000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891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ADF06BF-988B-4B88-B932-A6EEAF2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EE589F-F9B3-490B-886C-236427096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20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If buffer across 2 or more page boundary, PRP1 is buffer start address, PRP2 is another allocated new PAGE(1 page only). In this page stores address array of following buffer address.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 err="1"/>
              <a:t>assum</a:t>
            </a:r>
            <a:r>
              <a:rPr lang="en-US" altLang="zh-TW" dirty="0"/>
              <a:t> a buffer </a:t>
            </a:r>
            <a:r>
              <a:rPr lang="en-US" altLang="zh-TW" dirty="0" err="1"/>
              <a:t>va</a:t>
            </a:r>
            <a:r>
              <a:rPr lang="en-US" altLang="zh-TW" dirty="0"/>
              <a:t>=0xffff80a000001730, pa=0x0000000005942730, length=0x1A00. </a:t>
            </a:r>
          </a:p>
          <a:p>
            <a:pPr lvl="2"/>
            <a:r>
              <a:rPr lang="en-US" altLang="zh-TW" dirty="0"/>
              <a:t>PRP1 == 0x0000000005942730, PRP2 == another page (assume it is 0x0000000006007000, named PHYSICAL_ADDRESS *prp2_list pointer points to this page). </a:t>
            </a:r>
          </a:p>
          <a:p>
            <a:pPr lvl="2"/>
            <a:r>
              <a:rPr lang="en-US" altLang="zh-TW" dirty="0"/>
              <a:t>prp2_list[0]==0x0000000005943000, prp2_list[1]== 0x0000000005944000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877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471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01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F7993E-90D9-4121-8ABB-193ED25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C43A67-4728-421E-9965-03B66287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64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589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8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spec</a:t>
            </a:r>
          </a:p>
          <a:p>
            <a:pPr lvl="1"/>
            <a:r>
              <a:rPr lang="en-US" altLang="zh-TW" dirty="0">
                <a:hlinkClick r:id="rId2"/>
              </a:rPr>
              <a:t>https://nvmexpress.org/wp-content/uploads/NVM_Express_Revision_1.3.pdf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StorNVMe</a:t>
            </a:r>
            <a:r>
              <a:rPr lang="en-US" altLang="zh-TW" dirty="0"/>
              <a:t> driver SCSI Translation Support</a:t>
            </a:r>
          </a:p>
          <a:p>
            <a:pPr lvl="1"/>
            <a:r>
              <a:rPr lang="en-US" altLang="zh-TW">
                <a:hlinkClick r:id="rId3"/>
              </a:rPr>
              <a:t>https://github.com/MicrosoftDocs/windows-driver-docs/blob/staging/windows-driver-docs-pr/storage/stornvme-scsi-translation-support.md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39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n Png – Free PNG Images Vector, PSD, Clipart, Templates">
            <a:extLst>
              <a:ext uri="{FF2B5EF4-FFF2-40B4-BE49-F238E27FC236}">
                <a16:creationId xmlns:a16="http://schemas.microsoft.com/office/drawing/2014/main" id="{BBE47B31-2B36-49D5-B349-F096C428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5" y="342900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2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6B52DE-F4E9-DCDD-5123-EA2F45A6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FC0D2C-A825-F0C3-57AE-43F9052E4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60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7246-E8AE-F734-CF16-12109B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SSD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188B6-E844-51EE-F42C-634E328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http://www.ssdfans.com/?p=8076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https://zh.m.wikipedia.org/zh-hant/NVM_Express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err="1"/>
              <a:t>NVMe</a:t>
            </a:r>
            <a:r>
              <a:rPr lang="en-US" altLang="zh-TW" dirty="0"/>
              <a:t> device has controller and namespaces</a:t>
            </a:r>
          </a:p>
          <a:p>
            <a:pPr lvl="1"/>
            <a:r>
              <a:rPr lang="en-US" altLang="zh-TW" dirty="0"/>
              <a:t>Actually </a:t>
            </a:r>
            <a:r>
              <a:rPr lang="en-US" altLang="zh-TW" dirty="0" err="1"/>
              <a:t>NVMe</a:t>
            </a:r>
            <a:r>
              <a:rPr lang="en-US" altLang="zh-TW" dirty="0"/>
              <a:t> support multiple controller but </a:t>
            </a:r>
            <a:r>
              <a:rPr lang="en-US" altLang="zh-TW" dirty="0" err="1"/>
              <a:t>SpcNVMe</a:t>
            </a:r>
            <a:r>
              <a:rPr lang="en-US" altLang="zh-TW" dirty="0"/>
              <a:t> doesn’t support it yet.</a:t>
            </a:r>
          </a:p>
          <a:p>
            <a:r>
              <a:rPr lang="en-US" altLang="zh-TW" dirty="0"/>
              <a:t>Each namespace has different format(e.g. block size)</a:t>
            </a:r>
          </a:p>
          <a:p>
            <a:r>
              <a:rPr lang="en-US" altLang="zh-TW" dirty="0"/>
              <a:t>Each namespace can represent one “Disk” in windows view.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89BC7A6-846C-AB0D-BA2F-CB9C591A88EE}"/>
              </a:ext>
            </a:extLst>
          </p:cNvPr>
          <p:cNvGrpSpPr/>
          <p:nvPr/>
        </p:nvGrpSpPr>
        <p:grpSpPr>
          <a:xfrm>
            <a:off x="6920988" y="1895306"/>
            <a:ext cx="4320000" cy="4211976"/>
            <a:chOff x="2632953" y="1964987"/>
            <a:chExt cx="4320000" cy="42119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0E1AD8-EA86-BEC4-279C-530CF4F85C1C}"/>
                </a:ext>
              </a:extLst>
            </p:cNvPr>
            <p:cNvSpPr/>
            <p:nvPr/>
          </p:nvSpPr>
          <p:spPr>
            <a:xfrm>
              <a:off x="2632953" y="5376153"/>
              <a:ext cx="4320000" cy="8008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PCIe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2632953" y="1964987"/>
              <a:ext cx="4320000" cy="34111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080D61-8C5A-6BAC-DC9F-398728353605}"/>
                </a:ext>
              </a:extLst>
            </p:cNvPr>
            <p:cNvSpPr/>
            <p:nvPr/>
          </p:nvSpPr>
          <p:spPr>
            <a:xfrm>
              <a:off x="3067456" y="2454207"/>
              <a:ext cx="1485089" cy="27833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Controller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5F8CF5-4AB4-A1E6-B155-0EA51A031DF9}"/>
                </a:ext>
              </a:extLst>
            </p:cNvPr>
            <p:cNvSpPr/>
            <p:nvPr/>
          </p:nvSpPr>
          <p:spPr>
            <a:xfrm>
              <a:off x="4364476" y="2976138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E18334-EFB9-C92F-D431-2141AC3F7900}"/>
                </a:ext>
              </a:extLst>
            </p:cNvPr>
            <p:cNvSpPr/>
            <p:nvPr/>
          </p:nvSpPr>
          <p:spPr>
            <a:xfrm>
              <a:off x="4364476" y="3518050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2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CAED02-133F-12C3-748A-7BA23D416CCC}"/>
                </a:ext>
              </a:extLst>
            </p:cNvPr>
            <p:cNvSpPr/>
            <p:nvPr/>
          </p:nvSpPr>
          <p:spPr>
            <a:xfrm>
              <a:off x="4364476" y="4063019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...... NS 3~127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0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290BE5-EAE8-2183-1175-F8E9AA331B17}"/>
              </a:ext>
            </a:extLst>
          </p:cNvPr>
          <p:cNvGrpSpPr/>
          <p:nvPr/>
        </p:nvGrpSpPr>
        <p:grpSpPr>
          <a:xfrm>
            <a:off x="3396000" y="1532026"/>
            <a:ext cx="5400000" cy="5052663"/>
            <a:chOff x="3396000" y="1523234"/>
            <a:chExt cx="5400000" cy="5052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3396000" y="1523234"/>
              <a:ext cx="5400000" cy="5052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02CC5-F340-5F0E-4C15-8244171F8EC7}"/>
                </a:ext>
              </a:extLst>
            </p:cNvPr>
            <p:cNvSpPr/>
            <p:nvPr/>
          </p:nvSpPr>
          <p:spPr>
            <a:xfrm>
              <a:off x="6310009" y="1926075"/>
              <a:ext cx="2289242" cy="45667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Device Registers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6FAD-7B3B-F270-86FE-0CB4AD2C743A}"/>
                </a:ext>
              </a:extLst>
            </p:cNvPr>
            <p:cNvSpPr/>
            <p:nvPr/>
          </p:nvSpPr>
          <p:spPr>
            <a:xfrm>
              <a:off x="3871608" y="1948797"/>
              <a:ext cx="1800000" cy="18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Admin Queue Pair x1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0311E-C2DB-76AF-CDDF-5F3BD476FB6C}"/>
                </a:ext>
              </a:extLst>
            </p:cNvPr>
            <p:cNvSpPr/>
            <p:nvPr/>
          </p:nvSpPr>
          <p:spPr>
            <a:xfrm>
              <a:off x="3871608" y="4006906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6FFBFF-855B-54ED-F90B-0AA430C7450F}"/>
                </a:ext>
              </a:extLst>
            </p:cNvPr>
            <p:cNvSpPr/>
            <p:nvPr/>
          </p:nvSpPr>
          <p:spPr>
            <a:xfrm>
              <a:off x="4020765" y="415606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83A800-8F9C-5C09-B7A0-442098FCC104}"/>
                </a:ext>
              </a:extLst>
            </p:cNvPr>
            <p:cNvSpPr/>
            <p:nvPr/>
          </p:nvSpPr>
          <p:spPr>
            <a:xfrm>
              <a:off x="4169922" y="431682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B61A-0D21-2694-1825-D7936F8C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D71B5-CFB6-DD89-FD25-25E97E2A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796" cy="4351338"/>
          </a:xfrm>
        </p:spPr>
        <p:txBody>
          <a:bodyPr/>
          <a:lstStyle/>
          <a:p>
            <a:r>
              <a:rPr lang="en-US" altLang="zh-TW" dirty="0"/>
              <a:t>Terms Definition in spec</a:t>
            </a:r>
          </a:p>
          <a:p>
            <a:pPr lvl="1"/>
            <a:r>
              <a:rPr lang="en-US" altLang="zh-TW" dirty="0"/>
              <a:t>Host : OS Layer which your driver running</a:t>
            </a:r>
          </a:p>
          <a:p>
            <a:pPr lvl="1"/>
            <a:r>
              <a:rPr lang="en-US" altLang="zh-TW" dirty="0"/>
              <a:t>Device : Your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Host control / communicate / submit commands to device, get completion and result from device.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63A8BB-4017-56D3-A022-28333CDF3232}"/>
              </a:ext>
            </a:extLst>
          </p:cNvPr>
          <p:cNvGrpSpPr/>
          <p:nvPr/>
        </p:nvGrpSpPr>
        <p:grpSpPr>
          <a:xfrm>
            <a:off x="7240465" y="2231898"/>
            <a:ext cx="4320001" cy="2804400"/>
            <a:chOff x="5785338" y="1453778"/>
            <a:chExt cx="4320001" cy="280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E957D6-DA28-8E91-2F2E-83DF112C6094}"/>
                </a:ext>
              </a:extLst>
            </p:cNvPr>
            <p:cNvSpPr/>
            <p:nvPr/>
          </p:nvSpPr>
          <p:spPr>
            <a:xfrm>
              <a:off x="5785339" y="2998178"/>
              <a:ext cx="4320000" cy="12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TW" dirty="0" err="1"/>
                <a:t>Haradware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7DEE18-2F9E-C269-859C-CC75AF433F98}"/>
                </a:ext>
              </a:extLst>
            </p:cNvPr>
            <p:cNvSpPr/>
            <p:nvPr/>
          </p:nvSpPr>
          <p:spPr>
            <a:xfrm>
              <a:off x="6503106" y="3121268"/>
              <a:ext cx="288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NVME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678138-4B7F-41A8-D18A-3894C50B9226}"/>
                </a:ext>
              </a:extLst>
            </p:cNvPr>
            <p:cNvSpPr/>
            <p:nvPr/>
          </p:nvSpPr>
          <p:spPr>
            <a:xfrm>
              <a:off x="5785338" y="1453778"/>
              <a:ext cx="4319999" cy="1166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Host</a:t>
              </a:r>
            </a:p>
            <a:p>
              <a:pPr algn="ctr"/>
              <a:r>
                <a:rPr lang="en-US" altLang="zh-TW" dirty="0"/>
                <a:t>(OS Layer)</a:t>
              </a:r>
              <a:endParaRPr lang="zh-TW" altLang="en-US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DED6D159-61B9-C719-A973-71483ACB79D1}"/>
                </a:ext>
              </a:extLst>
            </p:cNvPr>
            <p:cNvSpPr/>
            <p:nvPr/>
          </p:nvSpPr>
          <p:spPr>
            <a:xfrm>
              <a:off x="8524142" y="2655277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BC48F4CB-555E-9DB3-2332-EB8E08778926}"/>
                </a:ext>
              </a:extLst>
            </p:cNvPr>
            <p:cNvSpPr/>
            <p:nvPr/>
          </p:nvSpPr>
          <p:spPr>
            <a:xfrm rot="10800000">
              <a:off x="7042638" y="2655276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Region and </a:t>
            </a:r>
            <a:r>
              <a:rPr lang="en-US" altLang="zh-TW" dirty="0" err="1"/>
              <a:t>QueuePair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NVMe</a:t>
            </a:r>
            <a:r>
              <a:rPr lang="en-US" altLang="zh-TW" dirty="0"/>
              <a:t> device, there is one “Global” register region.</a:t>
            </a:r>
          </a:p>
          <a:p>
            <a:pPr lvl="1"/>
            <a:r>
              <a:rPr lang="en-US" altLang="zh-TW" dirty="0"/>
              <a:t>Each PCI device has its own </a:t>
            </a:r>
            <a:r>
              <a:rPr lang="en-US" altLang="zh-TW" dirty="0" err="1"/>
              <a:t>i</a:t>
            </a:r>
            <a:r>
              <a:rPr lang="en-US" altLang="zh-TW" dirty="0"/>
              <a:t>/o address and register address. They are used to communicate with hardware to perform actions you want.</a:t>
            </a:r>
          </a:p>
          <a:p>
            <a:pPr lvl="1"/>
            <a:r>
              <a:rPr lang="en-US" altLang="zh-TW" dirty="0"/>
              <a:t>By registers, you can enable(startup)/disable(shutdown) device, check status and other </a:t>
            </a:r>
            <a:r>
              <a:rPr lang="en-US" altLang="zh-TW" dirty="0" err="1"/>
              <a:t>informations</a:t>
            </a:r>
            <a:r>
              <a:rPr lang="en-US" altLang="zh-TW" dirty="0"/>
              <a:t> are done by registers.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QueuePair</a:t>
            </a:r>
            <a:r>
              <a:rPr lang="en-US" altLang="zh-TW" dirty="0"/>
              <a:t> for communication</a:t>
            </a:r>
          </a:p>
          <a:p>
            <a:pPr lvl="1"/>
            <a:r>
              <a:rPr lang="en-US" altLang="zh-TW" dirty="0"/>
              <a:t>Host submit commands to device via </a:t>
            </a:r>
            <a:r>
              <a:rPr lang="en-US" altLang="zh-TW" dirty="0" err="1"/>
              <a:t>SubmissionQueue</a:t>
            </a:r>
            <a:r>
              <a:rPr lang="en-US" altLang="zh-TW" dirty="0"/>
              <a:t> (</a:t>
            </a:r>
            <a:r>
              <a:rPr lang="en-US" altLang="zh-TW" dirty="0" err="1"/>
              <a:t>SubQueue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Host retrieve command result from device via </a:t>
            </a:r>
            <a:r>
              <a:rPr lang="en-US" altLang="zh-TW" dirty="0" err="1"/>
              <a:t>CompletionQueue</a:t>
            </a:r>
            <a:r>
              <a:rPr lang="en-US" altLang="zh-TW" dirty="0"/>
              <a:t> (</a:t>
            </a:r>
            <a:r>
              <a:rPr lang="en-US" altLang="zh-TW" dirty="0" err="1"/>
              <a:t>CplQueue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SubQueue</a:t>
            </a:r>
            <a:r>
              <a:rPr lang="en-US" altLang="zh-TW" dirty="0"/>
              <a:t> + 1 </a:t>
            </a:r>
            <a:r>
              <a:rPr lang="en-US" altLang="zh-TW" dirty="0" err="1"/>
              <a:t>CplQueue</a:t>
            </a:r>
            <a:r>
              <a:rPr lang="en-US" altLang="zh-TW" dirty="0"/>
              <a:t> == 1 </a:t>
            </a:r>
            <a:r>
              <a:rPr lang="en-US" altLang="zh-TW" dirty="0" err="1"/>
              <a:t>QueuePair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13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device, 1 </a:t>
            </a:r>
            <a:r>
              <a:rPr lang="en-US" altLang="zh-TW" dirty="0" err="1"/>
              <a:t>QueuePair</a:t>
            </a:r>
            <a:r>
              <a:rPr lang="en-US" altLang="zh-TW" dirty="0"/>
              <a:t> for admin requests</a:t>
            </a:r>
          </a:p>
          <a:p>
            <a:pPr lvl="1"/>
            <a:r>
              <a:rPr lang="en-US" altLang="zh-TW" dirty="0"/>
              <a:t>E.g. register I/O queue, identify controllers and namespaces, query SMART info, setup Interrupt Coalescing…etc.</a:t>
            </a:r>
          </a:p>
          <a:p>
            <a:r>
              <a:rPr lang="en-US" altLang="zh-TW" dirty="0"/>
              <a:t>Multiple 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related requests</a:t>
            </a:r>
          </a:p>
          <a:p>
            <a:pPr lvl="1"/>
            <a:r>
              <a:rPr lang="en-US" altLang="zh-TW" dirty="0"/>
              <a:t>Minimum 1 I/O </a:t>
            </a:r>
            <a:r>
              <a:rPr lang="en-US" altLang="zh-TW" dirty="0" err="1"/>
              <a:t>QueuePair</a:t>
            </a:r>
            <a:r>
              <a:rPr lang="en-US" altLang="zh-TW" dirty="0"/>
              <a:t> in each device, max depends on vendors</a:t>
            </a:r>
          </a:p>
          <a:p>
            <a:r>
              <a:rPr lang="en-US" altLang="zh-TW" dirty="0" err="1"/>
              <a:t>QueueSize</a:t>
            </a:r>
            <a:r>
              <a:rPr lang="en-US" altLang="zh-TW" dirty="0"/>
              <a:t> is “How many entries a Queue has?”</a:t>
            </a:r>
          </a:p>
          <a:p>
            <a:pPr lvl="1"/>
            <a:r>
              <a:rPr lang="en-US" altLang="zh-TW" dirty="0"/>
              <a:t>Host must register queue size before use them</a:t>
            </a:r>
          </a:p>
          <a:p>
            <a:pPr lvl="1"/>
            <a:r>
              <a:rPr lang="en-US" altLang="zh-TW" dirty="0" err="1"/>
              <a:t>SubQ</a:t>
            </a:r>
            <a:r>
              <a:rPr lang="en-US" altLang="zh-TW" dirty="0"/>
              <a:t> size can be different from </a:t>
            </a:r>
            <a:r>
              <a:rPr lang="en-US" altLang="zh-TW" dirty="0" err="1"/>
              <a:t>CplQ</a:t>
            </a:r>
            <a:r>
              <a:rPr lang="en-US" altLang="zh-TW" dirty="0"/>
              <a:t> size </a:t>
            </a:r>
          </a:p>
          <a:p>
            <a:pPr lvl="1"/>
            <a:r>
              <a:rPr lang="en-US" altLang="zh-TW" dirty="0"/>
              <a:t>Of course, it’s better that set same size for them.</a:t>
            </a:r>
          </a:p>
        </p:txBody>
      </p:sp>
    </p:spTree>
    <p:extLst>
      <p:ext uri="{BB962C8B-B14F-4D97-AF65-F5344CB8AC3E}">
        <p14:creationId xmlns:p14="http://schemas.microsoft.com/office/powerpoint/2010/main" val="80117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1558</Words>
  <Application>Microsoft Office PowerPoint</Application>
  <PresentationFormat>寬螢幕</PresentationFormat>
  <Paragraphs>245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佈景主題</vt:lpstr>
      <vt:lpstr>SPCNVMe Introduction and Design</vt:lpstr>
      <vt:lpstr>TOC</vt:lpstr>
      <vt:lpstr>What is SPCNVMe ?</vt:lpstr>
      <vt:lpstr>Overview</vt:lpstr>
      <vt:lpstr>Logical View of NVMe system</vt:lpstr>
      <vt:lpstr>Logical View of NVMe system</vt:lpstr>
      <vt:lpstr>Logical View of NVMe system</vt:lpstr>
      <vt:lpstr>Register Region and QueuePair</vt:lpstr>
      <vt:lpstr>QueuePairs</vt:lpstr>
      <vt:lpstr>Queue and Doorbell</vt:lpstr>
      <vt:lpstr>Queue and Doorbell</vt:lpstr>
      <vt:lpstr>Queue and Doorbell</vt:lpstr>
      <vt:lpstr>Queue and Doorbell</vt:lpstr>
      <vt:lpstr>Admin Cmd and I/O Cmd</vt:lpstr>
      <vt:lpstr>Commands of NVMe system</vt:lpstr>
      <vt:lpstr>Commands of NVMe system</vt:lpstr>
      <vt:lpstr>PowerPoint 簡報</vt:lpstr>
      <vt:lpstr>PowerPoint 簡報</vt:lpstr>
      <vt:lpstr>PowerPoint 簡報</vt:lpstr>
      <vt:lpstr>Important Behavior and Sequence</vt:lpstr>
      <vt:lpstr>PowerPoint 簡報</vt:lpstr>
      <vt:lpstr>Admin and I/O Queues</vt:lpstr>
      <vt:lpstr>PowerPoint 簡報</vt:lpstr>
      <vt:lpstr>NVMe Queue</vt:lpstr>
      <vt:lpstr>NVMe Queue Concept</vt:lpstr>
      <vt:lpstr>Ring Buffer concept</vt:lpstr>
      <vt:lpstr>Ring Buffer concept</vt:lpstr>
      <vt:lpstr>NVMe Submittion Queue</vt:lpstr>
      <vt:lpstr>How to transmit data with command</vt:lpstr>
      <vt:lpstr>Admin Queue and I/O Queue</vt:lpstr>
      <vt:lpstr>Admin Queue and I/O Queue</vt:lpstr>
      <vt:lpstr>PowerPoint 簡報</vt:lpstr>
      <vt:lpstr>Command and Completion</vt:lpstr>
      <vt:lpstr>NVME Command</vt:lpstr>
      <vt:lpstr>NVME Command</vt:lpstr>
      <vt:lpstr>NVME Command – CDW0</vt:lpstr>
      <vt:lpstr>NVME Command – NSID</vt:lpstr>
      <vt:lpstr>NVME Command – MPTR and DPTR</vt:lpstr>
      <vt:lpstr>NVME Command – PRP (DPTR) rules</vt:lpstr>
      <vt:lpstr>NVME Command – PRP (DPTR) rules</vt:lpstr>
      <vt:lpstr>NVME Command –</vt:lpstr>
      <vt:lpstr>NVME Command –</vt:lpstr>
      <vt:lpstr>SCSI Command Translation</vt:lpstr>
      <vt:lpstr>SCSI Translation</vt:lpstr>
      <vt:lpstr>PowerPoint 簡報</vt:lpstr>
      <vt:lpstr>Reference</vt:lpstr>
      <vt:lpstr>PowerPoint 簡報</vt:lpstr>
      <vt:lpstr>Appendix</vt:lpstr>
      <vt:lpstr>History of SSD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 Wang</dc:creator>
  <cp:lastModifiedBy>Roy Wang</cp:lastModifiedBy>
  <cp:revision>50</cp:revision>
  <dcterms:created xsi:type="dcterms:W3CDTF">2023-02-05T07:49:03Z</dcterms:created>
  <dcterms:modified xsi:type="dcterms:W3CDTF">2023-04-14T06:01:13Z</dcterms:modified>
</cp:coreProperties>
</file>