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Canva Sans" panose="020B0604020202020204" charset="0"/>
      <p:regular r:id="rId15"/>
    </p:embeddedFont>
    <p:embeddedFont>
      <p:font typeface="Canva Sans Bold" panose="020B0604020202020204" charset="0"/>
      <p:regular r:id="rId16"/>
    </p:embeddedFont>
    <p:embeddedFont>
      <p:font typeface="Now" panose="020B0604020202020204" charset="0"/>
      <p:regular r:id="rId17"/>
    </p:embeddedFont>
    <p:embeddedFont>
      <p:font typeface="Now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8485104" y="8160554"/>
            <a:ext cx="1453670" cy="428324"/>
            <a:chOff x="0" y="0"/>
            <a:chExt cx="952367" cy="280615"/>
          </a:xfrm>
        </p:grpSpPr>
        <p:sp>
          <p:nvSpPr>
            <p:cNvPr id="3" name="Freeform 3"/>
            <p:cNvSpPr/>
            <p:nvPr/>
          </p:nvSpPr>
          <p:spPr>
            <a:xfrm>
              <a:off x="0" y="0"/>
              <a:ext cx="952367" cy="280615"/>
            </a:xfrm>
            <a:custGeom>
              <a:avLst/>
              <a:gdLst/>
              <a:ahLst/>
              <a:cxnLst/>
              <a:rect l="l" t="t" r="r" b="b"/>
              <a:pathLst>
                <a:path w="952367" h="280615">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id="4" name="TextBox 4"/>
            <p:cNvSpPr txBox="1"/>
            <p:nvPr/>
          </p:nvSpPr>
          <p:spPr>
            <a:xfrm>
              <a:off x="0" y="-28575"/>
              <a:ext cx="952367" cy="309190"/>
            </a:xfrm>
            <a:prstGeom prst="rect">
              <a:avLst/>
            </a:prstGeom>
          </p:spPr>
          <p:txBody>
            <a:bodyPr lIns="40640" tIns="40640" rIns="40640" bIns="40640" rtlCol="0" anchor="ctr"/>
            <a:lstStyle/>
            <a:p>
              <a:pPr algn="ctr">
                <a:lnSpc>
                  <a:spcPts val="2127"/>
                </a:lnSpc>
              </a:pPr>
              <a:endParaRPr/>
            </a:p>
          </p:txBody>
        </p:sp>
      </p:grpSp>
      <p:sp>
        <p:nvSpPr>
          <p:cNvPr id="5" name="AutoShape 5"/>
          <p:cNvSpPr/>
          <p:nvPr/>
        </p:nvSpPr>
        <p:spPr>
          <a:xfrm>
            <a:off x="8867076" y="8374716"/>
            <a:ext cx="714075" cy="0"/>
          </a:xfrm>
          <a:prstGeom prst="line">
            <a:avLst/>
          </a:prstGeom>
          <a:ln w="19050" cap="flat">
            <a:solidFill>
              <a:srgbClr val="000000">
                <a:alpha val="70980"/>
              </a:srgbClr>
            </a:solidFill>
            <a:prstDash val="solid"/>
            <a:headEnd type="none" w="sm" len="sm"/>
            <a:tailEnd type="arrow" w="med" len="sm"/>
          </a:ln>
        </p:spPr>
      </p:sp>
      <p:sp>
        <p:nvSpPr>
          <p:cNvPr id="6" name="TextBox 6"/>
          <p:cNvSpPr txBox="1"/>
          <p:nvPr/>
        </p:nvSpPr>
        <p:spPr>
          <a:xfrm>
            <a:off x="2285038" y="2679535"/>
            <a:ext cx="13868493" cy="1657350"/>
          </a:xfrm>
          <a:prstGeom prst="rect">
            <a:avLst/>
          </a:prstGeom>
        </p:spPr>
        <p:txBody>
          <a:bodyPr lIns="0" tIns="0" rIns="0" bIns="0" rtlCol="0" anchor="t">
            <a:spAutoFit/>
          </a:bodyPr>
          <a:lstStyle/>
          <a:p>
            <a:pPr algn="ctr">
              <a:lnSpc>
                <a:spcPts val="13439"/>
              </a:lnSpc>
            </a:pPr>
            <a:r>
              <a:rPr lang="en-US" sz="9600" spc="268" dirty="0">
                <a:solidFill>
                  <a:srgbClr val="404040"/>
                </a:solidFill>
                <a:latin typeface="Now Bold"/>
              </a:rPr>
              <a:t>Course Work</a:t>
            </a:r>
          </a:p>
        </p:txBody>
      </p:sp>
      <p:sp>
        <p:nvSpPr>
          <p:cNvPr id="7" name="TextBox 7"/>
          <p:cNvSpPr txBox="1"/>
          <p:nvPr/>
        </p:nvSpPr>
        <p:spPr>
          <a:xfrm>
            <a:off x="4614700" y="4965535"/>
            <a:ext cx="9058600" cy="368627"/>
          </a:xfrm>
          <a:prstGeom prst="rect">
            <a:avLst/>
          </a:prstGeom>
        </p:spPr>
        <p:txBody>
          <a:bodyPr lIns="0" tIns="0" rIns="0" bIns="0" rtlCol="0" anchor="t">
            <a:spAutoFit/>
          </a:bodyPr>
          <a:lstStyle/>
          <a:p>
            <a:pPr algn="ctr">
              <a:lnSpc>
                <a:spcPts val="2891"/>
              </a:lnSpc>
            </a:pPr>
            <a:r>
              <a:rPr lang="en-US" sz="2370" dirty="0">
                <a:solidFill>
                  <a:srgbClr val="000000"/>
                </a:solidFill>
                <a:latin typeface="Now"/>
              </a:rPr>
              <a:t>Topic: “Call Center Management System Database”</a:t>
            </a:r>
          </a:p>
        </p:txBody>
      </p:sp>
      <p:sp>
        <p:nvSpPr>
          <p:cNvPr id="8" name="TextBox 8"/>
          <p:cNvSpPr txBox="1"/>
          <p:nvPr/>
        </p:nvSpPr>
        <p:spPr>
          <a:xfrm>
            <a:off x="1028700" y="9014648"/>
            <a:ext cx="2512675" cy="327526"/>
          </a:xfrm>
          <a:prstGeom prst="rect">
            <a:avLst/>
          </a:prstGeom>
        </p:spPr>
        <p:txBody>
          <a:bodyPr lIns="0" tIns="0" rIns="0" bIns="0" rtlCol="0" anchor="t">
            <a:spAutoFit/>
          </a:bodyPr>
          <a:lstStyle/>
          <a:p>
            <a:pPr>
              <a:lnSpc>
                <a:spcPts val="2562"/>
              </a:lnSpc>
            </a:pPr>
            <a:r>
              <a:rPr lang="en-US" sz="2100" dirty="0" err="1">
                <a:solidFill>
                  <a:srgbClr val="000000"/>
                </a:solidFill>
                <a:latin typeface="Now"/>
              </a:rPr>
              <a:t>Lishchuk</a:t>
            </a:r>
            <a:r>
              <a:rPr lang="en-US" sz="2100" dirty="0">
                <a:solidFill>
                  <a:srgbClr val="000000"/>
                </a:solidFill>
                <a:latin typeface="Now"/>
              </a:rPr>
              <a:t> K.I.</a:t>
            </a:r>
          </a:p>
        </p:txBody>
      </p:sp>
      <p:sp>
        <p:nvSpPr>
          <p:cNvPr id="9" name="TextBox 9"/>
          <p:cNvSpPr txBox="1"/>
          <p:nvPr/>
        </p:nvSpPr>
        <p:spPr>
          <a:xfrm>
            <a:off x="14746625" y="8962949"/>
            <a:ext cx="2512675" cy="329514"/>
          </a:xfrm>
          <a:prstGeom prst="rect">
            <a:avLst/>
          </a:prstGeom>
        </p:spPr>
        <p:txBody>
          <a:bodyPr lIns="0" tIns="0" rIns="0" bIns="0" rtlCol="0" anchor="t">
            <a:spAutoFit/>
          </a:bodyPr>
          <a:lstStyle/>
          <a:p>
            <a:pPr algn="r">
              <a:lnSpc>
                <a:spcPts val="2562"/>
              </a:lnSpc>
            </a:pPr>
            <a:r>
              <a:rPr lang="en-US" sz="2100" dirty="0" err="1">
                <a:solidFill>
                  <a:srgbClr val="000000"/>
                </a:solidFill>
                <a:latin typeface="Now"/>
              </a:rPr>
              <a:t>Smoklien</a:t>
            </a:r>
            <a:endParaRPr lang="en-US" sz="2100" dirty="0">
              <a:solidFill>
                <a:srgbClr val="000000"/>
              </a:solidFill>
              <a:latin typeface="Now"/>
            </a:endParaRPr>
          </a:p>
        </p:txBody>
      </p:sp>
      <p:sp>
        <p:nvSpPr>
          <p:cNvPr id="10" name="TextBox 10"/>
          <p:cNvSpPr txBox="1"/>
          <p:nvPr/>
        </p:nvSpPr>
        <p:spPr>
          <a:xfrm>
            <a:off x="1028700" y="8656177"/>
            <a:ext cx="2408177" cy="329514"/>
          </a:xfrm>
          <a:prstGeom prst="rect">
            <a:avLst/>
          </a:prstGeom>
        </p:spPr>
        <p:txBody>
          <a:bodyPr lIns="0" tIns="0" rIns="0" bIns="0" rtlCol="0" anchor="t">
            <a:spAutoFit/>
          </a:bodyPr>
          <a:lstStyle/>
          <a:p>
            <a:pPr>
              <a:lnSpc>
                <a:spcPts val="2562"/>
              </a:lnSpc>
            </a:pPr>
            <a:r>
              <a:rPr lang="en-US" sz="2100" dirty="0">
                <a:solidFill>
                  <a:srgbClr val="000000"/>
                </a:solidFill>
                <a:latin typeface="Now"/>
              </a:rPr>
              <a:t>Project Manager</a:t>
            </a:r>
          </a:p>
        </p:txBody>
      </p:sp>
      <p:sp>
        <p:nvSpPr>
          <p:cNvPr id="11" name="TextBox 11"/>
          <p:cNvSpPr txBox="1"/>
          <p:nvPr/>
        </p:nvSpPr>
        <p:spPr>
          <a:xfrm>
            <a:off x="14851123" y="8604478"/>
            <a:ext cx="2408177" cy="329514"/>
          </a:xfrm>
          <a:prstGeom prst="rect">
            <a:avLst/>
          </a:prstGeom>
        </p:spPr>
        <p:txBody>
          <a:bodyPr lIns="0" tIns="0" rIns="0" bIns="0" rtlCol="0" anchor="t">
            <a:spAutoFit/>
          </a:bodyPr>
          <a:lstStyle/>
          <a:p>
            <a:pPr algn="r">
              <a:lnSpc>
                <a:spcPts val="2562"/>
              </a:lnSpc>
            </a:pPr>
            <a:r>
              <a:rPr lang="en-US" sz="2100" dirty="0">
                <a:solidFill>
                  <a:srgbClr val="000000"/>
                </a:solidFill>
                <a:latin typeface="Now"/>
              </a:rPr>
              <a:t>By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464720" y="4229100"/>
            <a:ext cx="9358559" cy="3497048"/>
          </a:xfrm>
          <a:prstGeom prst="rect">
            <a:avLst/>
          </a:prstGeom>
        </p:spPr>
        <p:txBody>
          <a:bodyPr lIns="0" tIns="0" rIns="0" bIns="0" rtlCol="0" anchor="t">
            <a:spAutoFit/>
          </a:bodyPr>
          <a:lstStyle/>
          <a:p>
            <a:pPr algn="ctr">
              <a:lnSpc>
                <a:spcPts val="3904"/>
              </a:lnSpc>
            </a:pPr>
            <a:r>
              <a:rPr lang="en-US" sz="3200" dirty="0">
                <a:solidFill>
                  <a:srgbClr val="000000"/>
                </a:solidFill>
                <a:latin typeface="Now"/>
              </a:rPr>
              <a:t>The purpose of the coursework is to develop a database that could manage call center activities. The main goals of which are increasing the level of automation and improving the efficiency of the company's work, as well as providing employee performance reporting.</a:t>
            </a:r>
          </a:p>
        </p:txBody>
      </p:sp>
      <p:grpSp>
        <p:nvGrpSpPr>
          <p:cNvPr id="3" name="Group 3"/>
          <p:cNvGrpSpPr/>
          <p:nvPr/>
        </p:nvGrpSpPr>
        <p:grpSpPr>
          <a:xfrm>
            <a:off x="1028700" y="2551409"/>
            <a:ext cx="801428" cy="80142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id="5" name="TextBox 5"/>
            <p:cNvSpPr txBox="1"/>
            <p:nvPr/>
          </p:nvSpPr>
          <p:spPr>
            <a:xfrm>
              <a:off x="76200" y="66675"/>
              <a:ext cx="660400" cy="669925"/>
            </a:xfrm>
            <a:prstGeom prst="rect">
              <a:avLst/>
            </a:prstGeom>
          </p:spPr>
          <p:txBody>
            <a:bodyPr lIns="35867" tIns="35867" rIns="35867" bIns="35867" rtlCol="0" anchor="ctr"/>
            <a:lstStyle/>
            <a:p>
              <a:pPr algn="ctr">
                <a:lnSpc>
                  <a:spcPts val="2123"/>
                </a:lnSpc>
              </a:pPr>
              <a:endParaRPr/>
            </a:p>
          </p:txBody>
        </p:sp>
      </p:grpSp>
      <p:grpSp>
        <p:nvGrpSpPr>
          <p:cNvPr id="6" name="Group 6"/>
          <p:cNvGrpSpPr/>
          <p:nvPr/>
        </p:nvGrpSpPr>
        <p:grpSpPr>
          <a:xfrm>
            <a:off x="15805630" y="2924513"/>
            <a:ext cx="1453670" cy="428324"/>
            <a:chOff x="0" y="0"/>
            <a:chExt cx="952367" cy="280615"/>
          </a:xfrm>
        </p:grpSpPr>
        <p:sp>
          <p:nvSpPr>
            <p:cNvPr id="7" name="Freeform 7"/>
            <p:cNvSpPr/>
            <p:nvPr/>
          </p:nvSpPr>
          <p:spPr>
            <a:xfrm>
              <a:off x="0" y="0"/>
              <a:ext cx="952367" cy="280615"/>
            </a:xfrm>
            <a:custGeom>
              <a:avLst/>
              <a:gdLst/>
              <a:ahLst/>
              <a:cxnLst/>
              <a:rect l="l" t="t" r="r" b="b"/>
              <a:pathLst>
                <a:path w="952367" h="280615">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id="8" name="TextBox 8"/>
            <p:cNvSpPr txBox="1"/>
            <p:nvPr/>
          </p:nvSpPr>
          <p:spPr>
            <a:xfrm>
              <a:off x="0" y="-28575"/>
              <a:ext cx="952367" cy="309190"/>
            </a:xfrm>
            <a:prstGeom prst="rect">
              <a:avLst/>
            </a:prstGeom>
          </p:spPr>
          <p:txBody>
            <a:bodyPr lIns="40640" tIns="40640" rIns="40640" bIns="40640" rtlCol="0" anchor="ctr"/>
            <a:lstStyle/>
            <a:p>
              <a:pPr algn="ctr">
                <a:lnSpc>
                  <a:spcPts val="2127"/>
                </a:lnSpc>
              </a:pPr>
              <a:endParaRPr/>
            </a:p>
          </p:txBody>
        </p:sp>
      </p:grpSp>
      <p:sp>
        <p:nvSpPr>
          <p:cNvPr id="9" name="AutoShape 9"/>
          <p:cNvSpPr/>
          <p:nvPr/>
        </p:nvSpPr>
        <p:spPr>
          <a:xfrm>
            <a:off x="16187602" y="3138675"/>
            <a:ext cx="714075" cy="0"/>
          </a:xfrm>
          <a:prstGeom prst="line">
            <a:avLst/>
          </a:prstGeom>
          <a:ln w="19050" cap="flat">
            <a:solidFill>
              <a:srgbClr val="000000">
                <a:alpha val="70980"/>
              </a:srgbClr>
            </a:solidFill>
            <a:prstDash val="solid"/>
            <a:headEnd type="none" w="sm" len="sm"/>
            <a:tailEnd type="arrow" w="med" len="sm"/>
          </a:ln>
        </p:spPr>
      </p:sp>
      <p:sp>
        <p:nvSpPr>
          <p:cNvPr id="10" name="TextBox 10"/>
          <p:cNvSpPr txBox="1"/>
          <p:nvPr/>
        </p:nvSpPr>
        <p:spPr>
          <a:xfrm>
            <a:off x="4464719" y="1019175"/>
            <a:ext cx="9358559" cy="2226700"/>
          </a:xfrm>
          <a:prstGeom prst="rect">
            <a:avLst/>
          </a:prstGeom>
        </p:spPr>
        <p:txBody>
          <a:bodyPr wrap="square" lIns="0" tIns="0" rIns="0" bIns="0" rtlCol="0" anchor="t">
            <a:spAutoFit/>
          </a:bodyPr>
          <a:lstStyle/>
          <a:p>
            <a:pPr algn="ctr">
              <a:lnSpc>
                <a:spcPts val="8696"/>
              </a:lnSpc>
              <a:spcBef>
                <a:spcPct val="0"/>
              </a:spcBef>
            </a:pPr>
            <a:r>
              <a:rPr lang="en-US" sz="7128" dirty="0">
                <a:solidFill>
                  <a:srgbClr val="404040"/>
                </a:solidFill>
                <a:latin typeface="Now Bold"/>
              </a:rPr>
              <a:t>Problem Formulation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371600" y="1004788"/>
            <a:ext cx="9099307" cy="1113282"/>
          </a:xfrm>
          <a:prstGeom prst="rect">
            <a:avLst/>
          </a:prstGeom>
        </p:spPr>
        <p:txBody>
          <a:bodyPr lIns="0" tIns="0" rIns="0" bIns="0" rtlCol="0" anchor="t">
            <a:spAutoFit/>
          </a:bodyPr>
          <a:lstStyle/>
          <a:p>
            <a:pPr>
              <a:lnSpc>
                <a:spcPts val="8784"/>
              </a:lnSpc>
              <a:spcBef>
                <a:spcPct val="0"/>
              </a:spcBef>
            </a:pPr>
            <a:r>
              <a:rPr lang="en-US" sz="7200" dirty="0">
                <a:solidFill>
                  <a:srgbClr val="404040"/>
                </a:solidFill>
                <a:latin typeface="Now Bold"/>
              </a:rPr>
              <a:t>Steps</a:t>
            </a:r>
          </a:p>
        </p:txBody>
      </p:sp>
      <p:sp>
        <p:nvSpPr>
          <p:cNvPr id="3" name="TextBox 3"/>
          <p:cNvSpPr txBox="1"/>
          <p:nvPr/>
        </p:nvSpPr>
        <p:spPr>
          <a:xfrm>
            <a:off x="3867130" y="3604598"/>
            <a:ext cx="2703940" cy="254621"/>
          </a:xfrm>
          <a:prstGeom prst="rect">
            <a:avLst/>
          </a:prstGeom>
        </p:spPr>
        <p:txBody>
          <a:bodyPr lIns="0" tIns="0" rIns="0" bIns="0" rtlCol="0" anchor="t">
            <a:spAutoFit/>
          </a:bodyPr>
          <a:lstStyle/>
          <a:p>
            <a:pPr>
              <a:lnSpc>
                <a:spcPts val="2006"/>
              </a:lnSpc>
              <a:spcBef>
                <a:spcPct val="0"/>
              </a:spcBef>
            </a:pPr>
            <a:r>
              <a:rPr lang="en-US" sz="1645" dirty="0">
                <a:solidFill>
                  <a:srgbClr val="000000"/>
                </a:solidFill>
                <a:latin typeface="Now"/>
              </a:rPr>
              <a:t>Subject analysis</a:t>
            </a:r>
          </a:p>
        </p:txBody>
      </p:sp>
      <p:sp>
        <p:nvSpPr>
          <p:cNvPr id="4" name="TextBox 4"/>
          <p:cNvSpPr txBox="1"/>
          <p:nvPr/>
        </p:nvSpPr>
        <p:spPr>
          <a:xfrm>
            <a:off x="10727712" y="3703186"/>
            <a:ext cx="2703940" cy="253083"/>
          </a:xfrm>
          <a:prstGeom prst="rect">
            <a:avLst/>
          </a:prstGeom>
        </p:spPr>
        <p:txBody>
          <a:bodyPr lIns="0" tIns="0" rIns="0" bIns="0" rtlCol="0" anchor="t">
            <a:spAutoFit/>
          </a:bodyPr>
          <a:lstStyle/>
          <a:p>
            <a:pPr>
              <a:lnSpc>
                <a:spcPts val="2006"/>
              </a:lnSpc>
              <a:spcBef>
                <a:spcPct val="0"/>
              </a:spcBef>
            </a:pPr>
            <a:r>
              <a:rPr lang="en-US" sz="1645" dirty="0">
                <a:solidFill>
                  <a:srgbClr val="000000"/>
                </a:solidFill>
                <a:latin typeface="Now"/>
              </a:rPr>
              <a:t>Data import</a:t>
            </a:r>
          </a:p>
        </p:txBody>
      </p:sp>
      <p:sp>
        <p:nvSpPr>
          <p:cNvPr id="5" name="TextBox 5"/>
          <p:cNvSpPr txBox="1"/>
          <p:nvPr/>
        </p:nvSpPr>
        <p:spPr>
          <a:xfrm>
            <a:off x="3867130" y="5252521"/>
            <a:ext cx="2703940" cy="254621"/>
          </a:xfrm>
          <a:prstGeom prst="rect">
            <a:avLst/>
          </a:prstGeom>
        </p:spPr>
        <p:txBody>
          <a:bodyPr lIns="0" tIns="0" rIns="0" bIns="0" rtlCol="0" anchor="t">
            <a:spAutoFit/>
          </a:bodyPr>
          <a:lstStyle/>
          <a:p>
            <a:pPr>
              <a:lnSpc>
                <a:spcPts val="2006"/>
              </a:lnSpc>
              <a:spcBef>
                <a:spcPct val="0"/>
              </a:spcBef>
            </a:pPr>
            <a:r>
              <a:rPr lang="en-US" sz="1645" dirty="0">
                <a:solidFill>
                  <a:srgbClr val="000000"/>
                </a:solidFill>
                <a:latin typeface="Now"/>
              </a:rPr>
              <a:t>Development of ER model</a:t>
            </a:r>
          </a:p>
        </p:txBody>
      </p:sp>
      <p:sp>
        <p:nvSpPr>
          <p:cNvPr id="6" name="TextBox 6"/>
          <p:cNvSpPr txBox="1"/>
          <p:nvPr/>
        </p:nvSpPr>
        <p:spPr>
          <a:xfrm>
            <a:off x="10726016" y="4999923"/>
            <a:ext cx="2703940" cy="511102"/>
          </a:xfrm>
          <a:prstGeom prst="rect">
            <a:avLst/>
          </a:prstGeom>
        </p:spPr>
        <p:txBody>
          <a:bodyPr lIns="0" tIns="0" rIns="0" bIns="0" rtlCol="0" anchor="t">
            <a:spAutoFit/>
          </a:bodyPr>
          <a:lstStyle/>
          <a:p>
            <a:pPr algn="just">
              <a:lnSpc>
                <a:spcPts val="2006"/>
              </a:lnSpc>
              <a:spcBef>
                <a:spcPct val="0"/>
              </a:spcBef>
            </a:pPr>
            <a:r>
              <a:rPr lang="en-US" sz="1645" dirty="0">
                <a:solidFill>
                  <a:srgbClr val="000000"/>
                </a:solidFill>
                <a:latin typeface="Now"/>
              </a:rPr>
              <a:t>Automatization of business processes </a:t>
            </a:r>
          </a:p>
        </p:txBody>
      </p:sp>
      <p:sp>
        <p:nvSpPr>
          <p:cNvPr id="7" name="TextBox 7"/>
          <p:cNvSpPr txBox="1"/>
          <p:nvPr/>
        </p:nvSpPr>
        <p:spPr>
          <a:xfrm>
            <a:off x="3867130" y="6588100"/>
            <a:ext cx="2703940" cy="511102"/>
          </a:xfrm>
          <a:prstGeom prst="rect">
            <a:avLst/>
          </a:prstGeom>
        </p:spPr>
        <p:txBody>
          <a:bodyPr lIns="0" tIns="0" rIns="0" bIns="0" rtlCol="0" anchor="t">
            <a:spAutoFit/>
          </a:bodyPr>
          <a:lstStyle/>
          <a:p>
            <a:pPr>
              <a:lnSpc>
                <a:spcPts val="2006"/>
              </a:lnSpc>
              <a:spcBef>
                <a:spcPct val="0"/>
              </a:spcBef>
            </a:pPr>
            <a:r>
              <a:rPr lang="en-US" sz="1645" dirty="0">
                <a:solidFill>
                  <a:srgbClr val="000000"/>
                </a:solidFill>
                <a:latin typeface="Now"/>
              </a:rPr>
              <a:t>Development of relational model</a:t>
            </a:r>
          </a:p>
        </p:txBody>
      </p:sp>
      <p:sp>
        <p:nvSpPr>
          <p:cNvPr id="8" name="TextBox 8"/>
          <p:cNvSpPr txBox="1"/>
          <p:nvPr/>
        </p:nvSpPr>
        <p:spPr>
          <a:xfrm>
            <a:off x="10725254" y="6583327"/>
            <a:ext cx="2703940" cy="254621"/>
          </a:xfrm>
          <a:prstGeom prst="rect">
            <a:avLst/>
          </a:prstGeom>
        </p:spPr>
        <p:txBody>
          <a:bodyPr lIns="0" tIns="0" rIns="0" bIns="0" rtlCol="0" anchor="t">
            <a:spAutoFit/>
          </a:bodyPr>
          <a:lstStyle/>
          <a:p>
            <a:pPr>
              <a:lnSpc>
                <a:spcPts val="2006"/>
              </a:lnSpc>
              <a:spcBef>
                <a:spcPct val="0"/>
              </a:spcBef>
            </a:pPr>
            <a:r>
              <a:rPr lang="en-US" sz="1645" dirty="0">
                <a:solidFill>
                  <a:srgbClr val="000000"/>
                </a:solidFill>
                <a:latin typeface="Now"/>
              </a:rPr>
              <a:t>Optimization of queries</a:t>
            </a:r>
          </a:p>
        </p:txBody>
      </p:sp>
      <p:sp>
        <p:nvSpPr>
          <p:cNvPr id="9" name="TextBox 9"/>
          <p:cNvSpPr txBox="1"/>
          <p:nvPr/>
        </p:nvSpPr>
        <p:spPr>
          <a:xfrm>
            <a:off x="3867130" y="8208736"/>
            <a:ext cx="2703940" cy="253083"/>
          </a:xfrm>
          <a:prstGeom prst="rect">
            <a:avLst/>
          </a:prstGeom>
        </p:spPr>
        <p:txBody>
          <a:bodyPr lIns="0" tIns="0" rIns="0" bIns="0" rtlCol="0" anchor="t">
            <a:spAutoFit/>
          </a:bodyPr>
          <a:lstStyle/>
          <a:p>
            <a:pPr>
              <a:lnSpc>
                <a:spcPts val="2006"/>
              </a:lnSpc>
              <a:spcBef>
                <a:spcPct val="0"/>
              </a:spcBef>
            </a:pPr>
            <a:r>
              <a:rPr lang="en-US" sz="1645" dirty="0">
                <a:solidFill>
                  <a:srgbClr val="000000"/>
                </a:solidFill>
                <a:latin typeface="Now"/>
              </a:rPr>
              <a:t>Creation of database</a:t>
            </a:r>
          </a:p>
        </p:txBody>
      </p:sp>
      <p:sp>
        <p:nvSpPr>
          <p:cNvPr id="10" name="TextBox 10"/>
          <p:cNvSpPr txBox="1"/>
          <p:nvPr/>
        </p:nvSpPr>
        <p:spPr>
          <a:xfrm>
            <a:off x="10726016" y="8061464"/>
            <a:ext cx="2703940" cy="254621"/>
          </a:xfrm>
          <a:prstGeom prst="rect">
            <a:avLst/>
          </a:prstGeom>
        </p:spPr>
        <p:txBody>
          <a:bodyPr lIns="0" tIns="0" rIns="0" bIns="0" rtlCol="0" anchor="t">
            <a:spAutoFit/>
          </a:bodyPr>
          <a:lstStyle/>
          <a:p>
            <a:pPr>
              <a:lnSpc>
                <a:spcPts val="2006"/>
              </a:lnSpc>
              <a:spcBef>
                <a:spcPct val="0"/>
              </a:spcBef>
            </a:pPr>
            <a:r>
              <a:rPr lang="en-US" sz="1645" dirty="0">
                <a:solidFill>
                  <a:srgbClr val="000000"/>
                </a:solidFill>
                <a:latin typeface="Now"/>
              </a:rPr>
              <a:t>Multi-user access</a:t>
            </a:r>
          </a:p>
        </p:txBody>
      </p:sp>
      <p:grpSp>
        <p:nvGrpSpPr>
          <p:cNvPr id="11" name="Group 11"/>
          <p:cNvGrpSpPr/>
          <p:nvPr/>
        </p:nvGrpSpPr>
        <p:grpSpPr>
          <a:xfrm>
            <a:off x="2287361" y="3438636"/>
            <a:ext cx="886691" cy="88669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13" name="TextBox 13"/>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p>
          </p:txBody>
        </p:sp>
      </p:grpSp>
      <p:sp>
        <p:nvSpPr>
          <p:cNvPr id="14" name="TextBox 14"/>
          <p:cNvSpPr txBox="1"/>
          <p:nvPr/>
        </p:nvSpPr>
        <p:spPr>
          <a:xfrm>
            <a:off x="2361833" y="3547448"/>
            <a:ext cx="737747" cy="602391"/>
          </a:xfrm>
          <a:prstGeom prst="rect">
            <a:avLst/>
          </a:prstGeom>
        </p:spPr>
        <p:txBody>
          <a:bodyPr lIns="0" tIns="0" rIns="0" bIns="0" rtlCol="0" anchor="t">
            <a:spAutoFit/>
          </a:bodyPr>
          <a:lstStyle/>
          <a:p>
            <a:pPr algn="ctr">
              <a:lnSpc>
                <a:spcPts val="4935"/>
              </a:lnSpc>
            </a:pPr>
            <a:r>
              <a:rPr lang="en-US" sz="3525">
                <a:solidFill>
                  <a:srgbClr val="8B9684">
                    <a:alpha val="82745"/>
                  </a:srgbClr>
                </a:solidFill>
                <a:latin typeface="Now"/>
              </a:rPr>
              <a:t>01</a:t>
            </a:r>
          </a:p>
        </p:txBody>
      </p:sp>
      <p:grpSp>
        <p:nvGrpSpPr>
          <p:cNvPr id="15" name="Group 15"/>
          <p:cNvGrpSpPr/>
          <p:nvPr/>
        </p:nvGrpSpPr>
        <p:grpSpPr>
          <a:xfrm>
            <a:off x="9144000" y="3419721"/>
            <a:ext cx="886691" cy="88669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17" name="TextBox 17"/>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p>
          </p:txBody>
        </p:sp>
      </p:grpSp>
      <p:sp>
        <p:nvSpPr>
          <p:cNvPr id="18" name="TextBox 18"/>
          <p:cNvSpPr txBox="1"/>
          <p:nvPr/>
        </p:nvSpPr>
        <p:spPr>
          <a:xfrm>
            <a:off x="9218472" y="3528533"/>
            <a:ext cx="737747" cy="602391"/>
          </a:xfrm>
          <a:prstGeom prst="rect">
            <a:avLst/>
          </a:prstGeom>
        </p:spPr>
        <p:txBody>
          <a:bodyPr lIns="0" tIns="0" rIns="0" bIns="0" rtlCol="0" anchor="t">
            <a:spAutoFit/>
          </a:bodyPr>
          <a:lstStyle/>
          <a:p>
            <a:pPr algn="ctr">
              <a:lnSpc>
                <a:spcPts val="4935"/>
              </a:lnSpc>
            </a:pPr>
            <a:r>
              <a:rPr lang="en-US" sz="3525">
                <a:solidFill>
                  <a:srgbClr val="8B9684">
                    <a:alpha val="82745"/>
                  </a:srgbClr>
                </a:solidFill>
                <a:latin typeface="Now"/>
              </a:rPr>
              <a:t>05</a:t>
            </a:r>
          </a:p>
        </p:txBody>
      </p:sp>
      <p:grpSp>
        <p:nvGrpSpPr>
          <p:cNvPr id="19" name="Group 19"/>
          <p:cNvGrpSpPr/>
          <p:nvPr/>
        </p:nvGrpSpPr>
        <p:grpSpPr>
          <a:xfrm>
            <a:off x="2287361" y="4942909"/>
            <a:ext cx="886691" cy="886691"/>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21" name="TextBox 21"/>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22" name="TextBox 22"/>
          <p:cNvSpPr txBox="1"/>
          <p:nvPr/>
        </p:nvSpPr>
        <p:spPr>
          <a:xfrm>
            <a:off x="2287361" y="5051823"/>
            <a:ext cx="886691" cy="602189"/>
          </a:xfrm>
          <a:prstGeom prst="rect">
            <a:avLst/>
          </a:prstGeom>
        </p:spPr>
        <p:txBody>
          <a:bodyPr lIns="0" tIns="0" rIns="0" bIns="0" rtlCol="0" anchor="t">
            <a:spAutoFit/>
          </a:bodyPr>
          <a:lstStyle/>
          <a:p>
            <a:pPr algn="ctr">
              <a:lnSpc>
                <a:spcPts val="4932"/>
              </a:lnSpc>
            </a:pPr>
            <a:r>
              <a:rPr lang="en-US" sz="3522">
                <a:solidFill>
                  <a:srgbClr val="8B9684"/>
                </a:solidFill>
                <a:latin typeface="Now"/>
              </a:rPr>
              <a:t>02</a:t>
            </a:r>
          </a:p>
        </p:txBody>
      </p:sp>
      <p:grpSp>
        <p:nvGrpSpPr>
          <p:cNvPr id="23" name="Group 23"/>
          <p:cNvGrpSpPr/>
          <p:nvPr/>
        </p:nvGrpSpPr>
        <p:grpSpPr>
          <a:xfrm>
            <a:off x="9144000" y="4923994"/>
            <a:ext cx="886691" cy="886691"/>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25" name="TextBox 25"/>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26" name="TextBox 26"/>
          <p:cNvSpPr txBox="1"/>
          <p:nvPr/>
        </p:nvSpPr>
        <p:spPr>
          <a:xfrm>
            <a:off x="9144000" y="5032908"/>
            <a:ext cx="886691" cy="602189"/>
          </a:xfrm>
          <a:prstGeom prst="rect">
            <a:avLst/>
          </a:prstGeom>
        </p:spPr>
        <p:txBody>
          <a:bodyPr lIns="0" tIns="0" rIns="0" bIns="0" rtlCol="0" anchor="t">
            <a:spAutoFit/>
          </a:bodyPr>
          <a:lstStyle/>
          <a:p>
            <a:pPr algn="ctr">
              <a:lnSpc>
                <a:spcPts val="4932"/>
              </a:lnSpc>
            </a:pPr>
            <a:r>
              <a:rPr lang="en-US" sz="3522">
                <a:solidFill>
                  <a:srgbClr val="8B9684"/>
                </a:solidFill>
                <a:latin typeface="Now"/>
              </a:rPr>
              <a:t>06</a:t>
            </a:r>
          </a:p>
        </p:txBody>
      </p:sp>
      <p:grpSp>
        <p:nvGrpSpPr>
          <p:cNvPr id="27" name="Group 27"/>
          <p:cNvGrpSpPr/>
          <p:nvPr/>
        </p:nvGrpSpPr>
        <p:grpSpPr>
          <a:xfrm>
            <a:off x="2287361" y="6409931"/>
            <a:ext cx="876404" cy="876404"/>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29" name="TextBox 29"/>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30" name="TextBox 30"/>
          <p:cNvSpPr txBox="1"/>
          <p:nvPr/>
        </p:nvSpPr>
        <p:spPr>
          <a:xfrm>
            <a:off x="2287361" y="6526333"/>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rPr>
              <a:t>03</a:t>
            </a:r>
          </a:p>
        </p:txBody>
      </p:sp>
      <p:grpSp>
        <p:nvGrpSpPr>
          <p:cNvPr id="31" name="Group 31"/>
          <p:cNvGrpSpPr/>
          <p:nvPr/>
        </p:nvGrpSpPr>
        <p:grpSpPr>
          <a:xfrm>
            <a:off x="9144000" y="6391016"/>
            <a:ext cx="876404" cy="876404"/>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33" name="TextBox 33"/>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34" name="TextBox 34"/>
          <p:cNvSpPr txBox="1"/>
          <p:nvPr/>
        </p:nvSpPr>
        <p:spPr>
          <a:xfrm>
            <a:off x="9144000" y="6507418"/>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rPr>
              <a:t>07</a:t>
            </a:r>
          </a:p>
        </p:txBody>
      </p:sp>
      <p:grpSp>
        <p:nvGrpSpPr>
          <p:cNvPr id="35" name="Group 35"/>
          <p:cNvGrpSpPr/>
          <p:nvPr/>
        </p:nvGrpSpPr>
        <p:grpSpPr>
          <a:xfrm>
            <a:off x="2287361" y="7902211"/>
            <a:ext cx="876404" cy="876404"/>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37" name="TextBox 37"/>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38" name="TextBox 38"/>
          <p:cNvSpPr txBox="1"/>
          <p:nvPr/>
        </p:nvSpPr>
        <p:spPr>
          <a:xfrm>
            <a:off x="2287361" y="8018612"/>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rPr>
              <a:t>04</a:t>
            </a:r>
          </a:p>
        </p:txBody>
      </p:sp>
      <p:grpSp>
        <p:nvGrpSpPr>
          <p:cNvPr id="39" name="Group 39"/>
          <p:cNvGrpSpPr/>
          <p:nvPr/>
        </p:nvGrpSpPr>
        <p:grpSpPr>
          <a:xfrm>
            <a:off x="9144000" y="7883296"/>
            <a:ext cx="876404" cy="876404"/>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sp>
        <p:sp>
          <p:nvSpPr>
            <p:cNvPr id="41" name="TextBox 41"/>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42" name="TextBox 42"/>
          <p:cNvSpPr txBox="1"/>
          <p:nvPr/>
        </p:nvSpPr>
        <p:spPr>
          <a:xfrm>
            <a:off x="9144000" y="7999697"/>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rPr>
              <a:t>08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57094"/>
        </a:solidFill>
        <a:effectLst/>
      </p:bgPr>
    </p:bg>
    <p:spTree>
      <p:nvGrpSpPr>
        <p:cNvPr id="1" name=""/>
        <p:cNvGrpSpPr/>
        <p:nvPr/>
      </p:nvGrpSpPr>
      <p:grpSpPr>
        <a:xfrm>
          <a:off x="0" y="0"/>
          <a:ext cx="0" cy="0"/>
          <a:chOff x="0" y="0"/>
          <a:chExt cx="0" cy="0"/>
        </a:xfrm>
      </p:grpSpPr>
      <p:grpSp>
        <p:nvGrpSpPr>
          <p:cNvPr id="2" name="Group 2"/>
          <p:cNvGrpSpPr/>
          <p:nvPr/>
        </p:nvGrpSpPr>
        <p:grpSpPr>
          <a:xfrm>
            <a:off x="8129473" y="1028700"/>
            <a:ext cx="9129827" cy="8229600"/>
            <a:chOff x="0" y="0"/>
            <a:chExt cx="12173103" cy="10972800"/>
          </a:xfrm>
        </p:grpSpPr>
        <p:pic>
          <p:nvPicPr>
            <p:cNvPr id="3" name="Picture 3"/>
            <p:cNvPicPr>
              <a:picLocks noChangeAspect="1"/>
            </p:cNvPicPr>
            <p:nvPr/>
          </p:nvPicPr>
          <p:blipFill>
            <a:blip r:embed="rId2"/>
            <a:srcRect t="3249" b="3249"/>
            <a:stretch>
              <a:fillRect/>
            </a:stretch>
          </p:blipFill>
          <p:spPr>
            <a:xfrm>
              <a:off x="0" y="0"/>
              <a:ext cx="12173103" cy="10972800"/>
            </a:xfrm>
            <a:prstGeom prst="rect">
              <a:avLst/>
            </a:prstGeom>
          </p:spPr>
        </p:pic>
      </p:grpSp>
      <p:sp>
        <p:nvSpPr>
          <p:cNvPr id="4" name="TextBox 4"/>
          <p:cNvSpPr txBox="1"/>
          <p:nvPr/>
        </p:nvSpPr>
        <p:spPr>
          <a:xfrm>
            <a:off x="1028700" y="2761638"/>
            <a:ext cx="6246303" cy="1094603"/>
          </a:xfrm>
          <a:prstGeom prst="rect">
            <a:avLst/>
          </a:prstGeom>
        </p:spPr>
        <p:txBody>
          <a:bodyPr lIns="0" tIns="0" rIns="0" bIns="0" rtlCol="0" anchor="t">
            <a:spAutoFit/>
          </a:bodyPr>
          <a:lstStyle/>
          <a:p>
            <a:pPr algn="ctr">
              <a:lnSpc>
                <a:spcPts val="8605"/>
              </a:lnSpc>
              <a:spcBef>
                <a:spcPct val="0"/>
              </a:spcBef>
            </a:pPr>
            <a:r>
              <a:rPr lang="en-US" sz="7053" dirty="0">
                <a:solidFill>
                  <a:srgbClr val="FBFBFB"/>
                </a:solidFill>
                <a:latin typeface="Now Bold"/>
              </a:rPr>
              <a:t>ER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FA1BB"/>
        </a:solidFill>
        <a:effectLst/>
      </p:bgPr>
    </p:bg>
    <p:spTree>
      <p:nvGrpSpPr>
        <p:cNvPr id="1" name=""/>
        <p:cNvGrpSpPr/>
        <p:nvPr/>
      </p:nvGrpSpPr>
      <p:grpSpPr>
        <a:xfrm>
          <a:off x="0" y="0"/>
          <a:ext cx="0" cy="0"/>
          <a:chOff x="0" y="0"/>
          <a:chExt cx="0" cy="0"/>
        </a:xfrm>
      </p:grpSpPr>
      <p:grpSp>
        <p:nvGrpSpPr>
          <p:cNvPr id="2" name="Group 2"/>
          <p:cNvGrpSpPr/>
          <p:nvPr/>
        </p:nvGrpSpPr>
        <p:grpSpPr>
          <a:xfrm>
            <a:off x="5279370" y="1839902"/>
            <a:ext cx="7729261" cy="7418398"/>
            <a:chOff x="0" y="0"/>
            <a:chExt cx="10305681" cy="9891197"/>
          </a:xfrm>
        </p:grpSpPr>
        <p:pic>
          <p:nvPicPr>
            <p:cNvPr id="3" name="Picture 3"/>
            <p:cNvPicPr>
              <a:picLocks noChangeAspect="1"/>
            </p:cNvPicPr>
            <p:nvPr/>
          </p:nvPicPr>
          <p:blipFill>
            <a:blip r:embed="rId2"/>
            <a:srcRect t="491" b="491"/>
            <a:stretch>
              <a:fillRect/>
            </a:stretch>
          </p:blipFill>
          <p:spPr>
            <a:xfrm>
              <a:off x="0" y="0"/>
              <a:ext cx="10305681" cy="9891197"/>
            </a:xfrm>
            <a:prstGeom prst="rect">
              <a:avLst/>
            </a:prstGeom>
          </p:spPr>
        </p:pic>
      </p:grpSp>
      <p:sp>
        <p:nvSpPr>
          <p:cNvPr id="4" name="TextBox 4"/>
          <p:cNvSpPr txBox="1"/>
          <p:nvPr/>
        </p:nvSpPr>
        <p:spPr>
          <a:xfrm>
            <a:off x="3955814" y="471873"/>
            <a:ext cx="10376372" cy="1094603"/>
          </a:xfrm>
          <a:prstGeom prst="rect">
            <a:avLst/>
          </a:prstGeom>
        </p:spPr>
        <p:txBody>
          <a:bodyPr lIns="0" tIns="0" rIns="0" bIns="0" rtlCol="0" anchor="t">
            <a:spAutoFit/>
          </a:bodyPr>
          <a:lstStyle/>
          <a:p>
            <a:pPr algn="ctr">
              <a:lnSpc>
                <a:spcPts val="8605"/>
              </a:lnSpc>
              <a:spcBef>
                <a:spcPct val="0"/>
              </a:spcBef>
            </a:pPr>
            <a:r>
              <a:rPr lang="en-US" sz="7053" dirty="0">
                <a:solidFill>
                  <a:srgbClr val="FBFBFB"/>
                </a:solidFill>
                <a:latin typeface="Now Bold"/>
              </a:rPr>
              <a:t>Relational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EDFF"/>
        </a:solidFill>
        <a:effectLst/>
      </p:bgPr>
    </p:bg>
    <p:spTree>
      <p:nvGrpSpPr>
        <p:cNvPr id="1" name=""/>
        <p:cNvGrpSpPr/>
        <p:nvPr/>
      </p:nvGrpSpPr>
      <p:grpSpPr>
        <a:xfrm>
          <a:off x="0" y="0"/>
          <a:ext cx="0" cy="0"/>
          <a:chOff x="0" y="0"/>
          <a:chExt cx="0" cy="0"/>
        </a:xfrm>
      </p:grpSpPr>
      <p:sp>
        <p:nvSpPr>
          <p:cNvPr id="2" name="Freeform 2"/>
          <p:cNvSpPr/>
          <p:nvPr/>
        </p:nvSpPr>
        <p:spPr>
          <a:xfrm>
            <a:off x="5611572" y="3573429"/>
            <a:ext cx="7064855" cy="4297516"/>
          </a:xfrm>
          <a:custGeom>
            <a:avLst/>
            <a:gdLst/>
            <a:ahLst/>
            <a:cxnLst/>
            <a:rect l="l" t="t" r="r" b="b"/>
            <a:pathLst>
              <a:path w="7064855" h="4297516">
                <a:moveTo>
                  <a:pt x="0" y="0"/>
                </a:moveTo>
                <a:lnTo>
                  <a:pt x="7064856" y="0"/>
                </a:lnTo>
                <a:lnTo>
                  <a:pt x="7064856" y="4297516"/>
                </a:lnTo>
                <a:lnTo>
                  <a:pt x="0" y="4297516"/>
                </a:lnTo>
                <a:lnTo>
                  <a:pt x="0" y="0"/>
                </a:lnTo>
                <a:close/>
              </a:path>
            </a:pathLst>
          </a:custGeom>
          <a:blipFill>
            <a:blip r:embed="rId2"/>
            <a:stretch>
              <a:fillRect/>
            </a:stretch>
          </a:blipFill>
        </p:spPr>
      </p:sp>
      <p:sp>
        <p:nvSpPr>
          <p:cNvPr id="3" name="TextBox 3"/>
          <p:cNvSpPr txBox="1"/>
          <p:nvPr/>
        </p:nvSpPr>
        <p:spPr>
          <a:xfrm>
            <a:off x="4455974" y="603092"/>
            <a:ext cx="9376053" cy="1566544"/>
          </a:xfrm>
          <a:prstGeom prst="rect">
            <a:avLst/>
          </a:prstGeom>
        </p:spPr>
        <p:txBody>
          <a:bodyPr lIns="0" tIns="0" rIns="0" bIns="0" rtlCol="0" anchor="t">
            <a:spAutoFit/>
          </a:bodyPr>
          <a:lstStyle/>
          <a:p>
            <a:pPr algn="ctr">
              <a:lnSpc>
                <a:spcPts val="12880"/>
              </a:lnSpc>
            </a:pPr>
            <a:r>
              <a:rPr lang="en-US" sz="9200" dirty="0">
                <a:solidFill>
                  <a:srgbClr val="457094"/>
                </a:solidFill>
                <a:latin typeface="Canva Sans Bold"/>
              </a:rPr>
              <a:t>Data Import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FFE"/>
        </a:solidFill>
        <a:effectLst/>
      </p:bgPr>
    </p:bg>
    <p:spTree>
      <p:nvGrpSpPr>
        <p:cNvPr id="1" name=""/>
        <p:cNvGrpSpPr/>
        <p:nvPr/>
      </p:nvGrpSpPr>
      <p:grpSpPr>
        <a:xfrm>
          <a:off x="0" y="0"/>
          <a:ext cx="0" cy="0"/>
          <a:chOff x="0" y="0"/>
          <a:chExt cx="0" cy="0"/>
        </a:xfrm>
      </p:grpSpPr>
      <p:sp>
        <p:nvSpPr>
          <p:cNvPr id="3" name="TextBox 3"/>
          <p:cNvSpPr txBox="1"/>
          <p:nvPr/>
        </p:nvSpPr>
        <p:spPr>
          <a:xfrm>
            <a:off x="1028700" y="857250"/>
            <a:ext cx="8502372" cy="1566544"/>
          </a:xfrm>
          <a:prstGeom prst="rect">
            <a:avLst/>
          </a:prstGeom>
        </p:spPr>
        <p:txBody>
          <a:bodyPr lIns="0" tIns="0" rIns="0" bIns="0" rtlCol="0" anchor="t">
            <a:spAutoFit/>
          </a:bodyPr>
          <a:lstStyle/>
          <a:p>
            <a:pPr>
              <a:lnSpc>
                <a:spcPts val="12880"/>
              </a:lnSpc>
            </a:pPr>
            <a:r>
              <a:rPr lang="en-US" sz="9200" dirty="0">
                <a:solidFill>
                  <a:srgbClr val="404040"/>
                </a:solidFill>
                <a:latin typeface="Canva Sans Bold"/>
              </a:rPr>
              <a:t>Users</a:t>
            </a:r>
          </a:p>
        </p:txBody>
      </p:sp>
      <p:sp>
        <p:nvSpPr>
          <p:cNvPr id="4" name="TextBox 4"/>
          <p:cNvSpPr txBox="1"/>
          <p:nvPr/>
        </p:nvSpPr>
        <p:spPr>
          <a:xfrm>
            <a:off x="1028700" y="4377885"/>
            <a:ext cx="5579269" cy="2422843"/>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404040"/>
                </a:solidFill>
                <a:latin typeface="Canva Sans"/>
              </a:rPr>
              <a:t>Administrator</a:t>
            </a:r>
          </a:p>
          <a:p>
            <a:pPr marL="734059" lvl="1" indent="-367030">
              <a:lnSpc>
                <a:spcPts val="4759"/>
              </a:lnSpc>
              <a:buFont typeface="Arial"/>
              <a:buChar char="•"/>
            </a:pPr>
            <a:r>
              <a:rPr lang="en-US" sz="3399" dirty="0">
                <a:solidFill>
                  <a:srgbClr val="404040"/>
                </a:solidFill>
                <a:latin typeface="Canva Sans"/>
              </a:rPr>
              <a:t>Agent</a:t>
            </a:r>
          </a:p>
          <a:p>
            <a:pPr marL="734059" lvl="1" indent="-367030">
              <a:lnSpc>
                <a:spcPts val="4759"/>
              </a:lnSpc>
              <a:buFont typeface="Arial"/>
              <a:buChar char="•"/>
            </a:pPr>
            <a:r>
              <a:rPr lang="en-US" sz="3399" dirty="0">
                <a:solidFill>
                  <a:srgbClr val="404040"/>
                </a:solidFill>
                <a:latin typeface="Canva Sans"/>
              </a:rPr>
              <a:t>Client</a:t>
            </a:r>
          </a:p>
          <a:p>
            <a:pPr marL="734059" lvl="1" indent="-367030">
              <a:lnSpc>
                <a:spcPts val="4759"/>
              </a:lnSpc>
              <a:buFont typeface="Arial"/>
              <a:buChar char="•"/>
            </a:pPr>
            <a:r>
              <a:rPr lang="en-US" sz="3399" dirty="0">
                <a:solidFill>
                  <a:srgbClr val="404040"/>
                </a:solidFill>
                <a:latin typeface="Canva Sans"/>
              </a:rPr>
              <a:t>Supervisor </a:t>
            </a:r>
          </a:p>
        </p:txBody>
      </p:sp>
      <p:pic>
        <p:nvPicPr>
          <p:cNvPr id="1026" name="Picture 2" descr="Dispatcher, call center, communication, customer support, dispatch ...">
            <a:extLst>
              <a:ext uri="{FF2B5EF4-FFF2-40B4-BE49-F238E27FC236}">
                <a16:creationId xmlns:a16="http://schemas.microsoft.com/office/drawing/2014/main" id="{36936B3D-E1D5-ADEA-7354-BD468E03EE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58600" y="392133"/>
            <a:ext cx="3962400" cy="3962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6">
            <a:extLst>
              <a:ext uri="{FF2B5EF4-FFF2-40B4-BE49-F238E27FC236}">
                <a16:creationId xmlns:a16="http://schemas.microsoft.com/office/drawing/2014/main" id="{0A49B51C-0150-A150-58C7-9FCC17A65B06}"/>
              </a:ext>
            </a:extLst>
          </p:cNvPr>
          <p:cNvGrpSpPr/>
          <p:nvPr/>
        </p:nvGrpSpPr>
        <p:grpSpPr>
          <a:xfrm>
            <a:off x="4572000" y="8284267"/>
            <a:ext cx="1453670" cy="428324"/>
            <a:chOff x="0" y="0"/>
            <a:chExt cx="952367" cy="280615"/>
          </a:xfrm>
        </p:grpSpPr>
        <p:sp>
          <p:nvSpPr>
            <p:cNvPr id="6" name="Freeform 7">
              <a:extLst>
                <a:ext uri="{FF2B5EF4-FFF2-40B4-BE49-F238E27FC236}">
                  <a16:creationId xmlns:a16="http://schemas.microsoft.com/office/drawing/2014/main" id="{D19DFCC6-8386-01FC-3EA8-4DD099152118}"/>
                </a:ext>
              </a:extLst>
            </p:cNvPr>
            <p:cNvSpPr/>
            <p:nvPr/>
          </p:nvSpPr>
          <p:spPr>
            <a:xfrm>
              <a:off x="0" y="0"/>
              <a:ext cx="952367" cy="280615"/>
            </a:xfrm>
            <a:custGeom>
              <a:avLst/>
              <a:gdLst/>
              <a:ahLst/>
              <a:cxnLst/>
              <a:rect l="l" t="t" r="r" b="b"/>
              <a:pathLst>
                <a:path w="952367" h="280615">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id="7" name="TextBox 8">
              <a:extLst>
                <a:ext uri="{FF2B5EF4-FFF2-40B4-BE49-F238E27FC236}">
                  <a16:creationId xmlns:a16="http://schemas.microsoft.com/office/drawing/2014/main" id="{CAD5614F-FAE3-4FC2-C36A-4EB9C7436E10}"/>
                </a:ext>
              </a:extLst>
            </p:cNvPr>
            <p:cNvSpPr txBox="1"/>
            <p:nvPr/>
          </p:nvSpPr>
          <p:spPr>
            <a:xfrm>
              <a:off x="0" y="-28575"/>
              <a:ext cx="952367" cy="309190"/>
            </a:xfrm>
            <a:prstGeom prst="rect">
              <a:avLst/>
            </a:prstGeom>
          </p:spPr>
          <p:txBody>
            <a:bodyPr lIns="40640" tIns="40640" rIns="40640" bIns="40640" rtlCol="0" anchor="ctr"/>
            <a:lstStyle/>
            <a:p>
              <a:pPr algn="ctr">
                <a:lnSpc>
                  <a:spcPts val="2127"/>
                </a:lnSpc>
              </a:pPr>
              <a:endParaRPr/>
            </a:p>
          </p:txBody>
        </p:sp>
      </p:grpSp>
      <p:sp>
        <p:nvSpPr>
          <p:cNvPr id="8" name="AutoShape 9">
            <a:extLst>
              <a:ext uri="{FF2B5EF4-FFF2-40B4-BE49-F238E27FC236}">
                <a16:creationId xmlns:a16="http://schemas.microsoft.com/office/drawing/2014/main" id="{A4F729A0-79A7-6C8D-F40B-2B1A32ECB370}"/>
              </a:ext>
            </a:extLst>
          </p:cNvPr>
          <p:cNvSpPr/>
          <p:nvPr/>
        </p:nvSpPr>
        <p:spPr>
          <a:xfrm>
            <a:off x="4953972" y="8498429"/>
            <a:ext cx="714075" cy="0"/>
          </a:xfrm>
          <a:prstGeom prst="line">
            <a:avLst/>
          </a:prstGeom>
          <a:ln w="19050" cap="flat">
            <a:solidFill>
              <a:srgbClr val="000000">
                <a:alpha val="70980"/>
              </a:srgbClr>
            </a:solidFill>
            <a:prstDash val="solid"/>
            <a:headEnd type="none" w="sm" len="sm"/>
            <a:tailEnd type="arrow" w="med" len="sm"/>
          </a:ln>
        </p:spPr>
      </p:sp>
      <p:pic>
        <p:nvPicPr>
          <p:cNvPr id="10" name="Picture 9">
            <a:extLst>
              <a:ext uri="{FF2B5EF4-FFF2-40B4-BE49-F238E27FC236}">
                <a16:creationId xmlns:a16="http://schemas.microsoft.com/office/drawing/2014/main" id="{8F50BED6-DAF2-BAC9-F4FF-378978E630B7}"/>
              </a:ext>
            </a:extLst>
          </p:cNvPr>
          <p:cNvPicPr>
            <a:picLocks noChangeAspect="1"/>
          </p:cNvPicPr>
          <p:nvPr/>
        </p:nvPicPr>
        <p:blipFill>
          <a:blip r:embed="rId3"/>
          <a:stretch>
            <a:fillRect/>
          </a:stretch>
        </p:blipFill>
        <p:spPr>
          <a:xfrm>
            <a:off x="11430000" y="6734271"/>
            <a:ext cx="4782539" cy="1978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7227979" y="5353012"/>
            <a:ext cx="8281764" cy="2487054"/>
            <a:chOff x="0" y="0"/>
            <a:chExt cx="11042352" cy="3316072"/>
          </a:xfrm>
        </p:grpSpPr>
        <p:pic>
          <p:nvPicPr>
            <p:cNvPr id="3" name="Picture 3"/>
            <p:cNvPicPr>
              <a:picLocks noChangeAspect="1"/>
            </p:cNvPicPr>
            <p:nvPr/>
          </p:nvPicPr>
          <p:blipFill>
            <a:blip r:embed="rId2"/>
            <a:srcRect t="795" b="795"/>
            <a:stretch>
              <a:fillRect/>
            </a:stretch>
          </p:blipFill>
          <p:spPr>
            <a:xfrm>
              <a:off x="0" y="0"/>
              <a:ext cx="11042352" cy="3316072"/>
            </a:xfrm>
            <a:prstGeom prst="rect">
              <a:avLst/>
            </a:prstGeom>
          </p:spPr>
        </p:pic>
      </p:grpSp>
      <p:sp>
        <p:nvSpPr>
          <p:cNvPr id="4" name="Freeform 4"/>
          <p:cNvSpPr/>
          <p:nvPr/>
        </p:nvSpPr>
        <p:spPr>
          <a:xfrm>
            <a:off x="11595761" y="1537387"/>
            <a:ext cx="3913982" cy="2861593"/>
          </a:xfrm>
          <a:custGeom>
            <a:avLst/>
            <a:gdLst/>
            <a:ahLst/>
            <a:cxnLst/>
            <a:rect l="l" t="t" r="r" b="b"/>
            <a:pathLst>
              <a:path w="4603529" h="3396264">
                <a:moveTo>
                  <a:pt x="0" y="0"/>
                </a:moveTo>
                <a:lnTo>
                  <a:pt x="4603529" y="0"/>
                </a:lnTo>
                <a:lnTo>
                  <a:pt x="4603529" y="3396263"/>
                </a:lnTo>
                <a:lnTo>
                  <a:pt x="0" y="3396263"/>
                </a:lnTo>
                <a:lnTo>
                  <a:pt x="0" y="0"/>
                </a:lnTo>
                <a:close/>
              </a:path>
            </a:pathLst>
          </a:custGeom>
          <a:blipFill>
            <a:blip r:embed="rId3"/>
            <a:stretch>
              <a:fillRect/>
            </a:stretch>
          </a:blipFill>
        </p:spPr>
      </p:sp>
      <p:sp>
        <p:nvSpPr>
          <p:cNvPr id="5" name="TextBox 5"/>
          <p:cNvSpPr txBox="1"/>
          <p:nvPr/>
        </p:nvSpPr>
        <p:spPr>
          <a:xfrm>
            <a:off x="1371600" y="1485900"/>
            <a:ext cx="6052847" cy="1741502"/>
          </a:xfrm>
          <a:prstGeom prst="rect">
            <a:avLst/>
          </a:prstGeom>
        </p:spPr>
        <p:txBody>
          <a:bodyPr lIns="0" tIns="0" rIns="0" bIns="0" rtlCol="0" anchor="t">
            <a:spAutoFit/>
          </a:bodyPr>
          <a:lstStyle/>
          <a:p>
            <a:pPr>
              <a:lnSpc>
                <a:spcPts val="6832"/>
              </a:lnSpc>
              <a:spcBef>
                <a:spcPct val="0"/>
              </a:spcBef>
            </a:pPr>
            <a:r>
              <a:rPr lang="en-US" sz="5600" dirty="0">
                <a:solidFill>
                  <a:srgbClr val="404040"/>
                </a:solidFill>
                <a:latin typeface="Now Bold"/>
              </a:rPr>
              <a:t>Work with a Database</a:t>
            </a:r>
          </a:p>
        </p:txBody>
      </p:sp>
      <p:sp>
        <p:nvSpPr>
          <p:cNvPr id="6" name="TextBox 6"/>
          <p:cNvSpPr txBox="1"/>
          <p:nvPr/>
        </p:nvSpPr>
        <p:spPr>
          <a:xfrm>
            <a:off x="1371600" y="3814931"/>
            <a:ext cx="5116831" cy="1328569"/>
          </a:xfrm>
          <a:prstGeom prst="rect">
            <a:avLst/>
          </a:prstGeom>
        </p:spPr>
        <p:txBody>
          <a:bodyPr lIns="0" tIns="0" rIns="0" bIns="0" rtlCol="0" anchor="t">
            <a:spAutoFit/>
          </a:bodyPr>
          <a:lstStyle/>
          <a:p>
            <a:pPr marL="457998" lvl="1" indent="-228999">
              <a:lnSpc>
                <a:spcPts val="2588"/>
              </a:lnSpc>
              <a:buFont typeface="Arial"/>
              <a:buChar char="•"/>
            </a:pPr>
            <a:r>
              <a:rPr lang="en-US" sz="2121" dirty="0">
                <a:solidFill>
                  <a:srgbClr val="000000"/>
                </a:solidFill>
                <a:latin typeface="Now"/>
              </a:rPr>
              <a:t>10 procedures and functions</a:t>
            </a:r>
          </a:p>
          <a:p>
            <a:pPr marL="457998" lvl="1" indent="-228999">
              <a:lnSpc>
                <a:spcPts val="2588"/>
              </a:lnSpc>
              <a:buFont typeface="Arial"/>
              <a:buChar char="•"/>
            </a:pPr>
            <a:r>
              <a:rPr lang="en-US" sz="2121" dirty="0">
                <a:solidFill>
                  <a:srgbClr val="000000"/>
                </a:solidFill>
                <a:latin typeface="Now"/>
              </a:rPr>
              <a:t>5 trigger</a:t>
            </a:r>
          </a:p>
          <a:p>
            <a:pPr marL="457998" lvl="1" indent="-228999">
              <a:lnSpc>
                <a:spcPts val="2588"/>
              </a:lnSpc>
              <a:buFont typeface="Arial"/>
              <a:buChar char="•"/>
            </a:pPr>
            <a:r>
              <a:rPr lang="en-US" sz="2121" dirty="0">
                <a:solidFill>
                  <a:srgbClr val="000000"/>
                </a:solidFill>
                <a:latin typeface="Now"/>
              </a:rPr>
              <a:t>3 views</a:t>
            </a:r>
          </a:p>
          <a:p>
            <a:pPr marL="457998" lvl="1" indent="-228999">
              <a:lnSpc>
                <a:spcPts val="2588"/>
              </a:lnSpc>
              <a:buFont typeface="Arial"/>
              <a:buChar char="•"/>
            </a:pPr>
            <a:r>
              <a:rPr lang="en-US" sz="2121" dirty="0">
                <a:solidFill>
                  <a:srgbClr val="000000"/>
                </a:solidFill>
                <a:latin typeface="Now"/>
              </a:rPr>
              <a:t>20 queries</a:t>
            </a:r>
          </a:p>
        </p:txBody>
      </p:sp>
      <p:sp>
        <p:nvSpPr>
          <p:cNvPr id="7" name="TextBox 7"/>
          <p:cNvSpPr txBox="1"/>
          <p:nvPr/>
        </p:nvSpPr>
        <p:spPr>
          <a:xfrm>
            <a:off x="12496800" y="8052594"/>
            <a:ext cx="5527543" cy="342979"/>
          </a:xfrm>
          <a:prstGeom prst="rect">
            <a:avLst/>
          </a:prstGeom>
        </p:spPr>
        <p:txBody>
          <a:bodyPr lIns="0" tIns="0" rIns="0" bIns="0" rtlCol="0" anchor="t">
            <a:spAutoFit/>
          </a:bodyPr>
          <a:lstStyle/>
          <a:p>
            <a:pPr>
              <a:lnSpc>
                <a:spcPts val="2686"/>
              </a:lnSpc>
              <a:spcBef>
                <a:spcPct val="0"/>
              </a:spcBef>
            </a:pPr>
            <a:r>
              <a:rPr lang="en-US" sz="2202" dirty="0">
                <a:solidFill>
                  <a:srgbClr val="000000"/>
                </a:solidFill>
                <a:latin typeface="Now"/>
              </a:rPr>
              <a:t>View “</a:t>
            </a:r>
            <a:r>
              <a:rPr lang="en-US" sz="2202" dirty="0" err="1">
                <a:solidFill>
                  <a:srgbClr val="000000"/>
                </a:solidFill>
                <a:latin typeface="Now"/>
              </a:rPr>
              <a:t>CallDetailsView</a:t>
            </a:r>
            <a:r>
              <a:rPr lang="en-US" sz="2202" dirty="0">
                <a:solidFill>
                  <a:srgbClr val="000000"/>
                </a:solidFill>
                <a:latin typeface="Now"/>
              </a:rPr>
              <a:t>”</a:t>
            </a:r>
          </a:p>
        </p:txBody>
      </p:sp>
      <p:sp>
        <p:nvSpPr>
          <p:cNvPr id="8" name="TextBox 8"/>
          <p:cNvSpPr txBox="1"/>
          <p:nvPr/>
        </p:nvSpPr>
        <p:spPr>
          <a:xfrm>
            <a:off x="10972800" y="4591010"/>
            <a:ext cx="5527543" cy="342979"/>
          </a:xfrm>
          <a:prstGeom prst="rect">
            <a:avLst/>
          </a:prstGeom>
        </p:spPr>
        <p:txBody>
          <a:bodyPr lIns="0" tIns="0" rIns="0" bIns="0" rtlCol="0" anchor="t">
            <a:spAutoFit/>
          </a:bodyPr>
          <a:lstStyle/>
          <a:p>
            <a:pPr>
              <a:lnSpc>
                <a:spcPts val="2686"/>
              </a:lnSpc>
              <a:spcBef>
                <a:spcPct val="0"/>
              </a:spcBef>
            </a:pPr>
            <a:r>
              <a:rPr lang="en-US" sz="2202" dirty="0">
                <a:solidFill>
                  <a:srgbClr val="000000"/>
                </a:solidFill>
                <a:latin typeface="Now"/>
              </a:rPr>
              <a:t>Procedure “</a:t>
            </a:r>
            <a:r>
              <a:rPr lang="en-US" sz="2202" dirty="0" err="1">
                <a:solidFill>
                  <a:srgbClr val="000000"/>
                </a:solidFill>
                <a:latin typeface="Now"/>
              </a:rPr>
              <a:t>most_common_issues</a:t>
            </a:r>
            <a:r>
              <a:rPr lang="en-US" sz="2202" dirty="0">
                <a:solidFill>
                  <a:srgbClr val="000000"/>
                </a:solidFill>
                <a:latin typeface="Now"/>
              </a:rPr>
              <a:t>”</a:t>
            </a:r>
          </a:p>
        </p:txBody>
      </p:sp>
      <p:grpSp>
        <p:nvGrpSpPr>
          <p:cNvPr id="9" name="Group 6">
            <a:extLst>
              <a:ext uri="{FF2B5EF4-FFF2-40B4-BE49-F238E27FC236}">
                <a16:creationId xmlns:a16="http://schemas.microsoft.com/office/drawing/2014/main" id="{71DF8174-9AC7-5F70-1E19-EB983E0049EB}"/>
              </a:ext>
            </a:extLst>
          </p:cNvPr>
          <p:cNvGrpSpPr/>
          <p:nvPr/>
        </p:nvGrpSpPr>
        <p:grpSpPr>
          <a:xfrm>
            <a:off x="2209800" y="8267700"/>
            <a:ext cx="1453670" cy="428324"/>
            <a:chOff x="0" y="0"/>
            <a:chExt cx="952367" cy="280615"/>
          </a:xfrm>
        </p:grpSpPr>
        <p:sp>
          <p:nvSpPr>
            <p:cNvPr id="10" name="Freeform 7">
              <a:extLst>
                <a:ext uri="{FF2B5EF4-FFF2-40B4-BE49-F238E27FC236}">
                  <a16:creationId xmlns:a16="http://schemas.microsoft.com/office/drawing/2014/main" id="{B229FC73-36B4-30EC-76C7-BE773E9AB967}"/>
                </a:ext>
              </a:extLst>
            </p:cNvPr>
            <p:cNvSpPr/>
            <p:nvPr/>
          </p:nvSpPr>
          <p:spPr>
            <a:xfrm>
              <a:off x="0" y="0"/>
              <a:ext cx="952367" cy="280615"/>
            </a:xfrm>
            <a:custGeom>
              <a:avLst/>
              <a:gdLst/>
              <a:ahLst/>
              <a:cxnLst/>
              <a:rect l="l" t="t" r="r" b="b"/>
              <a:pathLst>
                <a:path w="952367" h="280615">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id="11" name="TextBox 8">
              <a:extLst>
                <a:ext uri="{FF2B5EF4-FFF2-40B4-BE49-F238E27FC236}">
                  <a16:creationId xmlns:a16="http://schemas.microsoft.com/office/drawing/2014/main" id="{C714CFFC-28A3-1C0B-360F-E631F11689CF}"/>
                </a:ext>
              </a:extLst>
            </p:cNvPr>
            <p:cNvSpPr txBox="1"/>
            <p:nvPr/>
          </p:nvSpPr>
          <p:spPr>
            <a:xfrm>
              <a:off x="0" y="-28575"/>
              <a:ext cx="952367" cy="309190"/>
            </a:xfrm>
            <a:prstGeom prst="rect">
              <a:avLst/>
            </a:prstGeom>
          </p:spPr>
          <p:txBody>
            <a:bodyPr lIns="40640" tIns="40640" rIns="40640" bIns="40640" rtlCol="0" anchor="ctr"/>
            <a:lstStyle/>
            <a:p>
              <a:pPr algn="ctr">
                <a:lnSpc>
                  <a:spcPts val="2127"/>
                </a:lnSpc>
              </a:pPr>
              <a:endParaRPr/>
            </a:p>
          </p:txBody>
        </p:sp>
      </p:grpSp>
      <p:sp>
        <p:nvSpPr>
          <p:cNvPr id="12" name="AutoShape 9">
            <a:extLst>
              <a:ext uri="{FF2B5EF4-FFF2-40B4-BE49-F238E27FC236}">
                <a16:creationId xmlns:a16="http://schemas.microsoft.com/office/drawing/2014/main" id="{5CAEC4F6-40E3-9EB4-8FED-F4B4BBF4E9D0}"/>
              </a:ext>
            </a:extLst>
          </p:cNvPr>
          <p:cNvSpPr/>
          <p:nvPr/>
        </p:nvSpPr>
        <p:spPr>
          <a:xfrm>
            <a:off x="2591772" y="8481862"/>
            <a:ext cx="714075" cy="0"/>
          </a:xfrm>
          <a:prstGeom prst="line">
            <a:avLst/>
          </a:prstGeom>
          <a:ln w="19050" cap="flat">
            <a:solidFill>
              <a:srgbClr val="000000">
                <a:alpha val="70980"/>
              </a:srgbClr>
            </a:solidFill>
            <a:prstDash val="solid"/>
            <a:headEnd type="none" w="sm" len="sm"/>
            <a:tailEnd type="arrow" w="med"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2369771" y="1028700"/>
            <a:ext cx="4889529" cy="5185785"/>
            <a:chOff x="0" y="0"/>
            <a:chExt cx="6519372" cy="6914380"/>
          </a:xfrm>
        </p:grpSpPr>
        <p:pic>
          <p:nvPicPr>
            <p:cNvPr id="3" name="Picture 3"/>
            <p:cNvPicPr>
              <a:picLocks noChangeAspect="1"/>
            </p:cNvPicPr>
            <p:nvPr/>
          </p:nvPicPr>
          <p:blipFill>
            <a:blip r:embed="rId2"/>
            <a:srcRect l="4845" r="4154" b="10635"/>
            <a:stretch>
              <a:fillRect/>
            </a:stretch>
          </p:blipFill>
          <p:spPr>
            <a:xfrm>
              <a:off x="0" y="0"/>
              <a:ext cx="6519372" cy="6914380"/>
            </a:xfrm>
            <a:prstGeom prst="rect">
              <a:avLst/>
            </a:prstGeom>
          </p:spPr>
        </p:pic>
      </p:grpSp>
      <p:grpSp>
        <p:nvGrpSpPr>
          <p:cNvPr id="4" name="Group 4"/>
          <p:cNvGrpSpPr/>
          <p:nvPr/>
        </p:nvGrpSpPr>
        <p:grpSpPr>
          <a:xfrm>
            <a:off x="1028700" y="2551409"/>
            <a:ext cx="801428" cy="801428"/>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id="6" name="TextBox 6"/>
            <p:cNvSpPr txBox="1"/>
            <p:nvPr/>
          </p:nvSpPr>
          <p:spPr>
            <a:xfrm>
              <a:off x="76200" y="66675"/>
              <a:ext cx="660400" cy="669925"/>
            </a:xfrm>
            <a:prstGeom prst="rect">
              <a:avLst/>
            </a:prstGeom>
          </p:spPr>
          <p:txBody>
            <a:bodyPr lIns="35867" tIns="35867" rIns="35867" bIns="35867" rtlCol="0" anchor="ctr"/>
            <a:lstStyle/>
            <a:p>
              <a:pPr algn="ctr">
                <a:lnSpc>
                  <a:spcPts val="2123"/>
                </a:lnSpc>
              </a:pPr>
              <a:endParaRPr/>
            </a:p>
          </p:txBody>
        </p:sp>
      </p:grpSp>
      <p:sp>
        <p:nvSpPr>
          <p:cNvPr id="7" name="TextBox 7"/>
          <p:cNvSpPr txBox="1"/>
          <p:nvPr/>
        </p:nvSpPr>
        <p:spPr>
          <a:xfrm>
            <a:off x="1028700" y="3992597"/>
            <a:ext cx="5341885" cy="1111010"/>
          </a:xfrm>
          <a:prstGeom prst="rect">
            <a:avLst/>
          </a:prstGeom>
        </p:spPr>
        <p:txBody>
          <a:bodyPr lIns="0" tIns="0" rIns="0" bIns="0" rtlCol="0" anchor="t">
            <a:spAutoFit/>
          </a:bodyPr>
          <a:lstStyle/>
          <a:p>
            <a:pPr>
              <a:lnSpc>
                <a:spcPts val="8697"/>
              </a:lnSpc>
              <a:spcBef>
                <a:spcPct val="0"/>
              </a:spcBef>
            </a:pPr>
            <a:r>
              <a:rPr lang="en-US" sz="7129" dirty="0">
                <a:solidFill>
                  <a:srgbClr val="404040"/>
                </a:solidFill>
                <a:latin typeface="Now Bold"/>
              </a:rPr>
              <a:t>Conclusion</a:t>
            </a:r>
          </a:p>
        </p:txBody>
      </p:sp>
      <p:sp>
        <p:nvSpPr>
          <p:cNvPr id="8" name="TextBox 8"/>
          <p:cNvSpPr txBox="1"/>
          <p:nvPr/>
        </p:nvSpPr>
        <p:spPr>
          <a:xfrm>
            <a:off x="1028700" y="5727700"/>
            <a:ext cx="7198018" cy="2870145"/>
          </a:xfrm>
          <a:prstGeom prst="rect">
            <a:avLst/>
          </a:prstGeom>
        </p:spPr>
        <p:txBody>
          <a:bodyPr lIns="0" tIns="0" rIns="0" bIns="0" rtlCol="0" anchor="t">
            <a:spAutoFit/>
          </a:bodyPr>
          <a:lstStyle/>
          <a:p>
            <a:pPr>
              <a:lnSpc>
                <a:spcPts val="2817"/>
              </a:lnSpc>
            </a:pPr>
            <a:r>
              <a:rPr lang="en-US" sz="2309" dirty="0">
                <a:solidFill>
                  <a:srgbClr val="000000"/>
                </a:solidFill>
                <a:latin typeface="Now"/>
              </a:rPr>
              <a:t>During this course work, an analysis of the subject environment was carried out, the main tasks and requirements for the call center database were determined. According to the requirements, a database was created to support the activities of the call center. It is capable of automating and improving the efficiency of the call center, as well as reporting on the work of employees.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TotalTime>
  <Words>208</Words>
  <Application>Microsoft Office PowerPoint</Application>
  <PresentationFormat>Custom</PresentationFormat>
  <Paragraphs>42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Now Bold</vt:lpstr>
      <vt:lpstr>Calibri</vt:lpstr>
      <vt:lpstr>Canva Sans Bold</vt:lpstr>
      <vt:lpstr>Canva Sans</vt:lpstr>
      <vt:lpstr>Now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Курсова робота</dc:title>
  <dc:creator>ANATOLIY PUSSYKIN</dc:creator>
  <cp:lastModifiedBy>ANATOLIY PUSSYKIN</cp:lastModifiedBy>
  <cp:revision>21</cp:revision>
  <dcterms:created xsi:type="dcterms:W3CDTF">2006-08-16T00:00:00Z</dcterms:created>
  <dcterms:modified xsi:type="dcterms:W3CDTF">2024-07-26T11:16:39Z</dcterms:modified>
  <dc:identifier>DAF6vXw0pGY</dc:identifier>
</cp:coreProperties>
</file>