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1"/>
  </p:notesMasterIdLst>
  <p:sldIdLst>
    <p:sldId id="256" r:id="rId2"/>
    <p:sldId id="269" r:id="rId3"/>
    <p:sldId id="293" r:id="rId4"/>
    <p:sldId id="295" r:id="rId5"/>
    <p:sldId id="294" r:id="rId6"/>
    <p:sldId id="296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19" r:id="rId19"/>
    <p:sldId id="318" r:id="rId20"/>
  </p:sldIdLst>
  <p:sldSz cx="24384000" cy="13716000"/>
  <p:notesSz cx="6858000" cy="9144000"/>
  <p:embeddedFontLst>
    <p:embeddedFont>
      <p:font typeface="맑은 고딕" panose="020B0503020000020004" pitchFamily="50" charset="-127"/>
      <p:regular r:id="rId22"/>
      <p:bold r:id="rId23"/>
    </p:embeddedFont>
    <p:embeddedFont>
      <p:font typeface="Helvetica Neue" panose="020B0600000101010101" charset="0"/>
      <p:regular r:id="rId24"/>
      <p:bold r:id="rId25"/>
      <p:italic r:id="rId26"/>
      <p:boldItalic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>
      <p:cViewPr varScale="1">
        <p:scale>
          <a:sx n="55" d="100"/>
          <a:sy n="55" d="100"/>
        </p:scale>
        <p:origin x="702" y="11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9122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6947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5236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8931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5523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6380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8474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9035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172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197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918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5704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603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0457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609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615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5900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TITLE_AND_BODY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533400" y="9042400"/>
            <a:ext cx="249936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ko-KR" altLang="en-US" sz="11500" b="1" dirty="0" smtClean="0">
                <a:latin typeface="Verdana"/>
                <a:ea typeface="Verdana"/>
                <a:cs typeface="Verdana"/>
                <a:sym typeface="Verdana"/>
              </a:rPr>
              <a:t>웹 기반 빅데이터 수집 실습</a:t>
            </a:r>
            <a:r>
              <a:rPr lang="en-US" altLang="ko-KR" sz="11500" b="1" dirty="0" smtClean="0"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altLang="ko-KR" sz="11500" b="1" dirty="0" smtClean="0">
                <a:latin typeface="Verdana"/>
                <a:ea typeface="Verdana"/>
                <a:cs typeface="Verdana"/>
                <a:sym typeface="Verdana"/>
              </a:rPr>
            </a:br>
            <a:endParaRPr sz="60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69337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dirty="0" smtClean="0"/>
              <a:t>Data Analysis with Python</a:t>
            </a:r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10515600" y="11557337"/>
            <a:ext cx="1219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7200" b="1" dirty="0">
                <a:solidFill>
                  <a:schemeClr val="bg1">
                    <a:lumMod val="20000"/>
                    <a:lumOff val="8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동양미래대학교 이희진</a:t>
            </a:r>
            <a:endParaRPr lang="ko-KR" altLang="en-US" sz="72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4267200"/>
            <a:ext cx="13944600" cy="8984586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indent="0">
              <a:buSzPts val="6000"/>
            </a:pPr>
            <a:r>
              <a:rPr lang="ko-KR" altLang="en-US" sz="6600" dirty="0" smtClean="0"/>
              <a:t>웹</a:t>
            </a:r>
            <a:r>
              <a:rPr lang="en-US" altLang="ko-KR" sz="6600" dirty="0" smtClean="0"/>
              <a:t> </a:t>
            </a:r>
            <a:r>
              <a:rPr lang="ko-KR" altLang="en-US" sz="6600" dirty="0" smtClean="0"/>
              <a:t>기반의 데이터 수집</a:t>
            </a:r>
            <a:r>
              <a:rPr lang="en-US" altLang="ko-KR" sz="6600" dirty="0" smtClean="0"/>
              <a:t>(Cont’d)</a:t>
            </a:r>
            <a:endParaRPr sz="6600" dirty="0"/>
          </a:p>
        </p:txBody>
      </p:sp>
      <p:sp>
        <p:nvSpPr>
          <p:cNvPr id="12" name="Google Shape;95;p19"/>
          <p:cNvSpPr txBox="1">
            <a:spLocks/>
          </p:cNvSpPr>
          <p:nvPr/>
        </p:nvSpPr>
        <p:spPr>
          <a:xfrm>
            <a:off x="762000" y="1676400"/>
            <a:ext cx="228600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ko-KR" altLang="en-US" sz="5480" b="1" dirty="0" smtClean="0">
                <a:latin typeface="Verdana" panose="020B0604030504040204" pitchFamily="34" charset="0"/>
                <a:ea typeface="Verdana"/>
                <a:sym typeface="Verdana"/>
              </a:rPr>
              <a:t>예제 </a:t>
            </a:r>
            <a:r>
              <a:rPr lang="en-US" altLang="ko-KR" sz="5480" b="1" dirty="0">
                <a:latin typeface="Verdana" panose="020B0604030504040204" pitchFamily="34" charset="0"/>
                <a:ea typeface="Verdana"/>
                <a:sym typeface="Verdana"/>
              </a:rPr>
              <a:t>1</a:t>
            </a:r>
            <a:r>
              <a:rPr lang="en-US" altLang="ko-KR" sz="5480" b="1" dirty="0" smtClean="0">
                <a:latin typeface="Verdana" panose="020B0604030504040204" pitchFamily="34" charset="0"/>
                <a:ea typeface="Verdana"/>
                <a:sym typeface="Verdana"/>
              </a:rPr>
              <a:t>) </a:t>
            </a:r>
            <a:r>
              <a:rPr lang="ko-KR" altLang="en-US" sz="5480" b="1" dirty="0" smtClean="0">
                <a:latin typeface="Verdana" panose="020B0604030504040204" pitchFamily="34" charset="0"/>
                <a:ea typeface="Verdana"/>
                <a:sym typeface="Verdana"/>
              </a:rPr>
              <a:t>뉴스 기사 수집하기</a:t>
            </a:r>
            <a:endParaRPr lang="ko-KR" altLang="en-US" sz="5480" dirty="0"/>
          </a:p>
        </p:txBody>
      </p:sp>
      <p:sp>
        <p:nvSpPr>
          <p:cNvPr id="17" name="Google Shape;99;p19"/>
          <p:cNvSpPr txBox="1"/>
          <p:nvPr/>
        </p:nvSpPr>
        <p:spPr>
          <a:xfrm>
            <a:off x="761998" y="2345743"/>
            <a:ext cx="22860001" cy="2226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584200" indent="-584200">
              <a:lnSpc>
                <a:spcPct val="150000"/>
              </a:lnSpc>
              <a:buClr>
                <a:srgbClr val="838787"/>
              </a:buClr>
              <a:buSzPts val="4637"/>
              <a:buFont typeface="Avenir"/>
              <a:buChar char="▸"/>
            </a:pPr>
            <a:r>
              <a:rPr lang="ko-KR" altLang="en-US" sz="4416" dirty="0" smtClean="0">
                <a:solidFill>
                  <a:srgbClr val="838787"/>
                </a:solidFill>
                <a:latin typeface="Verdana"/>
                <a:ea typeface="Verdana"/>
              </a:rPr>
              <a:t>뉴스 기사 </a:t>
            </a:r>
            <a:r>
              <a:rPr lang="ko-KR" altLang="en-US" sz="4416" dirty="0" err="1" smtClean="0">
                <a:solidFill>
                  <a:srgbClr val="838787"/>
                </a:solidFill>
                <a:latin typeface="Verdana"/>
                <a:ea typeface="Verdana"/>
              </a:rPr>
              <a:t>크롤링</a:t>
            </a:r>
            <a:r>
              <a:rPr lang="ko-KR" altLang="en-US" sz="4416" dirty="0" smtClean="0">
                <a:solidFill>
                  <a:srgbClr val="838787"/>
                </a:solidFill>
                <a:latin typeface="Verdana"/>
                <a:ea typeface="Verdana"/>
              </a:rPr>
              <a:t> 하기</a:t>
            </a:r>
            <a:endParaRPr lang="en-US" sz="4416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6775" y="2973806"/>
            <a:ext cx="19105378" cy="17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⑦ 표시된 부분에서 </a:t>
            </a:r>
            <a:r>
              <a:rPr lang="ko-KR" altLang="en-US" sz="3600" b="1" dirty="0" err="1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우클릭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Copy &gt; Copy full Xpath 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ko-KR" altLang="en-US" sz="3600" b="1" dirty="0">
              <a:solidFill>
                <a:srgbClr val="FFC000">
                  <a:alpha val="99000"/>
                </a:srgb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flipH="1">
            <a:off x="11734799" y="11125200"/>
            <a:ext cx="3314699" cy="6858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401830" y="7808016"/>
            <a:ext cx="4332970" cy="61297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42998" y="4265514"/>
            <a:ext cx="9296401" cy="83829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18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indent="0">
              <a:buSzPts val="6000"/>
            </a:pPr>
            <a:r>
              <a:rPr lang="ko-KR" altLang="en-US" sz="6600" dirty="0" smtClean="0"/>
              <a:t>웹</a:t>
            </a:r>
            <a:r>
              <a:rPr lang="en-US" altLang="ko-KR" sz="6600" dirty="0" smtClean="0"/>
              <a:t> </a:t>
            </a:r>
            <a:r>
              <a:rPr lang="ko-KR" altLang="en-US" sz="6600" dirty="0" smtClean="0"/>
              <a:t>기반의 데이터 수집</a:t>
            </a:r>
            <a:r>
              <a:rPr lang="en-US" altLang="ko-KR" sz="6600" dirty="0" smtClean="0"/>
              <a:t>(Cont’d)</a:t>
            </a:r>
            <a:endParaRPr sz="6600" dirty="0"/>
          </a:p>
        </p:txBody>
      </p:sp>
      <p:sp>
        <p:nvSpPr>
          <p:cNvPr id="12" name="Google Shape;95;p19"/>
          <p:cNvSpPr txBox="1">
            <a:spLocks/>
          </p:cNvSpPr>
          <p:nvPr/>
        </p:nvSpPr>
        <p:spPr>
          <a:xfrm>
            <a:off x="762000" y="1676400"/>
            <a:ext cx="228600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ko-KR" altLang="en-US" sz="5480" b="1" dirty="0" smtClean="0">
                <a:latin typeface="Verdana" panose="020B0604030504040204" pitchFamily="34" charset="0"/>
                <a:ea typeface="Verdana"/>
                <a:sym typeface="Verdana"/>
              </a:rPr>
              <a:t>예제 </a:t>
            </a:r>
            <a:r>
              <a:rPr lang="en-US" altLang="ko-KR" sz="5480" b="1" dirty="0">
                <a:latin typeface="Verdana" panose="020B0604030504040204" pitchFamily="34" charset="0"/>
                <a:ea typeface="Verdana"/>
                <a:sym typeface="Verdana"/>
              </a:rPr>
              <a:t>1</a:t>
            </a:r>
            <a:r>
              <a:rPr lang="en-US" altLang="ko-KR" sz="5480" b="1" dirty="0" smtClean="0">
                <a:latin typeface="Verdana" panose="020B0604030504040204" pitchFamily="34" charset="0"/>
                <a:ea typeface="Verdana"/>
                <a:sym typeface="Verdana"/>
              </a:rPr>
              <a:t>) </a:t>
            </a:r>
            <a:r>
              <a:rPr lang="ko-KR" altLang="en-US" sz="5480" b="1" dirty="0" smtClean="0">
                <a:latin typeface="Verdana" panose="020B0604030504040204" pitchFamily="34" charset="0"/>
                <a:ea typeface="Verdana"/>
                <a:sym typeface="Verdana"/>
              </a:rPr>
              <a:t>뉴스 기사 수집하기</a:t>
            </a:r>
            <a:endParaRPr lang="ko-KR" altLang="en-US" sz="5480" dirty="0"/>
          </a:p>
        </p:txBody>
      </p:sp>
      <p:sp>
        <p:nvSpPr>
          <p:cNvPr id="17" name="Google Shape;99;p19"/>
          <p:cNvSpPr txBox="1"/>
          <p:nvPr/>
        </p:nvSpPr>
        <p:spPr>
          <a:xfrm>
            <a:off x="761998" y="2345743"/>
            <a:ext cx="22860001" cy="2226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584200" indent="-584200">
              <a:lnSpc>
                <a:spcPct val="150000"/>
              </a:lnSpc>
              <a:buClr>
                <a:srgbClr val="838787"/>
              </a:buClr>
              <a:buSzPts val="4637"/>
              <a:buFont typeface="Avenir"/>
              <a:buChar char="▸"/>
            </a:pPr>
            <a:r>
              <a:rPr lang="ko-KR" altLang="en-US" sz="4416" dirty="0" smtClean="0">
                <a:solidFill>
                  <a:srgbClr val="838787"/>
                </a:solidFill>
                <a:latin typeface="Verdana"/>
                <a:ea typeface="Verdana"/>
              </a:rPr>
              <a:t>뉴스 기사 </a:t>
            </a:r>
            <a:r>
              <a:rPr lang="ko-KR" altLang="en-US" sz="4416" dirty="0" err="1" smtClean="0">
                <a:solidFill>
                  <a:srgbClr val="838787"/>
                </a:solidFill>
                <a:latin typeface="Verdana"/>
                <a:ea typeface="Verdana"/>
              </a:rPr>
              <a:t>크롤링</a:t>
            </a:r>
            <a:r>
              <a:rPr lang="ko-KR" altLang="en-US" sz="4416" dirty="0" smtClean="0">
                <a:solidFill>
                  <a:srgbClr val="838787"/>
                </a:solidFill>
                <a:latin typeface="Verdana"/>
                <a:ea typeface="Verdana"/>
              </a:rPr>
              <a:t> 하기</a:t>
            </a:r>
            <a:endParaRPr lang="en-US" sz="4416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6775" y="2973806"/>
            <a:ext cx="19105378" cy="17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표시된 부분에서 </a:t>
            </a:r>
            <a:r>
              <a:rPr lang="ko-KR" altLang="en-US" sz="3600" b="1" dirty="0" err="1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우클릭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Copy &gt; Copy full XPath 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ko-KR" altLang="en-US" sz="3600" b="1" dirty="0">
              <a:solidFill>
                <a:srgbClr val="FFC000">
                  <a:alpha val="99000"/>
                </a:srgb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66775" y="3895293"/>
            <a:ext cx="19105378" cy="17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⑨ 아래 코드에서 네모 박스 부분을 해당 버튼에서 복사한 </a:t>
            </a:r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XPath 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값으로 대체</a:t>
            </a:r>
            <a:endParaRPr lang="ko-KR" altLang="en-US" sz="3600" b="1" dirty="0">
              <a:solidFill>
                <a:srgbClr val="FFC000">
                  <a:alpha val="99000"/>
                </a:srgb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43000" y="9413885"/>
            <a:ext cx="19105378" cy="17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네이버 접속 후</a:t>
            </a:r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뉴스 버튼을 누를 때까지 로딩을 기다리기 위해 약간의 </a:t>
            </a:r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Delay</a:t>
            </a:r>
            <a:r>
              <a:rPr lang="ko-KR" altLang="en-US" sz="3600" b="1" dirty="0" err="1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추가함</a:t>
            </a:r>
            <a:r>
              <a:rPr lang="en-US" altLang="ko-KR" sz="3600" b="1" dirty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time.sleep(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rgbClr val="FFC000">
                  <a:alpha val="99000"/>
                </a:srgb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24000" y="5867399"/>
            <a:ext cx="21412200" cy="3886201"/>
            <a:chOff x="1524000" y="5867399"/>
            <a:chExt cx="18350514" cy="251460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l="8198" t="15283"/>
            <a:stretch/>
          </p:blipFill>
          <p:spPr>
            <a:xfrm>
              <a:off x="2514600" y="5867399"/>
              <a:ext cx="17359914" cy="1967063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8001000" y="7208115"/>
              <a:ext cx="10210800" cy="612972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 flipV="1">
              <a:off x="1524000" y="7391400"/>
              <a:ext cx="1371600" cy="9906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2781299" y="6887306"/>
              <a:ext cx="3009901" cy="452767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329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indent="0">
              <a:buSzPts val="6000"/>
            </a:pPr>
            <a:r>
              <a:rPr lang="ko-KR" altLang="en-US" sz="6600" dirty="0" smtClean="0"/>
              <a:t>웹</a:t>
            </a:r>
            <a:r>
              <a:rPr lang="en-US" altLang="ko-KR" sz="6600" dirty="0" smtClean="0"/>
              <a:t> </a:t>
            </a:r>
            <a:r>
              <a:rPr lang="ko-KR" altLang="en-US" sz="6600" dirty="0" smtClean="0"/>
              <a:t>기반의 데이터 수집</a:t>
            </a:r>
            <a:r>
              <a:rPr lang="en-US" altLang="ko-KR" sz="6600" dirty="0" smtClean="0"/>
              <a:t>(Cont’d)</a:t>
            </a:r>
            <a:endParaRPr sz="6600" dirty="0"/>
          </a:p>
        </p:txBody>
      </p:sp>
      <p:sp>
        <p:nvSpPr>
          <p:cNvPr id="12" name="Google Shape;95;p19"/>
          <p:cNvSpPr txBox="1">
            <a:spLocks/>
          </p:cNvSpPr>
          <p:nvPr/>
        </p:nvSpPr>
        <p:spPr>
          <a:xfrm>
            <a:off x="762000" y="1676400"/>
            <a:ext cx="228600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ko-KR" altLang="en-US" sz="5480" b="1" dirty="0" smtClean="0">
                <a:latin typeface="Verdana" panose="020B0604030504040204" pitchFamily="34" charset="0"/>
                <a:ea typeface="Verdana"/>
                <a:sym typeface="Verdana"/>
              </a:rPr>
              <a:t>예제 </a:t>
            </a:r>
            <a:r>
              <a:rPr lang="en-US" altLang="ko-KR" sz="5480" b="1" dirty="0">
                <a:latin typeface="Verdana" panose="020B0604030504040204" pitchFamily="34" charset="0"/>
                <a:ea typeface="Verdana"/>
                <a:sym typeface="Verdana"/>
              </a:rPr>
              <a:t>1</a:t>
            </a:r>
            <a:r>
              <a:rPr lang="en-US" altLang="ko-KR" sz="5480" b="1" dirty="0" smtClean="0">
                <a:latin typeface="Verdana" panose="020B0604030504040204" pitchFamily="34" charset="0"/>
                <a:ea typeface="Verdana"/>
                <a:sym typeface="Verdana"/>
              </a:rPr>
              <a:t>) </a:t>
            </a:r>
            <a:r>
              <a:rPr lang="ko-KR" altLang="en-US" sz="5480" b="1" dirty="0" smtClean="0">
                <a:latin typeface="Verdana" panose="020B0604030504040204" pitchFamily="34" charset="0"/>
                <a:ea typeface="Verdana"/>
                <a:sym typeface="Verdana"/>
              </a:rPr>
              <a:t>뉴스 기사 수집하기</a:t>
            </a:r>
            <a:endParaRPr lang="ko-KR" altLang="en-US" sz="5480" dirty="0"/>
          </a:p>
        </p:txBody>
      </p:sp>
      <p:sp>
        <p:nvSpPr>
          <p:cNvPr id="17" name="Google Shape;99;p19"/>
          <p:cNvSpPr txBox="1"/>
          <p:nvPr/>
        </p:nvSpPr>
        <p:spPr>
          <a:xfrm>
            <a:off x="761998" y="2345743"/>
            <a:ext cx="22860001" cy="2226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584200" indent="-584200">
              <a:lnSpc>
                <a:spcPct val="150000"/>
              </a:lnSpc>
              <a:buClr>
                <a:srgbClr val="838787"/>
              </a:buClr>
              <a:buSzPts val="4637"/>
              <a:buFont typeface="Avenir"/>
              <a:buChar char="▸"/>
            </a:pPr>
            <a:r>
              <a:rPr lang="ko-KR" altLang="en-US" sz="4416" dirty="0" smtClean="0">
                <a:solidFill>
                  <a:srgbClr val="838787"/>
                </a:solidFill>
                <a:latin typeface="Verdana"/>
                <a:ea typeface="Verdana"/>
              </a:rPr>
              <a:t>뉴스 기사 </a:t>
            </a:r>
            <a:r>
              <a:rPr lang="ko-KR" altLang="en-US" sz="4416" dirty="0" err="1" smtClean="0">
                <a:solidFill>
                  <a:srgbClr val="838787"/>
                </a:solidFill>
                <a:latin typeface="Verdana"/>
                <a:ea typeface="Verdana"/>
              </a:rPr>
              <a:t>크롤링</a:t>
            </a:r>
            <a:r>
              <a:rPr lang="ko-KR" altLang="en-US" sz="4416" dirty="0" smtClean="0">
                <a:solidFill>
                  <a:srgbClr val="838787"/>
                </a:solidFill>
                <a:latin typeface="Verdana"/>
                <a:ea typeface="Verdana"/>
              </a:rPr>
              <a:t> 하기</a:t>
            </a:r>
            <a:endParaRPr lang="en-US" sz="4416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6775" y="2973806"/>
            <a:ext cx="19105378" cy="17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⑪ </a:t>
            </a:r>
            <a:r>
              <a:rPr lang="ko-KR" altLang="en-US" sz="3600" b="1" dirty="0" err="1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할 제목에서 </a:t>
            </a:r>
            <a:r>
              <a:rPr lang="ko-KR" altLang="en-US" sz="3600" b="1" dirty="0" err="1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우클릭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검사</a:t>
            </a:r>
            <a:endParaRPr lang="ko-KR" altLang="en-US" sz="3600" b="1" dirty="0">
              <a:solidFill>
                <a:srgbClr val="FFC000">
                  <a:alpha val="99000"/>
                </a:srgb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67600" y="7235943"/>
            <a:ext cx="19105378" cy="17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⑫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선택된 영역에서 </a:t>
            </a:r>
            <a:r>
              <a:rPr lang="ko-KR" altLang="en-US" sz="3600" b="1" dirty="0" err="1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우클릭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Copy &gt; Copy full XPath</a:t>
            </a:r>
            <a:endParaRPr lang="ko-KR" altLang="en-US" sz="3600" b="1" dirty="0">
              <a:solidFill>
                <a:srgbClr val="FFC000">
                  <a:alpha val="99000"/>
                </a:srgb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4365115"/>
            <a:ext cx="15185803" cy="317868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50" y="7876314"/>
            <a:ext cx="6000750" cy="5554598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167912" y="7900262"/>
            <a:ext cx="5994888" cy="40553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314064" y="7007028"/>
            <a:ext cx="2382136" cy="61297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286999" y="5241343"/>
            <a:ext cx="6060853" cy="52806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905000" y="9514284"/>
            <a:ext cx="2286000" cy="31551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162425" y="11314840"/>
            <a:ext cx="1704975" cy="26756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72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indent="0">
              <a:buSzPts val="6000"/>
            </a:pPr>
            <a:r>
              <a:rPr lang="ko-KR" altLang="en-US" sz="6600" dirty="0" smtClean="0"/>
              <a:t>웹</a:t>
            </a:r>
            <a:r>
              <a:rPr lang="en-US" altLang="ko-KR" sz="6600" dirty="0" smtClean="0"/>
              <a:t> </a:t>
            </a:r>
            <a:r>
              <a:rPr lang="ko-KR" altLang="en-US" sz="6600" dirty="0" smtClean="0"/>
              <a:t>기반의 데이터 수집</a:t>
            </a:r>
            <a:r>
              <a:rPr lang="en-US" altLang="ko-KR" sz="6600" dirty="0" smtClean="0"/>
              <a:t>(Cont’d)</a:t>
            </a:r>
            <a:endParaRPr sz="6600" dirty="0"/>
          </a:p>
        </p:txBody>
      </p:sp>
      <p:sp>
        <p:nvSpPr>
          <p:cNvPr id="12" name="Google Shape;95;p19"/>
          <p:cNvSpPr txBox="1">
            <a:spLocks/>
          </p:cNvSpPr>
          <p:nvPr/>
        </p:nvSpPr>
        <p:spPr>
          <a:xfrm>
            <a:off x="762000" y="1676400"/>
            <a:ext cx="228600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ko-KR" altLang="en-US" sz="5480" b="1" dirty="0" smtClean="0">
                <a:latin typeface="Verdana" panose="020B0604030504040204" pitchFamily="34" charset="0"/>
                <a:ea typeface="Verdana"/>
                <a:sym typeface="Verdana"/>
              </a:rPr>
              <a:t>예제 </a:t>
            </a:r>
            <a:r>
              <a:rPr lang="en-US" altLang="ko-KR" sz="5480" b="1" dirty="0">
                <a:latin typeface="Verdana" panose="020B0604030504040204" pitchFamily="34" charset="0"/>
                <a:ea typeface="Verdana"/>
                <a:sym typeface="Verdana"/>
              </a:rPr>
              <a:t>1</a:t>
            </a:r>
            <a:r>
              <a:rPr lang="en-US" altLang="ko-KR" sz="5480" b="1" dirty="0" smtClean="0">
                <a:latin typeface="Verdana" panose="020B0604030504040204" pitchFamily="34" charset="0"/>
                <a:ea typeface="Verdana"/>
                <a:sym typeface="Verdana"/>
              </a:rPr>
              <a:t>) </a:t>
            </a:r>
            <a:r>
              <a:rPr lang="ko-KR" altLang="en-US" sz="5480" b="1" dirty="0" smtClean="0">
                <a:latin typeface="Verdana" panose="020B0604030504040204" pitchFamily="34" charset="0"/>
                <a:ea typeface="Verdana"/>
                <a:sym typeface="Verdana"/>
              </a:rPr>
              <a:t>뉴스 기사 수집하기</a:t>
            </a:r>
            <a:endParaRPr lang="ko-KR" altLang="en-US" sz="5480" dirty="0"/>
          </a:p>
        </p:txBody>
      </p:sp>
      <p:sp>
        <p:nvSpPr>
          <p:cNvPr id="17" name="Google Shape;99;p19"/>
          <p:cNvSpPr txBox="1"/>
          <p:nvPr/>
        </p:nvSpPr>
        <p:spPr>
          <a:xfrm>
            <a:off x="761998" y="2345743"/>
            <a:ext cx="22860001" cy="2226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584200" indent="-584200">
              <a:lnSpc>
                <a:spcPct val="150000"/>
              </a:lnSpc>
              <a:buClr>
                <a:srgbClr val="838787"/>
              </a:buClr>
              <a:buSzPts val="4637"/>
              <a:buFont typeface="Avenir"/>
              <a:buChar char="▸"/>
            </a:pPr>
            <a:r>
              <a:rPr lang="ko-KR" altLang="en-US" sz="4416" dirty="0" smtClean="0">
                <a:solidFill>
                  <a:srgbClr val="838787"/>
                </a:solidFill>
                <a:latin typeface="Verdana"/>
                <a:ea typeface="Verdana"/>
              </a:rPr>
              <a:t>뉴스 기사 </a:t>
            </a:r>
            <a:r>
              <a:rPr lang="ko-KR" altLang="en-US" sz="4416" dirty="0" err="1" smtClean="0">
                <a:solidFill>
                  <a:srgbClr val="838787"/>
                </a:solidFill>
                <a:latin typeface="Verdana"/>
                <a:ea typeface="Verdana"/>
              </a:rPr>
              <a:t>크롤링</a:t>
            </a:r>
            <a:r>
              <a:rPr lang="ko-KR" altLang="en-US" sz="4416" dirty="0" smtClean="0">
                <a:solidFill>
                  <a:srgbClr val="838787"/>
                </a:solidFill>
                <a:latin typeface="Verdana"/>
                <a:ea typeface="Verdana"/>
              </a:rPr>
              <a:t> 하기</a:t>
            </a:r>
            <a:endParaRPr lang="en-US" sz="4416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6775" y="3886200"/>
            <a:ext cx="19105378" cy="17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⑬ 뉴스 페이지 접속 후</a:t>
            </a:r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약간의 </a:t>
            </a:r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Delay 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3600" b="1" dirty="0" smtClean="0">
              <a:solidFill>
                <a:srgbClr val="FFC000">
                  <a:alpha val="99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⑭ 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앞에서의 </a:t>
            </a:r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XPath 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대입과 동일하나 </a:t>
            </a:r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Click()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아닌 </a:t>
            </a:r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</a:p>
          <a:p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⑮ 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값을 </a:t>
            </a:r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print() 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함수로 출력</a:t>
            </a:r>
            <a:endParaRPr lang="en-US" altLang="ko-KR" sz="3600" b="1" dirty="0">
              <a:solidFill>
                <a:srgbClr val="FFC000">
                  <a:alpha val="99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600" b="1" dirty="0" smtClean="0">
              <a:solidFill>
                <a:srgbClr val="FFC000">
                  <a:alpha val="99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3600" b="1" dirty="0">
              <a:solidFill>
                <a:srgbClr val="FFC000">
                  <a:alpha val="99000"/>
                </a:srgb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8313" t="11399"/>
          <a:stretch/>
        </p:blipFill>
        <p:spPr>
          <a:xfrm>
            <a:off x="1395046" y="5555051"/>
            <a:ext cx="21412202" cy="3550622"/>
          </a:xfrm>
          <a:prstGeom prst="rect">
            <a:avLst/>
          </a:prstGeom>
          <a:ln>
            <a:solidFill>
              <a:schemeClr val="bg1">
                <a:lumMod val="20000"/>
                <a:lumOff val="80000"/>
              </a:schemeClr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1524000" y="7848600"/>
            <a:ext cx="21283248" cy="125707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2380" t="40000"/>
          <a:stretch/>
        </p:blipFill>
        <p:spPr>
          <a:xfrm>
            <a:off x="1371600" y="9753600"/>
            <a:ext cx="15625673" cy="1828800"/>
          </a:xfrm>
          <a:prstGeom prst="rect">
            <a:avLst/>
          </a:prstGeom>
          <a:ln>
            <a:solidFill>
              <a:schemeClr val="bg1">
                <a:lumMod val="20000"/>
                <a:lumOff val="80000"/>
              </a:schemeClr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1524000" y="9753601"/>
            <a:ext cx="7086600" cy="9906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82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indent="0">
              <a:buSzPts val="6000"/>
            </a:pPr>
            <a:r>
              <a:rPr lang="ko-KR" altLang="en-US" sz="6600" dirty="0" smtClean="0"/>
              <a:t>웹</a:t>
            </a:r>
            <a:r>
              <a:rPr lang="en-US" altLang="ko-KR" sz="6600" dirty="0" smtClean="0"/>
              <a:t> </a:t>
            </a:r>
            <a:r>
              <a:rPr lang="ko-KR" altLang="en-US" sz="6600" dirty="0" smtClean="0"/>
              <a:t>기반의 데이터 수집</a:t>
            </a:r>
            <a:r>
              <a:rPr lang="en-US" altLang="ko-KR" sz="6600" dirty="0" smtClean="0"/>
              <a:t>(Cont’d)</a:t>
            </a:r>
            <a:endParaRPr sz="6600" dirty="0"/>
          </a:p>
        </p:txBody>
      </p:sp>
      <p:sp>
        <p:nvSpPr>
          <p:cNvPr id="12" name="Google Shape;95;p19"/>
          <p:cNvSpPr txBox="1">
            <a:spLocks/>
          </p:cNvSpPr>
          <p:nvPr/>
        </p:nvSpPr>
        <p:spPr>
          <a:xfrm>
            <a:off x="762000" y="1676400"/>
            <a:ext cx="228600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ko-KR" altLang="en-US" sz="5480" b="1" dirty="0" smtClean="0">
                <a:latin typeface="Verdana" panose="020B0604030504040204" pitchFamily="34" charset="0"/>
                <a:ea typeface="Verdana"/>
                <a:sym typeface="Verdana"/>
              </a:rPr>
              <a:t>예제 </a:t>
            </a:r>
            <a:r>
              <a:rPr lang="en-US" altLang="ko-KR" sz="5480" b="1" dirty="0" smtClean="0">
                <a:latin typeface="Verdana" panose="020B0604030504040204" pitchFamily="34" charset="0"/>
                <a:ea typeface="Verdana"/>
                <a:sym typeface="Verdana"/>
              </a:rPr>
              <a:t>2) </a:t>
            </a:r>
            <a:r>
              <a:rPr lang="ko-KR" altLang="en-US" sz="5480" b="1" dirty="0" smtClean="0">
                <a:latin typeface="Verdana" panose="020B0604030504040204" pitchFamily="34" charset="0"/>
                <a:ea typeface="Verdana"/>
                <a:sym typeface="Verdana"/>
              </a:rPr>
              <a:t>부동산 거래 내역 및 관련 내용 수집하기</a:t>
            </a:r>
            <a:endParaRPr lang="ko-KR" altLang="en-US" sz="5480" dirty="0"/>
          </a:p>
        </p:txBody>
      </p:sp>
      <p:sp>
        <p:nvSpPr>
          <p:cNvPr id="17" name="Google Shape;99;p19"/>
          <p:cNvSpPr txBox="1"/>
          <p:nvPr/>
        </p:nvSpPr>
        <p:spPr>
          <a:xfrm>
            <a:off x="761998" y="2345743"/>
            <a:ext cx="22860001" cy="2226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584200" indent="-584200">
              <a:lnSpc>
                <a:spcPct val="150000"/>
              </a:lnSpc>
              <a:buClr>
                <a:srgbClr val="838787"/>
              </a:buClr>
              <a:buSzPts val="4637"/>
              <a:buFont typeface="Avenir"/>
              <a:buChar char="▸"/>
            </a:pPr>
            <a:r>
              <a:rPr lang="ko-KR" altLang="en-US" sz="4416" dirty="0" smtClean="0">
                <a:solidFill>
                  <a:srgbClr val="838787"/>
                </a:solidFill>
                <a:latin typeface="Verdana"/>
                <a:ea typeface="Verdana"/>
              </a:rPr>
              <a:t>부동산 매물 </a:t>
            </a:r>
            <a:r>
              <a:rPr lang="ko-KR" altLang="en-US" sz="4416" dirty="0" err="1" smtClean="0">
                <a:solidFill>
                  <a:srgbClr val="838787"/>
                </a:solidFill>
                <a:latin typeface="Verdana"/>
                <a:ea typeface="Verdana"/>
              </a:rPr>
              <a:t>크롤링</a:t>
            </a:r>
            <a:r>
              <a:rPr lang="ko-KR" altLang="en-US" sz="4416" dirty="0" smtClean="0">
                <a:solidFill>
                  <a:srgbClr val="838787"/>
                </a:solidFill>
                <a:latin typeface="Verdana"/>
                <a:ea typeface="Verdana"/>
              </a:rPr>
              <a:t> 하기</a:t>
            </a:r>
            <a:endParaRPr lang="en-US" sz="4416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61997" y="2765550"/>
            <a:ext cx="11277603" cy="17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https://m.land.naver.com/search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접속</a:t>
            </a:r>
            <a:endParaRPr lang="en-US" altLang="ko-KR" sz="3600" b="1" dirty="0" smtClean="0">
              <a:solidFill>
                <a:srgbClr val="FFC000">
                  <a:alpha val="99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188050"/>
            <a:ext cx="7848600" cy="4257675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H="1">
            <a:off x="8001000" y="5126976"/>
            <a:ext cx="2313686" cy="43562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467088" y="4217283"/>
            <a:ext cx="8354312" cy="17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3600" b="1" dirty="0" err="1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입력창의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XPath</a:t>
            </a:r>
            <a:r>
              <a:rPr lang="ko-KR" altLang="en-US" sz="3600" b="1" dirty="0" err="1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가져와서 클릭</a:t>
            </a:r>
            <a:endParaRPr lang="en-US" altLang="ko-KR" sz="3600" b="1" dirty="0" smtClean="0">
              <a:solidFill>
                <a:srgbClr val="FFC000">
                  <a:alpha val="99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14400" y="8845449"/>
            <a:ext cx="22478999" cy="2943632"/>
            <a:chOff x="9993190" y="4419600"/>
            <a:chExt cx="13412464" cy="13716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l="5583" t="16612"/>
            <a:stretch/>
          </p:blipFill>
          <p:spPr>
            <a:xfrm>
              <a:off x="9993190" y="4419600"/>
              <a:ext cx="13412464" cy="1371600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10326409" y="4727775"/>
              <a:ext cx="6060853" cy="377626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314686" y="5349618"/>
              <a:ext cx="13090968" cy="441582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858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indent="0">
              <a:buSzPts val="6000"/>
            </a:pPr>
            <a:r>
              <a:rPr lang="ko-KR" altLang="en-US" sz="6600" dirty="0" smtClean="0"/>
              <a:t>웹</a:t>
            </a:r>
            <a:r>
              <a:rPr lang="en-US" altLang="ko-KR" sz="6600" dirty="0" smtClean="0"/>
              <a:t> </a:t>
            </a:r>
            <a:r>
              <a:rPr lang="ko-KR" altLang="en-US" sz="6600" dirty="0" smtClean="0"/>
              <a:t>기반의 데이터 수집</a:t>
            </a:r>
            <a:r>
              <a:rPr lang="en-US" altLang="ko-KR" sz="6600" dirty="0" smtClean="0"/>
              <a:t>(Cont’d)</a:t>
            </a:r>
            <a:endParaRPr sz="6600" dirty="0"/>
          </a:p>
        </p:txBody>
      </p:sp>
      <p:sp>
        <p:nvSpPr>
          <p:cNvPr id="12" name="Google Shape;95;p19"/>
          <p:cNvSpPr txBox="1">
            <a:spLocks/>
          </p:cNvSpPr>
          <p:nvPr/>
        </p:nvSpPr>
        <p:spPr>
          <a:xfrm>
            <a:off x="762000" y="1676400"/>
            <a:ext cx="228600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ko-KR" altLang="en-US" sz="5480" b="1" dirty="0" smtClean="0">
                <a:latin typeface="Verdana" panose="020B0604030504040204" pitchFamily="34" charset="0"/>
                <a:ea typeface="Verdana"/>
                <a:sym typeface="Verdana"/>
              </a:rPr>
              <a:t>예제 </a:t>
            </a:r>
            <a:r>
              <a:rPr lang="en-US" altLang="ko-KR" sz="5480" b="1" dirty="0" smtClean="0">
                <a:latin typeface="Verdana" panose="020B0604030504040204" pitchFamily="34" charset="0"/>
                <a:ea typeface="Verdana"/>
                <a:sym typeface="Verdana"/>
              </a:rPr>
              <a:t>2) </a:t>
            </a:r>
            <a:r>
              <a:rPr lang="ko-KR" altLang="en-US" sz="5480" b="1" dirty="0" smtClean="0">
                <a:latin typeface="Verdana" panose="020B0604030504040204" pitchFamily="34" charset="0"/>
                <a:ea typeface="Verdana"/>
                <a:sym typeface="Verdana"/>
              </a:rPr>
              <a:t>부동산 거래 내역 및 관련 내용 수집하기</a:t>
            </a:r>
            <a:endParaRPr lang="ko-KR" altLang="en-US" sz="5480" dirty="0"/>
          </a:p>
        </p:txBody>
      </p:sp>
      <p:sp>
        <p:nvSpPr>
          <p:cNvPr id="17" name="Google Shape;99;p19"/>
          <p:cNvSpPr txBox="1"/>
          <p:nvPr/>
        </p:nvSpPr>
        <p:spPr>
          <a:xfrm>
            <a:off x="761998" y="2345743"/>
            <a:ext cx="22860001" cy="2226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584200" indent="-584200">
              <a:lnSpc>
                <a:spcPct val="150000"/>
              </a:lnSpc>
              <a:buClr>
                <a:srgbClr val="838787"/>
              </a:buClr>
              <a:buSzPts val="4637"/>
              <a:buFont typeface="Avenir"/>
              <a:buChar char="▸"/>
            </a:pPr>
            <a:r>
              <a:rPr lang="ko-KR" altLang="en-US" sz="4416" dirty="0" smtClean="0">
                <a:solidFill>
                  <a:srgbClr val="838787"/>
                </a:solidFill>
                <a:latin typeface="Verdana"/>
                <a:ea typeface="Verdana"/>
              </a:rPr>
              <a:t>부동산 매물 </a:t>
            </a:r>
            <a:r>
              <a:rPr lang="ko-KR" altLang="en-US" sz="4416" dirty="0" err="1" smtClean="0">
                <a:solidFill>
                  <a:srgbClr val="838787"/>
                </a:solidFill>
                <a:latin typeface="Verdana"/>
                <a:ea typeface="Verdana"/>
              </a:rPr>
              <a:t>크롤링</a:t>
            </a:r>
            <a:r>
              <a:rPr lang="ko-KR" altLang="en-US" sz="4416" dirty="0" smtClean="0">
                <a:solidFill>
                  <a:srgbClr val="838787"/>
                </a:solidFill>
                <a:latin typeface="Verdana"/>
                <a:ea typeface="Verdana"/>
              </a:rPr>
              <a:t> 하기</a:t>
            </a:r>
            <a:endParaRPr lang="en-US" sz="4416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61997" y="2765550"/>
            <a:ext cx="19105378" cy="17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ko-KR" altLang="en-US" sz="3600" b="1" dirty="0" err="1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입력창에서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압구정동 현대</a:t>
            </a:r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 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입력하기</a:t>
            </a:r>
            <a:endParaRPr lang="en-US" altLang="ko-KR" sz="3600" b="1" dirty="0" smtClean="0">
              <a:solidFill>
                <a:srgbClr val="FFC000">
                  <a:alpha val="99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658600" y="2692500"/>
            <a:ext cx="19105378" cy="17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검색 버튼</a:t>
            </a:r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돋보기 버튼</a:t>
            </a:r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XPath</a:t>
            </a:r>
            <a:r>
              <a:rPr lang="ko-KR" altLang="en-US" sz="3600" b="1" dirty="0" err="1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가져와서 클릭</a:t>
            </a:r>
            <a:endParaRPr lang="en-US" altLang="ko-KR" sz="3600" b="1" dirty="0" smtClean="0">
              <a:solidFill>
                <a:srgbClr val="FFC000">
                  <a:alpha val="99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582" y="4155934"/>
            <a:ext cx="8829675" cy="3619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3115" y="4103928"/>
            <a:ext cx="7986885" cy="7009438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H="1">
            <a:off x="9547262" y="3909605"/>
            <a:ext cx="3623453" cy="93610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186288" y="7952794"/>
            <a:ext cx="21673712" cy="4572000"/>
            <a:chOff x="1927712" y="8436717"/>
            <a:chExt cx="12793002" cy="230748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5"/>
            <a:srcRect l="7210" t="9508"/>
            <a:stretch/>
          </p:blipFill>
          <p:spPr>
            <a:xfrm>
              <a:off x="1927712" y="8436717"/>
              <a:ext cx="12793002" cy="2307483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2057400" y="9753600"/>
              <a:ext cx="12663314" cy="381000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57400" y="10363200"/>
              <a:ext cx="12663314" cy="381000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21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indent="0">
              <a:buSzPts val="6000"/>
            </a:pPr>
            <a:r>
              <a:rPr lang="ko-KR" altLang="en-US" sz="6600" dirty="0" smtClean="0"/>
              <a:t>웹</a:t>
            </a:r>
            <a:r>
              <a:rPr lang="en-US" altLang="ko-KR" sz="6600" dirty="0" smtClean="0"/>
              <a:t> </a:t>
            </a:r>
            <a:r>
              <a:rPr lang="ko-KR" altLang="en-US" sz="6600" dirty="0" smtClean="0"/>
              <a:t>기반의 데이터 수집</a:t>
            </a:r>
            <a:r>
              <a:rPr lang="en-US" altLang="ko-KR" sz="6600" dirty="0" smtClean="0"/>
              <a:t>(Cont’d)</a:t>
            </a:r>
            <a:endParaRPr sz="6600" dirty="0"/>
          </a:p>
        </p:txBody>
      </p:sp>
      <p:sp>
        <p:nvSpPr>
          <p:cNvPr id="12" name="Google Shape;95;p19"/>
          <p:cNvSpPr txBox="1">
            <a:spLocks/>
          </p:cNvSpPr>
          <p:nvPr/>
        </p:nvSpPr>
        <p:spPr>
          <a:xfrm>
            <a:off x="762000" y="1676400"/>
            <a:ext cx="228600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ko-KR" altLang="en-US" sz="5480" b="1" dirty="0" smtClean="0">
                <a:latin typeface="Verdana" panose="020B0604030504040204" pitchFamily="34" charset="0"/>
                <a:ea typeface="Verdana"/>
                <a:sym typeface="Verdana"/>
              </a:rPr>
              <a:t>예제 </a:t>
            </a:r>
            <a:r>
              <a:rPr lang="en-US" altLang="ko-KR" sz="5480" b="1" dirty="0" smtClean="0">
                <a:latin typeface="Verdana" panose="020B0604030504040204" pitchFamily="34" charset="0"/>
                <a:ea typeface="Verdana"/>
                <a:sym typeface="Verdana"/>
              </a:rPr>
              <a:t>2) </a:t>
            </a:r>
            <a:r>
              <a:rPr lang="ko-KR" altLang="en-US" sz="5480" b="1" dirty="0" smtClean="0">
                <a:latin typeface="Verdana" panose="020B0604030504040204" pitchFamily="34" charset="0"/>
                <a:ea typeface="Verdana"/>
                <a:sym typeface="Verdana"/>
              </a:rPr>
              <a:t>부동산 거래 내역 및 관련 내용 수집하기</a:t>
            </a:r>
            <a:endParaRPr lang="ko-KR" altLang="en-US" sz="5480" dirty="0"/>
          </a:p>
        </p:txBody>
      </p:sp>
      <p:sp>
        <p:nvSpPr>
          <p:cNvPr id="17" name="Google Shape;99;p19"/>
          <p:cNvSpPr txBox="1"/>
          <p:nvPr/>
        </p:nvSpPr>
        <p:spPr>
          <a:xfrm>
            <a:off x="761998" y="2345743"/>
            <a:ext cx="22860001" cy="2226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584200" indent="-584200">
              <a:lnSpc>
                <a:spcPct val="150000"/>
              </a:lnSpc>
              <a:buClr>
                <a:srgbClr val="838787"/>
              </a:buClr>
              <a:buSzPts val="4637"/>
              <a:buFont typeface="Avenir"/>
              <a:buChar char="▸"/>
            </a:pPr>
            <a:r>
              <a:rPr lang="ko-KR" altLang="en-US" sz="4416" dirty="0" smtClean="0">
                <a:solidFill>
                  <a:srgbClr val="838787"/>
                </a:solidFill>
                <a:latin typeface="Verdana"/>
                <a:ea typeface="Verdana"/>
              </a:rPr>
              <a:t>부동산 매물 </a:t>
            </a:r>
            <a:r>
              <a:rPr lang="ko-KR" altLang="en-US" sz="4416" dirty="0" err="1" smtClean="0">
                <a:solidFill>
                  <a:srgbClr val="838787"/>
                </a:solidFill>
                <a:latin typeface="Verdana"/>
                <a:ea typeface="Verdana"/>
              </a:rPr>
              <a:t>크롤링</a:t>
            </a:r>
            <a:r>
              <a:rPr lang="ko-KR" altLang="en-US" sz="4416" dirty="0" smtClean="0">
                <a:solidFill>
                  <a:srgbClr val="838787"/>
                </a:solidFill>
                <a:latin typeface="Verdana"/>
                <a:ea typeface="Verdana"/>
              </a:rPr>
              <a:t> 하기</a:t>
            </a:r>
            <a:endParaRPr lang="en-US" sz="4416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61997" y="2765550"/>
            <a:ext cx="19105378" cy="17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매매가 </a:t>
            </a:r>
            <a:r>
              <a:rPr lang="ko-KR" altLang="en-US" sz="3600" b="1" dirty="0" err="1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하기</a:t>
            </a:r>
            <a:endParaRPr lang="en-US" altLang="ko-KR" sz="3600" b="1" dirty="0" smtClean="0">
              <a:solidFill>
                <a:srgbClr val="FFC000">
                  <a:alpha val="99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401551" y="2549938"/>
            <a:ext cx="19105378" cy="17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⑥ 전세가 </a:t>
            </a:r>
            <a:r>
              <a:rPr lang="ko-KR" altLang="en-US" sz="3600" b="1" dirty="0" err="1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하기</a:t>
            </a:r>
            <a:endParaRPr lang="en-US" altLang="ko-KR" sz="3600" b="1" dirty="0" smtClean="0">
              <a:solidFill>
                <a:srgbClr val="FFC000">
                  <a:alpha val="99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169000"/>
            <a:ext cx="8829675" cy="7749086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H="1">
            <a:off x="3714753" y="3886200"/>
            <a:ext cx="8477245" cy="241996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076450" y="6175043"/>
            <a:ext cx="1581152" cy="26224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057400" y="5877050"/>
            <a:ext cx="1447800" cy="30084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3657603" y="4014543"/>
            <a:ext cx="3071811" cy="193882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914400" y="8719176"/>
            <a:ext cx="23012400" cy="3757763"/>
            <a:chOff x="10833066" y="6536434"/>
            <a:chExt cx="13098991" cy="180948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l="6292" t="56679"/>
            <a:stretch/>
          </p:blipFill>
          <p:spPr>
            <a:xfrm>
              <a:off x="10833066" y="6536434"/>
              <a:ext cx="13098991" cy="1809482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10925638" y="7239000"/>
              <a:ext cx="13006419" cy="1106916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5768641" y="4207100"/>
            <a:ext cx="6486527" cy="3207026"/>
            <a:chOff x="9953628" y="8711060"/>
            <a:chExt cx="6486527" cy="320702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53628" y="8711060"/>
              <a:ext cx="6486527" cy="3207026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9972679" y="9065265"/>
              <a:ext cx="2524121" cy="1106916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12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indent="0">
              <a:buSzPts val="6000"/>
            </a:pPr>
            <a:r>
              <a:rPr lang="ko-KR" altLang="en-US" sz="6600" dirty="0" smtClean="0"/>
              <a:t>웹</a:t>
            </a:r>
            <a:r>
              <a:rPr lang="en-US" altLang="ko-KR" sz="6600" dirty="0" smtClean="0"/>
              <a:t> </a:t>
            </a:r>
            <a:r>
              <a:rPr lang="ko-KR" altLang="en-US" sz="6600" dirty="0" smtClean="0"/>
              <a:t>기반의 데이터 수집 </a:t>
            </a:r>
            <a:r>
              <a:rPr lang="en-US" altLang="ko-KR" sz="6600" dirty="0"/>
              <a:t>(Cont’d</a:t>
            </a:r>
            <a:r>
              <a:rPr lang="en-US" altLang="ko-KR" sz="6600" dirty="0" smtClean="0"/>
              <a:t>)</a:t>
            </a:r>
            <a:endParaRPr lang="en-US" altLang="ko-KR" sz="6600" dirty="0"/>
          </a:p>
        </p:txBody>
      </p:sp>
      <p:sp>
        <p:nvSpPr>
          <p:cNvPr id="12" name="Google Shape;95;p19"/>
          <p:cNvSpPr txBox="1">
            <a:spLocks/>
          </p:cNvSpPr>
          <p:nvPr/>
        </p:nvSpPr>
        <p:spPr>
          <a:xfrm>
            <a:off x="762000" y="1676400"/>
            <a:ext cx="228600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ko-KR" altLang="en-US" sz="5480" b="1" dirty="0" smtClean="0">
                <a:latin typeface="Verdana" panose="020B0604030504040204" pitchFamily="34" charset="0"/>
                <a:ea typeface="Verdana"/>
                <a:sym typeface="Verdana"/>
              </a:rPr>
              <a:t>예제 </a:t>
            </a:r>
            <a:r>
              <a:rPr lang="en-US" altLang="ko-KR" sz="5480" b="1" dirty="0">
                <a:latin typeface="Verdana" panose="020B0604030504040204" pitchFamily="34" charset="0"/>
                <a:ea typeface="Verdana"/>
                <a:sym typeface="Verdana"/>
              </a:rPr>
              <a:t>3</a:t>
            </a:r>
            <a:r>
              <a:rPr lang="en-US" altLang="ko-KR" sz="5480" b="1" dirty="0" smtClean="0">
                <a:latin typeface="Verdana" panose="020B0604030504040204" pitchFamily="34" charset="0"/>
                <a:ea typeface="Verdana"/>
                <a:sym typeface="Verdana"/>
              </a:rPr>
              <a:t>) </a:t>
            </a:r>
            <a:r>
              <a:rPr lang="ko-KR" altLang="en-US" sz="5480" b="1" dirty="0" smtClean="0">
                <a:latin typeface="Verdana" panose="020B0604030504040204" pitchFamily="34" charset="0"/>
                <a:ea typeface="Verdana"/>
                <a:sym typeface="Verdana"/>
              </a:rPr>
              <a:t>주식관련 정보 수집하기</a:t>
            </a:r>
            <a:endParaRPr lang="ko-KR" altLang="en-US" sz="5480" dirty="0"/>
          </a:p>
        </p:txBody>
      </p:sp>
      <p:sp>
        <p:nvSpPr>
          <p:cNvPr id="17" name="Google Shape;99;p19"/>
          <p:cNvSpPr txBox="1"/>
          <p:nvPr/>
        </p:nvSpPr>
        <p:spPr>
          <a:xfrm>
            <a:off x="761998" y="2345743"/>
            <a:ext cx="22860001" cy="2226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584200" indent="-584200">
              <a:lnSpc>
                <a:spcPct val="150000"/>
              </a:lnSpc>
              <a:buClr>
                <a:srgbClr val="838787"/>
              </a:buClr>
              <a:buSzPts val="4637"/>
              <a:buFont typeface="Avenir"/>
              <a:buChar char="▸"/>
            </a:pPr>
            <a:r>
              <a:rPr lang="ko-KR" altLang="en-US" sz="4416" dirty="0" smtClean="0">
                <a:solidFill>
                  <a:srgbClr val="838787"/>
                </a:solidFill>
                <a:latin typeface="Verdana"/>
                <a:ea typeface="Verdana"/>
              </a:rPr>
              <a:t>주식 일별 종가 </a:t>
            </a:r>
            <a:r>
              <a:rPr lang="ko-KR" altLang="en-US" sz="4416" dirty="0" err="1" smtClean="0">
                <a:solidFill>
                  <a:srgbClr val="838787"/>
                </a:solidFill>
                <a:latin typeface="Verdana"/>
                <a:ea typeface="Verdana"/>
              </a:rPr>
              <a:t>크롤링</a:t>
            </a:r>
            <a:r>
              <a:rPr lang="ko-KR" altLang="en-US" sz="4416" dirty="0" smtClean="0">
                <a:solidFill>
                  <a:srgbClr val="838787"/>
                </a:solidFill>
                <a:latin typeface="Verdana"/>
                <a:ea typeface="Verdana"/>
              </a:rPr>
              <a:t> 하기</a:t>
            </a:r>
            <a:endParaRPr lang="en-US" sz="4416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61996" y="2765550"/>
            <a:ext cx="23622004" cy="17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다음에서 </a:t>
            </a:r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현대차</a:t>
            </a:r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주식 페이지 접속</a:t>
            </a:r>
            <a:r>
              <a:rPr lang="en-US" altLang="ko-KR" sz="3600" b="1" dirty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</a:rPr>
              <a:t>(https://</a:t>
            </a:r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</a:rPr>
              <a:t>finance.daum.net/quotes/A005380#influential_investors/home)</a:t>
            </a:r>
            <a:endParaRPr lang="en-US" altLang="ko-KR" sz="3600" b="1" dirty="0" smtClean="0">
              <a:solidFill>
                <a:srgbClr val="FFC000">
                  <a:alpha val="99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99" y="3981450"/>
            <a:ext cx="9982200" cy="956674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810000" y="12268200"/>
            <a:ext cx="762000" cy="126094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430000" y="3768243"/>
            <a:ext cx="19105378" cy="17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아래의 일별 주가 </a:t>
            </a:r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ko-KR" altLang="en-US" sz="3600" b="1" dirty="0" err="1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3600" b="1" dirty="0" smtClean="0">
              <a:solidFill>
                <a:srgbClr val="FFC000">
                  <a:alpha val="99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0" y="5260393"/>
            <a:ext cx="12744450" cy="340042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2211048" y="6224986"/>
            <a:ext cx="11963402" cy="24358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0" y="9220199"/>
            <a:ext cx="5257800" cy="3674485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1449046" y="9601200"/>
            <a:ext cx="1123952" cy="17526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8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>
          <a:xfrm>
            <a:off x="914400" y="1974266"/>
            <a:ext cx="22860000" cy="8585200"/>
          </a:xfrm>
        </p:spPr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indent="0">
              <a:buSzPts val="6000"/>
            </a:pPr>
            <a:r>
              <a:rPr lang="ko-KR" altLang="en-US" sz="6600" dirty="0" smtClean="0"/>
              <a:t>웹</a:t>
            </a:r>
            <a:r>
              <a:rPr lang="en-US" altLang="ko-KR" sz="6600" dirty="0" smtClean="0"/>
              <a:t> </a:t>
            </a:r>
            <a:r>
              <a:rPr lang="ko-KR" altLang="en-US" sz="6600" dirty="0" smtClean="0"/>
              <a:t>기반의 데이터 수집 </a:t>
            </a:r>
            <a:r>
              <a:rPr lang="en-US" altLang="ko-KR" sz="6600" dirty="0"/>
              <a:t>(Cont’d</a:t>
            </a:r>
            <a:r>
              <a:rPr lang="en-US" altLang="ko-KR" sz="6600" dirty="0" smtClean="0"/>
              <a:t>)</a:t>
            </a:r>
            <a:endParaRPr lang="en-US" altLang="ko-KR" sz="6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6001" t="5598"/>
          <a:stretch/>
        </p:blipFill>
        <p:spPr>
          <a:xfrm>
            <a:off x="323851" y="5638800"/>
            <a:ext cx="23774399" cy="637063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23851" y="6969173"/>
            <a:ext cx="24079199" cy="296916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201400" y="2314829"/>
            <a:ext cx="10896600" cy="4247317"/>
          </a:xfrm>
          <a:prstGeom prst="rect">
            <a:avLst/>
          </a:prstGeom>
          <a:noFill/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# f-string </a:t>
            </a:r>
            <a:r>
              <a:rPr lang="ko-KR" altLang="en-US" sz="54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활용</a:t>
            </a:r>
            <a:endParaRPr lang="en-US" altLang="ko-KR" sz="5400" dirty="0" smtClean="0">
              <a:solidFill>
                <a:schemeClr val="tx1">
                  <a:lumMod val="10000"/>
                  <a:lumOff val="90000"/>
                </a:schemeClr>
              </a:solidFill>
            </a:endParaRPr>
          </a:p>
          <a:p>
            <a:r>
              <a:rPr lang="en-US" altLang="ko-KR" sz="54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a=100</a:t>
            </a:r>
          </a:p>
          <a:p>
            <a:r>
              <a:rPr lang="en-US" altLang="ko-KR" sz="54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print(</a:t>
            </a:r>
            <a:r>
              <a:rPr lang="en-US" altLang="ko-KR" sz="5400" dirty="0" err="1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f”a</a:t>
            </a:r>
            <a:r>
              <a:rPr lang="ko-KR" altLang="en-US" sz="54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의</a:t>
            </a:r>
            <a:r>
              <a:rPr lang="en-US" altLang="ko-KR" sz="54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 </a:t>
            </a:r>
            <a:r>
              <a:rPr lang="ko-KR" altLang="en-US" sz="54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값은 </a:t>
            </a:r>
            <a:r>
              <a:rPr lang="en-US" altLang="ko-KR" sz="54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{a}</a:t>
            </a:r>
            <a:r>
              <a:rPr lang="ko-KR" altLang="en-US" sz="54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입니다</a:t>
            </a:r>
            <a:r>
              <a:rPr lang="en-US" altLang="ko-KR" sz="54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.”)</a:t>
            </a:r>
          </a:p>
          <a:p>
            <a:endParaRPr lang="en-US" altLang="ko-KR" sz="5400" dirty="0" smtClean="0">
              <a:solidFill>
                <a:schemeClr val="tx1">
                  <a:lumMod val="10000"/>
                  <a:lumOff val="90000"/>
                </a:schemeClr>
              </a:solidFill>
            </a:endParaRPr>
          </a:p>
          <a:p>
            <a:r>
              <a:rPr lang="en-US" altLang="ko-KR" sz="54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==&gt; a</a:t>
            </a:r>
            <a:r>
              <a:rPr lang="ko-KR" altLang="en-US" sz="54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의 값은 </a:t>
            </a:r>
            <a:r>
              <a:rPr lang="en-US" altLang="ko-KR" sz="54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100</a:t>
            </a:r>
            <a:r>
              <a:rPr lang="ko-KR" altLang="en-US" sz="54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입니다</a:t>
            </a:r>
            <a:r>
              <a:rPr lang="en-US" altLang="ko-KR" sz="54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. </a:t>
            </a:r>
            <a:endParaRPr lang="ko-KR" altLang="en-US" sz="54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9" name="Google Shape;95;p19"/>
          <p:cNvSpPr txBox="1">
            <a:spLocks/>
          </p:cNvSpPr>
          <p:nvPr/>
        </p:nvSpPr>
        <p:spPr>
          <a:xfrm>
            <a:off x="762000" y="1676400"/>
            <a:ext cx="228600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ko-KR" altLang="en-US" sz="5480" b="1" dirty="0" smtClean="0">
                <a:latin typeface="Verdana" panose="020B0604030504040204" pitchFamily="34" charset="0"/>
                <a:ea typeface="Verdana"/>
                <a:sym typeface="Verdana"/>
              </a:rPr>
              <a:t>예제 </a:t>
            </a:r>
            <a:r>
              <a:rPr lang="en-US" altLang="ko-KR" sz="5480" b="1" dirty="0">
                <a:latin typeface="Verdana" panose="020B0604030504040204" pitchFamily="34" charset="0"/>
                <a:ea typeface="Verdana"/>
                <a:sym typeface="Verdana"/>
              </a:rPr>
              <a:t>3</a:t>
            </a:r>
            <a:r>
              <a:rPr lang="en-US" altLang="ko-KR" sz="5480" b="1" dirty="0" smtClean="0">
                <a:latin typeface="Verdana" panose="020B0604030504040204" pitchFamily="34" charset="0"/>
                <a:ea typeface="Verdana"/>
                <a:sym typeface="Verdana"/>
              </a:rPr>
              <a:t>) </a:t>
            </a:r>
            <a:r>
              <a:rPr lang="ko-KR" altLang="en-US" sz="5480" b="1" dirty="0" smtClean="0">
                <a:latin typeface="Verdana" panose="020B0604030504040204" pitchFamily="34" charset="0"/>
                <a:ea typeface="Verdana"/>
                <a:sym typeface="Verdana"/>
              </a:rPr>
              <a:t>주식관련 정보 수집하기</a:t>
            </a:r>
            <a:endParaRPr lang="ko-KR" altLang="en-US" sz="5480" dirty="0"/>
          </a:p>
        </p:txBody>
      </p:sp>
      <p:sp>
        <p:nvSpPr>
          <p:cNvPr id="10" name="Google Shape;99;p19"/>
          <p:cNvSpPr txBox="1"/>
          <p:nvPr/>
        </p:nvSpPr>
        <p:spPr>
          <a:xfrm>
            <a:off x="933449" y="2708277"/>
            <a:ext cx="9810751" cy="2226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584200" indent="-584200">
              <a:lnSpc>
                <a:spcPct val="150000"/>
              </a:lnSpc>
              <a:buClr>
                <a:srgbClr val="838787"/>
              </a:buClr>
              <a:buSzPts val="4637"/>
              <a:buFont typeface="Avenir"/>
              <a:buChar char="▸"/>
            </a:pPr>
            <a:r>
              <a:rPr lang="en-US" altLang="ko-KR" sz="48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for</a:t>
            </a:r>
            <a:r>
              <a:rPr lang="ko-KR" altLang="en-US" sz="48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문으로 바꿔본다</a:t>
            </a:r>
            <a:r>
              <a:rPr lang="en-US" altLang="ko-KR" sz="48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.</a:t>
            </a:r>
          </a:p>
          <a:p>
            <a:pPr marL="584200" indent="-584200">
              <a:lnSpc>
                <a:spcPct val="150000"/>
              </a:lnSpc>
              <a:buClr>
                <a:srgbClr val="838787"/>
              </a:buClr>
              <a:buSzPts val="4637"/>
              <a:buFont typeface="Avenir"/>
              <a:buChar char="▸"/>
            </a:pPr>
            <a:r>
              <a:rPr lang="en-US" altLang="ko-KR" sz="48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f-string </a:t>
            </a:r>
            <a:r>
              <a:rPr lang="ko-KR" altLang="en-US" sz="48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활용해서 </a:t>
            </a:r>
            <a:r>
              <a:rPr lang="en-US" altLang="ko-KR" sz="48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for</a:t>
            </a:r>
            <a:r>
              <a:rPr lang="ko-KR" altLang="en-US" sz="48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문을 쓰자</a:t>
            </a:r>
            <a:endParaRPr lang="en-US" altLang="ko-KR" sz="48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 marL="584200" indent="-584200">
              <a:lnSpc>
                <a:spcPct val="150000"/>
              </a:lnSpc>
              <a:buClr>
                <a:srgbClr val="838787"/>
              </a:buClr>
              <a:buSzPts val="4637"/>
              <a:buFont typeface="Avenir"/>
              <a:buChar char="▸"/>
            </a:pPr>
            <a:endParaRPr lang="en-US" sz="4416" dirty="0">
              <a:solidFill>
                <a:schemeClr val="bg1">
                  <a:lumMod val="20000"/>
                  <a:lumOff val="80000"/>
                </a:schemeClr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96090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14700" dirty="0" smtClean="0"/>
              <a:t>감사합니다</a:t>
            </a:r>
            <a:r>
              <a:rPr lang="en-US" altLang="ko-KR" sz="14700" dirty="0" smtClean="0"/>
              <a:t>!</a:t>
            </a:r>
            <a:endParaRPr lang="ko-KR" altLang="en-US" sz="14700" dirty="0"/>
          </a:p>
        </p:txBody>
      </p:sp>
    </p:spTree>
    <p:extLst>
      <p:ext uri="{BB962C8B-B14F-4D97-AF65-F5344CB8AC3E}">
        <p14:creationId xmlns:p14="http://schemas.microsoft.com/office/powerpoint/2010/main" val="674887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ko-KR" altLang="en-US" sz="6600" dirty="0" smtClean="0"/>
              <a:t>강의 목표</a:t>
            </a:r>
            <a:endParaRPr sz="66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762000" y="2286000"/>
            <a:ext cx="22860002" cy="1634444"/>
            <a:chOff x="761998" y="5638800"/>
            <a:chExt cx="22860002" cy="1634444"/>
          </a:xfrm>
        </p:grpSpPr>
        <p:sp>
          <p:nvSpPr>
            <p:cNvPr id="13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ko-KR" altLang="en-US" sz="5480" b="1" dirty="0" smtClean="0">
                  <a:latin typeface="Verdana" panose="020B0604030504040204" pitchFamily="34" charset="0"/>
                  <a:sym typeface="Verdana"/>
                </a:rPr>
                <a:t>웹 기반의 데이터 수집</a:t>
              </a:r>
              <a:endParaRPr lang="ko-KR" altLang="en-US" sz="5480" dirty="0"/>
            </a:p>
          </p:txBody>
        </p:sp>
        <p:sp>
          <p:nvSpPr>
            <p:cNvPr id="17" name="Google Shape;99;p19"/>
            <p:cNvSpPr txBox="1"/>
            <p:nvPr/>
          </p:nvSpPr>
          <p:spPr>
            <a:xfrm>
              <a:off x="761998" y="6308144"/>
              <a:ext cx="22860001" cy="9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ko-KR" alt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뉴스 기사 수집하기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ko-KR" alt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부동산 거래내역 및 관련 정보 수집하기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ko-KR" alt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주식 관련 정보 수집하기  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6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426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indent="0">
              <a:lnSpc>
                <a:spcPct val="150000"/>
              </a:lnSpc>
              <a:buSzPts val="4637"/>
            </a:pPr>
            <a:r>
              <a:rPr lang="ko-KR" altLang="en-US" sz="6600" dirty="0" smtClean="0"/>
              <a:t>데이터 </a:t>
            </a:r>
            <a:r>
              <a:rPr lang="ko-KR" altLang="en-US" sz="6600" dirty="0" err="1" smtClean="0"/>
              <a:t>크롤링</a:t>
            </a:r>
            <a:r>
              <a:rPr lang="ko-KR" altLang="en-US" sz="6600" dirty="0" smtClean="0"/>
              <a:t> 환경 구축하기</a:t>
            </a:r>
            <a:endParaRPr lang="en-US" altLang="ko-KR" sz="6600" dirty="0"/>
          </a:p>
        </p:txBody>
      </p:sp>
      <p:sp>
        <p:nvSpPr>
          <p:cNvPr id="12" name="Google Shape;95;p19"/>
          <p:cNvSpPr txBox="1">
            <a:spLocks/>
          </p:cNvSpPr>
          <p:nvPr/>
        </p:nvSpPr>
        <p:spPr>
          <a:xfrm>
            <a:off x="762000" y="1676400"/>
            <a:ext cx="228600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endParaRPr lang="ko-KR" altLang="en-US" sz="5480" dirty="0"/>
          </a:p>
        </p:txBody>
      </p:sp>
      <p:sp>
        <p:nvSpPr>
          <p:cNvPr id="17" name="Google Shape;99;p19"/>
          <p:cNvSpPr txBox="1"/>
          <p:nvPr/>
        </p:nvSpPr>
        <p:spPr>
          <a:xfrm>
            <a:off x="761998" y="2345743"/>
            <a:ext cx="22860001" cy="2226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838787"/>
              </a:buClr>
              <a:buSzPts val="4637"/>
            </a:pPr>
            <a:r>
              <a:rPr 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 1. </a:t>
            </a:r>
            <a:r>
              <a:rPr lang="ko-KR" alt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웹 브라우저 </a:t>
            </a:r>
            <a:r>
              <a: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Chrome</a:t>
            </a:r>
            <a:r>
              <a:rPr lang="ko-KR" alt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 설치</a:t>
            </a:r>
            <a:endParaRPr lang="en-US" altLang="ko-KR" sz="4416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>
              <a:lnSpc>
                <a:spcPct val="150000"/>
              </a:lnSpc>
              <a:buClr>
                <a:srgbClr val="838787"/>
              </a:buClr>
              <a:buSzPts val="4637"/>
            </a:pPr>
            <a:r>
              <a: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2. Python Selenium </a:t>
            </a:r>
            <a:r>
              <a:rPr lang="ko-KR" alt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설치하기</a:t>
            </a:r>
            <a:endParaRPr lang="en-US" altLang="ko-KR" sz="4416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>
              <a:lnSpc>
                <a:spcPct val="150000"/>
              </a:lnSpc>
              <a:buClr>
                <a:srgbClr val="838787"/>
              </a:buClr>
              <a:buSzPts val="4637"/>
            </a:pPr>
            <a:r>
              <a: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  </a:t>
            </a:r>
            <a:r>
              <a: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 - </a:t>
            </a:r>
            <a:r>
              <a:rPr lang="ko-KR" alt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웹 자동화를 위한 </a:t>
            </a:r>
            <a:r>
              <a: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library</a:t>
            </a:r>
          </a:p>
          <a:p>
            <a:pPr>
              <a:lnSpc>
                <a:spcPct val="150000"/>
              </a:lnSpc>
              <a:buClr>
                <a:srgbClr val="838787"/>
              </a:buClr>
              <a:buSzPts val="4637"/>
            </a:pPr>
            <a:r>
              <a: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3. Chrome driver </a:t>
            </a:r>
            <a:r>
              <a:rPr lang="ko-KR" alt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설치하기</a:t>
            </a:r>
            <a:endParaRPr lang="en-US" altLang="ko-KR" sz="4416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>
              <a:lnSpc>
                <a:spcPct val="150000"/>
              </a:lnSpc>
              <a:buClr>
                <a:srgbClr val="838787"/>
              </a:buClr>
              <a:buSzPts val="4637"/>
            </a:pPr>
            <a:r>
              <a: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  - Python</a:t>
            </a:r>
            <a:r>
              <a:rPr lang="ko-KR" alt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에 의해 </a:t>
            </a:r>
            <a:r>
              <a: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Chrome </a:t>
            </a:r>
            <a:r>
              <a:rPr lang="ko-KR" alt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브라우저가 동작할 수 있도록 하는 </a:t>
            </a:r>
            <a:r>
              <a: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driver</a:t>
            </a:r>
          </a:p>
          <a:p>
            <a:pPr>
              <a:lnSpc>
                <a:spcPct val="150000"/>
              </a:lnSpc>
              <a:buClr>
                <a:srgbClr val="838787"/>
              </a:buClr>
              <a:buSzPts val="4637"/>
            </a:pPr>
            <a:endParaRPr lang="en-US" sz="4416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1295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5;p19"/>
          <p:cNvSpPr txBox="1">
            <a:spLocks/>
          </p:cNvSpPr>
          <p:nvPr/>
        </p:nvSpPr>
        <p:spPr>
          <a:xfrm>
            <a:off x="762000" y="1676400"/>
            <a:ext cx="228600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latin typeface="Verdana" panose="020B0604030504040204" pitchFamily="34" charset="0"/>
                <a:ea typeface="Verdana"/>
                <a:sym typeface="Verdana"/>
              </a:rPr>
              <a:t> </a:t>
            </a:r>
            <a:endParaRPr lang="ko-KR" altLang="en-US" sz="5480" dirty="0"/>
          </a:p>
        </p:txBody>
      </p:sp>
      <p:sp>
        <p:nvSpPr>
          <p:cNvPr id="17" name="Google Shape;99;p19"/>
          <p:cNvSpPr txBox="1"/>
          <p:nvPr/>
        </p:nvSpPr>
        <p:spPr>
          <a:xfrm>
            <a:off x="761998" y="2345743"/>
            <a:ext cx="22860001" cy="2226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584200" indent="-584200">
              <a:lnSpc>
                <a:spcPct val="150000"/>
              </a:lnSpc>
              <a:buClr>
                <a:srgbClr val="838787"/>
              </a:buClr>
              <a:buSzPts val="4637"/>
              <a:buFont typeface="Avenir"/>
              <a:buChar char="▸"/>
            </a:pPr>
            <a:r>
              <a:rPr lang="ko-KR" altLang="en-US" sz="4416" dirty="0" smtClean="0">
                <a:solidFill>
                  <a:srgbClr val="838787"/>
                </a:solidFill>
                <a:latin typeface="Verdana"/>
                <a:ea typeface="Verdana"/>
              </a:rPr>
              <a:t>웹</a:t>
            </a:r>
            <a:r>
              <a:rPr lang="en-US" altLang="ko-KR" sz="4416" dirty="0" smtClean="0">
                <a:solidFill>
                  <a:srgbClr val="838787"/>
                </a:solidFill>
                <a:latin typeface="Verdana"/>
                <a:ea typeface="Verdana"/>
              </a:rPr>
              <a:t> </a:t>
            </a:r>
            <a:r>
              <a:rPr lang="ko-KR" altLang="en-US" sz="4416" dirty="0" smtClean="0">
                <a:solidFill>
                  <a:srgbClr val="838787"/>
                </a:solidFill>
                <a:latin typeface="Verdana"/>
                <a:ea typeface="Verdana"/>
              </a:rPr>
              <a:t>브라우저 </a:t>
            </a:r>
            <a:r>
              <a:rPr lang="en-US" altLang="ko-KR" sz="4416" dirty="0" smtClean="0">
                <a:solidFill>
                  <a:srgbClr val="838787"/>
                </a:solidFill>
                <a:latin typeface="Verdana"/>
                <a:ea typeface="Verdana"/>
              </a:rPr>
              <a:t>Chrome </a:t>
            </a:r>
            <a:r>
              <a:rPr lang="ko-KR" altLang="en-US" sz="4416" dirty="0" smtClean="0">
                <a:solidFill>
                  <a:srgbClr val="838787"/>
                </a:solidFill>
                <a:latin typeface="Verdana"/>
                <a:ea typeface="Verdana"/>
              </a:rPr>
              <a:t>설치</a:t>
            </a:r>
            <a:endParaRPr lang="en-US" altLang="ko-KR" sz="4416" dirty="0" smtClean="0">
              <a:solidFill>
                <a:srgbClr val="838787"/>
              </a:solidFill>
              <a:latin typeface="Verdana"/>
              <a:ea typeface="Verdana"/>
            </a:endParaRPr>
          </a:p>
          <a:p>
            <a:pPr>
              <a:lnSpc>
                <a:spcPct val="150000"/>
              </a:lnSpc>
              <a:buClr>
                <a:srgbClr val="838787"/>
              </a:buClr>
              <a:buSzPts val="4637"/>
            </a:pPr>
            <a:r>
              <a:rPr 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 1. </a:t>
            </a:r>
            <a:r>
              <a:rPr lang="ko-KR" alt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아래 링크에 접속하여 다운로드 후 설치</a:t>
            </a:r>
            <a:endParaRPr lang="en-US" altLang="ko-KR" sz="4416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>
              <a:lnSpc>
                <a:spcPct val="150000"/>
              </a:lnSpc>
              <a:buClr>
                <a:srgbClr val="838787"/>
              </a:buClr>
              <a:buSzPts val="4637"/>
            </a:pPr>
            <a:r>
              <a: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   https://www.google.co.kr/intl/ko/chrome/</a:t>
            </a:r>
            <a:endParaRPr lang="en-US" altLang="ko-KR" sz="4416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>
              <a:lnSpc>
                <a:spcPct val="150000"/>
              </a:lnSpc>
              <a:buClr>
                <a:srgbClr val="838787"/>
              </a:buClr>
              <a:buSzPts val="4637"/>
            </a:pPr>
            <a:r>
              <a: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 </a:t>
            </a:r>
            <a:endParaRPr lang="en-US" sz="4416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647743"/>
            <a:ext cx="20878800" cy="7699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963668" y="9982200"/>
            <a:ext cx="2932663" cy="6858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91600" y="2184450"/>
            <a:ext cx="17316450" cy="17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 </a:t>
            </a:r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Chrome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설치되어 있다면</a:t>
            </a:r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Skip!</a:t>
            </a:r>
            <a:endParaRPr lang="ko-KR" altLang="en-US" sz="3600" b="1" dirty="0">
              <a:solidFill>
                <a:srgbClr val="FFC000">
                  <a:alpha val="99000"/>
                </a:srgbClr>
              </a:solidFill>
            </a:endParaRPr>
          </a:p>
        </p:txBody>
      </p:sp>
      <p:sp>
        <p:nvSpPr>
          <p:cNvPr id="1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426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indent="0">
              <a:lnSpc>
                <a:spcPct val="150000"/>
              </a:lnSpc>
              <a:buSzPts val="4637"/>
            </a:pPr>
            <a:r>
              <a:rPr lang="ko-KR" altLang="en-US" sz="6600" dirty="0" smtClean="0"/>
              <a:t>데이터 </a:t>
            </a:r>
            <a:r>
              <a:rPr lang="ko-KR" altLang="en-US" sz="6600" dirty="0" err="1" smtClean="0"/>
              <a:t>크롤링</a:t>
            </a:r>
            <a:r>
              <a:rPr lang="ko-KR" altLang="en-US" sz="6600" dirty="0" smtClean="0"/>
              <a:t> 환경 구축하기</a:t>
            </a:r>
            <a:endParaRPr lang="en-US" altLang="ko-KR" sz="6600" dirty="0"/>
          </a:p>
        </p:txBody>
      </p:sp>
    </p:spTree>
    <p:extLst>
      <p:ext uri="{BB962C8B-B14F-4D97-AF65-F5344CB8AC3E}">
        <p14:creationId xmlns:p14="http://schemas.microsoft.com/office/powerpoint/2010/main" val="30404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5;p19"/>
          <p:cNvSpPr txBox="1">
            <a:spLocks/>
          </p:cNvSpPr>
          <p:nvPr/>
        </p:nvSpPr>
        <p:spPr>
          <a:xfrm>
            <a:off x="762000" y="1676400"/>
            <a:ext cx="228600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latin typeface="Verdana" panose="020B0604030504040204" pitchFamily="34" charset="0"/>
                <a:ea typeface="Verdana"/>
                <a:sym typeface="Verdana"/>
              </a:rPr>
              <a:t> </a:t>
            </a:r>
            <a:endParaRPr lang="ko-KR" altLang="en-US" sz="5480" dirty="0"/>
          </a:p>
        </p:txBody>
      </p:sp>
      <p:sp>
        <p:nvSpPr>
          <p:cNvPr id="17" name="Google Shape;99;p19"/>
          <p:cNvSpPr txBox="1"/>
          <p:nvPr/>
        </p:nvSpPr>
        <p:spPr>
          <a:xfrm>
            <a:off x="761998" y="2345743"/>
            <a:ext cx="22860001" cy="2226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584200" indent="-584200">
              <a:lnSpc>
                <a:spcPct val="150000"/>
              </a:lnSpc>
              <a:buClr>
                <a:srgbClr val="838787"/>
              </a:buClr>
              <a:buSzPts val="4637"/>
              <a:buFont typeface="Avenir"/>
              <a:buChar char="▸"/>
            </a:pPr>
            <a:r>
              <a:rPr lang="en-US" altLang="ko-KR" sz="4416" dirty="0" smtClean="0">
                <a:solidFill>
                  <a:srgbClr val="838787"/>
                </a:solidFill>
                <a:latin typeface="Verdana"/>
                <a:ea typeface="Verdana"/>
              </a:rPr>
              <a:t>Python Selenium </a:t>
            </a:r>
            <a:r>
              <a:rPr lang="ko-KR" altLang="en-US" sz="4416" dirty="0" smtClean="0">
                <a:solidFill>
                  <a:srgbClr val="838787"/>
                </a:solidFill>
                <a:latin typeface="Verdana"/>
                <a:ea typeface="Verdana"/>
              </a:rPr>
              <a:t>설치하기</a:t>
            </a:r>
            <a:endParaRPr lang="en-US" altLang="ko-KR" sz="4416" dirty="0" smtClean="0">
              <a:solidFill>
                <a:srgbClr val="838787"/>
              </a:solidFill>
              <a:latin typeface="Verdana"/>
              <a:ea typeface="Verdana"/>
            </a:endParaRPr>
          </a:p>
          <a:p>
            <a:pPr>
              <a:lnSpc>
                <a:spcPct val="150000"/>
              </a:lnSpc>
              <a:buClr>
                <a:srgbClr val="838787"/>
              </a:buClr>
              <a:buSzPts val="4637"/>
            </a:pPr>
            <a:r>
              <a: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 2</a:t>
            </a:r>
            <a:r>
              <a:rPr 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. PyCharm </a:t>
            </a:r>
            <a:r>
              <a:rPr lang="ko-KR" alt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하단의 </a:t>
            </a:r>
            <a:r>
              <a: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Terminal </a:t>
            </a:r>
            <a:r>
              <a:rPr lang="ko-KR" alt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탭을 클릭하고 아래 명령어를 입력하여 설치</a:t>
            </a:r>
            <a:endParaRPr lang="en-US" altLang="ko-KR" sz="4416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>
              <a:lnSpc>
                <a:spcPct val="150000"/>
              </a:lnSpc>
              <a:buClr>
                <a:srgbClr val="838787"/>
              </a:buClr>
              <a:buSzPts val="4637"/>
            </a:pPr>
            <a:endParaRPr lang="en-US" sz="4416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75351"/>
          <a:stretch/>
        </p:blipFill>
        <p:spPr>
          <a:xfrm>
            <a:off x="1647823" y="7696200"/>
            <a:ext cx="21088350" cy="48006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3535023" y="7696200"/>
            <a:ext cx="6294244" cy="106572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426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indent="0">
              <a:lnSpc>
                <a:spcPct val="150000"/>
              </a:lnSpc>
              <a:buSzPts val="4637"/>
            </a:pPr>
            <a:r>
              <a:rPr lang="ko-KR" altLang="en-US" sz="6600" dirty="0" smtClean="0"/>
              <a:t>데이터 </a:t>
            </a:r>
            <a:r>
              <a:rPr lang="ko-KR" altLang="en-US" sz="6600" dirty="0" err="1" smtClean="0"/>
              <a:t>크롤링</a:t>
            </a:r>
            <a:r>
              <a:rPr lang="ko-KR" altLang="en-US" sz="6600" dirty="0" smtClean="0"/>
              <a:t> 환경 구축하기</a:t>
            </a:r>
            <a:endParaRPr lang="en-US" altLang="ko-KR" sz="6600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4648200"/>
            <a:ext cx="87783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&gt; pip</a:t>
            </a:r>
            <a:r>
              <a:rPr lang="ko-KR" altLang="en-US" sz="6600" b="1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 </a:t>
            </a:r>
            <a:r>
              <a:rPr lang="en-US" altLang="ko-KR" sz="6600" b="1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install selenium</a:t>
            </a:r>
            <a:endParaRPr lang="ko-KR" altLang="en-US" sz="6600" b="1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86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5;p19"/>
          <p:cNvSpPr txBox="1">
            <a:spLocks/>
          </p:cNvSpPr>
          <p:nvPr/>
        </p:nvSpPr>
        <p:spPr>
          <a:xfrm>
            <a:off x="762000" y="1676400"/>
            <a:ext cx="228600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latin typeface="Verdana" panose="020B0604030504040204" pitchFamily="34" charset="0"/>
                <a:ea typeface="Verdana"/>
                <a:sym typeface="Verdana"/>
              </a:rPr>
              <a:t> </a:t>
            </a:r>
            <a:endParaRPr lang="ko-KR" altLang="en-US" sz="5480" dirty="0"/>
          </a:p>
        </p:txBody>
      </p:sp>
      <p:sp>
        <p:nvSpPr>
          <p:cNvPr id="17" name="Google Shape;99;p19"/>
          <p:cNvSpPr txBox="1"/>
          <p:nvPr/>
        </p:nvSpPr>
        <p:spPr>
          <a:xfrm>
            <a:off x="761999" y="2438400"/>
            <a:ext cx="22860001" cy="2226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584200" indent="-584200">
              <a:lnSpc>
                <a:spcPct val="150000"/>
              </a:lnSpc>
              <a:buClr>
                <a:srgbClr val="838787"/>
              </a:buClr>
              <a:buSzPts val="4637"/>
              <a:buFont typeface="Avenir"/>
              <a:buChar char="▸"/>
            </a:pPr>
            <a:r>
              <a:rPr lang="en-US" altLang="ko-KR" sz="4416" dirty="0" smtClean="0">
                <a:solidFill>
                  <a:srgbClr val="838787"/>
                </a:solidFill>
                <a:latin typeface="Verdana"/>
                <a:ea typeface="Verdana"/>
              </a:rPr>
              <a:t>Chrome driver</a:t>
            </a:r>
            <a:r>
              <a:rPr lang="ko-KR" altLang="en-US" sz="4416" dirty="0">
                <a:solidFill>
                  <a:srgbClr val="838787"/>
                </a:solidFill>
                <a:latin typeface="Verdana"/>
                <a:ea typeface="Verdana"/>
              </a:rPr>
              <a:t> </a:t>
            </a:r>
            <a:r>
              <a:rPr lang="ko-KR" altLang="en-US" sz="4416" dirty="0" smtClean="0">
                <a:solidFill>
                  <a:srgbClr val="838787"/>
                </a:solidFill>
                <a:latin typeface="Verdana"/>
                <a:ea typeface="Verdana"/>
              </a:rPr>
              <a:t>활용하도록 설치하기</a:t>
            </a:r>
            <a:endParaRPr lang="en-US" altLang="ko-KR" sz="4416" dirty="0" smtClean="0">
              <a:solidFill>
                <a:srgbClr val="838787"/>
              </a:solidFill>
              <a:latin typeface="Verdana"/>
              <a:ea typeface="Verdana"/>
            </a:endParaRPr>
          </a:p>
          <a:p>
            <a:pPr>
              <a:lnSpc>
                <a:spcPct val="150000"/>
              </a:lnSpc>
              <a:buClr>
                <a:srgbClr val="838787"/>
              </a:buClr>
              <a:buSzPts val="4637"/>
            </a:pPr>
            <a:r>
              <a:rPr 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 </a:t>
            </a:r>
            <a:endParaRPr lang="en-US" sz="4416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  <p:sp>
        <p:nvSpPr>
          <p:cNvPr id="18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426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indent="0">
              <a:lnSpc>
                <a:spcPct val="150000"/>
              </a:lnSpc>
              <a:buSzPts val="4637"/>
            </a:pPr>
            <a:r>
              <a:rPr lang="ko-KR" altLang="en-US" sz="6600" dirty="0" smtClean="0"/>
              <a:t>데이터 </a:t>
            </a:r>
            <a:r>
              <a:rPr lang="ko-KR" altLang="en-US" sz="6600" dirty="0" err="1" smtClean="0"/>
              <a:t>크롤링</a:t>
            </a:r>
            <a:r>
              <a:rPr lang="ko-KR" altLang="en-US" sz="6600" dirty="0" smtClean="0"/>
              <a:t> 환경 구축하기</a:t>
            </a:r>
            <a:endParaRPr lang="en-US" altLang="ko-KR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2057400" y="4110659"/>
            <a:ext cx="131080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&gt; pip</a:t>
            </a:r>
            <a:r>
              <a:rPr lang="ko-KR" altLang="en-US" sz="6600" b="1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 </a:t>
            </a:r>
            <a:r>
              <a:rPr lang="en-US" altLang="ko-KR" sz="6600" b="1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install </a:t>
            </a:r>
            <a:r>
              <a:rPr lang="en-US" altLang="ko-KR" sz="6600" b="1" dirty="0" err="1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webdriver_manager</a:t>
            </a:r>
            <a:endParaRPr lang="ko-KR" altLang="en-US" sz="6600" b="1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31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1" y="4114800"/>
            <a:ext cx="13106400" cy="8889294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indent="0">
              <a:buSzPts val="6000"/>
            </a:pPr>
            <a:r>
              <a:rPr lang="ko-KR" altLang="en-US" sz="6600" dirty="0" smtClean="0"/>
              <a:t>웹</a:t>
            </a:r>
            <a:r>
              <a:rPr lang="en-US" altLang="ko-KR" sz="6600" dirty="0" smtClean="0"/>
              <a:t> </a:t>
            </a:r>
            <a:r>
              <a:rPr lang="ko-KR" altLang="en-US" sz="6600" dirty="0" smtClean="0"/>
              <a:t>기반의 데이터 수집</a:t>
            </a:r>
            <a:endParaRPr sz="6600" dirty="0"/>
          </a:p>
        </p:txBody>
      </p:sp>
      <p:sp>
        <p:nvSpPr>
          <p:cNvPr id="12" name="Google Shape;95;p19"/>
          <p:cNvSpPr txBox="1">
            <a:spLocks/>
          </p:cNvSpPr>
          <p:nvPr/>
        </p:nvSpPr>
        <p:spPr>
          <a:xfrm>
            <a:off x="762000" y="1676400"/>
            <a:ext cx="228600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ko-KR" altLang="en-US" sz="5480" b="1" dirty="0" smtClean="0">
                <a:latin typeface="Verdana" panose="020B0604030504040204" pitchFamily="34" charset="0"/>
                <a:ea typeface="Verdana"/>
                <a:sym typeface="Verdana"/>
              </a:rPr>
              <a:t>예제 </a:t>
            </a:r>
            <a:r>
              <a:rPr lang="en-US" altLang="ko-KR" sz="5480" b="1" dirty="0">
                <a:latin typeface="Verdana" panose="020B0604030504040204" pitchFamily="34" charset="0"/>
                <a:ea typeface="Verdana"/>
                <a:sym typeface="Verdana"/>
              </a:rPr>
              <a:t>1</a:t>
            </a:r>
            <a:r>
              <a:rPr lang="en-US" altLang="ko-KR" sz="5480" b="1" dirty="0" smtClean="0">
                <a:latin typeface="Verdana" panose="020B0604030504040204" pitchFamily="34" charset="0"/>
                <a:ea typeface="Verdana"/>
                <a:sym typeface="Verdana"/>
              </a:rPr>
              <a:t>) </a:t>
            </a:r>
            <a:r>
              <a:rPr lang="ko-KR" altLang="en-US" sz="5480" b="1" dirty="0" smtClean="0">
                <a:latin typeface="Verdana" panose="020B0604030504040204" pitchFamily="34" charset="0"/>
                <a:ea typeface="Verdana"/>
                <a:sym typeface="Verdana"/>
              </a:rPr>
              <a:t>뉴스 기사 수집하기</a:t>
            </a:r>
            <a:endParaRPr lang="ko-KR" altLang="en-US" sz="5480" dirty="0"/>
          </a:p>
        </p:txBody>
      </p:sp>
      <p:sp>
        <p:nvSpPr>
          <p:cNvPr id="17" name="Google Shape;99;p19"/>
          <p:cNvSpPr txBox="1"/>
          <p:nvPr/>
        </p:nvSpPr>
        <p:spPr>
          <a:xfrm>
            <a:off x="761998" y="2345743"/>
            <a:ext cx="22860001" cy="2226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584200" indent="-584200">
              <a:lnSpc>
                <a:spcPct val="150000"/>
              </a:lnSpc>
              <a:buClr>
                <a:srgbClr val="838787"/>
              </a:buClr>
              <a:buSzPts val="4637"/>
              <a:buFont typeface="Avenir"/>
              <a:buChar char="▸"/>
            </a:pPr>
            <a:r>
              <a:rPr lang="ko-KR" altLang="en-US" sz="4416" dirty="0" smtClean="0">
                <a:solidFill>
                  <a:srgbClr val="838787"/>
                </a:solidFill>
                <a:latin typeface="Verdana"/>
                <a:ea typeface="Verdana"/>
              </a:rPr>
              <a:t>뉴스 기사 </a:t>
            </a:r>
            <a:r>
              <a:rPr lang="ko-KR" altLang="en-US" sz="4416" dirty="0" err="1" smtClean="0">
                <a:solidFill>
                  <a:srgbClr val="838787"/>
                </a:solidFill>
                <a:latin typeface="Verdana"/>
                <a:ea typeface="Verdana"/>
              </a:rPr>
              <a:t>크롤링</a:t>
            </a:r>
            <a:r>
              <a:rPr lang="ko-KR" altLang="en-US" sz="4416" dirty="0" smtClean="0">
                <a:solidFill>
                  <a:srgbClr val="838787"/>
                </a:solidFill>
                <a:latin typeface="Verdana"/>
                <a:ea typeface="Verdana"/>
              </a:rPr>
              <a:t> 하기</a:t>
            </a:r>
            <a:endParaRPr lang="en-US" sz="4416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6775" y="2973806"/>
            <a:ext cx="19105378" cy="17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</a:t>
            </a:r>
            <a:r>
              <a:rPr lang="ko-KR" altLang="en-US" sz="3600" b="1" dirty="0" err="1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로드함</a:t>
            </a:r>
            <a:endParaRPr lang="ko-KR" altLang="en-US" sz="3600" b="1" dirty="0">
              <a:solidFill>
                <a:srgbClr val="FFC000">
                  <a:alpha val="99000"/>
                </a:srgb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76400" y="4114800"/>
            <a:ext cx="9982200" cy="3352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008742" y="4707206"/>
            <a:ext cx="9926821" cy="17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selenium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3600" b="1" dirty="0" err="1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webdriver_manager</a:t>
            </a:r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import</a:t>
            </a:r>
            <a:endParaRPr lang="ko-KR" altLang="en-US" sz="3600" b="1" dirty="0">
              <a:solidFill>
                <a:srgbClr val="FFC000">
                  <a:alpha val="99000"/>
                </a:srgb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76400" y="11887200"/>
            <a:ext cx="7086600" cy="11168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592427" y="11582400"/>
            <a:ext cx="19105378" cy="17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접속할 </a:t>
            </a:r>
            <a:r>
              <a:rPr lang="ko-KR" altLang="en-US" sz="3600" b="1" dirty="0" err="1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웹페이지의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입력함</a:t>
            </a:r>
            <a:endParaRPr lang="ko-KR" altLang="en-US" sz="3600" b="1" dirty="0">
              <a:solidFill>
                <a:srgbClr val="FFC000">
                  <a:alpha val="99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78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indent="0">
              <a:buSzPts val="6000"/>
            </a:pPr>
            <a:r>
              <a:rPr lang="ko-KR" altLang="en-US" sz="6600" dirty="0" smtClean="0"/>
              <a:t>웹</a:t>
            </a:r>
            <a:r>
              <a:rPr lang="en-US" altLang="ko-KR" sz="6600" dirty="0" smtClean="0"/>
              <a:t> </a:t>
            </a:r>
            <a:r>
              <a:rPr lang="ko-KR" altLang="en-US" sz="6600" dirty="0" smtClean="0"/>
              <a:t>기반의 데이터 수집</a:t>
            </a:r>
            <a:r>
              <a:rPr lang="en-US" altLang="ko-KR" sz="6600" dirty="0" smtClean="0"/>
              <a:t>(Cont’d)</a:t>
            </a:r>
            <a:endParaRPr sz="6600" dirty="0"/>
          </a:p>
        </p:txBody>
      </p:sp>
      <p:sp>
        <p:nvSpPr>
          <p:cNvPr id="12" name="Google Shape;95;p19"/>
          <p:cNvSpPr txBox="1">
            <a:spLocks/>
          </p:cNvSpPr>
          <p:nvPr/>
        </p:nvSpPr>
        <p:spPr>
          <a:xfrm>
            <a:off x="762000" y="1676400"/>
            <a:ext cx="228600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ko-KR" altLang="en-US" sz="5480" b="1" dirty="0" smtClean="0">
                <a:latin typeface="Verdana" panose="020B0604030504040204" pitchFamily="34" charset="0"/>
                <a:ea typeface="Verdana"/>
                <a:sym typeface="Verdana"/>
              </a:rPr>
              <a:t>예제 </a:t>
            </a:r>
            <a:r>
              <a:rPr lang="en-US" altLang="ko-KR" sz="5480" b="1" dirty="0">
                <a:latin typeface="Verdana" panose="020B0604030504040204" pitchFamily="34" charset="0"/>
                <a:ea typeface="Verdana"/>
                <a:sym typeface="Verdana"/>
              </a:rPr>
              <a:t>1</a:t>
            </a:r>
            <a:r>
              <a:rPr lang="en-US" altLang="ko-KR" sz="5480" b="1" dirty="0" smtClean="0">
                <a:latin typeface="Verdana" panose="020B0604030504040204" pitchFamily="34" charset="0"/>
                <a:ea typeface="Verdana"/>
                <a:sym typeface="Verdana"/>
              </a:rPr>
              <a:t>) </a:t>
            </a:r>
            <a:r>
              <a:rPr lang="ko-KR" altLang="en-US" sz="5480" b="1" dirty="0" smtClean="0">
                <a:latin typeface="Verdana" panose="020B0604030504040204" pitchFamily="34" charset="0"/>
                <a:ea typeface="Verdana"/>
                <a:sym typeface="Verdana"/>
              </a:rPr>
              <a:t>뉴스 기사 수집하기</a:t>
            </a:r>
            <a:endParaRPr lang="ko-KR" altLang="en-US" sz="5480" dirty="0"/>
          </a:p>
        </p:txBody>
      </p:sp>
      <p:sp>
        <p:nvSpPr>
          <p:cNvPr id="17" name="Google Shape;99;p19"/>
          <p:cNvSpPr txBox="1"/>
          <p:nvPr/>
        </p:nvSpPr>
        <p:spPr>
          <a:xfrm>
            <a:off x="761998" y="2345743"/>
            <a:ext cx="22860001" cy="2226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584200" indent="-584200">
              <a:lnSpc>
                <a:spcPct val="150000"/>
              </a:lnSpc>
              <a:buClr>
                <a:srgbClr val="838787"/>
              </a:buClr>
              <a:buSzPts val="4637"/>
              <a:buFont typeface="Avenir"/>
              <a:buChar char="▸"/>
            </a:pPr>
            <a:r>
              <a:rPr lang="ko-KR" altLang="en-US" sz="4416" dirty="0" smtClean="0">
                <a:solidFill>
                  <a:srgbClr val="838787"/>
                </a:solidFill>
                <a:latin typeface="Verdana"/>
                <a:ea typeface="Verdana"/>
              </a:rPr>
              <a:t>뉴스 기사 </a:t>
            </a:r>
            <a:r>
              <a:rPr lang="ko-KR" altLang="en-US" sz="4416" dirty="0" err="1" smtClean="0">
                <a:solidFill>
                  <a:srgbClr val="838787"/>
                </a:solidFill>
                <a:latin typeface="Verdana"/>
                <a:ea typeface="Verdana"/>
              </a:rPr>
              <a:t>크롤링</a:t>
            </a:r>
            <a:r>
              <a:rPr lang="ko-KR" altLang="en-US" sz="4416" dirty="0" smtClean="0">
                <a:solidFill>
                  <a:srgbClr val="838787"/>
                </a:solidFill>
                <a:latin typeface="Verdana"/>
                <a:ea typeface="Verdana"/>
              </a:rPr>
              <a:t> 하기</a:t>
            </a:r>
            <a:endParaRPr lang="en-US" sz="4416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6775" y="2973806"/>
            <a:ext cx="19105378" cy="17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 실행하기</a:t>
            </a:r>
            <a:endParaRPr lang="ko-KR" altLang="en-US" sz="3600" b="1" dirty="0">
              <a:solidFill>
                <a:srgbClr val="FFC000">
                  <a:alpha val="99000"/>
                </a:srgb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267200"/>
            <a:ext cx="8403083" cy="9144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90600" y="5017540"/>
            <a:ext cx="8403083" cy="31645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419083" y="4267200"/>
            <a:ext cx="17316450" cy="17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 </a:t>
            </a:r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Chrome 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브라우저가 실행되고</a:t>
            </a:r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정해진 </a:t>
            </a:r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자동 접속됨</a:t>
            </a:r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062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" y="4566138"/>
            <a:ext cx="10962371" cy="3737172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indent="0">
              <a:buSzPts val="6000"/>
            </a:pPr>
            <a:r>
              <a:rPr lang="ko-KR" altLang="en-US" sz="6600" dirty="0" smtClean="0"/>
              <a:t>웹</a:t>
            </a:r>
            <a:r>
              <a:rPr lang="en-US" altLang="ko-KR" sz="6600" dirty="0" smtClean="0"/>
              <a:t> </a:t>
            </a:r>
            <a:r>
              <a:rPr lang="ko-KR" altLang="en-US" sz="6600" dirty="0" smtClean="0"/>
              <a:t>기반의 데이터 수집</a:t>
            </a:r>
            <a:r>
              <a:rPr lang="en-US" altLang="ko-KR" sz="6600" dirty="0" smtClean="0"/>
              <a:t>(Cont’d)</a:t>
            </a:r>
            <a:endParaRPr sz="6600" dirty="0"/>
          </a:p>
        </p:txBody>
      </p:sp>
      <p:sp>
        <p:nvSpPr>
          <p:cNvPr id="12" name="Google Shape;95;p19"/>
          <p:cNvSpPr txBox="1">
            <a:spLocks/>
          </p:cNvSpPr>
          <p:nvPr/>
        </p:nvSpPr>
        <p:spPr>
          <a:xfrm>
            <a:off x="762000" y="1676400"/>
            <a:ext cx="228600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ko-KR" altLang="en-US" sz="5480" b="1" dirty="0" smtClean="0">
                <a:latin typeface="Verdana" panose="020B0604030504040204" pitchFamily="34" charset="0"/>
                <a:ea typeface="Verdana"/>
                <a:sym typeface="Verdana"/>
              </a:rPr>
              <a:t>예제 </a:t>
            </a:r>
            <a:r>
              <a:rPr lang="en-US" altLang="ko-KR" sz="5480" b="1" dirty="0">
                <a:latin typeface="Verdana" panose="020B0604030504040204" pitchFamily="34" charset="0"/>
                <a:ea typeface="Verdana"/>
                <a:sym typeface="Verdana"/>
              </a:rPr>
              <a:t>1</a:t>
            </a:r>
            <a:r>
              <a:rPr lang="en-US" altLang="ko-KR" sz="5480" b="1" dirty="0" smtClean="0">
                <a:latin typeface="Verdana" panose="020B0604030504040204" pitchFamily="34" charset="0"/>
                <a:ea typeface="Verdana"/>
                <a:sym typeface="Verdana"/>
              </a:rPr>
              <a:t>) </a:t>
            </a:r>
            <a:r>
              <a:rPr lang="ko-KR" altLang="en-US" sz="5480" b="1" dirty="0" smtClean="0">
                <a:latin typeface="Verdana" panose="020B0604030504040204" pitchFamily="34" charset="0"/>
                <a:ea typeface="Verdana"/>
                <a:sym typeface="Verdana"/>
              </a:rPr>
              <a:t>뉴스 기사 수집하기</a:t>
            </a:r>
            <a:endParaRPr lang="ko-KR" altLang="en-US" sz="5480" dirty="0"/>
          </a:p>
        </p:txBody>
      </p:sp>
      <p:sp>
        <p:nvSpPr>
          <p:cNvPr id="17" name="Google Shape;99;p19"/>
          <p:cNvSpPr txBox="1"/>
          <p:nvPr/>
        </p:nvSpPr>
        <p:spPr>
          <a:xfrm>
            <a:off x="761998" y="2345743"/>
            <a:ext cx="22860001" cy="2226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584200" indent="-584200">
              <a:lnSpc>
                <a:spcPct val="150000"/>
              </a:lnSpc>
              <a:buClr>
                <a:srgbClr val="838787"/>
              </a:buClr>
              <a:buSzPts val="4637"/>
              <a:buFont typeface="Avenir"/>
              <a:buChar char="▸"/>
            </a:pPr>
            <a:r>
              <a:rPr lang="ko-KR" altLang="en-US" sz="4416" dirty="0" smtClean="0">
                <a:solidFill>
                  <a:srgbClr val="838787"/>
                </a:solidFill>
                <a:latin typeface="Verdana"/>
                <a:ea typeface="Verdana"/>
              </a:rPr>
              <a:t>뉴스 기사 </a:t>
            </a:r>
            <a:r>
              <a:rPr lang="ko-KR" altLang="en-US" sz="4416" dirty="0" err="1" smtClean="0">
                <a:solidFill>
                  <a:srgbClr val="838787"/>
                </a:solidFill>
                <a:latin typeface="Verdana"/>
                <a:ea typeface="Verdana"/>
              </a:rPr>
              <a:t>크롤링</a:t>
            </a:r>
            <a:r>
              <a:rPr lang="ko-KR" altLang="en-US" sz="4416" dirty="0" smtClean="0">
                <a:solidFill>
                  <a:srgbClr val="838787"/>
                </a:solidFill>
                <a:latin typeface="Verdana"/>
                <a:ea typeface="Verdana"/>
              </a:rPr>
              <a:t> 하기</a:t>
            </a:r>
            <a:endParaRPr lang="en-US" sz="4416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6775" y="2973806"/>
            <a:ext cx="19105378" cy="17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뉴스 버튼 위에서 </a:t>
            </a:r>
            <a:r>
              <a:rPr lang="ko-KR" altLang="en-US" sz="3600" b="1" dirty="0" err="1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우클릭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검사</a:t>
            </a:r>
            <a:endParaRPr lang="ko-KR" altLang="en-US" sz="3600" b="1" dirty="0">
              <a:solidFill>
                <a:srgbClr val="FFC000">
                  <a:alpha val="99000"/>
                </a:srgb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59479" y="4771714"/>
            <a:ext cx="517722" cy="43953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077200" y="7690338"/>
            <a:ext cx="3875770" cy="61297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3728" y="4566138"/>
            <a:ext cx="11401424" cy="64008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8752952" y="10509738"/>
            <a:ext cx="5182199" cy="46306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400964" y="2995451"/>
            <a:ext cx="19105378" cy="17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⑥ 우측에 창이 뜨고 표시 되는 곳을 클릭하면 뉴스 버튼</a:t>
            </a:r>
            <a:endParaRPr lang="en-US" altLang="ko-KR" sz="3600" b="1" dirty="0" smtClean="0">
              <a:solidFill>
                <a:srgbClr val="FFC000">
                  <a:alpha val="99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600" b="1" dirty="0" smtClean="0">
                <a:solidFill>
                  <a:srgbClr val="FFC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가리키게 됨</a:t>
            </a:r>
            <a:endParaRPr lang="ko-KR" altLang="en-US" sz="3600" b="1" dirty="0">
              <a:solidFill>
                <a:srgbClr val="FFC000">
                  <a:alpha val="99000"/>
                </a:srgbClr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16002002" y="6933077"/>
            <a:ext cx="3505198" cy="357666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6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19887</TotalTime>
  <Words>588</Words>
  <Application>Microsoft Office PowerPoint</Application>
  <PresentationFormat>사용자 지정</PresentationFormat>
  <Paragraphs>99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Helvetica Neue</vt:lpstr>
      <vt:lpstr>Avenir</vt:lpstr>
      <vt:lpstr>Verdana</vt:lpstr>
      <vt:lpstr>New_Template7</vt:lpstr>
      <vt:lpstr>웹 기반 빅데이터 수집 실습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이희진</dc:creator>
  <cp:lastModifiedBy>user</cp:lastModifiedBy>
  <cp:revision>477</cp:revision>
  <dcterms:modified xsi:type="dcterms:W3CDTF">2023-05-12T11:04:45Z</dcterms:modified>
</cp:coreProperties>
</file>