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57" r:id="rId3"/>
    <p:sldId id="260" r:id="rId4"/>
    <p:sldId id="265" r:id="rId5"/>
    <p:sldId id="266" r:id="rId6"/>
    <p:sldId id="267" r:id="rId7"/>
    <p:sldId id="268" r:id="rId8"/>
    <p:sldId id="261" r:id="rId9"/>
    <p:sldId id="269" r:id="rId10"/>
    <p:sldId id="270" r:id="rId11"/>
    <p:sldId id="271" r:id="rId12"/>
    <p:sldId id="272" r:id="rId13"/>
    <p:sldId id="273" r:id="rId14"/>
    <p:sldId id="277" r:id="rId15"/>
    <p:sldId id="275" r:id="rId16"/>
    <p:sldId id="278" r:id="rId17"/>
    <p:sldId id="279" r:id="rId18"/>
    <p:sldId id="280" r:id="rId19"/>
    <p:sldId id="262" r:id="rId20"/>
    <p:sldId id="263" r:id="rId21"/>
    <p:sldId id="281" r:id="rId22"/>
    <p:sldId id="264" r:id="rId23"/>
    <p:sldId id="282" r:id="rId24"/>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0" d="100"/>
          <a:sy n="70" d="100"/>
        </p:scale>
        <p:origin x="566"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u-H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hu-HU" dirty="0" err="1"/>
              <a:t>Work</a:t>
            </a:r>
            <a:r>
              <a:rPr lang="hu-HU" baseline="0" dirty="0"/>
              <a:t> </a:t>
            </a:r>
            <a:r>
              <a:rPr lang="hu-HU" baseline="0" dirty="0" err="1"/>
              <a:t>Distribution</a:t>
            </a:r>
            <a:endParaRPr lang="hu-HU" dirty="0"/>
          </a:p>
        </c:rich>
      </c:tx>
      <c:layout>
        <c:manualLayout>
          <c:xMode val="edge"/>
          <c:yMode val="edge"/>
          <c:x val="0.41530193236714974"/>
          <c:y val="2.9186424957105147E-3"/>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hu-HU"/>
        </a:p>
      </c:txPr>
    </c:title>
    <c:autoTitleDeleted val="0"/>
    <c:plotArea>
      <c:layout/>
      <c:pieChart>
        <c:varyColors val="1"/>
        <c:ser>
          <c:idx val="0"/>
          <c:order val="0"/>
          <c:tx>
            <c:strRef>
              <c:f>Munka1!$B$1</c:f>
              <c:strCache>
                <c:ptCount val="1"/>
                <c:pt idx="0">
                  <c:v>Értékesítés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056-453F-996D-9C2A709BE50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B66-4331-97AF-39C60C4CBDA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2-8056-453F-996D-9C2A709BE50F}"/>
              </c:ext>
            </c:extLst>
          </c:dPt>
          <c:dLbls>
            <c:dLbl>
              <c:idx val="0"/>
              <c:tx>
                <c:rich>
                  <a:bodyPr/>
                  <a:lstStyle/>
                  <a:p>
                    <a:fld id="{08B589FF-BA70-44EB-86D0-A7E7A7890A7C}" type="CATEGORYNAME">
                      <a:rPr lang="en-US" dirty="0">
                        <a:solidFill>
                          <a:schemeClr val="bg1"/>
                        </a:solidFill>
                      </a:rPr>
                      <a:pPr/>
                      <a:t>[KATEGÓRIA NEVE]</a:t>
                    </a:fld>
                    <a:r>
                      <a:rPr lang="en-US" baseline="0" dirty="0">
                        <a:solidFill>
                          <a:schemeClr val="bg1"/>
                        </a:solidFill>
                      </a:rPr>
                      <a:t>
</a:t>
                    </a:r>
                    <a:fld id="{6ABC29E7-AD8F-4F47-A1F2-D090BB34F9AB}" type="PERCENTAGE">
                      <a:rPr lang="en-US" baseline="0" dirty="0">
                        <a:solidFill>
                          <a:schemeClr val="bg1"/>
                        </a:solidFill>
                      </a:rPr>
                      <a:pPr/>
                      <a:t>[SZÁZALÉK]</a:t>
                    </a:fld>
                    <a:endParaRPr lang="en-US" baseline="0" dirty="0">
                      <a:solidFill>
                        <a:schemeClr val="bg1"/>
                      </a:solidFill>
                    </a:endParaRPr>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8056-453F-996D-9C2A709BE50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hu-HU"/>
              </a:p>
            </c:txPr>
            <c:dLblPos val="bestFit"/>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Munka1!$A$2:$A$4</c:f>
              <c:strCache>
                <c:ptCount val="3"/>
                <c:pt idx="0">
                  <c:v>Szép Dániel</c:v>
                </c:pt>
                <c:pt idx="1">
                  <c:v>Kiss Levente</c:v>
                </c:pt>
                <c:pt idx="2">
                  <c:v>Szabó Richárd</c:v>
                </c:pt>
              </c:strCache>
            </c:strRef>
          </c:cat>
          <c:val>
            <c:numRef>
              <c:f>Munka1!$B$2:$B$4</c:f>
              <c:numCache>
                <c:formatCode>General</c:formatCode>
                <c:ptCount val="3"/>
                <c:pt idx="0">
                  <c:v>4</c:v>
                </c:pt>
                <c:pt idx="1">
                  <c:v>6</c:v>
                </c:pt>
                <c:pt idx="2">
                  <c:v>0</c:v>
                </c:pt>
              </c:numCache>
            </c:numRef>
          </c:val>
          <c:extLst>
            <c:ext xmlns:c16="http://schemas.microsoft.com/office/drawing/2014/chart" uri="{C3380CC4-5D6E-409C-BE32-E72D297353CC}">
              <c16:uniqueId val="{00000000-8056-453F-996D-9C2A709BE50F}"/>
            </c:ext>
          </c:extLst>
        </c:ser>
        <c:dLbls>
          <c:dLblPos val="ctr"/>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u-HU"/>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0FC5854-125E-4E55-BDEE-E7690B9FC3C9}"/>
              </a:ext>
            </a:extLst>
          </p:cNvPr>
          <p:cNvSpPr>
            <a:spLocks noGrp="1"/>
          </p:cNvSpPr>
          <p:nvPr>
            <p:ph type="ctrTitle"/>
          </p:nvPr>
        </p:nvSpPr>
        <p:spPr>
          <a:xfrm>
            <a:off x="1524000" y="1122363"/>
            <a:ext cx="9144000" cy="2387600"/>
          </a:xfrm>
        </p:spPr>
        <p:txBody>
          <a:bodyPr anchor="b"/>
          <a:lstStyle>
            <a:lvl1pPr algn="ctr">
              <a:defRPr sz="6000"/>
            </a:lvl1pPr>
          </a:lstStyle>
          <a:p>
            <a:r>
              <a:rPr lang="hu-HU"/>
              <a:t>Mintacím szerkesztése</a:t>
            </a:r>
          </a:p>
        </p:txBody>
      </p:sp>
      <p:sp>
        <p:nvSpPr>
          <p:cNvPr id="3" name="Alcím 2">
            <a:extLst>
              <a:ext uri="{FF2B5EF4-FFF2-40B4-BE49-F238E27FC236}">
                <a16:creationId xmlns:a16="http://schemas.microsoft.com/office/drawing/2014/main" id="{EE655096-15FD-42B4-AB69-6DDB320B41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p>
        </p:txBody>
      </p:sp>
      <p:sp>
        <p:nvSpPr>
          <p:cNvPr id="4" name="Dátum helye 3">
            <a:extLst>
              <a:ext uri="{FF2B5EF4-FFF2-40B4-BE49-F238E27FC236}">
                <a16:creationId xmlns:a16="http://schemas.microsoft.com/office/drawing/2014/main" id="{397FC5F8-6ABE-4A0D-8EA5-E97721F5EEBB}"/>
              </a:ext>
            </a:extLst>
          </p:cNvPr>
          <p:cNvSpPr>
            <a:spLocks noGrp="1"/>
          </p:cNvSpPr>
          <p:nvPr>
            <p:ph type="dt" sz="half" idx="10"/>
          </p:nvPr>
        </p:nvSpPr>
        <p:spPr/>
        <p:txBody>
          <a:bodyPr/>
          <a:lstStyle/>
          <a:p>
            <a:fld id="{49C7206F-81B5-47CB-B4AE-74E52014996F}" type="datetimeFigureOut">
              <a:rPr lang="hu-HU" smtClean="0"/>
              <a:t>2025. 04. 23.</a:t>
            </a:fld>
            <a:endParaRPr lang="hu-HU"/>
          </a:p>
        </p:txBody>
      </p:sp>
      <p:sp>
        <p:nvSpPr>
          <p:cNvPr id="5" name="Élőláb helye 4">
            <a:extLst>
              <a:ext uri="{FF2B5EF4-FFF2-40B4-BE49-F238E27FC236}">
                <a16:creationId xmlns:a16="http://schemas.microsoft.com/office/drawing/2014/main" id="{0296498D-8112-45D0-B172-0404B3B96671}"/>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B90F704D-5B76-472B-820E-EC42711B5F95}"/>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2205610100"/>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93B2F90-0749-4E66-B440-F52C6A55E9F7}"/>
              </a:ext>
            </a:extLst>
          </p:cNvPr>
          <p:cNvSpPr>
            <a:spLocks noGrp="1"/>
          </p:cNvSpPr>
          <p:nvPr>
            <p:ph type="title"/>
          </p:nvPr>
        </p:nvSpPr>
        <p:spPr/>
        <p:txBody>
          <a:bodyPr/>
          <a:lstStyle/>
          <a:p>
            <a:r>
              <a:rPr lang="hu-HU"/>
              <a:t>Mintacím szerkesztése</a:t>
            </a:r>
          </a:p>
        </p:txBody>
      </p:sp>
      <p:sp>
        <p:nvSpPr>
          <p:cNvPr id="3" name="Függőleges szöveg helye 2">
            <a:extLst>
              <a:ext uri="{FF2B5EF4-FFF2-40B4-BE49-F238E27FC236}">
                <a16:creationId xmlns:a16="http://schemas.microsoft.com/office/drawing/2014/main" id="{DAF9B36D-37D5-4859-A109-DA8A80971540}"/>
              </a:ext>
            </a:extLst>
          </p:cNvPr>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00A0F71D-E1AE-4E69-8B40-638C12A7C345}"/>
              </a:ext>
            </a:extLst>
          </p:cNvPr>
          <p:cNvSpPr>
            <a:spLocks noGrp="1"/>
          </p:cNvSpPr>
          <p:nvPr>
            <p:ph type="dt" sz="half" idx="10"/>
          </p:nvPr>
        </p:nvSpPr>
        <p:spPr/>
        <p:txBody>
          <a:bodyPr/>
          <a:lstStyle/>
          <a:p>
            <a:fld id="{49C7206F-81B5-47CB-B4AE-74E52014996F}" type="datetimeFigureOut">
              <a:rPr lang="hu-HU" smtClean="0"/>
              <a:t>2025. 04. 23.</a:t>
            </a:fld>
            <a:endParaRPr lang="hu-HU"/>
          </a:p>
        </p:txBody>
      </p:sp>
      <p:sp>
        <p:nvSpPr>
          <p:cNvPr id="5" name="Élőláb helye 4">
            <a:extLst>
              <a:ext uri="{FF2B5EF4-FFF2-40B4-BE49-F238E27FC236}">
                <a16:creationId xmlns:a16="http://schemas.microsoft.com/office/drawing/2014/main" id="{A25A2BE9-2209-44ED-852B-0F43A3EB9765}"/>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FF40DFA7-0C3A-4DC4-A50F-9076025571A4}"/>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3750005776"/>
      </p:ext>
    </p:extLst>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a:extLst>
              <a:ext uri="{FF2B5EF4-FFF2-40B4-BE49-F238E27FC236}">
                <a16:creationId xmlns:a16="http://schemas.microsoft.com/office/drawing/2014/main" id="{611E9BE3-59AD-480A-89B2-D353F877C7E4}"/>
              </a:ext>
            </a:extLst>
          </p:cNvPr>
          <p:cNvSpPr>
            <a:spLocks noGrp="1"/>
          </p:cNvSpPr>
          <p:nvPr>
            <p:ph type="title" orient="vert"/>
          </p:nvPr>
        </p:nvSpPr>
        <p:spPr>
          <a:xfrm>
            <a:off x="8724900" y="365125"/>
            <a:ext cx="2628900" cy="5811838"/>
          </a:xfrm>
        </p:spPr>
        <p:txBody>
          <a:bodyPr vert="eaVert"/>
          <a:lstStyle/>
          <a:p>
            <a:r>
              <a:rPr lang="hu-HU"/>
              <a:t>Mintacím szerkesztése</a:t>
            </a:r>
          </a:p>
        </p:txBody>
      </p:sp>
      <p:sp>
        <p:nvSpPr>
          <p:cNvPr id="3" name="Függőleges szöveg helye 2">
            <a:extLst>
              <a:ext uri="{FF2B5EF4-FFF2-40B4-BE49-F238E27FC236}">
                <a16:creationId xmlns:a16="http://schemas.microsoft.com/office/drawing/2014/main" id="{6D3B425A-D0EE-4327-AA35-9FF785289BC4}"/>
              </a:ext>
            </a:extLst>
          </p:cNvPr>
          <p:cNvSpPr>
            <a:spLocks noGrp="1"/>
          </p:cNvSpPr>
          <p:nvPr>
            <p:ph type="body" orient="vert" idx="1"/>
          </p:nvPr>
        </p:nvSpPr>
        <p:spPr>
          <a:xfrm>
            <a:off x="838200" y="365125"/>
            <a:ext cx="7734300"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180485A6-C914-4806-BE29-E0F23AD78930}"/>
              </a:ext>
            </a:extLst>
          </p:cNvPr>
          <p:cNvSpPr>
            <a:spLocks noGrp="1"/>
          </p:cNvSpPr>
          <p:nvPr>
            <p:ph type="dt" sz="half" idx="10"/>
          </p:nvPr>
        </p:nvSpPr>
        <p:spPr/>
        <p:txBody>
          <a:bodyPr/>
          <a:lstStyle/>
          <a:p>
            <a:fld id="{49C7206F-81B5-47CB-B4AE-74E52014996F}" type="datetimeFigureOut">
              <a:rPr lang="hu-HU" smtClean="0"/>
              <a:t>2025. 04. 23.</a:t>
            </a:fld>
            <a:endParaRPr lang="hu-HU"/>
          </a:p>
        </p:txBody>
      </p:sp>
      <p:sp>
        <p:nvSpPr>
          <p:cNvPr id="5" name="Élőláb helye 4">
            <a:extLst>
              <a:ext uri="{FF2B5EF4-FFF2-40B4-BE49-F238E27FC236}">
                <a16:creationId xmlns:a16="http://schemas.microsoft.com/office/drawing/2014/main" id="{6A1BD5EC-6392-49D8-97FC-F47E37590D55}"/>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94DB61EA-E2B4-477D-89D0-F9A7879DC825}"/>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1692576099"/>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ED90028-5D66-486B-BA9E-C81ECA0B1B56}"/>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25C9632A-CFE0-40A7-995F-F2E000747B9B}"/>
              </a:ext>
            </a:extLst>
          </p:cNvPr>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FFEACE41-BA42-4DFC-A448-42524954BA0C}"/>
              </a:ext>
            </a:extLst>
          </p:cNvPr>
          <p:cNvSpPr>
            <a:spLocks noGrp="1"/>
          </p:cNvSpPr>
          <p:nvPr>
            <p:ph type="dt" sz="half" idx="10"/>
          </p:nvPr>
        </p:nvSpPr>
        <p:spPr/>
        <p:txBody>
          <a:bodyPr/>
          <a:lstStyle/>
          <a:p>
            <a:fld id="{49C7206F-81B5-47CB-B4AE-74E52014996F}" type="datetimeFigureOut">
              <a:rPr lang="hu-HU" smtClean="0"/>
              <a:t>2025. 04. 23.</a:t>
            </a:fld>
            <a:endParaRPr lang="hu-HU"/>
          </a:p>
        </p:txBody>
      </p:sp>
      <p:sp>
        <p:nvSpPr>
          <p:cNvPr id="5" name="Élőláb helye 4">
            <a:extLst>
              <a:ext uri="{FF2B5EF4-FFF2-40B4-BE49-F238E27FC236}">
                <a16:creationId xmlns:a16="http://schemas.microsoft.com/office/drawing/2014/main" id="{A2CA0E43-6DD1-4EA8-A864-B784B937DB90}"/>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6CB0C68E-CA88-496D-AFDB-A7EB5336CE33}"/>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2755990572"/>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0C50927-69A9-4284-B71C-2507CCE77CDA}"/>
              </a:ext>
            </a:extLst>
          </p:cNvPr>
          <p:cNvSpPr>
            <a:spLocks noGrp="1"/>
          </p:cNvSpPr>
          <p:nvPr>
            <p:ph type="title"/>
          </p:nvPr>
        </p:nvSpPr>
        <p:spPr>
          <a:xfrm>
            <a:off x="831850" y="1709738"/>
            <a:ext cx="10515600" cy="2852737"/>
          </a:xfrm>
        </p:spPr>
        <p:txBody>
          <a:bodyPr anchor="b"/>
          <a:lstStyle>
            <a:lvl1pPr>
              <a:defRPr sz="6000"/>
            </a:lvl1pPr>
          </a:lstStyle>
          <a:p>
            <a:r>
              <a:rPr lang="hu-HU"/>
              <a:t>Mintacím szerkesztése</a:t>
            </a:r>
          </a:p>
        </p:txBody>
      </p:sp>
      <p:sp>
        <p:nvSpPr>
          <p:cNvPr id="3" name="Szöveg helye 2">
            <a:extLst>
              <a:ext uri="{FF2B5EF4-FFF2-40B4-BE49-F238E27FC236}">
                <a16:creationId xmlns:a16="http://schemas.microsoft.com/office/drawing/2014/main" id="{A1F91C1A-BDEB-4486-821A-80248F76CE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átum helye 3">
            <a:extLst>
              <a:ext uri="{FF2B5EF4-FFF2-40B4-BE49-F238E27FC236}">
                <a16:creationId xmlns:a16="http://schemas.microsoft.com/office/drawing/2014/main" id="{7ABAFEE9-4128-4FA4-A19B-1CD47F8D8651}"/>
              </a:ext>
            </a:extLst>
          </p:cNvPr>
          <p:cNvSpPr>
            <a:spLocks noGrp="1"/>
          </p:cNvSpPr>
          <p:nvPr>
            <p:ph type="dt" sz="half" idx="10"/>
          </p:nvPr>
        </p:nvSpPr>
        <p:spPr/>
        <p:txBody>
          <a:bodyPr/>
          <a:lstStyle/>
          <a:p>
            <a:fld id="{49C7206F-81B5-47CB-B4AE-74E52014996F}" type="datetimeFigureOut">
              <a:rPr lang="hu-HU" smtClean="0"/>
              <a:t>2025. 04. 23.</a:t>
            </a:fld>
            <a:endParaRPr lang="hu-HU"/>
          </a:p>
        </p:txBody>
      </p:sp>
      <p:sp>
        <p:nvSpPr>
          <p:cNvPr id="5" name="Élőláb helye 4">
            <a:extLst>
              <a:ext uri="{FF2B5EF4-FFF2-40B4-BE49-F238E27FC236}">
                <a16:creationId xmlns:a16="http://schemas.microsoft.com/office/drawing/2014/main" id="{DE678F40-E591-494A-B1B5-259CAD0487EA}"/>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957AB2BC-AE80-430B-8B56-2B3AE285FD8C}"/>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2019793163"/>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4123A91-59D8-4A2C-94FE-C58D4A2E61AF}"/>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D06FB7A7-9514-4DE7-995C-DC9BDBE5385A}"/>
              </a:ext>
            </a:extLst>
          </p:cNvPr>
          <p:cNvSpPr>
            <a:spLocks noGrp="1"/>
          </p:cNvSpPr>
          <p:nvPr>
            <p:ph sz="half" idx="1"/>
          </p:nvPr>
        </p:nvSpPr>
        <p:spPr>
          <a:xfrm>
            <a:off x="838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a:extLst>
              <a:ext uri="{FF2B5EF4-FFF2-40B4-BE49-F238E27FC236}">
                <a16:creationId xmlns:a16="http://schemas.microsoft.com/office/drawing/2014/main" id="{5855E2FC-63BC-498F-8859-562BC652C477}"/>
              </a:ext>
            </a:extLst>
          </p:cNvPr>
          <p:cNvSpPr>
            <a:spLocks noGrp="1"/>
          </p:cNvSpPr>
          <p:nvPr>
            <p:ph sz="half" idx="2"/>
          </p:nvPr>
        </p:nvSpPr>
        <p:spPr>
          <a:xfrm>
            <a:off x="6172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Dátum helye 4">
            <a:extLst>
              <a:ext uri="{FF2B5EF4-FFF2-40B4-BE49-F238E27FC236}">
                <a16:creationId xmlns:a16="http://schemas.microsoft.com/office/drawing/2014/main" id="{1927A776-2020-49BA-9C81-2E5ECA10F0CD}"/>
              </a:ext>
            </a:extLst>
          </p:cNvPr>
          <p:cNvSpPr>
            <a:spLocks noGrp="1"/>
          </p:cNvSpPr>
          <p:nvPr>
            <p:ph type="dt" sz="half" idx="10"/>
          </p:nvPr>
        </p:nvSpPr>
        <p:spPr/>
        <p:txBody>
          <a:bodyPr/>
          <a:lstStyle/>
          <a:p>
            <a:fld id="{49C7206F-81B5-47CB-B4AE-74E52014996F}" type="datetimeFigureOut">
              <a:rPr lang="hu-HU" smtClean="0"/>
              <a:t>2025. 04. 23.</a:t>
            </a:fld>
            <a:endParaRPr lang="hu-HU"/>
          </a:p>
        </p:txBody>
      </p:sp>
      <p:sp>
        <p:nvSpPr>
          <p:cNvPr id="6" name="Élőláb helye 5">
            <a:extLst>
              <a:ext uri="{FF2B5EF4-FFF2-40B4-BE49-F238E27FC236}">
                <a16:creationId xmlns:a16="http://schemas.microsoft.com/office/drawing/2014/main" id="{367B91AA-BB62-4CFF-AD12-2F55F1F8E6FA}"/>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E55609C4-F90D-4A03-A36C-4B4F8B8C9527}"/>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4015052385"/>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4B23722-DFF7-4719-B92B-C35BAC39D2DC}"/>
              </a:ext>
            </a:extLst>
          </p:cNvPr>
          <p:cNvSpPr>
            <a:spLocks noGrp="1"/>
          </p:cNvSpPr>
          <p:nvPr>
            <p:ph type="title"/>
          </p:nvPr>
        </p:nvSpPr>
        <p:spPr>
          <a:xfrm>
            <a:off x="839788" y="365125"/>
            <a:ext cx="10515600" cy="1325563"/>
          </a:xfrm>
        </p:spPr>
        <p:txBody>
          <a:bodyPr/>
          <a:lstStyle/>
          <a:p>
            <a:r>
              <a:rPr lang="hu-HU"/>
              <a:t>Mintacím szerkesztése</a:t>
            </a:r>
          </a:p>
        </p:txBody>
      </p:sp>
      <p:sp>
        <p:nvSpPr>
          <p:cNvPr id="3" name="Szöveg helye 2">
            <a:extLst>
              <a:ext uri="{FF2B5EF4-FFF2-40B4-BE49-F238E27FC236}">
                <a16:creationId xmlns:a16="http://schemas.microsoft.com/office/drawing/2014/main" id="{1726D29B-91D3-454C-A7C0-4E353B5322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a:extLst>
              <a:ext uri="{FF2B5EF4-FFF2-40B4-BE49-F238E27FC236}">
                <a16:creationId xmlns:a16="http://schemas.microsoft.com/office/drawing/2014/main" id="{5F718C48-C12B-4538-9CB6-08C2672F93AB}"/>
              </a:ext>
            </a:extLst>
          </p:cNvPr>
          <p:cNvSpPr>
            <a:spLocks noGrp="1"/>
          </p:cNvSpPr>
          <p:nvPr>
            <p:ph sz="half" idx="2"/>
          </p:nvPr>
        </p:nvSpPr>
        <p:spPr>
          <a:xfrm>
            <a:off x="839788" y="2505075"/>
            <a:ext cx="5157787"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a:extLst>
              <a:ext uri="{FF2B5EF4-FFF2-40B4-BE49-F238E27FC236}">
                <a16:creationId xmlns:a16="http://schemas.microsoft.com/office/drawing/2014/main" id="{A3CEEFFA-0E67-466E-B095-10DF0A2ED4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a:extLst>
              <a:ext uri="{FF2B5EF4-FFF2-40B4-BE49-F238E27FC236}">
                <a16:creationId xmlns:a16="http://schemas.microsoft.com/office/drawing/2014/main" id="{127B4B72-BEB6-4F16-9029-FA1C8C64E62A}"/>
              </a:ext>
            </a:extLst>
          </p:cNvPr>
          <p:cNvSpPr>
            <a:spLocks noGrp="1"/>
          </p:cNvSpPr>
          <p:nvPr>
            <p:ph sz="quarter" idx="4"/>
          </p:nvPr>
        </p:nvSpPr>
        <p:spPr>
          <a:xfrm>
            <a:off x="6172200" y="2505075"/>
            <a:ext cx="5183188"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Dátum helye 6">
            <a:extLst>
              <a:ext uri="{FF2B5EF4-FFF2-40B4-BE49-F238E27FC236}">
                <a16:creationId xmlns:a16="http://schemas.microsoft.com/office/drawing/2014/main" id="{E908737F-CAC0-4577-909E-9A47D58404D8}"/>
              </a:ext>
            </a:extLst>
          </p:cNvPr>
          <p:cNvSpPr>
            <a:spLocks noGrp="1"/>
          </p:cNvSpPr>
          <p:nvPr>
            <p:ph type="dt" sz="half" idx="10"/>
          </p:nvPr>
        </p:nvSpPr>
        <p:spPr/>
        <p:txBody>
          <a:bodyPr/>
          <a:lstStyle/>
          <a:p>
            <a:fld id="{49C7206F-81B5-47CB-B4AE-74E52014996F}" type="datetimeFigureOut">
              <a:rPr lang="hu-HU" smtClean="0"/>
              <a:t>2025. 04. 23.</a:t>
            </a:fld>
            <a:endParaRPr lang="hu-HU"/>
          </a:p>
        </p:txBody>
      </p:sp>
      <p:sp>
        <p:nvSpPr>
          <p:cNvPr id="8" name="Élőláb helye 7">
            <a:extLst>
              <a:ext uri="{FF2B5EF4-FFF2-40B4-BE49-F238E27FC236}">
                <a16:creationId xmlns:a16="http://schemas.microsoft.com/office/drawing/2014/main" id="{BCF07422-53CA-48FA-A648-75142E3CE677}"/>
              </a:ext>
            </a:extLst>
          </p:cNvPr>
          <p:cNvSpPr>
            <a:spLocks noGrp="1"/>
          </p:cNvSpPr>
          <p:nvPr>
            <p:ph type="ftr" sz="quarter" idx="11"/>
          </p:nvPr>
        </p:nvSpPr>
        <p:spPr/>
        <p:txBody>
          <a:bodyPr/>
          <a:lstStyle/>
          <a:p>
            <a:endParaRPr lang="hu-HU"/>
          </a:p>
        </p:txBody>
      </p:sp>
      <p:sp>
        <p:nvSpPr>
          <p:cNvPr id="9" name="Dia számának helye 8">
            <a:extLst>
              <a:ext uri="{FF2B5EF4-FFF2-40B4-BE49-F238E27FC236}">
                <a16:creationId xmlns:a16="http://schemas.microsoft.com/office/drawing/2014/main" id="{5AF40C8B-3101-4C07-BBCB-1C4909D31514}"/>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85465682"/>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8D9FD0C-E3E0-424D-85E9-9B259C336FFE}"/>
              </a:ext>
            </a:extLst>
          </p:cNvPr>
          <p:cNvSpPr>
            <a:spLocks noGrp="1"/>
          </p:cNvSpPr>
          <p:nvPr>
            <p:ph type="title"/>
          </p:nvPr>
        </p:nvSpPr>
        <p:spPr/>
        <p:txBody>
          <a:bodyPr/>
          <a:lstStyle/>
          <a:p>
            <a:r>
              <a:rPr lang="hu-HU"/>
              <a:t>Mintacím szerkesztése</a:t>
            </a:r>
          </a:p>
        </p:txBody>
      </p:sp>
      <p:sp>
        <p:nvSpPr>
          <p:cNvPr id="3" name="Dátum helye 2">
            <a:extLst>
              <a:ext uri="{FF2B5EF4-FFF2-40B4-BE49-F238E27FC236}">
                <a16:creationId xmlns:a16="http://schemas.microsoft.com/office/drawing/2014/main" id="{51704913-C798-4D9D-AA1C-87C414B6B690}"/>
              </a:ext>
            </a:extLst>
          </p:cNvPr>
          <p:cNvSpPr>
            <a:spLocks noGrp="1"/>
          </p:cNvSpPr>
          <p:nvPr>
            <p:ph type="dt" sz="half" idx="10"/>
          </p:nvPr>
        </p:nvSpPr>
        <p:spPr/>
        <p:txBody>
          <a:bodyPr/>
          <a:lstStyle/>
          <a:p>
            <a:fld id="{49C7206F-81B5-47CB-B4AE-74E52014996F}" type="datetimeFigureOut">
              <a:rPr lang="hu-HU" smtClean="0"/>
              <a:t>2025. 04. 23.</a:t>
            </a:fld>
            <a:endParaRPr lang="hu-HU"/>
          </a:p>
        </p:txBody>
      </p:sp>
      <p:sp>
        <p:nvSpPr>
          <p:cNvPr id="4" name="Élőláb helye 3">
            <a:extLst>
              <a:ext uri="{FF2B5EF4-FFF2-40B4-BE49-F238E27FC236}">
                <a16:creationId xmlns:a16="http://schemas.microsoft.com/office/drawing/2014/main" id="{6256B8E8-ADBF-4755-8E21-266DE6B575D9}"/>
              </a:ext>
            </a:extLst>
          </p:cNvPr>
          <p:cNvSpPr>
            <a:spLocks noGrp="1"/>
          </p:cNvSpPr>
          <p:nvPr>
            <p:ph type="ftr" sz="quarter" idx="11"/>
          </p:nvPr>
        </p:nvSpPr>
        <p:spPr/>
        <p:txBody>
          <a:bodyPr/>
          <a:lstStyle/>
          <a:p>
            <a:endParaRPr lang="hu-HU"/>
          </a:p>
        </p:txBody>
      </p:sp>
      <p:sp>
        <p:nvSpPr>
          <p:cNvPr id="5" name="Dia számának helye 4">
            <a:extLst>
              <a:ext uri="{FF2B5EF4-FFF2-40B4-BE49-F238E27FC236}">
                <a16:creationId xmlns:a16="http://schemas.microsoft.com/office/drawing/2014/main" id="{5C381B2A-CFDF-45A7-A1D0-3B2DA7DDCF65}"/>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2795820587"/>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a:extLst>
              <a:ext uri="{FF2B5EF4-FFF2-40B4-BE49-F238E27FC236}">
                <a16:creationId xmlns:a16="http://schemas.microsoft.com/office/drawing/2014/main" id="{9793EAB2-89C8-4BBA-8EF5-18560D6849C3}"/>
              </a:ext>
            </a:extLst>
          </p:cNvPr>
          <p:cNvSpPr>
            <a:spLocks noGrp="1"/>
          </p:cNvSpPr>
          <p:nvPr>
            <p:ph type="dt" sz="half" idx="10"/>
          </p:nvPr>
        </p:nvSpPr>
        <p:spPr/>
        <p:txBody>
          <a:bodyPr/>
          <a:lstStyle/>
          <a:p>
            <a:fld id="{49C7206F-81B5-47CB-B4AE-74E52014996F}" type="datetimeFigureOut">
              <a:rPr lang="hu-HU" smtClean="0"/>
              <a:t>2025. 04. 23.</a:t>
            </a:fld>
            <a:endParaRPr lang="hu-HU"/>
          </a:p>
        </p:txBody>
      </p:sp>
      <p:sp>
        <p:nvSpPr>
          <p:cNvPr id="3" name="Élőláb helye 2">
            <a:extLst>
              <a:ext uri="{FF2B5EF4-FFF2-40B4-BE49-F238E27FC236}">
                <a16:creationId xmlns:a16="http://schemas.microsoft.com/office/drawing/2014/main" id="{56A93B23-13D8-4CE4-803E-B9A75BD04AA9}"/>
              </a:ext>
            </a:extLst>
          </p:cNvPr>
          <p:cNvSpPr>
            <a:spLocks noGrp="1"/>
          </p:cNvSpPr>
          <p:nvPr>
            <p:ph type="ftr" sz="quarter" idx="11"/>
          </p:nvPr>
        </p:nvSpPr>
        <p:spPr/>
        <p:txBody>
          <a:bodyPr/>
          <a:lstStyle/>
          <a:p>
            <a:endParaRPr lang="hu-HU"/>
          </a:p>
        </p:txBody>
      </p:sp>
      <p:sp>
        <p:nvSpPr>
          <p:cNvPr id="4" name="Dia számának helye 3">
            <a:extLst>
              <a:ext uri="{FF2B5EF4-FFF2-40B4-BE49-F238E27FC236}">
                <a16:creationId xmlns:a16="http://schemas.microsoft.com/office/drawing/2014/main" id="{22F7FDD5-8291-4FE2-882E-EA5199EB1437}"/>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2676949706"/>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FBD70E9-B0CF-4307-8FC6-158DB6AB8471}"/>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Tartalom helye 2">
            <a:extLst>
              <a:ext uri="{FF2B5EF4-FFF2-40B4-BE49-F238E27FC236}">
                <a16:creationId xmlns:a16="http://schemas.microsoft.com/office/drawing/2014/main" id="{E70E31C7-19C1-40B2-B181-6521971246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a:extLst>
              <a:ext uri="{FF2B5EF4-FFF2-40B4-BE49-F238E27FC236}">
                <a16:creationId xmlns:a16="http://schemas.microsoft.com/office/drawing/2014/main" id="{1E175A8D-92B9-4ED8-9A68-04546E36C9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0D93B36A-E46D-461C-88F4-437EB6857B60}"/>
              </a:ext>
            </a:extLst>
          </p:cNvPr>
          <p:cNvSpPr>
            <a:spLocks noGrp="1"/>
          </p:cNvSpPr>
          <p:nvPr>
            <p:ph type="dt" sz="half" idx="10"/>
          </p:nvPr>
        </p:nvSpPr>
        <p:spPr/>
        <p:txBody>
          <a:bodyPr/>
          <a:lstStyle/>
          <a:p>
            <a:fld id="{49C7206F-81B5-47CB-B4AE-74E52014996F}" type="datetimeFigureOut">
              <a:rPr lang="hu-HU" smtClean="0"/>
              <a:t>2025. 04. 23.</a:t>
            </a:fld>
            <a:endParaRPr lang="hu-HU"/>
          </a:p>
        </p:txBody>
      </p:sp>
      <p:sp>
        <p:nvSpPr>
          <p:cNvPr id="6" name="Élőláb helye 5">
            <a:extLst>
              <a:ext uri="{FF2B5EF4-FFF2-40B4-BE49-F238E27FC236}">
                <a16:creationId xmlns:a16="http://schemas.microsoft.com/office/drawing/2014/main" id="{F4A918C4-4266-4A88-BE3D-BD02374D4839}"/>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029DB85A-FB12-40AE-A901-0D7E4EC00C3F}"/>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647849507"/>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A0B290F-D343-4ED4-92B7-B8250192382E}"/>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Kép helye 2">
            <a:extLst>
              <a:ext uri="{FF2B5EF4-FFF2-40B4-BE49-F238E27FC236}">
                <a16:creationId xmlns:a16="http://schemas.microsoft.com/office/drawing/2014/main" id="{1CB82FC2-C178-4EAB-A93B-8F3D35A020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a:extLst>
              <a:ext uri="{FF2B5EF4-FFF2-40B4-BE49-F238E27FC236}">
                <a16:creationId xmlns:a16="http://schemas.microsoft.com/office/drawing/2014/main" id="{1706FA59-3210-4D12-AC42-964030A850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9A19D3DE-128C-4CBF-8BF4-7729EDDEAC4B}"/>
              </a:ext>
            </a:extLst>
          </p:cNvPr>
          <p:cNvSpPr>
            <a:spLocks noGrp="1"/>
          </p:cNvSpPr>
          <p:nvPr>
            <p:ph type="dt" sz="half" idx="10"/>
          </p:nvPr>
        </p:nvSpPr>
        <p:spPr/>
        <p:txBody>
          <a:bodyPr/>
          <a:lstStyle/>
          <a:p>
            <a:fld id="{49C7206F-81B5-47CB-B4AE-74E52014996F}" type="datetimeFigureOut">
              <a:rPr lang="hu-HU" smtClean="0"/>
              <a:t>2025. 04. 23.</a:t>
            </a:fld>
            <a:endParaRPr lang="hu-HU"/>
          </a:p>
        </p:txBody>
      </p:sp>
      <p:sp>
        <p:nvSpPr>
          <p:cNvPr id="6" name="Élőláb helye 5">
            <a:extLst>
              <a:ext uri="{FF2B5EF4-FFF2-40B4-BE49-F238E27FC236}">
                <a16:creationId xmlns:a16="http://schemas.microsoft.com/office/drawing/2014/main" id="{DA4C8018-9A27-449D-B488-96E3BF109839}"/>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ABBAC60E-B770-4FF5-AEFA-800A28D661B0}"/>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1598784472"/>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28383">
              <a:srgbClr val="E9EEF8"/>
            </a:gs>
            <a:gs pos="74300">
              <a:srgbClr val="D3DEF1"/>
            </a:gs>
            <a:gs pos="100000">
              <a:schemeClr val="accent1">
                <a:lumMod val="30000"/>
                <a:lumOff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Cím helye 1">
            <a:extLst>
              <a:ext uri="{FF2B5EF4-FFF2-40B4-BE49-F238E27FC236}">
                <a16:creationId xmlns:a16="http://schemas.microsoft.com/office/drawing/2014/main" id="{0810E1E6-5163-4F76-BEED-BBC47F60B0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a:t>Mintacím szerkesztése</a:t>
            </a:r>
          </a:p>
        </p:txBody>
      </p:sp>
      <p:sp>
        <p:nvSpPr>
          <p:cNvPr id="3" name="Szöveg helye 2">
            <a:extLst>
              <a:ext uri="{FF2B5EF4-FFF2-40B4-BE49-F238E27FC236}">
                <a16:creationId xmlns:a16="http://schemas.microsoft.com/office/drawing/2014/main" id="{9BCD00D3-20AB-428F-8EAF-1CD7D8F528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6406C51F-85BF-4298-93BA-0C9C3D79B4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C7206F-81B5-47CB-B4AE-74E52014996F}" type="datetimeFigureOut">
              <a:rPr lang="hu-HU" smtClean="0"/>
              <a:t>2025. 04. 23.</a:t>
            </a:fld>
            <a:endParaRPr lang="hu-HU"/>
          </a:p>
        </p:txBody>
      </p:sp>
      <p:sp>
        <p:nvSpPr>
          <p:cNvPr id="5" name="Élőláb helye 4">
            <a:extLst>
              <a:ext uri="{FF2B5EF4-FFF2-40B4-BE49-F238E27FC236}">
                <a16:creationId xmlns:a16="http://schemas.microsoft.com/office/drawing/2014/main" id="{E9DC32C3-C2AE-446A-82C2-5436D5FED1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Dia számának helye 5">
            <a:extLst>
              <a:ext uri="{FF2B5EF4-FFF2-40B4-BE49-F238E27FC236}">
                <a16:creationId xmlns:a16="http://schemas.microsoft.com/office/drawing/2014/main" id="{4D4C8F20-317D-48D1-8FE5-1FE358EAAF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8B33AB-CD08-4D5C-BD5A-50515C667E20}" type="slidenum">
              <a:rPr lang="hu-HU" smtClean="0"/>
              <a:t>‹#›</a:t>
            </a:fld>
            <a:endParaRPr lang="hu-HU"/>
          </a:p>
        </p:txBody>
      </p:sp>
    </p:spTree>
    <p:extLst>
      <p:ext uri="{BB962C8B-B14F-4D97-AF65-F5344CB8AC3E}">
        <p14:creationId xmlns:p14="http://schemas.microsoft.com/office/powerpoint/2010/main" val="3224184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cover/>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wrongemail@example.com" TargetMode="External"/><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28383">
              <a:srgbClr val="E9EEF8"/>
            </a:gs>
            <a:gs pos="74300">
              <a:srgbClr val="D3DEF1"/>
            </a:gs>
            <a:gs pos="100000">
              <a:schemeClr val="accent1">
                <a:lumMod val="30000"/>
                <a:lumOff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4C2F8A8-959D-483B-B850-30DF44BA8D75}"/>
              </a:ext>
            </a:extLst>
          </p:cNvPr>
          <p:cNvSpPr>
            <a:spLocks noGrp="1"/>
          </p:cNvSpPr>
          <p:nvPr>
            <p:ph type="ctrTitle"/>
          </p:nvPr>
        </p:nvSpPr>
        <p:spPr/>
        <p:txBody>
          <a:bodyPr/>
          <a:lstStyle/>
          <a:p>
            <a:r>
              <a:rPr lang="hu-HU">
                <a:latin typeface="Times New Roman" panose="02020603050405020304" pitchFamily="18" charset="0"/>
                <a:cs typeface="Times New Roman" panose="02020603050405020304" pitchFamily="18" charset="0"/>
              </a:rPr>
              <a:t>Chatex</a:t>
            </a:r>
            <a:r>
              <a:rPr lang="hu-HU" dirty="0">
                <a:latin typeface="Times New Roman" panose="02020603050405020304" pitchFamily="18" charset="0"/>
                <a:cs typeface="Times New Roman" panose="02020603050405020304" pitchFamily="18" charset="0"/>
              </a:rPr>
              <a:t> vizsgaremek</a:t>
            </a:r>
          </a:p>
        </p:txBody>
      </p:sp>
      <p:sp>
        <p:nvSpPr>
          <p:cNvPr id="5" name="Alcím 4">
            <a:extLst>
              <a:ext uri="{FF2B5EF4-FFF2-40B4-BE49-F238E27FC236}">
                <a16:creationId xmlns:a16="http://schemas.microsoft.com/office/drawing/2014/main" id="{C7E239EF-C4D2-4828-B408-444095E2173B}"/>
              </a:ext>
            </a:extLst>
          </p:cNvPr>
          <p:cNvSpPr>
            <a:spLocks noGrp="1"/>
          </p:cNvSpPr>
          <p:nvPr>
            <p:ph type="subTitle" idx="1"/>
          </p:nvPr>
        </p:nvSpPr>
        <p:spPr/>
        <p:txBody>
          <a:bodyPr>
            <a:normAutofit lnSpcReduction="10000"/>
          </a:bodyPr>
          <a:lstStyle/>
          <a:p>
            <a:pPr algn="r"/>
            <a:r>
              <a:rPr lang="hu-HU" dirty="0">
                <a:latin typeface="Times New Roman" panose="02020603050405020304" pitchFamily="18" charset="0"/>
                <a:cs typeface="Times New Roman" panose="02020603050405020304" pitchFamily="18" charset="0"/>
              </a:rPr>
              <a:t>Készítette: </a:t>
            </a:r>
          </a:p>
          <a:p>
            <a:pPr algn="r"/>
            <a:r>
              <a:rPr lang="hu-HU" dirty="0">
                <a:latin typeface="Times New Roman" panose="02020603050405020304" pitchFamily="18" charset="0"/>
                <a:cs typeface="Times New Roman" panose="02020603050405020304" pitchFamily="18" charset="0"/>
              </a:rPr>
              <a:t>Szép Dániel</a:t>
            </a:r>
          </a:p>
          <a:p>
            <a:pPr algn="r"/>
            <a:r>
              <a:rPr lang="hu-HU" dirty="0">
                <a:latin typeface="Times New Roman" panose="02020603050405020304" pitchFamily="18" charset="0"/>
                <a:cs typeface="Times New Roman" panose="02020603050405020304" pitchFamily="18" charset="0"/>
              </a:rPr>
              <a:t>Kiss Levente</a:t>
            </a:r>
          </a:p>
          <a:p>
            <a:pPr algn="r"/>
            <a:r>
              <a:rPr lang="hu-HU" dirty="0">
                <a:latin typeface="Times New Roman" panose="02020603050405020304" pitchFamily="18" charset="0"/>
                <a:cs typeface="Times New Roman" panose="02020603050405020304" pitchFamily="18" charset="0"/>
              </a:rPr>
              <a:t>(Szabó Richárd)</a:t>
            </a:r>
          </a:p>
          <a:p>
            <a:endParaRPr lang="hu-HU" dirty="0">
              <a:latin typeface="Times New Roman" panose="02020603050405020304" pitchFamily="18" charset="0"/>
              <a:cs typeface="Times New Roman" panose="02020603050405020304" pitchFamily="18" charset="0"/>
            </a:endParaRPr>
          </a:p>
        </p:txBody>
      </p:sp>
      <p:pic>
        <p:nvPicPr>
          <p:cNvPr id="1026" name="Picture 2" descr="Higher quality version of that one Roland image I keep seeing :  r/libraryofruina">
            <a:extLst>
              <a:ext uri="{FF2B5EF4-FFF2-40B4-BE49-F238E27FC236}">
                <a16:creationId xmlns:a16="http://schemas.microsoft.com/office/drawing/2014/main" id="{FE31AF18-12C0-4953-A392-02E26B45F7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5524" y="114417"/>
            <a:ext cx="2294389" cy="2294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8835943"/>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a:extLst>
              <a:ext uri="{FF2B5EF4-FFF2-40B4-BE49-F238E27FC236}">
                <a16:creationId xmlns:a16="http://schemas.microsoft.com/office/drawing/2014/main" id="{B247F81F-76C9-92A2-CE83-52BBAD1B1557}"/>
              </a:ext>
            </a:extLst>
          </p:cNvPr>
          <p:cNvSpPr>
            <a:spLocks noGrp="1"/>
          </p:cNvSpPr>
          <p:nvPr>
            <p:ph idx="1"/>
          </p:nvPr>
        </p:nvSpPr>
        <p:spPr>
          <a:xfrm>
            <a:off x="0" y="506995"/>
            <a:ext cx="10515600" cy="5321640"/>
          </a:xfrm>
        </p:spPr>
        <p:txBody>
          <a:bodyPr>
            <a:normAutofit/>
          </a:bodyPr>
          <a:lstStyle/>
          <a:p>
            <a:pPr>
              <a:lnSpc>
                <a:spcPct val="150000"/>
              </a:lnSpc>
              <a:spcAft>
                <a:spcPts val="800"/>
              </a:spcAft>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A tesztelés célja az, hogy biztosra menjünk, hogy az applikációnk különböző funkciói (pl.: regisztráció, bejelentkezés, jelszó helyreállítás, ismerősök hozzáadása stb.) helyesen működjenek.</a:t>
            </a:r>
          </a:p>
          <a:p>
            <a:pPr marL="342900" lvl="0" indent="-342900">
              <a:lnSpc>
                <a:spcPct val="150000"/>
              </a:lnSpc>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Ennek két fő része a pozitív és a negatív tesztelés:</a:t>
            </a:r>
          </a:p>
          <a:p>
            <a:pPr marL="742950" lvl="1" indent="-285750">
              <a:lnSpc>
                <a:spcPct val="150000"/>
              </a:lnSpc>
              <a:buFont typeface="Courier New" panose="02070309020205020404" pitchFamily="49" charset="0"/>
              <a:buChar char="o"/>
            </a:pPr>
            <a:r>
              <a:rPr lang="hu-HU" dirty="0">
                <a:effectLst/>
                <a:latin typeface="Times New Roman" panose="02020603050405020304" pitchFamily="18" charset="0"/>
                <a:ea typeface="Times New Roman" panose="02020603050405020304" pitchFamily="18" charset="0"/>
                <a:cs typeface="Times New Roman" panose="02020603050405020304" pitchFamily="18" charset="0"/>
              </a:rPr>
              <a:t>A pozitív teszteléssel helyes adatokat megadva vizsgáljuk, hogyan veszi át az applikáció és mit csinál vele.</a:t>
            </a:r>
          </a:p>
          <a:p>
            <a:pPr marL="742950" lvl="1" indent="-285750">
              <a:lnSpc>
                <a:spcPct val="150000"/>
              </a:lnSpc>
              <a:spcAft>
                <a:spcPts val="800"/>
              </a:spcAft>
              <a:buFont typeface="Courier New" panose="02070309020205020404" pitchFamily="49" charset="0"/>
              <a:buChar char="o"/>
            </a:pPr>
            <a:r>
              <a:rPr lang="hu-HU" dirty="0">
                <a:effectLst/>
                <a:latin typeface="Times New Roman" panose="02020603050405020304" pitchFamily="18" charset="0"/>
                <a:ea typeface="Times New Roman" panose="02020603050405020304" pitchFamily="18" charset="0"/>
                <a:cs typeface="Times New Roman" panose="02020603050405020304" pitchFamily="18" charset="0"/>
              </a:rPr>
              <a:t>Negatív teszteléssel rossz adatot megadva vizsgáljuk azt, hogyan viselkedik és reagál erre az applikáció</a:t>
            </a:r>
          </a:p>
          <a:p>
            <a:endParaRPr lang="hu-HU" dirty="0"/>
          </a:p>
        </p:txBody>
      </p:sp>
      <p:sp>
        <p:nvSpPr>
          <p:cNvPr id="5" name="Szövegdoboz 4">
            <a:extLst>
              <a:ext uri="{FF2B5EF4-FFF2-40B4-BE49-F238E27FC236}">
                <a16:creationId xmlns:a16="http://schemas.microsoft.com/office/drawing/2014/main" id="{880C639E-43AD-1A2D-B9B9-A13B668A6797}"/>
              </a:ext>
            </a:extLst>
          </p:cNvPr>
          <p:cNvSpPr txBox="1"/>
          <p:nvPr/>
        </p:nvSpPr>
        <p:spPr>
          <a:xfrm>
            <a:off x="-17402" y="454827"/>
            <a:ext cx="10896600" cy="4109138"/>
          </a:xfrm>
          <a:prstGeom prst="rect">
            <a:avLst/>
          </a:prstGeom>
          <a:noFill/>
        </p:spPr>
        <p:txBody>
          <a:bodyPr wrap="square" rtlCol="0">
            <a:spAutoFit/>
          </a:bodyPr>
          <a:lstStyle/>
          <a:p>
            <a:pPr marL="342900" lvl="0" indent="-342900">
              <a:lnSpc>
                <a:spcPct val="150000"/>
              </a:lnSpc>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Test 1: Regisztráció helyes adatokkal.</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Test 2: Regisztráció üres emaillel.</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Test 3: Regisztráció üres jelszóval.</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Test 4: Regisztráció rövid jelszóval.</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Test 5: Regisztráció különleges karakterekkel.</a:t>
            </a:r>
          </a:p>
          <a:p>
            <a:pPr marL="342900" indent="-342900">
              <a:lnSpc>
                <a:spcPct val="150000"/>
              </a:lnSpc>
              <a:spcAft>
                <a:spcPts val="800"/>
              </a:spcAft>
              <a:buFont typeface="Symbol" panose="05050102010706020507" pitchFamily="18" charset="2"/>
              <a:buChar char=""/>
            </a:pPr>
            <a:r>
              <a:rPr lang="hu-HU" sz="2400" dirty="0">
                <a:latin typeface="Times New Roman" panose="02020603050405020304" pitchFamily="18" charset="0"/>
                <a:cs typeface="Times New Roman" panose="02020603050405020304" pitchFamily="18" charset="0"/>
              </a:rPr>
              <a:t>Test 6: Bejelentkezés rossz adatokkal.</a:t>
            </a:r>
            <a:endParaRPr lang="hu-HU" sz="24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nSpc>
                <a:spcPct val="150000"/>
              </a:lnSpc>
              <a:spcAft>
                <a:spcPts val="800"/>
              </a:spcAft>
              <a:buFont typeface="Symbol" panose="05050102010706020507" pitchFamily="18" charset="2"/>
              <a:buChar char=""/>
            </a:pPr>
            <a:r>
              <a:rPr lang="hu-HU" sz="2400" dirty="0">
                <a:latin typeface="Times New Roman" panose="02020603050405020304" pitchFamily="18" charset="0"/>
                <a:cs typeface="Times New Roman" panose="02020603050405020304" pitchFamily="18" charset="0"/>
              </a:rPr>
              <a:t>Test 8: Felhasználó „valaki2” megkeresése.</a:t>
            </a:r>
            <a:endParaRPr lang="hu-HU"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Szövegdoboz 5">
            <a:extLst>
              <a:ext uri="{FF2B5EF4-FFF2-40B4-BE49-F238E27FC236}">
                <a16:creationId xmlns:a16="http://schemas.microsoft.com/office/drawing/2014/main" id="{0B8DAEFD-0508-DF91-7927-CEB8D8BC4917}"/>
              </a:ext>
            </a:extLst>
          </p:cNvPr>
          <p:cNvSpPr txBox="1"/>
          <p:nvPr/>
        </p:nvSpPr>
        <p:spPr>
          <a:xfrm>
            <a:off x="-5781" y="463102"/>
            <a:ext cx="8052204" cy="3795911"/>
          </a:xfrm>
          <a:prstGeom prst="rect">
            <a:avLst/>
          </a:prstGeom>
          <a:noFill/>
        </p:spPr>
        <p:txBody>
          <a:bodyPr wrap="none" rtlCol="0">
            <a:spAutoFit/>
          </a:bodyPr>
          <a:lstStyle/>
          <a:p>
            <a:pPr marL="342900" lvl="0" indent="-342900">
              <a:lnSpc>
                <a:spcPct val="150000"/>
              </a:lnSpc>
              <a:buFont typeface="Symbol" panose="05050102010706020507" pitchFamily="18" charset="2"/>
              <a:buChar char=""/>
            </a:pPr>
            <a:r>
              <a:rPr lang="hu-HU" sz="2400" b="1" dirty="0">
                <a:effectLst/>
                <a:latin typeface="Times New Roman" panose="02020603050405020304" pitchFamily="18" charset="0"/>
                <a:ea typeface="Times New Roman" panose="02020603050405020304" pitchFamily="18" charset="0"/>
                <a:cs typeface="Times New Roman" panose="02020603050405020304" pitchFamily="18" charset="0"/>
              </a:rPr>
              <a:t>Test 1:</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Azonosító: Valid registration</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Elvárt adatok:</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1143000" lvl="2" indent="-228600">
              <a:lnSpc>
                <a:spcPct val="150000"/>
              </a:lnSpc>
              <a:buFont typeface="Wingdings" panose="05000000000000000000" pitchFamily="2"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Email: validEmail</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1143000" lvl="2" indent="-228600">
              <a:lnSpc>
                <a:spcPct val="150000"/>
              </a:lnSpc>
              <a:buFont typeface="Wingdings" panose="05000000000000000000" pitchFamily="2"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Jelszó: validPassword123</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nSpc>
                <a:spcPct val="150000"/>
              </a:lnSpc>
              <a:spcAft>
                <a:spcPts val="800"/>
              </a:spcAft>
              <a:buFont typeface="Courier New" panose="02070309020205020404" pitchFamily="49" charset="0"/>
              <a:buChar char="o"/>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Eredmény: sikeresen regisztrál és nem ad ki hibaüzenetet.</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hu-HU" dirty="0"/>
          </a:p>
        </p:txBody>
      </p:sp>
      <p:sp>
        <p:nvSpPr>
          <p:cNvPr id="7" name="Szövegdoboz 6">
            <a:extLst>
              <a:ext uri="{FF2B5EF4-FFF2-40B4-BE49-F238E27FC236}">
                <a16:creationId xmlns:a16="http://schemas.microsoft.com/office/drawing/2014/main" id="{C6F9F28F-6D74-8396-D5D0-52088FBB96C3}"/>
              </a:ext>
            </a:extLst>
          </p:cNvPr>
          <p:cNvSpPr txBox="1"/>
          <p:nvPr/>
        </p:nvSpPr>
        <p:spPr>
          <a:xfrm>
            <a:off x="-5781" y="458646"/>
            <a:ext cx="10515600" cy="4349909"/>
          </a:xfrm>
          <a:prstGeom prst="rect">
            <a:avLst/>
          </a:prstGeom>
          <a:noFill/>
        </p:spPr>
        <p:txBody>
          <a:bodyPr wrap="square" rtlCol="0">
            <a:spAutoFit/>
          </a:bodyPr>
          <a:lstStyle/>
          <a:p>
            <a:pPr marL="342900" lvl="0" indent="-342900">
              <a:lnSpc>
                <a:spcPct val="150000"/>
              </a:lnSpc>
              <a:buFont typeface="Symbol" panose="05050102010706020507" pitchFamily="18" charset="2"/>
              <a:buChar char=""/>
            </a:pPr>
            <a:r>
              <a:rPr lang="hu-HU" sz="2400" b="1" dirty="0">
                <a:effectLst/>
                <a:latin typeface="Times New Roman" panose="02020603050405020304" pitchFamily="18" charset="0"/>
                <a:ea typeface="Times New Roman" panose="02020603050405020304" pitchFamily="18" charset="0"/>
                <a:cs typeface="Times New Roman" panose="02020603050405020304" pitchFamily="18" charset="0"/>
              </a:rPr>
              <a:t>Test 2:</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Azonosító: Registration with empty email</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Elvárt adatok:</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1143000" lvl="2" indent="-228600">
              <a:lnSpc>
                <a:spcPct val="150000"/>
              </a:lnSpc>
              <a:buFont typeface="Wingdings" panose="05000000000000000000" pitchFamily="2"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Email: </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1143000" lvl="2" indent="-228600">
              <a:lnSpc>
                <a:spcPct val="150000"/>
              </a:lnSpc>
              <a:buFont typeface="Wingdings" panose="05000000000000000000" pitchFamily="2"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Jelszó: validPassword123</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nSpc>
                <a:spcPct val="150000"/>
              </a:lnSpc>
              <a:spcAft>
                <a:spcPts val="800"/>
              </a:spcAft>
              <a:buFont typeface="Courier New" panose="02070309020205020404" pitchFamily="49" charset="0"/>
              <a:buChar char="o"/>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Eredmény: Sikertelen regisztrálás, toastmessage megjelenik, hogy nem lehet üres emaillel regisztrálni.</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hu-HU" dirty="0"/>
          </a:p>
        </p:txBody>
      </p:sp>
      <p:sp>
        <p:nvSpPr>
          <p:cNvPr id="8" name="Szövegdoboz 7">
            <a:extLst>
              <a:ext uri="{FF2B5EF4-FFF2-40B4-BE49-F238E27FC236}">
                <a16:creationId xmlns:a16="http://schemas.microsoft.com/office/drawing/2014/main" id="{E458D71F-9D6C-C186-D928-4CBA79C89915}"/>
              </a:ext>
            </a:extLst>
          </p:cNvPr>
          <p:cNvSpPr txBox="1"/>
          <p:nvPr/>
        </p:nvSpPr>
        <p:spPr>
          <a:xfrm>
            <a:off x="-8535" y="474928"/>
            <a:ext cx="10896600" cy="3795911"/>
          </a:xfrm>
          <a:prstGeom prst="rect">
            <a:avLst/>
          </a:prstGeom>
          <a:noFill/>
        </p:spPr>
        <p:txBody>
          <a:bodyPr wrap="square" rtlCol="0">
            <a:spAutoFit/>
          </a:bodyPr>
          <a:lstStyle/>
          <a:p>
            <a:pPr marL="342900" lvl="0" indent="-342900">
              <a:lnSpc>
                <a:spcPct val="150000"/>
              </a:lnSpc>
              <a:buFont typeface="Symbol" panose="05050102010706020507" pitchFamily="18" charset="2"/>
              <a:buChar char=""/>
            </a:pPr>
            <a:r>
              <a:rPr lang="hu-HU" sz="2400" b="1" dirty="0">
                <a:effectLst/>
                <a:latin typeface="Times New Roman" panose="02020603050405020304" pitchFamily="18" charset="0"/>
                <a:ea typeface="Times New Roman" panose="02020603050405020304" pitchFamily="18" charset="0"/>
                <a:cs typeface="Times New Roman" panose="02020603050405020304" pitchFamily="18" charset="0"/>
              </a:rPr>
              <a:t>Test 3:</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Azonosító: Registration with empty password</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Elvárt adatok:</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1143000" lvl="2" indent="-228600">
              <a:lnSpc>
                <a:spcPct val="150000"/>
              </a:lnSpc>
              <a:buFont typeface="Wingdings" panose="05000000000000000000" pitchFamily="2"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Email: validEmail</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1143000" lvl="2" indent="-228600">
              <a:lnSpc>
                <a:spcPct val="150000"/>
              </a:lnSpc>
              <a:buFont typeface="Wingdings" panose="05000000000000000000" pitchFamily="2"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Jelszó: </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nSpc>
                <a:spcPct val="150000"/>
              </a:lnSpc>
              <a:spcAft>
                <a:spcPts val="800"/>
              </a:spcAft>
              <a:buFont typeface="Courier New" panose="02070309020205020404" pitchFamily="49" charset="0"/>
              <a:buChar char="o"/>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Eredmény: Sikertelen regisztrálás, toastmessage megjelenik, hogy hibás a jelszó.</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hu-HU" dirty="0"/>
          </a:p>
        </p:txBody>
      </p:sp>
      <p:sp>
        <p:nvSpPr>
          <p:cNvPr id="10" name="Szövegdoboz 9">
            <a:extLst>
              <a:ext uri="{FF2B5EF4-FFF2-40B4-BE49-F238E27FC236}">
                <a16:creationId xmlns:a16="http://schemas.microsoft.com/office/drawing/2014/main" id="{B9F77D0D-AD13-2C3F-05DD-56863E7C3ECC}"/>
              </a:ext>
            </a:extLst>
          </p:cNvPr>
          <p:cNvSpPr txBox="1"/>
          <p:nvPr/>
        </p:nvSpPr>
        <p:spPr>
          <a:xfrm>
            <a:off x="-11289" y="475803"/>
            <a:ext cx="8295861" cy="3795911"/>
          </a:xfrm>
          <a:prstGeom prst="rect">
            <a:avLst/>
          </a:prstGeom>
          <a:noFill/>
        </p:spPr>
        <p:txBody>
          <a:bodyPr wrap="none" rtlCol="0">
            <a:spAutoFit/>
          </a:bodyPr>
          <a:lstStyle/>
          <a:p>
            <a:pPr marL="342900" lvl="0" indent="-342900">
              <a:lnSpc>
                <a:spcPct val="150000"/>
              </a:lnSpc>
              <a:buFont typeface="Symbol" panose="05050102010706020507" pitchFamily="18" charset="2"/>
              <a:buChar char=""/>
            </a:pPr>
            <a:r>
              <a:rPr lang="hu-HU" sz="2400" b="1" dirty="0">
                <a:effectLst/>
                <a:latin typeface="Times New Roman" panose="02020603050405020304" pitchFamily="18" charset="0"/>
                <a:ea typeface="Times New Roman" panose="02020603050405020304" pitchFamily="18" charset="0"/>
                <a:cs typeface="Times New Roman" panose="02020603050405020304" pitchFamily="18" charset="0"/>
              </a:rPr>
              <a:t>Test 5:</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Azonosító: Registration with special characters in password</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Elvárt adatok:</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1143000" lvl="2" indent="-228600">
              <a:lnSpc>
                <a:spcPct val="150000"/>
              </a:lnSpc>
              <a:buFont typeface="Wingdings" panose="05000000000000000000" pitchFamily="2"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Email: validEmail</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1143000" lvl="2" indent="-228600">
              <a:lnSpc>
                <a:spcPct val="150000"/>
              </a:lnSpc>
              <a:buFont typeface="Wingdings" panose="05000000000000000000" pitchFamily="2"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Jelszó: @nval!dPassword123)</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nSpc>
                <a:spcPct val="150000"/>
              </a:lnSpc>
              <a:spcAft>
                <a:spcPts val="800"/>
              </a:spcAft>
              <a:buFont typeface="Courier New" panose="02070309020205020404" pitchFamily="49" charset="0"/>
              <a:buChar char="o"/>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Eredmény: Sikeres regisztrálás és bekerül az adatbázisba</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hu-HU" dirty="0"/>
          </a:p>
        </p:txBody>
      </p:sp>
      <p:sp>
        <p:nvSpPr>
          <p:cNvPr id="9" name="Szövegdoboz 8">
            <a:extLst>
              <a:ext uri="{FF2B5EF4-FFF2-40B4-BE49-F238E27FC236}">
                <a16:creationId xmlns:a16="http://schemas.microsoft.com/office/drawing/2014/main" id="{2A8EDD56-BC71-4307-226D-70AA0E210599}"/>
              </a:ext>
            </a:extLst>
          </p:cNvPr>
          <p:cNvSpPr txBox="1"/>
          <p:nvPr/>
        </p:nvSpPr>
        <p:spPr>
          <a:xfrm>
            <a:off x="-23454" y="475650"/>
            <a:ext cx="10562507" cy="3795911"/>
          </a:xfrm>
          <a:prstGeom prst="rect">
            <a:avLst/>
          </a:prstGeom>
          <a:noFill/>
        </p:spPr>
        <p:txBody>
          <a:bodyPr wrap="none" rtlCol="0">
            <a:spAutoFit/>
          </a:bodyPr>
          <a:lstStyle/>
          <a:p>
            <a:pPr marL="342900" lvl="0" indent="-342900">
              <a:lnSpc>
                <a:spcPct val="150000"/>
              </a:lnSpc>
              <a:buFont typeface="Symbol" panose="05050102010706020507" pitchFamily="18" charset="2"/>
              <a:buChar char=""/>
            </a:pPr>
            <a:r>
              <a:rPr lang="hu-HU" sz="2400" b="1" dirty="0">
                <a:effectLst/>
                <a:latin typeface="Times New Roman" panose="02020603050405020304" pitchFamily="18" charset="0"/>
                <a:ea typeface="Times New Roman" panose="02020603050405020304" pitchFamily="18" charset="0"/>
                <a:cs typeface="Times New Roman" panose="02020603050405020304" pitchFamily="18" charset="0"/>
              </a:rPr>
              <a:t>Test 4:</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Azonosító: Registration with short password</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Elvárt adatok:</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1143000" lvl="2" indent="-228600">
              <a:lnSpc>
                <a:spcPct val="150000"/>
              </a:lnSpc>
              <a:buFont typeface="Wingdings" panose="05000000000000000000" pitchFamily="2"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Email: validEmail</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1143000" lvl="2" indent="-228600">
              <a:lnSpc>
                <a:spcPct val="150000"/>
              </a:lnSpc>
              <a:buFont typeface="Wingdings" panose="05000000000000000000" pitchFamily="2"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Jelszó: 123</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nSpc>
                <a:spcPct val="150000"/>
              </a:lnSpc>
              <a:spcAft>
                <a:spcPts val="800"/>
              </a:spcAft>
              <a:buFont typeface="Courier New" panose="02070309020205020404" pitchFamily="49" charset="0"/>
              <a:buChar char="o"/>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Eredmény: Sikertelen regisztrálás, toastmessage kiírja, hogy túl rövid a jelszó.</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hu-HU" dirty="0"/>
          </a:p>
        </p:txBody>
      </p:sp>
      <p:sp>
        <p:nvSpPr>
          <p:cNvPr id="2" name="Cím 1">
            <a:extLst>
              <a:ext uri="{FF2B5EF4-FFF2-40B4-BE49-F238E27FC236}">
                <a16:creationId xmlns:a16="http://schemas.microsoft.com/office/drawing/2014/main" id="{35735B95-4873-B13C-B01B-046ED087D657}"/>
              </a:ext>
            </a:extLst>
          </p:cNvPr>
          <p:cNvSpPr>
            <a:spLocks noGrp="1"/>
          </p:cNvSpPr>
          <p:nvPr>
            <p:ph type="title"/>
          </p:nvPr>
        </p:nvSpPr>
        <p:spPr>
          <a:xfrm>
            <a:off x="827312" y="-121795"/>
            <a:ext cx="3351282" cy="941161"/>
          </a:xfrm>
        </p:spPr>
        <p:txBody>
          <a:bodyPr/>
          <a:lstStyle/>
          <a:p>
            <a:r>
              <a:rPr lang="hu-HU" dirty="0"/>
              <a:t>Tesztelés</a:t>
            </a:r>
          </a:p>
        </p:txBody>
      </p:sp>
      <p:sp>
        <p:nvSpPr>
          <p:cNvPr id="4" name="Szövegdoboz 3">
            <a:extLst>
              <a:ext uri="{FF2B5EF4-FFF2-40B4-BE49-F238E27FC236}">
                <a16:creationId xmlns:a16="http://schemas.microsoft.com/office/drawing/2014/main" id="{ECCA5D6F-2A65-C45F-ECA6-22EC98860B8F}"/>
              </a:ext>
            </a:extLst>
          </p:cNvPr>
          <p:cNvSpPr txBox="1"/>
          <p:nvPr/>
        </p:nvSpPr>
        <p:spPr>
          <a:xfrm>
            <a:off x="838192" y="-70256"/>
            <a:ext cx="3778964" cy="769441"/>
          </a:xfrm>
          <a:prstGeom prst="rect">
            <a:avLst/>
          </a:prstGeom>
          <a:noFill/>
        </p:spPr>
        <p:txBody>
          <a:bodyPr wrap="square" rtlCol="0">
            <a:spAutoFit/>
          </a:bodyPr>
          <a:lstStyle/>
          <a:p>
            <a:r>
              <a:rPr lang="hu-HU" sz="4400" dirty="0">
                <a:latin typeface="Times New Roman" panose="02020603050405020304" pitchFamily="18" charset="0"/>
                <a:cs typeface="Times New Roman" panose="02020603050405020304" pitchFamily="18" charset="0"/>
              </a:rPr>
              <a:t>Forgatókönyv</a:t>
            </a:r>
          </a:p>
        </p:txBody>
      </p:sp>
      <p:pic>
        <p:nvPicPr>
          <p:cNvPr id="11" name="Kép 10">
            <a:extLst>
              <a:ext uri="{FF2B5EF4-FFF2-40B4-BE49-F238E27FC236}">
                <a16:creationId xmlns:a16="http://schemas.microsoft.com/office/drawing/2014/main" id="{322C89BB-346F-3CC7-AA02-F9DAF47F25CE}"/>
              </a:ext>
            </a:extLst>
          </p:cNvPr>
          <p:cNvPicPr>
            <a:picLocks noChangeAspect="1"/>
          </p:cNvPicPr>
          <p:nvPr/>
        </p:nvPicPr>
        <p:blipFill>
          <a:blip r:embed="rId2"/>
          <a:stretch>
            <a:fillRect/>
          </a:stretch>
        </p:blipFill>
        <p:spPr>
          <a:xfrm>
            <a:off x="2771774" y="5246914"/>
            <a:ext cx="5794399" cy="1453755"/>
          </a:xfrm>
          <a:prstGeom prst="rect">
            <a:avLst/>
          </a:prstGeom>
        </p:spPr>
      </p:pic>
      <p:sp>
        <p:nvSpPr>
          <p:cNvPr id="17" name="Szövegdoboz 16">
            <a:extLst>
              <a:ext uri="{FF2B5EF4-FFF2-40B4-BE49-F238E27FC236}">
                <a16:creationId xmlns:a16="http://schemas.microsoft.com/office/drawing/2014/main" id="{E903D82D-2D37-937E-EF91-183FCDB3E95A}"/>
              </a:ext>
            </a:extLst>
          </p:cNvPr>
          <p:cNvSpPr txBox="1"/>
          <p:nvPr/>
        </p:nvSpPr>
        <p:spPr>
          <a:xfrm>
            <a:off x="17401" y="454827"/>
            <a:ext cx="11318546" cy="4950073"/>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hu-HU" sz="2600" b="1" dirty="0">
                <a:effectLst/>
                <a:latin typeface="Times New Roman" panose="02020603050405020304" pitchFamily="18" charset="0"/>
                <a:ea typeface="Times New Roman" panose="02020603050405020304" pitchFamily="18" charset="0"/>
              </a:rPr>
              <a:t>Bejelentkezési teszt:</a:t>
            </a:r>
            <a:endParaRPr lang="hu-HU" sz="2600" b="1" dirty="0">
              <a:effectLst/>
              <a:latin typeface="Times New Roman" panose="02020603050405020304" pitchFamily="18" charset="0"/>
            </a:endParaRPr>
          </a:p>
          <a:p>
            <a:pPr marL="342900" lvl="0" indent="-342900">
              <a:lnSpc>
                <a:spcPct val="150000"/>
              </a:lnSpc>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Rossz adatok beírásával teszt</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Azonosító: Login with incorrect credentials shows toastmessage</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Elvárt adatok:</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Email: </a:t>
            </a:r>
            <a:r>
              <a:rPr lang="hu-HU" sz="24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wrongemail@example.com</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Jelszó: wrongpassword</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Eredmény: A bejelentkezés gomb rányomására megjelenik a toastmessage ami azt írja, hogy „Hibás Email vagy jelszó!” pirosban.</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hu-HU" dirty="0"/>
          </a:p>
        </p:txBody>
      </p:sp>
      <p:pic>
        <p:nvPicPr>
          <p:cNvPr id="18" name="Kép 17">
            <a:extLst>
              <a:ext uri="{FF2B5EF4-FFF2-40B4-BE49-F238E27FC236}">
                <a16:creationId xmlns:a16="http://schemas.microsoft.com/office/drawing/2014/main" id="{5A87779D-FE9E-95A2-675B-22A7834475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0173" y="5259423"/>
            <a:ext cx="5796000" cy="1464361"/>
          </a:xfrm>
          <a:prstGeom prst="rect">
            <a:avLst/>
          </a:prstGeom>
        </p:spPr>
      </p:pic>
      <p:sp>
        <p:nvSpPr>
          <p:cNvPr id="19" name="Szövegdoboz 18">
            <a:extLst>
              <a:ext uri="{FF2B5EF4-FFF2-40B4-BE49-F238E27FC236}">
                <a16:creationId xmlns:a16="http://schemas.microsoft.com/office/drawing/2014/main" id="{2ADECFB5-E303-D42E-0E1F-D609874BCE33}"/>
              </a:ext>
            </a:extLst>
          </p:cNvPr>
          <p:cNvSpPr txBox="1"/>
          <p:nvPr/>
        </p:nvSpPr>
        <p:spPr>
          <a:xfrm>
            <a:off x="0" y="487598"/>
            <a:ext cx="11318545" cy="3749744"/>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hu-HU" sz="2600" b="1" dirty="0">
                <a:effectLst/>
                <a:latin typeface="Times New Roman" panose="02020603050405020304" pitchFamily="18" charset="0"/>
                <a:ea typeface="Times New Roman" panose="02020603050405020304" pitchFamily="18" charset="0"/>
              </a:rPr>
              <a:t>Felhasználó keresés teszt:</a:t>
            </a:r>
            <a:endParaRPr lang="hu-HU" sz="2600" b="1" dirty="0">
              <a:effectLst/>
              <a:latin typeface="Times New Roman" panose="02020603050405020304" pitchFamily="18" charset="0"/>
            </a:endParaRPr>
          </a:p>
          <a:p>
            <a:pPr marL="342900" lvl="0" indent="-342900">
              <a:lnSpc>
                <a:spcPct val="150000"/>
              </a:lnSpc>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Az applikáció felületén rányom az ismerősök gombra a jobb alsó sarokban, ami átviszi az ismerősök felületre, az ott lévő írható felületre beírja azt, hogy „valaki2”, a felület kimutatja a felhasználó profilját, és rányom a barát hozzáadás gombra.</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Azonosító: FindValaki test</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a:buNone/>
            </a:pPr>
            <a:r>
              <a:rPr lang="hu-HU" sz="2400" dirty="0">
                <a:effectLst/>
                <a:latin typeface="Times New Roman" panose="02020603050405020304" pitchFamily="18" charset="0"/>
                <a:ea typeface="Times New Roman" panose="02020603050405020304" pitchFamily="18" charset="0"/>
              </a:rPr>
              <a:t>Eredmény: Sikeresen megtalálja a valaki2 felhasználót és sikeresen elküldi az ismerősnek jelölést</a:t>
            </a:r>
            <a:endParaRPr lang="hu-HU" sz="2400" dirty="0"/>
          </a:p>
        </p:txBody>
      </p:sp>
      <p:pic>
        <p:nvPicPr>
          <p:cNvPr id="20" name="Kép 19">
            <a:extLst>
              <a:ext uri="{FF2B5EF4-FFF2-40B4-BE49-F238E27FC236}">
                <a16:creationId xmlns:a16="http://schemas.microsoft.com/office/drawing/2014/main" id="{0863B75B-BCF2-D1C4-92B1-E6CCA5DBFF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6776" y="5550378"/>
            <a:ext cx="5789397" cy="714274"/>
          </a:xfrm>
          <a:prstGeom prst="rect">
            <a:avLst/>
          </a:prstGeom>
        </p:spPr>
      </p:pic>
    </p:spTree>
    <p:extLst>
      <p:ext uri="{BB962C8B-B14F-4D97-AF65-F5344CB8AC3E}">
        <p14:creationId xmlns:p14="http://schemas.microsoft.com/office/powerpoint/2010/main" val="379100772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3">
                                            <p:txEl>
                                              <p:pRg st="3" end="3"/>
                                            </p:txEl>
                                          </p:spTgt>
                                        </p:tgtEl>
                                      </p:cBhvr>
                                    </p:animEffect>
                                    <p:set>
                                      <p:cBhvr>
                                        <p:cTn id="16" dur="1" fill="hold">
                                          <p:stCondLst>
                                            <p:cond delay="499"/>
                                          </p:stCondLst>
                                        </p:cTn>
                                        <p:tgtEl>
                                          <p:spTgt spid="3">
                                            <p:txEl>
                                              <p:pRg st="3" end="3"/>
                                            </p:txEl>
                                          </p:spTgt>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2"/>
                                        </p:tgtEl>
                                      </p:cBhvr>
                                    </p:animEffect>
                                    <p:set>
                                      <p:cBhvr>
                                        <p:cTn id="19" dur="1" fill="hold">
                                          <p:stCondLst>
                                            <p:cond delay="499"/>
                                          </p:stCondLst>
                                        </p:cTn>
                                        <p:tgtEl>
                                          <p:spTgt spid="2"/>
                                        </p:tgtEl>
                                        <p:attrNameLst>
                                          <p:attrName>style.visibility</p:attrName>
                                        </p:attrNameLst>
                                      </p:cBhvr>
                                      <p:to>
                                        <p:strVal val="hidden"/>
                                      </p:to>
                                    </p:set>
                                  </p:childTnLst>
                                </p:cTn>
                              </p:par>
                              <p:par>
                                <p:cTn id="20" presetID="10"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5"/>
                                        </p:tgtEl>
                                      </p:cBhvr>
                                    </p:animEffect>
                                    <p:set>
                                      <p:cBhvr>
                                        <p:cTn id="30" dur="1" fill="hold">
                                          <p:stCondLst>
                                            <p:cond delay="499"/>
                                          </p:stCondLst>
                                        </p:cTn>
                                        <p:tgtEl>
                                          <p:spTgt spid="5"/>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4"/>
                                        </p:tgtEl>
                                      </p:cBhvr>
                                    </p:animEffect>
                                    <p:set>
                                      <p:cBhvr>
                                        <p:cTn id="33" dur="1" fill="hold">
                                          <p:stCondLst>
                                            <p:cond delay="499"/>
                                          </p:stCondLst>
                                        </p:cTn>
                                        <p:tgtEl>
                                          <p:spTgt spid="4"/>
                                        </p:tgtEl>
                                        <p:attrNameLst>
                                          <p:attrName>style.visibility</p:attrName>
                                        </p:attrNameLst>
                                      </p:cBhvr>
                                      <p:to>
                                        <p:strVal val="hidden"/>
                                      </p:to>
                                    </p:set>
                                  </p:childTnLst>
                                </p:cTn>
                              </p:par>
                              <p:par>
                                <p:cTn id="34" presetID="10" presetClass="entr" presetSubtype="0" fill="hold" grpId="1" nodeType="with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fade">
                                      <p:cBhvr>
                                        <p:cTn id="36" dur="500"/>
                                        <p:tgtEl>
                                          <p:spTgt spid="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par>
                                <p:cTn id="40" presetID="10" presetClass="entr" presetSubtype="0" fill="hold"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500"/>
                                        <p:tgtEl>
                                          <p:spTgt spid="6"/>
                                        </p:tgtEl>
                                      </p:cBhvr>
                                    </p:animEffect>
                                    <p:set>
                                      <p:cBhvr>
                                        <p:cTn id="47" dur="1" fill="hold">
                                          <p:stCondLst>
                                            <p:cond delay="499"/>
                                          </p:stCondLst>
                                        </p:cTn>
                                        <p:tgtEl>
                                          <p:spTgt spid="6"/>
                                        </p:tgtEl>
                                        <p:attrNameLst>
                                          <p:attrName>style.visibility</p:attrName>
                                        </p:attrNameLst>
                                      </p:cBhvr>
                                      <p:to>
                                        <p:strVal val="hidden"/>
                                      </p:to>
                                    </p:set>
                                  </p:childTnLst>
                                </p:cTn>
                              </p:par>
                              <p:par>
                                <p:cTn id="48" presetID="10" presetClass="entr" presetSubtype="0" fill="hold" grpId="0" nodeType="with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fade">
                                      <p:cBhvr>
                                        <p:cTn id="50" dur="500"/>
                                        <p:tgtEl>
                                          <p:spTgt spid="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grpId="1" nodeType="clickEffect">
                                  <p:stCondLst>
                                    <p:cond delay="0"/>
                                  </p:stCondLst>
                                  <p:childTnLst>
                                    <p:animEffect transition="out" filter="fade">
                                      <p:cBhvr>
                                        <p:cTn id="54" dur="500"/>
                                        <p:tgtEl>
                                          <p:spTgt spid="7"/>
                                        </p:tgtEl>
                                      </p:cBhvr>
                                    </p:animEffect>
                                    <p:set>
                                      <p:cBhvr>
                                        <p:cTn id="55" dur="1" fill="hold">
                                          <p:stCondLst>
                                            <p:cond delay="499"/>
                                          </p:stCondLst>
                                        </p:cTn>
                                        <p:tgtEl>
                                          <p:spTgt spid="7"/>
                                        </p:tgtEl>
                                        <p:attrNameLst>
                                          <p:attrName>style.visibility</p:attrName>
                                        </p:attrNameLst>
                                      </p:cBhvr>
                                      <p:to>
                                        <p:strVal val="hidden"/>
                                      </p:to>
                                    </p:set>
                                  </p:childTnLst>
                                </p:cTn>
                              </p:par>
                              <p:par>
                                <p:cTn id="56" presetID="10" presetClass="entr" presetSubtype="0" fill="hold" nodeType="withEffect">
                                  <p:stCondLst>
                                    <p:cond delay="0"/>
                                  </p:stCondLst>
                                  <p:childTnLst>
                                    <p:set>
                                      <p:cBhvr>
                                        <p:cTn id="57" dur="1" fill="hold">
                                          <p:stCondLst>
                                            <p:cond delay="0"/>
                                          </p:stCondLst>
                                        </p:cTn>
                                        <p:tgtEl>
                                          <p:spTgt spid="8">
                                            <p:txEl>
                                              <p:pRg st="0" end="0"/>
                                            </p:txEl>
                                          </p:spTgt>
                                        </p:tgtEl>
                                        <p:attrNameLst>
                                          <p:attrName>style.visibility</p:attrName>
                                        </p:attrNameLst>
                                      </p:cBhvr>
                                      <p:to>
                                        <p:strVal val="visible"/>
                                      </p:to>
                                    </p:set>
                                    <p:animEffect transition="in" filter="fade">
                                      <p:cBhvr>
                                        <p:cTn id="58" dur="500"/>
                                        <p:tgtEl>
                                          <p:spTgt spid="8">
                                            <p:txEl>
                                              <p:pRg st="0" end="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8">
                                            <p:txEl>
                                              <p:pRg st="1" end="1"/>
                                            </p:txEl>
                                          </p:spTgt>
                                        </p:tgtEl>
                                        <p:attrNameLst>
                                          <p:attrName>style.visibility</p:attrName>
                                        </p:attrNameLst>
                                      </p:cBhvr>
                                      <p:to>
                                        <p:strVal val="visible"/>
                                      </p:to>
                                    </p:set>
                                    <p:animEffect transition="in" filter="fade">
                                      <p:cBhvr>
                                        <p:cTn id="61" dur="500"/>
                                        <p:tgtEl>
                                          <p:spTgt spid="8">
                                            <p:txEl>
                                              <p:pRg st="1" end="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8">
                                            <p:txEl>
                                              <p:pRg st="2" end="2"/>
                                            </p:txEl>
                                          </p:spTgt>
                                        </p:tgtEl>
                                        <p:attrNameLst>
                                          <p:attrName>style.visibility</p:attrName>
                                        </p:attrNameLst>
                                      </p:cBhvr>
                                      <p:to>
                                        <p:strVal val="visible"/>
                                      </p:to>
                                    </p:set>
                                    <p:animEffect transition="in" filter="fade">
                                      <p:cBhvr>
                                        <p:cTn id="64" dur="500"/>
                                        <p:tgtEl>
                                          <p:spTgt spid="8">
                                            <p:txEl>
                                              <p:pRg st="2" end="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8">
                                            <p:txEl>
                                              <p:pRg st="3" end="3"/>
                                            </p:txEl>
                                          </p:spTgt>
                                        </p:tgtEl>
                                        <p:attrNameLst>
                                          <p:attrName>style.visibility</p:attrName>
                                        </p:attrNameLst>
                                      </p:cBhvr>
                                      <p:to>
                                        <p:strVal val="visible"/>
                                      </p:to>
                                    </p:set>
                                    <p:animEffect transition="in" filter="fade">
                                      <p:cBhvr>
                                        <p:cTn id="67" dur="500"/>
                                        <p:tgtEl>
                                          <p:spTgt spid="8">
                                            <p:txEl>
                                              <p:pRg st="3" end="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8">
                                            <p:txEl>
                                              <p:pRg st="4" end="4"/>
                                            </p:txEl>
                                          </p:spTgt>
                                        </p:tgtEl>
                                        <p:attrNameLst>
                                          <p:attrName>style.visibility</p:attrName>
                                        </p:attrNameLst>
                                      </p:cBhvr>
                                      <p:to>
                                        <p:strVal val="visible"/>
                                      </p:to>
                                    </p:set>
                                    <p:animEffect transition="in" filter="fade">
                                      <p:cBhvr>
                                        <p:cTn id="70" dur="500"/>
                                        <p:tgtEl>
                                          <p:spTgt spid="8">
                                            <p:txEl>
                                              <p:pRg st="4" end="4"/>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8">
                                            <p:txEl>
                                              <p:pRg st="5" end="5"/>
                                            </p:txEl>
                                          </p:spTgt>
                                        </p:tgtEl>
                                        <p:attrNameLst>
                                          <p:attrName>style.visibility</p:attrName>
                                        </p:attrNameLst>
                                      </p:cBhvr>
                                      <p:to>
                                        <p:strVal val="visible"/>
                                      </p:to>
                                    </p:set>
                                    <p:animEffect transition="in" filter="fade">
                                      <p:cBhvr>
                                        <p:cTn id="73" dur="500"/>
                                        <p:tgtEl>
                                          <p:spTgt spid="8">
                                            <p:txEl>
                                              <p:pRg st="5" end="5"/>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xit" presetSubtype="0" fill="hold" grpId="0" nodeType="clickEffect">
                                  <p:stCondLst>
                                    <p:cond delay="0"/>
                                  </p:stCondLst>
                                  <p:childTnLst>
                                    <p:animEffect transition="out" filter="fade">
                                      <p:cBhvr>
                                        <p:cTn id="77" dur="500"/>
                                        <p:tgtEl>
                                          <p:spTgt spid="8">
                                            <p:txEl>
                                              <p:pRg st="0" end="0"/>
                                            </p:txEl>
                                          </p:spTgt>
                                        </p:tgtEl>
                                      </p:cBhvr>
                                    </p:animEffect>
                                    <p:set>
                                      <p:cBhvr>
                                        <p:cTn id="78" dur="1" fill="hold">
                                          <p:stCondLst>
                                            <p:cond delay="499"/>
                                          </p:stCondLst>
                                        </p:cTn>
                                        <p:tgtEl>
                                          <p:spTgt spid="8">
                                            <p:txEl>
                                              <p:pRg st="0" end="0"/>
                                            </p:txEl>
                                          </p:spTgt>
                                        </p:tgtEl>
                                        <p:attrNameLst>
                                          <p:attrName>style.visibility</p:attrName>
                                        </p:attrNameLst>
                                      </p:cBhvr>
                                      <p:to>
                                        <p:strVal val="hidden"/>
                                      </p:to>
                                    </p:set>
                                  </p:childTnLst>
                                </p:cTn>
                              </p:par>
                              <p:par>
                                <p:cTn id="79" presetID="10" presetClass="exit" presetSubtype="0" fill="hold" grpId="0" nodeType="withEffect">
                                  <p:stCondLst>
                                    <p:cond delay="0"/>
                                  </p:stCondLst>
                                  <p:childTnLst>
                                    <p:animEffect transition="out" filter="fade">
                                      <p:cBhvr>
                                        <p:cTn id="80" dur="500"/>
                                        <p:tgtEl>
                                          <p:spTgt spid="8">
                                            <p:txEl>
                                              <p:pRg st="1" end="1"/>
                                            </p:txEl>
                                          </p:spTgt>
                                        </p:tgtEl>
                                      </p:cBhvr>
                                    </p:animEffect>
                                    <p:set>
                                      <p:cBhvr>
                                        <p:cTn id="81" dur="1" fill="hold">
                                          <p:stCondLst>
                                            <p:cond delay="499"/>
                                          </p:stCondLst>
                                        </p:cTn>
                                        <p:tgtEl>
                                          <p:spTgt spid="8">
                                            <p:txEl>
                                              <p:pRg st="1" end="1"/>
                                            </p:txEl>
                                          </p:spTgt>
                                        </p:tgtEl>
                                        <p:attrNameLst>
                                          <p:attrName>style.visibility</p:attrName>
                                        </p:attrNameLst>
                                      </p:cBhvr>
                                      <p:to>
                                        <p:strVal val="hidden"/>
                                      </p:to>
                                    </p:set>
                                  </p:childTnLst>
                                </p:cTn>
                              </p:par>
                              <p:par>
                                <p:cTn id="82" presetID="10" presetClass="exit" presetSubtype="0" fill="hold" grpId="0" nodeType="withEffect">
                                  <p:stCondLst>
                                    <p:cond delay="0"/>
                                  </p:stCondLst>
                                  <p:childTnLst>
                                    <p:animEffect transition="out" filter="fade">
                                      <p:cBhvr>
                                        <p:cTn id="83" dur="500"/>
                                        <p:tgtEl>
                                          <p:spTgt spid="8">
                                            <p:txEl>
                                              <p:pRg st="2" end="2"/>
                                            </p:txEl>
                                          </p:spTgt>
                                        </p:tgtEl>
                                      </p:cBhvr>
                                    </p:animEffect>
                                    <p:set>
                                      <p:cBhvr>
                                        <p:cTn id="84" dur="1" fill="hold">
                                          <p:stCondLst>
                                            <p:cond delay="499"/>
                                          </p:stCondLst>
                                        </p:cTn>
                                        <p:tgtEl>
                                          <p:spTgt spid="8">
                                            <p:txEl>
                                              <p:pRg st="2" end="2"/>
                                            </p:txEl>
                                          </p:spTgt>
                                        </p:tgtEl>
                                        <p:attrNameLst>
                                          <p:attrName>style.visibility</p:attrName>
                                        </p:attrNameLst>
                                      </p:cBhvr>
                                      <p:to>
                                        <p:strVal val="hidden"/>
                                      </p:to>
                                    </p:set>
                                  </p:childTnLst>
                                </p:cTn>
                              </p:par>
                              <p:par>
                                <p:cTn id="85" presetID="10" presetClass="exit" presetSubtype="0" fill="hold" grpId="0" nodeType="withEffect">
                                  <p:stCondLst>
                                    <p:cond delay="0"/>
                                  </p:stCondLst>
                                  <p:childTnLst>
                                    <p:animEffect transition="out" filter="fade">
                                      <p:cBhvr>
                                        <p:cTn id="86" dur="500"/>
                                        <p:tgtEl>
                                          <p:spTgt spid="8">
                                            <p:txEl>
                                              <p:pRg st="3" end="3"/>
                                            </p:txEl>
                                          </p:spTgt>
                                        </p:tgtEl>
                                      </p:cBhvr>
                                    </p:animEffect>
                                    <p:set>
                                      <p:cBhvr>
                                        <p:cTn id="87" dur="1" fill="hold">
                                          <p:stCondLst>
                                            <p:cond delay="499"/>
                                          </p:stCondLst>
                                        </p:cTn>
                                        <p:tgtEl>
                                          <p:spTgt spid="8">
                                            <p:txEl>
                                              <p:pRg st="3" end="3"/>
                                            </p:txEl>
                                          </p:spTgt>
                                        </p:tgtEl>
                                        <p:attrNameLst>
                                          <p:attrName>style.visibility</p:attrName>
                                        </p:attrNameLst>
                                      </p:cBhvr>
                                      <p:to>
                                        <p:strVal val="hidden"/>
                                      </p:to>
                                    </p:set>
                                  </p:childTnLst>
                                </p:cTn>
                              </p:par>
                              <p:par>
                                <p:cTn id="88" presetID="10" presetClass="exit" presetSubtype="0" fill="hold" grpId="0" nodeType="withEffect">
                                  <p:stCondLst>
                                    <p:cond delay="0"/>
                                  </p:stCondLst>
                                  <p:childTnLst>
                                    <p:animEffect transition="out" filter="fade">
                                      <p:cBhvr>
                                        <p:cTn id="89" dur="500"/>
                                        <p:tgtEl>
                                          <p:spTgt spid="8">
                                            <p:txEl>
                                              <p:pRg st="4" end="4"/>
                                            </p:txEl>
                                          </p:spTgt>
                                        </p:tgtEl>
                                      </p:cBhvr>
                                    </p:animEffect>
                                    <p:set>
                                      <p:cBhvr>
                                        <p:cTn id="90" dur="1" fill="hold">
                                          <p:stCondLst>
                                            <p:cond delay="499"/>
                                          </p:stCondLst>
                                        </p:cTn>
                                        <p:tgtEl>
                                          <p:spTgt spid="8">
                                            <p:txEl>
                                              <p:pRg st="4" end="4"/>
                                            </p:txEl>
                                          </p:spTgt>
                                        </p:tgtEl>
                                        <p:attrNameLst>
                                          <p:attrName>style.visibility</p:attrName>
                                        </p:attrNameLst>
                                      </p:cBhvr>
                                      <p:to>
                                        <p:strVal val="hidden"/>
                                      </p:to>
                                    </p:set>
                                  </p:childTnLst>
                                </p:cTn>
                              </p:par>
                              <p:par>
                                <p:cTn id="91" presetID="10" presetClass="exit" presetSubtype="0" fill="hold" grpId="0" nodeType="withEffect">
                                  <p:stCondLst>
                                    <p:cond delay="0"/>
                                  </p:stCondLst>
                                  <p:childTnLst>
                                    <p:animEffect transition="out" filter="fade">
                                      <p:cBhvr>
                                        <p:cTn id="92" dur="500"/>
                                        <p:tgtEl>
                                          <p:spTgt spid="8">
                                            <p:txEl>
                                              <p:pRg st="5" end="5"/>
                                            </p:txEl>
                                          </p:spTgt>
                                        </p:tgtEl>
                                      </p:cBhvr>
                                    </p:animEffect>
                                    <p:set>
                                      <p:cBhvr>
                                        <p:cTn id="93" dur="1" fill="hold">
                                          <p:stCondLst>
                                            <p:cond delay="499"/>
                                          </p:stCondLst>
                                        </p:cTn>
                                        <p:tgtEl>
                                          <p:spTgt spid="8">
                                            <p:txEl>
                                              <p:pRg st="5" end="5"/>
                                            </p:txEl>
                                          </p:spTgt>
                                        </p:tgtEl>
                                        <p:attrNameLst>
                                          <p:attrName>style.visibility</p:attrName>
                                        </p:attrNameLst>
                                      </p:cBhvr>
                                      <p:to>
                                        <p:strVal val="hidden"/>
                                      </p:to>
                                    </p:set>
                                  </p:childTnLst>
                                </p:cTn>
                              </p:par>
                              <p:par>
                                <p:cTn id="94" presetID="10" presetClass="entr" presetSubtype="0" fill="hold" nodeType="withEffect">
                                  <p:stCondLst>
                                    <p:cond delay="0"/>
                                  </p:stCondLst>
                                  <p:childTnLst>
                                    <p:set>
                                      <p:cBhvr>
                                        <p:cTn id="95" dur="1" fill="hold">
                                          <p:stCondLst>
                                            <p:cond delay="0"/>
                                          </p:stCondLst>
                                        </p:cTn>
                                        <p:tgtEl>
                                          <p:spTgt spid="9">
                                            <p:txEl>
                                              <p:pRg st="0" end="0"/>
                                            </p:txEl>
                                          </p:spTgt>
                                        </p:tgtEl>
                                        <p:attrNameLst>
                                          <p:attrName>style.visibility</p:attrName>
                                        </p:attrNameLst>
                                      </p:cBhvr>
                                      <p:to>
                                        <p:strVal val="visible"/>
                                      </p:to>
                                    </p:set>
                                    <p:animEffect transition="in" filter="fade">
                                      <p:cBhvr>
                                        <p:cTn id="96" dur="500"/>
                                        <p:tgtEl>
                                          <p:spTgt spid="9">
                                            <p:txEl>
                                              <p:pRg st="0" end="0"/>
                                            </p:txEl>
                                          </p:spTgt>
                                        </p:tgtEl>
                                      </p:cBhvr>
                                    </p:animEffect>
                                  </p:childTnLst>
                                </p:cTn>
                              </p:par>
                              <p:par>
                                <p:cTn id="97" presetID="10" presetClass="entr" presetSubtype="0" fill="hold" nodeType="withEffect">
                                  <p:stCondLst>
                                    <p:cond delay="0"/>
                                  </p:stCondLst>
                                  <p:childTnLst>
                                    <p:set>
                                      <p:cBhvr>
                                        <p:cTn id="98" dur="1" fill="hold">
                                          <p:stCondLst>
                                            <p:cond delay="0"/>
                                          </p:stCondLst>
                                        </p:cTn>
                                        <p:tgtEl>
                                          <p:spTgt spid="9">
                                            <p:txEl>
                                              <p:pRg st="1" end="1"/>
                                            </p:txEl>
                                          </p:spTgt>
                                        </p:tgtEl>
                                        <p:attrNameLst>
                                          <p:attrName>style.visibility</p:attrName>
                                        </p:attrNameLst>
                                      </p:cBhvr>
                                      <p:to>
                                        <p:strVal val="visible"/>
                                      </p:to>
                                    </p:set>
                                    <p:animEffect transition="in" filter="fade">
                                      <p:cBhvr>
                                        <p:cTn id="99" dur="500"/>
                                        <p:tgtEl>
                                          <p:spTgt spid="9">
                                            <p:txEl>
                                              <p:pRg st="1" end="1"/>
                                            </p:txEl>
                                          </p:spTgt>
                                        </p:tgtEl>
                                      </p:cBhvr>
                                    </p:animEffect>
                                  </p:childTnLst>
                                </p:cTn>
                              </p:par>
                              <p:par>
                                <p:cTn id="100" presetID="10" presetClass="entr" presetSubtype="0" fill="hold" nodeType="withEffect">
                                  <p:stCondLst>
                                    <p:cond delay="0"/>
                                  </p:stCondLst>
                                  <p:childTnLst>
                                    <p:set>
                                      <p:cBhvr>
                                        <p:cTn id="101" dur="1" fill="hold">
                                          <p:stCondLst>
                                            <p:cond delay="0"/>
                                          </p:stCondLst>
                                        </p:cTn>
                                        <p:tgtEl>
                                          <p:spTgt spid="9">
                                            <p:txEl>
                                              <p:pRg st="2" end="2"/>
                                            </p:txEl>
                                          </p:spTgt>
                                        </p:tgtEl>
                                        <p:attrNameLst>
                                          <p:attrName>style.visibility</p:attrName>
                                        </p:attrNameLst>
                                      </p:cBhvr>
                                      <p:to>
                                        <p:strVal val="visible"/>
                                      </p:to>
                                    </p:set>
                                    <p:animEffect transition="in" filter="fade">
                                      <p:cBhvr>
                                        <p:cTn id="102" dur="500"/>
                                        <p:tgtEl>
                                          <p:spTgt spid="9">
                                            <p:txEl>
                                              <p:pRg st="2" end="2"/>
                                            </p:txEl>
                                          </p:spTgt>
                                        </p:tgtEl>
                                      </p:cBhvr>
                                    </p:animEffect>
                                  </p:childTnLst>
                                </p:cTn>
                              </p:par>
                              <p:par>
                                <p:cTn id="103" presetID="10" presetClass="entr" presetSubtype="0" fill="hold" nodeType="withEffect">
                                  <p:stCondLst>
                                    <p:cond delay="0"/>
                                  </p:stCondLst>
                                  <p:childTnLst>
                                    <p:set>
                                      <p:cBhvr>
                                        <p:cTn id="104" dur="1" fill="hold">
                                          <p:stCondLst>
                                            <p:cond delay="0"/>
                                          </p:stCondLst>
                                        </p:cTn>
                                        <p:tgtEl>
                                          <p:spTgt spid="9">
                                            <p:txEl>
                                              <p:pRg st="3" end="3"/>
                                            </p:txEl>
                                          </p:spTgt>
                                        </p:tgtEl>
                                        <p:attrNameLst>
                                          <p:attrName>style.visibility</p:attrName>
                                        </p:attrNameLst>
                                      </p:cBhvr>
                                      <p:to>
                                        <p:strVal val="visible"/>
                                      </p:to>
                                    </p:set>
                                    <p:animEffect transition="in" filter="fade">
                                      <p:cBhvr>
                                        <p:cTn id="105" dur="500"/>
                                        <p:tgtEl>
                                          <p:spTgt spid="9">
                                            <p:txEl>
                                              <p:pRg st="3" end="3"/>
                                            </p:txEl>
                                          </p:spTgt>
                                        </p:tgtEl>
                                      </p:cBhvr>
                                    </p:animEffect>
                                  </p:childTnLst>
                                </p:cTn>
                              </p:par>
                              <p:par>
                                <p:cTn id="106" presetID="10" presetClass="entr" presetSubtype="0" fill="hold" nodeType="withEffect">
                                  <p:stCondLst>
                                    <p:cond delay="0"/>
                                  </p:stCondLst>
                                  <p:childTnLst>
                                    <p:set>
                                      <p:cBhvr>
                                        <p:cTn id="107" dur="1" fill="hold">
                                          <p:stCondLst>
                                            <p:cond delay="0"/>
                                          </p:stCondLst>
                                        </p:cTn>
                                        <p:tgtEl>
                                          <p:spTgt spid="9">
                                            <p:txEl>
                                              <p:pRg st="4" end="4"/>
                                            </p:txEl>
                                          </p:spTgt>
                                        </p:tgtEl>
                                        <p:attrNameLst>
                                          <p:attrName>style.visibility</p:attrName>
                                        </p:attrNameLst>
                                      </p:cBhvr>
                                      <p:to>
                                        <p:strVal val="visible"/>
                                      </p:to>
                                    </p:set>
                                    <p:animEffect transition="in" filter="fade">
                                      <p:cBhvr>
                                        <p:cTn id="108" dur="500"/>
                                        <p:tgtEl>
                                          <p:spTgt spid="9">
                                            <p:txEl>
                                              <p:pRg st="4" end="4"/>
                                            </p:txEl>
                                          </p:spTgt>
                                        </p:tgtEl>
                                      </p:cBhvr>
                                    </p:animEffect>
                                  </p:childTnLst>
                                </p:cTn>
                              </p:par>
                              <p:par>
                                <p:cTn id="109" presetID="10" presetClass="entr" presetSubtype="0" fill="hold" nodeType="withEffect">
                                  <p:stCondLst>
                                    <p:cond delay="0"/>
                                  </p:stCondLst>
                                  <p:childTnLst>
                                    <p:set>
                                      <p:cBhvr>
                                        <p:cTn id="110" dur="1" fill="hold">
                                          <p:stCondLst>
                                            <p:cond delay="0"/>
                                          </p:stCondLst>
                                        </p:cTn>
                                        <p:tgtEl>
                                          <p:spTgt spid="9">
                                            <p:txEl>
                                              <p:pRg st="5" end="5"/>
                                            </p:txEl>
                                          </p:spTgt>
                                        </p:tgtEl>
                                        <p:attrNameLst>
                                          <p:attrName>style.visibility</p:attrName>
                                        </p:attrNameLst>
                                      </p:cBhvr>
                                      <p:to>
                                        <p:strVal val="visible"/>
                                      </p:to>
                                    </p:set>
                                    <p:animEffect transition="in" filter="fade">
                                      <p:cBhvr>
                                        <p:cTn id="111" dur="500"/>
                                        <p:tgtEl>
                                          <p:spTgt spid="9">
                                            <p:txEl>
                                              <p:pRg st="5" end="5"/>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xit" presetSubtype="0" fill="hold" grpId="0" nodeType="clickEffect">
                                  <p:stCondLst>
                                    <p:cond delay="0"/>
                                  </p:stCondLst>
                                  <p:childTnLst>
                                    <p:animEffect transition="out" filter="fade">
                                      <p:cBhvr>
                                        <p:cTn id="115" dur="500"/>
                                        <p:tgtEl>
                                          <p:spTgt spid="9">
                                            <p:txEl>
                                              <p:pRg st="0" end="0"/>
                                            </p:txEl>
                                          </p:spTgt>
                                        </p:tgtEl>
                                      </p:cBhvr>
                                    </p:animEffect>
                                    <p:set>
                                      <p:cBhvr>
                                        <p:cTn id="116" dur="1" fill="hold">
                                          <p:stCondLst>
                                            <p:cond delay="499"/>
                                          </p:stCondLst>
                                        </p:cTn>
                                        <p:tgtEl>
                                          <p:spTgt spid="9">
                                            <p:txEl>
                                              <p:pRg st="0" end="0"/>
                                            </p:txEl>
                                          </p:spTgt>
                                        </p:tgtEl>
                                        <p:attrNameLst>
                                          <p:attrName>style.visibility</p:attrName>
                                        </p:attrNameLst>
                                      </p:cBhvr>
                                      <p:to>
                                        <p:strVal val="hidden"/>
                                      </p:to>
                                    </p:set>
                                  </p:childTnLst>
                                </p:cTn>
                              </p:par>
                              <p:par>
                                <p:cTn id="117" presetID="10" presetClass="exit" presetSubtype="0" fill="hold" grpId="0" nodeType="withEffect">
                                  <p:stCondLst>
                                    <p:cond delay="0"/>
                                  </p:stCondLst>
                                  <p:childTnLst>
                                    <p:animEffect transition="out" filter="fade">
                                      <p:cBhvr>
                                        <p:cTn id="118" dur="500"/>
                                        <p:tgtEl>
                                          <p:spTgt spid="9">
                                            <p:txEl>
                                              <p:pRg st="1" end="1"/>
                                            </p:txEl>
                                          </p:spTgt>
                                        </p:tgtEl>
                                      </p:cBhvr>
                                    </p:animEffect>
                                    <p:set>
                                      <p:cBhvr>
                                        <p:cTn id="119" dur="1" fill="hold">
                                          <p:stCondLst>
                                            <p:cond delay="499"/>
                                          </p:stCondLst>
                                        </p:cTn>
                                        <p:tgtEl>
                                          <p:spTgt spid="9">
                                            <p:txEl>
                                              <p:pRg st="1" end="1"/>
                                            </p:txEl>
                                          </p:spTgt>
                                        </p:tgtEl>
                                        <p:attrNameLst>
                                          <p:attrName>style.visibility</p:attrName>
                                        </p:attrNameLst>
                                      </p:cBhvr>
                                      <p:to>
                                        <p:strVal val="hidden"/>
                                      </p:to>
                                    </p:set>
                                  </p:childTnLst>
                                </p:cTn>
                              </p:par>
                              <p:par>
                                <p:cTn id="120" presetID="10" presetClass="exit" presetSubtype="0" fill="hold" grpId="0" nodeType="withEffect">
                                  <p:stCondLst>
                                    <p:cond delay="0"/>
                                  </p:stCondLst>
                                  <p:childTnLst>
                                    <p:animEffect transition="out" filter="fade">
                                      <p:cBhvr>
                                        <p:cTn id="121" dur="500"/>
                                        <p:tgtEl>
                                          <p:spTgt spid="9">
                                            <p:txEl>
                                              <p:pRg st="2" end="2"/>
                                            </p:txEl>
                                          </p:spTgt>
                                        </p:tgtEl>
                                      </p:cBhvr>
                                    </p:animEffect>
                                    <p:set>
                                      <p:cBhvr>
                                        <p:cTn id="122" dur="1" fill="hold">
                                          <p:stCondLst>
                                            <p:cond delay="499"/>
                                          </p:stCondLst>
                                        </p:cTn>
                                        <p:tgtEl>
                                          <p:spTgt spid="9">
                                            <p:txEl>
                                              <p:pRg st="2" end="2"/>
                                            </p:txEl>
                                          </p:spTgt>
                                        </p:tgtEl>
                                        <p:attrNameLst>
                                          <p:attrName>style.visibility</p:attrName>
                                        </p:attrNameLst>
                                      </p:cBhvr>
                                      <p:to>
                                        <p:strVal val="hidden"/>
                                      </p:to>
                                    </p:set>
                                  </p:childTnLst>
                                </p:cTn>
                              </p:par>
                              <p:par>
                                <p:cTn id="123" presetID="10" presetClass="exit" presetSubtype="0" fill="hold" grpId="0" nodeType="withEffect">
                                  <p:stCondLst>
                                    <p:cond delay="0"/>
                                  </p:stCondLst>
                                  <p:childTnLst>
                                    <p:animEffect transition="out" filter="fade">
                                      <p:cBhvr>
                                        <p:cTn id="124" dur="500"/>
                                        <p:tgtEl>
                                          <p:spTgt spid="9">
                                            <p:txEl>
                                              <p:pRg st="3" end="3"/>
                                            </p:txEl>
                                          </p:spTgt>
                                        </p:tgtEl>
                                      </p:cBhvr>
                                    </p:animEffect>
                                    <p:set>
                                      <p:cBhvr>
                                        <p:cTn id="125" dur="1" fill="hold">
                                          <p:stCondLst>
                                            <p:cond delay="499"/>
                                          </p:stCondLst>
                                        </p:cTn>
                                        <p:tgtEl>
                                          <p:spTgt spid="9">
                                            <p:txEl>
                                              <p:pRg st="3" end="3"/>
                                            </p:txEl>
                                          </p:spTgt>
                                        </p:tgtEl>
                                        <p:attrNameLst>
                                          <p:attrName>style.visibility</p:attrName>
                                        </p:attrNameLst>
                                      </p:cBhvr>
                                      <p:to>
                                        <p:strVal val="hidden"/>
                                      </p:to>
                                    </p:set>
                                  </p:childTnLst>
                                </p:cTn>
                              </p:par>
                              <p:par>
                                <p:cTn id="126" presetID="10" presetClass="exit" presetSubtype="0" fill="hold" grpId="0" nodeType="withEffect">
                                  <p:stCondLst>
                                    <p:cond delay="0"/>
                                  </p:stCondLst>
                                  <p:childTnLst>
                                    <p:animEffect transition="out" filter="fade">
                                      <p:cBhvr>
                                        <p:cTn id="127" dur="500"/>
                                        <p:tgtEl>
                                          <p:spTgt spid="9">
                                            <p:txEl>
                                              <p:pRg st="4" end="4"/>
                                            </p:txEl>
                                          </p:spTgt>
                                        </p:tgtEl>
                                      </p:cBhvr>
                                    </p:animEffect>
                                    <p:set>
                                      <p:cBhvr>
                                        <p:cTn id="128" dur="1" fill="hold">
                                          <p:stCondLst>
                                            <p:cond delay="499"/>
                                          </p:stCondLst>
                                        </p:cTn>
                                        <p:tgtEl>
                                          <p:spTgt spid="9">
                                            <p:txEl>
                                              <p:pRg st="4" end="4"/>
                                            </p:txEl>
                                          </p:spTgt>
                                        </p:tgtEl>
                                        <p:attrNameLst>
                                          <p:attrName>style.visibility</p:attrName>
                                        </p:attrNameLst>
                                      </p:cBhvr>
                                      <p:to>
                                        <p:strVal val="hidden"/>
                                      </p:to>
                                    </p:set>
                                  </p:childTnLst>
                                </p:cTn>
                              </p:par>
                              <p:par>
                                <p:cTn id="129" presetID="10" presetClass="exit" presetSubtype="0" fill="hold" grpId="0" nodeType="withEffect">
                                  <p:stCondLst>
                                    <p:cond delay="0"/>
                                  </p:stCondLst>
                                  <p:childTnLst>
                                    <p:animEffect transition="out" filter="fade">
                                      <p:cBhvr>
                                        <p:cTn id="130" dur="500"/>
                                        <p:tgtEl>
                                          <p:spTgt spid="9">
                                            <p:txEl>
                                              <p:pRg st="5" end="5"/>
                                            </p:txEl>
                                          </p:spTgt>
                                        </p:tgtEl>
                                      </p:cBhvr>
                                    </p:animEffect>
                                    <p:set>
                                      <p:cBhvr>
                                        <p:cTn id="131" dur="1" fill="hold">
                                          <p:stCondLst>
                                            <p:cond delay="499"/>
                                          </p:stCondLst>
                                        </p:cTn>
                                        <p:tgtEl>
                                          <p:spTgt spid="9">
                                            <p:txEl>
                                              <p:pRg st="5" end="5"/>
                                            </p:txEl>
                                          </p:spTgt>
                                        </p:tgtEl>
                                        <p:attrNameLst>
                                          <p:attrName>style.visibility</p:attrName>
                                        </p:attrNameLst>
                                      </p:cBhvr>
                                      <p:to>
                                        <p:strVal val="hidden"/>
                                      </p:to>
                                    </p:set>
                                  </p:childTnLst>
                                </p:cTn>
                              </p:par>
                              <p:par>
                                <p:cTn id="132" presetID="10" presetClass="entr" presetSubtype="0" fill="hold" nodeType="withEffect">
                                  <p:stCondLst>
                                    <p:cond delay="0"/>
                                  </p:stCondLst>
                                  <p:childTnLst>
                                    <p:set>
                                      <p:cBhvr>
                                        <p:cTn id="133" dur="1" fill="hold">
                                          <p:stCondLst>
                                            <p:cond delay="0"/>
                                          </p:stCondLst>
                                        </p:cTn>
                                        <p:tgtEl>
                                          <p:spTgt spid="10">
                                            <p:txEl>
                                              <p:pRg st="0" end="0"/>
                                            </p:txEl>
                                          </p:spTgt>
                                        </p:tgtEl>
                                        <p:attrNameLst>
                                          <p:attrName>style.visibility</p:attrName>
                                        </p:attrNameLst>
                                      </p:cBhvr>
                                      <p:to>
                                        <p:strVal val="visible"/>
                                      </p:to>
                                    </p:set>
                                    <p:animEffect transition="in" filter="fade">
                                      <p:cBhvr>
                                        <p:cTn id="134" dur="500"/>
                                        <p:tgtEl>
                                          <p:spTgt spid="10">
                                            <p:txEl>
                                              <p:pRg st="0" end="0"/>
                                            </p:txEl>
                                          </p:spTgt>
                                        </p:tgtEl>
                                      </p:cBhvr>
                                    </p:animEffect>
                                  </p:childTnLst>
                                </p:cTn>
                              </p:par>
                              <p:par>
                                <p:cTn id="135" presetID="10" presetClass="entr" presetSubtype="0" fill="hold" nodeType="withEffect">
                                  <p:stCondLst>
                                    <p:cond delay="0"/>
                                  </p:stCondLst>
                                  <p:childTnLst>
                                    <p:set>
                                      <p:cBhvr>
                                        <p:cTn id="136" dur="1" fill="hold">
                                          <p:stCondLst>
                                            <p:cond delay="0"/>
                                          </p:stCondLst>
                                        </p:cTn>
                                        <p:tgtEl>
                                          <p:spTgt spid="10">
                                            <p:txEl>
                                              <p:pRg st="1" end="1"/>
                                            </p:txEl>
                                          </p:spTgt>
                                        </p:tgtEl>
                                        <p:attrNameLst>
                                          <p:attrName>style.visibility</p:attrName>
                                        </p:attrNameLst>
                                      </p:cBhvr>
                                      <p:to>
                                        <p:strVal val="visible"/>
                                      </p:to>
                                    </p:set>
                                    <p:animEffect transition="in" filter="fade">
                                      <p:cBhvr>
                                        <p:cTn id="137" dur="500"/>
                                        <p:tgtEl>
                                          <p:spTgt spid="10">
                                            <p:txEl>
                                              <p:pRg st="1" end="1"/>
                                            </p:txEl>
                                          </p:spTgt>
                                        </p:tgtEl>
                                      </p:cBhvr>
                                    </p:animEffect>
                                  </p:childTnLst>
                                </p:cTn>
                              </p:par>
                              <p:par>
                                <p:cTn id="138" presetID="10" presetClass="entr" presetSubtype="0" fill="hold" nodeType="withEffect">
                                  <p:stCondLst>
                                    <p:cond delay="0"/>
                                  </p:stCondLst>
                                  <p:childTnLst>
                                    <p:set>
                                      <p:cBhvr>
                                        <p:cTn id="139" dur="1" fill="hold">
                                          <p:stCondLst>
                                            <p:cond delay="0"/>
                                          </p:stCondLst>
                                        </p:cTn>
                                        <p:tgtEl>
                                          <p:spTgt spid="10">
                                            <p:txEl>
                                              <p:pRg st="2" end="2"/>
                                            </p:txEl>
                                          </p:spTgt>
                                        </p:tgtEl>
                                        <p:attrNameLst>
                                          <p:attrName>style.visibility</p:attrName>
                                        </p:attrNameLst>
                                      </p:cBhvr>
                                      <p:to>
                                        <p:strVal val="visible"/>
                                      </p:to>
                                    </p:set>
                                    <p:animEffect transition="in" filter="fade">
                                      <p:cBhvr>
                                        <p:cTn id="140" dur="500"/>
                                        <p:tgtEl>
                                          <p:spTgt spid="10">
                                            <p:txEl>
                                              <p:pRg st="2" end="2"/>
                                            </p:txEl>
                                          </p:spTgt>
                                        </p:tgtEl>
                                      </p:cBhvr>
                                    </p:animEffect>
                                  </p:childTnLst>
                                </p:cTn>
                              </p:par>
                              <p:par>
                                <p:cTn id="141" presetID="10" presetClass="entr" presetSubtype="0" fill="hold" nodeType="withEffect">
                                  <p:stCondLst>
                                    <p:cond delay="0"/>
                                  </p:stCondLst>
                                  <p:childTnLst>
                                    <p:set>
                                      <p:cBhvr>
                                        <p:cTn id="142" dur="1" fill="hold">
                                          <p:stCondLst>
                                            <p:cond delay="0"/>
                                          </p:stCondLst>
                                        </p:cTn>
                                        <p:tgtEl>
                                          <p:spTgt spid="10">
                                            <p:txEl>
                                              <p:pRg st="3" end="3"/>
                                            </p:txEl>
                                          </p:spTgt>
                                        </p:tgtEl>
                                        <p:attrNameLst>
                                          <p:attrName>style.visibility</p:attrName>
                                        </p:attrNameLst>
                                      </p:cBhvr>
                                      <p:to>
                                        <p:strVal val="visible"/>
                                      </p:to>
                                    </p:set>
                                    <p:animEffect transition="in" filter="fade">
                                      <p:cBhvr>
                                        <p:cTn id="143" dur="500"/>
                                        <p:tgtEl>
                                          <p:spTgt spid="10">
                                            <p:txEl>
                                              <p:pRg st="3" end="3"/>
                                            </p:txEl>
                                          </p:spTgt>
                                        </p:tgtEl>
                                      </p:cBhvr>
                                    </p:animEffect>
                                  </p:childTnLst>
                                </p:cTn>
                              </p:par>
                              <p:par>
                                <p:cTn id="144" presetID="10" presetClass="entr" presetSubtype="0" fill="hold" nodeType="withEffect">
                                  <p:stCondLst>
                                    <p:cond delay="0"/>
                                  </p:stCondLst>
                                  <p:childTnLst>
                                    <p:set>
                                      <p:cBhvr>
                                        <p:cTn id="145" dur="1" fill="hold">
                                          <p:stCondLst>
                                            <p:cond delay="0"/>
                                          </p:stCondLst>
                                        </p:cTn>
                                        <p:tgtEl>
                                          <p:spTgt spid="10">
                                            <p:txEl>
                                              <p:pRg st="4" end="4"/>
                                            </p:txEl>
                                          </p:spTgt>
                                        </p:tgtEl>
                                        <p:attrNameLst>
                                          <p:attrName>style.visibility</p:attrName>
                                        </p:attrNameLst>
                                      </p:cBhvr>
                                      <p:to>
                                        <p:strVal val="visible"/>
                                      </p:to>
                                    </p:set>
                                    <p:animEffect transition="in" filter="fade">
                                      <p:cBhvr>
                                        <p:cTn id="146" dur="500"/>
                                        <p:tgtEl>
                                          <p:spTgt spid="10">
                                            <p:txEl>
                                              <p:pRg st="4" end="4"/>
                                            </p:txEl>
                                          </p:spTgt>
                                        </p:tgtEl>
                                      </p:cBhvr>
                                    </p:animEffect>
                                  </p:childTnLst>
                                </p:cTn>
                              </p:par>
                              <p:par>
                                <p:cTn id="147" presetID="10" presetClass="entr" presetSubtype="0" fill="hold" nodeType="withEffect">
                                  <p:stCondLst>
                                    <p:cond delay="0"/>
                                  </p:stCondLst>
                                  <p:childTnLst>
                                    <p:set>
                                      <p:cBhvr>
                                        <p:cTn id="148" dur="1" fill="hold">
                                          <p:stCondLst>
                                            <p:cond delay="0"/>
                                          </p:stCondLst>
                                        </p:cTn>
                                        <p:tgtEl>
                                          <p:spTgt spid="10">
                                            <p:txEl>
                                              <p:pRg st="5" end="5"/>
                                            </p:txEl>
                                          </p:spTgt>
                                        </p:tgtEl>
                                        <p:attrNameLst>
                                          <p:attrName>style.visibility</p:attrName>
                                        </p:attrNameLst>
                                      </p:cBhvr>
                                      <p:to>
                                        <p:strVal val="visible"/>
                                      </p:to>
                                    </p:set>
                                    <p:animEffect transition="in" filter="fade">
                                      <p:cBhvr>
                                        <p:cTn id="149" dur="500"/>
                                        <p:tgtEl>
                                          <p:spTgt spid="10">
                                            <p:txEl>
                                              <p:pRg st="5" end="5"/>
                                            </p:txEl>
                                          </p:spTgt>
                                        </p:tgtEl>
                                      </p:cBhvr>
                                    </p:animEffect>
                                  </p:childTnLst>
                                </p:cTn>
                              </p:par>
                            </p:childTnLst>
                          </p:cTn>
                        </p:par>
                      </p:childTnLst>
                    </p:cTn>
                  </p:par>
                  <p:par>
                    <p:cTn id="150" fill="hold">
                      <p:stCondLst>
                        <p:cond delay="indefinite"/>
                      </p:stCondLst>
                      <p:childTnLst>
                        <p:par>
                          <p:cTn id="151" fill="hold">
                            <p:stCondLst>
                              <p:cond delay="0"/>
                            </p:stCondLst>
                            <p:childTnLst>
                              <p:par>
                                <p:cTn id="152" presetID="10" presetClass="exit" presetSubtype="0" fill="hold" grpId="0" nodeType="clickEffect">
                                  <p:stCondLst>
                                    <p:cond delay="0"/>
                                  </p:stCondLst>
                                  <p:childTnLst>
                                    <p:animEffect transition="out" filter="fade">
                                      <p:cBhvr>
                                        <p:cTn id="153" dur="500"/>
                                        <p:tgtEl>
                                          <p:spTgt spid="10">
                                            <p:txEl>
                                              <p:pRg st="0" end="0"/>
                                            </p:txEl>
                                          </p:spTgt>
                                        </p:tgtEl>
                                      </p:cBhvr>
                                    </p:animEffect>
                                    <p:set>
                                      <p:cBhvr>
                                        <p:cTn id="154" dur="1" fill="hold">
                                          <p:stCondLst>
                                            <p:cond delay="499"/>
                                          </p:stCondLst>
                                        </p:cTn>
                                        <p:tgtEl>
                                          <p:spTgt spid="10">
                                            <p:txEl>
                                              <p:pRg st="0" end="0"/>
                                            </p:txEl>
                                          </p:spTgt>
                                        </p:tgtEl>
                                        <p:attrNameLst>
                                          <p:attrName>style.visibility</p:attrName>
                                        </p:attrNameLst>
                                      </p:cBhvr>
                                      <p:to>
                                        <p:strVal val="hidden"/>
                                      </p:to>
                                    </p:set>
                                  </p:childTnLst>
                                </p:cTn>
                              </p:par>
                              <p:par>
                                <p:cTn id="155" presetID="10" presetClass="exit" presetSubtype="0" fill="hold" grpId="0" nodeType="withEffect">
                                  <p:stCondLst>
                                    <p:cond delay="0"/>
                                  </p:stCondLst>
                                  <p:childTnLst>
                                    <p:animEffect transition="out" filter="fade">
                                      <p:cBhvr>
                                        <p:cTn id="156" dur="500"/>
                                        <p:tgtEl>
                                          <p:spTgt spid="10">
                                            <p:txEl>
                                              <p:pRg st="1" end="1"/>
                                            </p:txEl>
                                          </p:spTgt>
                                        </p:tgtEl>
                                      </p:cBhvr>
                                    </p:animEffect>
                                    <p:set>
                                      <p:cBhvr>
                                        <p:cTn id="157" dur="1" fill="hold">
                                          <p:stCondLst>
                                            <p:cond delay="499"/>
                                          </p:stCondLst>
                                        </p:cTn>
                                        <p:tgtEl>
                                          <p:spTgt spid="10">
                                            <p:txEl>
                                              <p:pRg st="1" end="1"/>
                                            </p:txEl>
                                          </p:spTgt>
                                        </p:tgtEl>
                                        <p:attrNameLst>
                                          <p:attrName>style.visibility</p:attrName>
                                        </p:attrNameLst>
                                      </p:cBhvr>
                                      <p:to>
                                        <p:strVal val="hidden"/>
                                      </p:to>
                                    </p:set>
                                  </p:childTnLst>
                                </p:cTn>
                              </p:par>
                              <p:par>
                                <p:cTn id="158" presetID="10" presetClass="exit" presetSubtype="0" fill="hold" grpId="0" nodeType="withEffect">
                                  <p:stCondLst>
                                    <p:cond delay="0"/>
                                  </p:stCondLst>
                                  <p:childTnLst>
                                    <p:animEffect transition="out" filter="fade">
                                      <p:cBhvr>
                                        <p:cTn id="159" dur="500"/>
                                        <p:tgtEl>
                                          <p:spTgt spid="10">
                                            <p:txEl>
                                              <p:pRg st="2" end="2"/>
                                            </p:txEl>
                                          </p:spTgt>
                                        </p:tgtEl>
                                      </p:cBhvr>
                                    </p:animEffect>
                                    <p:set>
                                      <p:cBhvr>
                                        <p:cTn id="160" dur="1" fill="hold">
                                          <p:stCondLst>
                                            <p:cond delay="499"/>
                                          </p:stCondLst>
                                        </p:cTn>
                                        <p:tgtEl>
                                          <p:spTgt spid="10">
                                            <p:txEl>
                                              <p:pRg st="2" end="2"/>
                                            </p:txEl>
                                          </p:spTgt>
                                        </p:tgtEl>
                                        <p:attrNameLst>
                                          <p:attrName>style.visibility</p:attrName>
                                        </p:attrNameLst>
                                      </p:cBhvr>
                                      <p:to>
                                        <p:strVal val="hidden"/>
                                      </p:to>
                                    </p:set>
                                  </p:childTnLst>
                                </p:cTn>
                              </p:par>
                              <p:par>
                                <p:cTn id="161" presetID="10" presetClass="exit" presetSubtype="0" fill="hold" grpId="0" nodeType="withEffect">
                                  <p:stCondLst>
                                    <p:cond delay="0"/>
                                  </p:stCondLst>
                                  <p:childTnLst>
                                    <p:animEffect transition="out" filter="fade">
                                      <p:cBhvr>
                                        <p:cTn id="162" dur="500"/>
                                        <p:tgtEl>
                                          <p:spTgt spid="10">
                                            <p:txEl>
                                              <p:pRg st="3" end="3"/>
                                            </p:txEl>
                                          </p:spTgt>
                                        </p:tgtEl>
                                      </p:cBhvr>
                                    </p:animEffect>
                                    <p:set>
                                      <p:cBhvr>
                                        <p:cTn id="163" dur="1" fill="hold">
                                          <p:stCondLst>
                                            <p:cond delay="499"/>
                                          </p:stCondLst>
                                        </p:cTn>
                                        <p:tgtEl>
                                          <p:spTgt spid="10">
                                            <p:txEl>
                                              <p:pRg st="3" end="3"/>
                                            </p:txEl>
                                          </p:spTgt>
                                        </p:tgtEl>
                                        <p:attrNameLst>
                                          <p:attrName>style.visibility</p:attrName>
                                        </p:attrNameLst>
                                      </p:cBhvr>
                                      <p:to>
                                        <p:strVal val="hidden"/>
                                      </p:to>
                                    </p:set>
                                  </p:childTnLst>
                                </p:cTn>
                              </p:par>
                              <p:par>
                                <p:cTn id="164" presetID="10" presetClass="exit" presetSubtype="0" fill="hold" grpId="0" nodeType="withEffect">
                                  <p:stCondLst>
                                    <p:cond delay="0"/>
                                  </p:stCondLst>
                                  <p:childTnLst>
                                    <p:animEffect transition="out" filter="fade">
                                      <p:cBhvr>
                                        <p:cTn id="165" dur="500"/>
                                        <p:tgtEl>
                                          <p:spTgt spid="10">
                                            <p:txEl>
                                              <p:pRg st="4" end="4"/>
                                            </p:txEl>
                                          </p:spTgt>
                                        </p:tgtEl>
                                      </p:cBhvr>
                                    </p:animEffect>
                                    <p:set>
                                      <p:cBhvr>
                                        <p:cTn id="166" dur="1" fill="hold">
                                          <p:stCondLst>
                                            <p:cond delay="499"/>
                                          </p:stCondLst>
                                        </p:cTn>
                                        <p:tgtEl>
                                          <p:spTgt spid="10">
                                            <p:txEl>
                                              <p:pRg st="4" end="4"/>
                                            </p:txEl>
                                          </p:spTgt>
                                        </p:tgtEl>
                                        <p:attrNameLst>
                                          <p:attrName>style.visibility</p:attrName>
                                        </p:attrNameLst>
                                      </p:cBhvr>
                                      <p:to>
                                        <p:strVal val="hidden"/>
                                      </p:to>
                                    </p:set>
                                  </p:childTnLst>
                                </p:cTn>
                              </p:par>
                              <p:par>
                                <p:cTn id="167" presetID="10" presetClass="exit" presetSubtype="0" fill="hold" grpId="0" nodeType="withEffect">
                                  <p:stCondLst>
                                    <p:cond delay="0"/>
                                  </p:stCondLst>
                                  <p:childTnLst>
                                    <p:animEffect transition="out" filter="fade">
                                      <p:cBhvr>
                                        <p:cTn id="168" dur="500"/>
                                        <p:tgtEl>
                                          <p:spTgt spid="10">
                                            <p:txEl>
                                              <p:pRg st="5" end="5"/>
                                            </p:txEl>
                                          </p:spTgt>
                                        </p:tgtEl>
                                      </p:cBhvr>
                                    </p:animEffect>
                                    <p:set>
                                      <p:cBhvr>
                                        <p:cTn id="169" dur="1" fill="hold">
                                          <p:stCondLst>
                                            <p:cond delay="499"/>
                                          </p:stCondLst>
                                        </p:cTn>
                                        <p:tgtEl>
                                          <p:spTgt spid="10">
                                            <p:txEl>
                                              <p:pRg st="5" end="5"/>
                                            </p:txEl>
                                          </p:spTgt>
                                        </p:tgtEl>
                                        <p:attrNameLst>
                                          <p:attrName>style.visibility</p:attrName>
                                        </p:attrNameLst>
                                      </p:cBhvr>
                                      <p:to>
                                        <p:strVal val="hidden"/>
                                      </p:to>
                                    </p:set>
                                  </p:childTnLst>
                                </p:cTn>
                              </p:par>
                              <p:par>
                                <p:cTn id="170" presetID="10" presetClass="exit" presetSubtype="0" fill="hold" nodeType="withEffect">
                                  <p:stCondLst>
                                    <p:cond delay="0"/>
                                  </p:stCondLst>
                                  <p:childTnLst>
                                    <p:animEffect transition="out" filter="fade">
                                      <p:cBhvr>
                                        <p:cTn id="171" dur="500"/>
                                        <p:tgtEl>
                                          <p:spTgt spid="11"/>
                                        </p:tgtEl>
                                      </p:cBhvr>
                                    </p:animEffect>
                                    <p:set>
                                      <p:cBhvr>
                                        <p:cTn id="172" dur="1" fill="hold">
                                          <p:stCondLst>
                                            <p:cond delay="499"/>
                                          </p:stCondLst>
                                        </p:cTn>
                                        <p:tgtEl>
                                          <p:spTgt spid="11"/>
                                        </p:tgtEl>
                                        <p:attrNameLst>
                                          <p:attrName>style.visibility</p:attrName>
                                        </p:attrNameLst>
                                      </p:cBhvr>
                                      <p:to>
                                        <p:strVal val="hidden"/>
                                      </p:to>
                                    </p:set>
                                  </p:childTnLst>
                                </p:cTn>
                              </p:par>
                              <p:par>
                                <p:cTn id="173" presetID="10" presetClass="entr" presetSubtype="0" fill="hold" nodeType="withEffect">
                                  <p:stCondLst>
                                    <p:cond delay="0"/>
                                  </p:stCondLst>
                                  <p:childTnLst>
                                    <p:set>
                                      <p:cBhvr>
                                        <p:cTn id="174" dur="1" fill="hold">
                                          <p:stCondLst>
                                            <p:cond delay="0"/>
                                          </p:stCondLst>
                                        </p:cTn>
                                        <p:tgtEl>
                                          <p:spTgt spid="18"/>
                                        </p:tgtEl>
                                        <p:attrNameLst>
                                          <p:attrName>style.visibility</p:attrName>
                                        </p:attrNameLst>
                                      </p:cBhvr>
                                      <p:to>
                                        <p:strVal val="visible"/>
                                      </p:to>
                                    </p:set>
                                    <p:animEffect transition="in" filter="fade">
                                      <p:cBhvr>
                                        <p:cTn id="175" dur="500"/>
                                        <p:tgtEl>
                                          <p:spTgt spid="18"/>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7"/>
                                        </p:tgtEl>
                                        <p:attrNameLst>
                                          <p:attrName>style.visibility</p:attrName>
                                        </p:attrNameLst>
                                      </p:cBhvr>
                                      <p:to>
                                        <p:strVal val="visible"/>
                                      </p:to>
                                    </p:set>
                                    <p:animEffect transition="in" filter="fade">
                                      <p:cBhvr>
                                        <p:cTn id="178" dur="500"/>
                                        <p:tgtEl>
                                          <p:spTgt spid="17"/>
                                        </p:tgtEl>
                                      </p:cBhvr>
                                    </p:animEffect>
                                  </p:childTnLst>
                                </p:cTn>
                              </p:par>
                            </p:childTnLst>
                          </p:cTn>
                        </p:par>
                      </p:childTnLst>
                    </p:cTn>
                  </p:par>
                  <p:par>
                    <p:cTn id="179" fill="hold">
                      <p:stCondLst>
                        <p:cond delay="indefinite"/>
                      </p:stCondLst>
                      <p:childTnLst>
                        <p:par>
                          <p:cTn id="180" fill="hold">
                            <p:stCondLst>
                              <p:cond delay="0"/>
                            </p:stCondLst>
                            <p:childTnLst>
                              <p:par>
                                <p:cTn id="181" presetID="10" presetClass="exit" presetSubtype="0" fill="hold" grpId="1" nodeType="clickEffect">
                                  <p:stCondLst>
                                    <p:cond delay="0"/>
                                  </p:stCondLst>
                                  <p:childTnLst>
                                    <p:animEffect transition="out" filter="fade">
                                      <p:cBhvr>
                                        <p:cTn id="182" dur="500"/>
                                        <p:tgtEl>
                                          <p:spTgt spid="17"/>
                                        </p:tgtEl>
                                      </p:cBhvr>
                                    </p:animEffect>
                                    <p:set>
                                      <p:cBhvr>
                                        <p:cTn id="183" dur="1" fill="hold">
                                          <p:stCondLst>
                                            <p:cond delay="499"/>
                                          </p:stCondLst>
                                        </p:cTn>
                                        <p:tgtEl>
                                          <p:spTgt spid="17"/>
                                        </p:tgtEl>
                                        <p:attrNameLst>
                                          <p:attrName>style.visibility</p:attrName>
                                        </p:attrNameLst>
                                      </p:cBhvr>
                                      <p:to>
                                        <p:strVal val="hidden"/>
                                      </p:to>
                                    </p:set>
                                  </p:childTnLst>
                                </p:cTn>
                              </p:par>
                              <p:par>
                                <p:cTn id="184" presetID="10" presetClass="exit" presetSubtype="0" fill="hold" nodeType="withEffect">
                                  <p:stCondLst>
                                    <p:cond delay="0"/>
                                  </p:stCondLst>
                                  <p:childTnLst>
                                    <p:animEffect transition="out" filter="fade">
                                      <p:cBhvr>
                                        <p:cTn id="185" dur="500"/>
                                        <p:tgtEl>
                                          <p:spTgt spid="18"/>
                                        </p:tgtEl>
                                      </p:cBhvr>
                                    </p:animEffect>
                                    <p:set>
                                      <p:cBhvr>
                                        <p:cTn id="186" dur="1" fill="hold">
                                          <p:stCondLst>
                                            <p:cond delay="499"/>
                                          </p:stCondLst>
                                        </p:cTn>
                                        <p:tgtEl>
                                          <p:spTgt spid="18"/>
                                        </p:tgtEl>
                                        <p:attrNameLst>
                                          <p:attrName>style.visibility</p:attrName>
                                        </p:attrNameLst>
                                      </p:cBhvr>
                                      <p:to>
                                        <p:strVal val="hidden"/>
                                      </p:to>
                                    </p:set>
                                  </p:childTnLst>
                                </p:cTn>
                              </p:par>
                              <p:par>
                                <p:cTn id="187" presetID="10" presetClass="entr" presetSubtype="0" fill="hold" grpId="0" nodeType="withEffect">
                                  <p:stCondLst>
                                    <p:cond delay="0"/>
                                  </p:stCondLst>
                                  <p:childTnLst>
                                    <p:set>
                                      <p:cBhvr>
                                        <p:cTn id="188" dur="1" fill="hold">
                                          <p:stCondLst>
                                            <p:cond delay="0"/>
                                          </p:stCondLst>
                                        </p:cTn>
                                        <p:tgtEl>
                                          <p:spTgt spid="19"/>
                                        </p:tgtEl>
                                        <p:attrNameLst>
                                          <p:attrName>style.visibility</p:attrName>
                                        </p:attrNameLst>
                                      </p:cBhvr>
                                      <p:to>
                                        <p:strVal val="visible"/>
                                      </p:to>
                                    </p:set>
                                    <p:animEffect transition="in" filter="fade">
                                      <p:cBhvr>
                                        <p:cTn id="189" dur="500"/>
                                        <p:tgtEl>
                                          <p:spTgt spid="19"/>
                                        </p:tgtEl>
                                      </p:cBhvr>
                                    </p:animEffect>
                                  </p:childTnLst>
                                </p:cTn>
                              </p:par>
                              <p:par>
                                <p:cTn id="190" presetID="10" presetClass="entr" presetSubtype="0" fill="hold" nodeType="withEffect">
                                  <p:stCondLst>
                                    <p:cond delay="0"/>
                                  </p:stCondLst>
                                  <p:childTnLst>
                                    <p:set>
                                      <p:cBhvr>
                                        <p:cTn id="191" dur="1" fill="hold">
                                          <p:stCondLst>
                                            <p:cond delay="0"/>
                                          </p:stCondLst>
                                        </p:cTn>
                                        <p:tgtEl>
                                          <p:spTgt spid="20"/>
                                        </p:tgtEl>
                                        <p:attrNameLst>
                                          <p:attrName>style.visibility</p:attrName>
                                        </p:attrNameLst>
                                      </p:cBhvr>
                                      <p:to>
                                        <p:strVal val="visible"/>
                                      </p:to>
                                    </p:set>
                                    <p:animEffect transition="in" filter="fade">
                                      <p:cBhvr>
                                        <p:cTn id="19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P spid="8" grpId="0" build="allAtOnce"/>
      <p:bldP spid="10" grpId="0" build="allAtOnce"/>
      <p:bldP spid="9" grpId="0" build="allAtOnce"/>
      <p:bldP spid="2" grpId="0"/>
      <p:bldP spid="2" grpId="1"/>
      <p:bldP spid="4" grpId="0"/>
      <p:bldP spid="4" grpId="1"/>
      <p:bldP spid="17" grpId="0"/>
      <p:bldP spid="17" grpId="1"/>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B068505-0EB0-8072-742B-286303702EDD}"/>
              </a:ext>
            </a:extLst>
          </p:cNvPr>
          <p:cNvSpPr>
            <a:spLocks noGrp="1"/>
          </p:cNvSpPr>
          <p:nvPr>
            <p:ph type="title"/>
          </p:nvPr>
        </p:nvSpPr>
        <p:spPr>
          <a:xfrm>
            <a:off x="838200" y="0"/>
            <a:ext cx="10515600" cy="707320"/>
          </a:xfrm>
        </p:spPr>
        <p:txBody>
          <a:bodyPr/>
          <a:lstStyle/>
          <a:p>
            <a:r>
              <a:rPr lang="hu-HU" dirty="0"/>
              <a:t>Felhasználói információ</a:t>
            </a:r>
          </a:p>
        </p:txBody>
      </p:sp>
      <p:sp>
        <p:nvSpPr>
          <p:cNvPr id="3" name="Tartalom helye 2">
            <a:extLst>
              <a:ext uri="{FF2B5EF4-FFF2-40B4-BE49-F238E27FC236}">
                <a16:creationId xmlns:a16="http://schemas.microsoft.com/office/drawing/2014/main" id="{9818AB36-CD95-CACD-579A-C6767ACBD831}"/>
              </a:ext>
            </a:extLst>
          </p:cNvPr>
          <p:cNvSpPr>
            <a:spLocks noGrp="1"/>
          </p:cNvSpPr>
          <p:nvPr>
            <p:ph idx="1"/>
          </p:nvPr>
        </p:nvSpPr>
        <p:spPr>
          <a:xfrm>
            <a:off x="838200" y="707319"/>
            <a:ext cx="10515600" cy="5783791"/>
          </a:xfrm>
        </p:spPr>
        <p:txBody>
          <a:bodyPr>
            <a:normAutofit fontScale="62500" lnSpcReduction="20000"/>
          </a:bodyPr>
          <a:lstStyle/>
          <a:p>
            <a:pPr>
              <a:lnSpc>
                <a:spcPct val="150000"/>
              </a:lnSpc>
              <a:spcAft>
                <a:spcPts val="800"/>
              </a:spcAft>
            </a:pPr>
            <a:r>
              <a:rPr lang="hu-HU" sz="3800" kern="1800" dirty="0">
                <a:effectLst/>
                <a:latin typeface="Times New Roman" panose="02020603050405020304" pitchFamily="18" charset="0"/>
                <a:ea typeface="Times New Roman" panose="02020603050405020304" pitchFamily="18" charset="0"/>
                <a:cs typeface="Times New Roman" panose="02020603050405020304" pitchFamily="18" charset="0"/>
              </a:rPr>
              <a:t>A </a:t>
            </a:r>
            <a:r>
              <a:rPr lang="hu-HU" sz="3800" kern="1800" dirty="0" err="1">
                <a:effectLst/>
                <a:latin typeface="Times New Roman" panose="02020603050405020304" pitchFamily="18" charset="0"/>
                <a:ea typeface="Times New Roman" panose="02020603050405020304" pitchFamily="18" charset="0"/>
                <a:cs typeface="Times New Roman" panose="02020603050405020304" pitchFamily="18" charset="0"/>
              </a:rPr>
              <a:t>Chatex</a:t>
            </a:r>
            <a:r>
              <a:rPr lang="hu-HU" sz="3800" kern="1800" dirty="0">
                <a:effectLst/>
                <a:latin typeface="Times New Roman" panose="02020603050405020304" pitchFamily="18" charset="0"/>
                <a:ea typeface="Times New Roman" panose="02020603050405020304" pitchFamily="18" charset="0"/>
                <a:cs typeface="Times New Roman" panose="02020603050405020304" pitchFamily="18" charset="0"/>
              </a:rPr>
              <a:t> egy chat applikáció, amit arra szeretnénk fejleszteni, hogy majd jobb legyen, mint a Messenger, mert szerintünk azért, mert szétpakolnak egy chat applikációt sok haszontalan képességgel, nem lesz attól jobb, csak nehezebb lesz rajta kiigazodni, és mi ezen szeretnénk javítani.</a:t>
            </a:r>
            <a:endParaRPr lang="hu-HU" sz="3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800"/>
              </a:spcAft>
            </a:pPr>
            <a:r>
              <a:rPr lang="hu-HU" sz="3800" kern="1800" dirty="0">
                <a:effectLst/>
                <a:latin typeface="Times New Roman" panose="02020603050405020304" pitchFamily="18" charset="0"/>
                <a:ea typeface="Times New Roman" panose="02020603050405020304" pitchFamily="18" charset="0"/>
                <a:cs typeface="Times New Roman" panose="02020603050405020304" pitchFamily="18" charset="0"/>
              </a:rPr>
              <a:t>Hardver követelmények: </a:t>
            </a:r>
            <a:r>
              <a:rPr lang="hu-HU" sz="3800" dirty="0">
                <a:effectLst/>
                <a:latin typeface="Times New Roman" panose="02020603050405020304" pitchFamily="18" charset="0"/>
                <a:ea typeface="Times New Roman" panose="02020603050405020304" pitchFamily="18" charset="0"/>
                <a:cs typeface="Times New Roman" panose="02020603050405020304" pitchFamily="18" charset="0"/>
              </a:rPr>
              <a:t>Modern érintőképernyős eszköz</a:t>
            </a:r>
            <a:endParaRPr lang="hu-HU" sz="3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800"/>
              </a:spcAft>
            </a:pPr>
            <a:r>
              <a:rPr lang="hu-HU" sz="3800" kern="1800" dirty="0">
                <a:effectLst/>
                <a:latin typeface="Times New Roman" panose="02020603050405020304" pitchFamily="18" charset="0"/>
                <a:ea typeface="Times New Roman" panose="02020603050405020304" pitchFamily="18" charset="0"/>
                <a:cs typeface="Times New Roman" panose="02020603050405020304" pitchFamily="18" charset="0"/>
              </a:rPr>
              <a:t>Operációs rendszer: Legalább Android 5.0-ás verzió </a:t>
            </a:r>
            <a:endParaRPr lang="hu-HU" sz="3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800"/>
              </a:spcAft>
            </a:pPr>
            <a:r>
              <a:rPr lang="hu-HU" sz="3800" kern="1800" dirty="0">
                <a:effectLst/>
                <a:latin typeface="Times New Roman" panose="02020603050405020304" pitchFamily="18" charset="0"/>
                <a:ea typeface="Times New Roman" panose="02020603050405020304" pitchFamily="18" charset="0"/>
                <a:cs typeface="Times New Roman" panose="02020603050405020304" pitchFamily="18" charset="0"/>
              </a:rPr>
              <a:t>Szoftver követelmények: kell, hogy az applikációnak tudja telefonja futtatni.</a:t>
            </a:r>
            <a:endParaRPr lang="hu-HU" sz="3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800"/>
              </a:spcAft>
            </a:pPr>
            <a:r>
              <a:rPr lang="hu-HU" sz="3800" kern="1800" dirty="0">
                <a:effectLst/>
                <a:latin typeface="Times New Roman" panose="02020603050405020304" pitchFamily="18" charset="0"/>
                <a:ea typeface="Times New Roman" panose="02020603050405020304" pitchFamily="18" charset="0"/>
                <a:cs typeface="Times New Roman" panose="02020603050405020304" pitchFamily="18" charset="0"/>
              </a:rPr>
              <a:t>Internetkapcsolat: legalább 5 Mbps</a:t>
            </a:r>
            <a:endParaRPr lang="hu-HU" sz="3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800"/>
              </a:spcAft>
            </a:pPr>
            <a:r>
              <a:rPr lang="hu-HU" sz="3800" kern="1800" dirty="0">
                <a:effectLst/>
                <a:latin typeface="Times New Roman" panose="02020603050405020304" pitchFamily="18" charset="0"/>
                <a:ea typeface="Times New Roman" panose="02020603050405020304" pitchFamily="18" charset="0"/>
                <a:cs typeface="Times New Roman" panose="02020603050405020304" pitchFamily="18" charset="0"/>
              </a:rPr>
              <a:t>Minimum képernyőfelbontás: </a:t>
            </a:r>
            <a:r>
              <a:rPr lang="hu-HU" sz="3800" dirty="0">
                <a:effectLst/>
                <a:latin typeface="Times New Roman" panose="02020603050405020304" pitchFamily="18" charset="0"/>
                <a:ea typeface="Times New Roman" panose="02020603050405020304" pitchFamily="18" charset="0"/>
                <a:cs typeface="Times New Roman" panose="02020603050405020304" pitchFamily="18" charset="0"/>
              </a:rPr>
              <a:t>360x640 pixel.</a:t>
            </a:r>
            <a:endParaRPr lang="hu-HU" sz="3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hu-HU" dirty="0"/>
          </a:p>
        </p:txBody>
      </p:sp>
      <p:sp>
        <p:nvSpPr>
          <p:cNvPr id="4" name="Szövegdoboz 3">
            <a:extLst>
              <a:ext uri="{FF2B5EF4-FFF2-40B4-BE49-F238E27FC236}">
                <a16:creationId xmlns:a16="http://schemas.microsoft.com/office/drawing/2014/main" id="{E303F202-5FEB-EDB1-E539-BD1D875477C7}"/>
              </a:ext>
            </a:extLst>
          </p:cNvPr>
          <p:cNvSpPr txBox="1"/>
          <p:nvPr/>
        </p:nvSpPr>
        <p:spPr>
          <a:xfrm>
            <a:off x="838201" y="662162"/>
            <a:ext cx="10515600" cy="4052391"/>
          </a:xfrm>
          <a:prstGeom prst="rect">
            <a:avLst/>
          </a:prstGeom>
          <a:noFill/>
        </p:spPr>
        <p:txBody>
          <a:bodyPr wrap="square" rtlCol="0">
            <a:spAutoFit/>
          </a:bodyPr>
          <a:lstStyle/>
          <a:p>
            <a:pPr marL="342900" indent="-342900">
              <a:lnSpc>
                <a:spcPct val="150000"/>
              </a:lnSpc>
              <a:spcAft>
                <a:spcPts val="800"/>
              </a:spcAft>
              <a:buFont typeface="Arial" panose="020B0604020202020204" pitchFamily="34" charset="0"/>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Mivel az applikációnk egy chat alkalmazás ezért minden egyes funkcióhoz sajnos kell regisztráció, ahhoz, hogy hogyan kell regisztrálni, a következő oldalon megtalálod</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gn="just">
              <a:lnSpc>
                <a:spcPct val="150000"/>
              </a:lnSpc>
              <a:spcBef>
                <a:spcPts val="600"/>
              </a:spcBef>
              <a:spcAft>
                <a:spcPts val="800"/>
              </a:spcAft>
              <a:buFont typeface="Symbol" panose="05050102010706020507" pitchFamily="18" charset="2"/>
              <a:buChar char=""/>
              <a:tabLst>
                <a:tab pos="457200" algn="l"/>
              </a:tabLst>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Főoldal</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indent="-342900" algn="just">
              <a:lnSpc>
                <a:spcPct val="150000"/>
              </a:lnSpc>
              <a:spcBef>
                <a:spcPts val="600"/>
              </a:spcBef>
              <a:buFont typeface="Arial" panose="020B0604020202020204" pitchFamily="34" charset="0"/>
              <a:buChar char="•"/>
            </a:pPr>
            <a:r>
              <a:rPr lang="hu-HU" sz="2400" dirty="0">
                <a:effectLst/>
                <a:latin typeface="Times New Roman" panose="02020603050405020304" pitchFamily="18" charset="0"/>
                <a:ea typeface="Times New Roman" panose="02020603050405020304" pitchFamily="18" charset="0"/>
              </a:rPr>
              <a:t>Az alkalmazás/weboldal megnyitása után megjelenő felület (ha a felhasználó nincs bejelentkezve).</a:t>
            </a:r>
          </a:p>
          <a:p>
            <a:endParaRPr lang="hu-HU" dirty="0"/>
          </a:p>
        </p:txBody>
      </p:sp>
      <p:sp>
        <p:nvSpPr>
          <p:cNvPr id="5" name="Szövegdoboz 4">
            <a:extLst>
              <a:ext uri="{FF2B5EF4-FFF2-40B4-BE49-F238E27FC236}">
                <a16:creationId xmlns:a16="http://schemas.microsoft.com/office/drawing/2014/main" id="{2608996C-B8F8-8C56-749F-90B4FFD021CC}"/>
              </a:ext>
            </a:extLst>
          </p:cNvPr>
          <p:cNvSpPr txBox="1"/>
          <p:nvPr/>
        </p:nvSpPr>
        <p:spPr>
          <a:xfrm>
            <a:off x="838198" y="652315"/>
            <a:ext cx="10515599" cy="6730048"/>
          </a:xfrm>
          <a:prstGeom prst="rect">
            <a:avLst/>
          </a:prstGeom>
          <a:noFill/>
        </p:spPr>
        <p:txBody>
          <a:bodyPr wrap="square" rtlCol="0">
            <a:spAutoFit/>
          </a:bodyPr>
          <a:lstStyle/>
          <a:p>
            <a:pPr marL="342900" indent="-342900">
              <a:lnSpc>
                <a:spcPct val="150000"/>
              </a:lnSpc>
              <a:spcBef>
                <a:spcPts val="600"/>
              </a:spcBef>
              <a:buFont typeface="Arial" panose="020B0604020202020204" pitchFamily="34" charset="0"/>
              <a:buChar char="•"/>
            </a:pPr>
            <a:r>
              <a:rPr lang="hu-HU" sz="2400" dirty="0">
                <a:effectLst/>
                <a:latin typeface="Times New Roman" panose="02020603050405020304" pitchFamily="18" charset="0"/>
                <a:ea typeface="Times New Roman" panose="02020603050405020304" pitchFamily="18" charset="0"/>
              </a:rPr>
              <a:t>A felületen található:</a:t>
            </a:r>
          </a:p>
          <a:p>
            <a:pPr marL="571500" indent="-342900">
              <a:lnSpc>
                <a:spcPct val="150000"/>
              </a:lnSpc>
              <a:spcBef>
                <a:spcPts val="600"/>
              </a:spcBef>
              <a:spcAft>
                <a:spcPts val="800"/>
              </a:spcAft>
              <a:buFont typeface="Arial" panose="020B0604020202020204" pitchFamily="34" charset="0"/>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Regisztrációs felület, ami tartalmaz:</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1257300" lvl="2" indent="-342900">
              <a:lnSpc>
                <a:spcPct val="150000"/>
              </a:lnSpc>
              <a:spcBef>
                <a:spcPts val="600"/>
              </a:spcBef>
              <a:buFont typeface="Symbol" panose="05050102010706020507" pitchFamily="18" charset="2"/>
              <a:buChar char=""/>
              <a:tabLst>
                <a:tab pos="457200" algn="l"/>
              </a:tabLst>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Felhasználónév</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1257300" lvl="2" indent="-342900">
              <a:lnSpc>
                <a:spcPct val="150000"/>
              </a:lnSpc>
              <a:spcBef>
                <a:spcPts val="600"/>
              </a:spcBef>
              <a:buFont typeface="Symbol" panose="05050102010706020507" pitchFamily="18" charset="2"/>
              <a:buChar char=""/>
              <a:tabLst>
                <a:tab pos="457200" algn="l"/>
              </a:tabLst>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Email cím</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1257300" lvl="2" indent="-342900">
              <a:lnSpc>
                <a:spcPct val="150000"/>
              </a:lnSpc>
              <a:spcBef>
                <a:spcPts val="600"/>
              </a:spcBef>
              <a:buFont typeface="Symbol" panose="05050102010706020507" pitchFamily="18" charset="2"/>
              <a:buChar char=""/>
              <a:tabLst>
                <a:tab pos="457200" algn="l"/>
              </a:tabLst>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Jelszó</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1257300" lvl="2" indent="-342900">
              <a:lnSpc>
                <a:spcPct val="150000"/>
              </a:lnSpc>
              <a:spcBef>
                <a:spcPts val="600"/>
              </a:spcBef>
              <a:buFont typeface="Symbol" panose="05050102010706020507" pitchFamily="18" charset="2"/>
              <a:buChar char=""/>
              <a:tabLst>
                <a:tab pos="457200" algn="l"/>
              </a:tabLst>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Jelszó megerősítése</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1257300" lvl="2" indent="-342900">
              <a:lnSpc>
                <a:spcPct val="150000"/>
              </a:lnSpc>
              <a:spcBef>
                <a:spcPts val="600"/>
              </a:spcBef>
              <a:buFont typeface="Symbol" panose="05050102010706020507" pitchFamily="18" charset="2"/>
              <a:buChar char=""/>
              <a:tabLst>
                <a:tab pos="457200" algn="l"/>
              </a:tabLst>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Regisztrálás gomb</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1257300" lvl="2" indent="-342900">
              <a:lnSpc>
                <a:spcPct val="150000"/>
              </a:lnSpc>
              <a:spcBef>
                <a:spcPts val="600"/>
              </a:spcBef>
              <a:buFont typeface="Symbol" panose="05050102010706020507" pitchFamily="18" charset="2"/>
              <a:buChar char=""/>
              <a:tabLst>
                <a:tab pos="457200" algn="l"/>
              </a:tabLst>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Jelszó megjelenítése</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1257300" lvl="2" indent="-342900">
              <a:lnSpc>
                <a:spcPct val="150000"/>
              </a:lnSpc>
              <a:spcBef>
                <a:spcPts val="600"/>
              </a:spcBef>
              <a:spcAft>
                <a:spcPts val="800"/>
              </a:spcAft>
              <a:buFont typeface="Symbol" panose="05050102010706020507" pitchFamily="18" charset="2"/>
              <a:buChar char=""/>
              <a:tabLst>
                <a:tab pos="457200" algn="l"/>
              </a:tabLst>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Megváltozik a mező színe, ha nem </a:t>
            </a:r>
            <a:b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b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helyes adatot adnak meg</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hu-HU" dirty="0"/>
          </a:p>
        </p:txBody>
      </p:sp>
      <p:sp>
        <p:nvSpPr>
          <p:cNvPr id="6" name="Szövegdoboz 5">
            <a:extLst>
              <a:ext uri="{FF2B5EF4-FFF2-40B4-BE49-F238E27FC236}">
                <a16:creationId xmlns:a16="http://schemas.microsoft.com/office/drawing/2014/main" id="{7AABF391-3F00-AFBE-0A1B-7D10615AF4F1}"/>
              </a:ext>
            </a:extLst>
          </p:cNvPr>
          <p:cNvSpPr txBox="1"/>
          <p:nvPr/>
        </p:nvSpPr>
        <p:spPr>
          <a:xfrm>
            <a:off x="838198" y="663603"/>
            <a:ext cx="11353802" cy="6576159"/>
          </a:xfrm>
          <a:prstGeom prst="rect">
            <a:avLst/>
          </a:prstGeom>
          <a:noFill/>
        </p:spPr>
        <p:txBody>
          <a:bodyPr wrap="square" rtlCol="0">
            <a:spAutoFit/>
          </a:bodyPr>
          <a:lstStyle/>
          <a:p>
            <a:pPr marL="285750" indent="-285750" algn="just">
              <a:lnSpc>
                <a:spcPct val="150000"/>
              </a:lnSpc>
              <a:spcBef>
                <a:spcPts val="600"/>
              </a:spcBef>
              <a:buFont typeface="Arial" panose="020B0604020202020204" pitchFamily="34" charset="0"/>
              <a:buChar char="•"/>
            </a:pPr>
            <a:r>
              <a:rPr lang="hu-HU" sz="2400" dirty="0">
                <a:effectLst/>
                <a:latin typeface="Times New Roman" panose="02020603050405020304" pitchFamily="18" charset="0"/>
                <a:ea typeface="Times New Roman" panose="02020603050405020304" pitchFamily="18" charset="0"/>
              </a:rPr>
              <a:t>A felületen található:</a:t>
            </a:r>
          </a:p>
          <a:p>
            <a:pPr marL="514350" indent="-285750" algn="just">
              <a:lnSpc>
                <a:spcPct val="150000"/>
              </a:lnSpc>
              <a:spcBef>
                <a:spcPts val="600"/>
              </a:spcBef>
              <a:spcAft>
                <a:spcPts val="800"/>
              </a:spcAft>
              <a:buFont typeface="Arial" panose="020B0604020202020204" pitchFamily="34" charset="0"/>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Regisztrációs felület, ami tartalmaz:</a:t>
            </a:r>
          </a:p>
          <a:p>
            <a:pPr marL="800100" lvl="1" indent="-342900" algn="just">
              <a:lnSpc>
                <a:spcPct val="150000"/>
              </a:lnSpc>
              <a:spcBef>
                <a:spcPts val="600"/>
              </a:spcBef>
              <a:buFont typeface="Symbol" panose="05050102010706020507" pitchFamily="18" charset="2"/>
              <a:buChar char=""/>
              <a:tabLst>
                <a:tab pos="457200" algn="l"/>
              </a:tabLst>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Toastmessage-el jelzi, hogy sikeres-e a regisztráció</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gn="just">
              <a:lnSpc>
                <a:spcPct val="150000"/>
              </a:lnSpc>
              <a:spcBef>
                <a:spcPts val="600"/>
              </a:spcBef>
              <a:buFont typeface="Symbol" panose="05050102010706020507" pitchFamily="18" charset="2"/>
              <a:buChar char=""/>
              <a:tabLst>
                <a:tab pos="457200" algn="l"/>
              </a:tabLst>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A felhasználónév rész elvár legalább három karaktert és nem mehet túl 20 karakteren</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gn="just">
              <a:lnSpc>
                <a:spcPct val="150000"/>
              </a:lnSpc>
              <a:spcBef>
                <a:spcPts val="600"/>
              </a:spcBef>
              <a:buFont typeface="Symbol" panose="05050102010706020507" pitchFamily="18" charset="2"/>
              <a:buChar char=""/>
              <a:tabLst>
                <a:tab pos="457200" algn="l"/>
              </a:tabLst>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Az email cím rész elvár egy rendes email formátumot, szóval @-jel, az email nevezője (Pl.: gmail) és a domain név (Pl.: .com).</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gn="just">
              <a:lnSpc>
                <a:spcPct val="150000"/>
              </a:lnSpc>
              <a:spcBef>
                <a:spcPts val="600"/>
              </a:spcBef>
              <a:buFont typeface="Symbol" panose="05050102010706020507" pitchFamily="18" charset="2"/>
              <a:buChar char=""/>
              <a:tabLst>
                <a:tab pos="457200" algn="l"/>
              </a:tabLst>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A jelszó rész elvár minimum 8 karaktert, amiben kell lennie 1 kisbetűnek, 1 nagybetűnek és egy számot, maximum 20 karakter</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Bef>
                <a:spcPts val="600"/>
              </a:spcBef>
              <a:spcAft>
                <a:spcPts val="800"/>
              </a:spcAft>
              <a:buFont typeface="Symbol" panose="05050102010706020507" pitchFamily="18" charset="2"/>
              <a:buChar char=""/>
              <a:tabLst>
                <a:tab pos="457200" algn="l"/>
              </a:tabLst>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A jelszó megerősítésnél ugyan az, mint a jelszónál, csak még meg kell egyeznie a jelszóval is.</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hu-HU" dirty="0"/>
          </a:p>
        </p:txBody>
      </p:sp>
      <p:sp>
        <p:nvSpPr>
          <p:cNvPr id="7" name="Szövegdoboz 6">
            <a:extLst>
              <a:ext uri="{FF2B5EF4-FFF2-40B4-BE49-F238E27FC236}">
                <a16:creationId xmlns:a16="http://schemas.microsoft.com/office/drawing/2014/main" id="{41A5F61A-E3D0-7B79-4F62-76E8699AB3E1}"/>
              </a:ext>
            </a:extLst>
          </p:cNvPr>
          <p:cNvSpPr txBox="1"/>
          <p:nvPr/>
        </p:nvSpPr>
        <p:spPr>
          <a:xfrm>
            <a:off x="601339" y="655333"/>
            <a:ext cx="7046481" cy="6083717"/>
          </a:xfrm>
          <a:prstGeom prst="rect">
            <a:avLst/>
          </a:prstGeom>
          <a:noFill/>
        </p:spPr>
        <p:txBody>
          <a:bodyPr wrap="none" rtlCol="0">
            <a:spAutoFit/>
          </a:bodyPr>
          <a:lstStyle/>
          <a:p>
            <a:pPr marL="571500" indent="-342900">
              <a:lnSpc>
                <a:spcPct val="150000"/>
              </a:lnSpc>
              <a:spcBef>
                <a:spcPts val="1200"/>
              </a:spcBef>
              <a:spcAft>
                <a:spcPts val="800"/>
              </a:spcAft>
              <a:buFont typeface="Arial" panose="020B0604020202020204" pitchFamily="34" charset="0"/>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Bejelentkezési felület, ami tartalmaz:</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Bef>
                <a:spcPts val="1200"/>
              </a:spcBef>
              <a:buFont typeface="Symbol" panose="05050102010706020507" pitchFamily="18" charset="2"/>
              <a:buChar char=""/>
              <a:tabLst>
                <a:tab pos="457200" algn="l"/>
              </a:tabLst>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Email cím</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Bef>
                <a:spcPts val="1200"/>
              </a:spcBef>
              <a:buFont typeface="Symbol" panose="05050102010706020507" pitchFamily="18" charset="2"/>
              <a:buChar char=""/>
              <a:tabLst>
                <a:tab pos="457200" algn="l"/>
              </a:tabLst>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Jelszó</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Bef>
                <a:spcPts val="1200"/>
              </a:spcBef>
              <a:buFont typeface="Symbol" panose="05050102010706020507" pitchFamily="18" charset="2"/>
              <a:buChar char=""/>
              <a:tabLst>
                <a:tab pos="457200" algn="l"/>
              </a:tabLst>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Bejelentkezés gomb</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Bef>
                <a:spcPts val="1200"/>
              </a:spcBef>
              <a:buFont typeface="Symbol" panose="05050102010706020507" pitchFamily="18" charset="2"/>
              <a:buChar char=""/>
              <a:tabLst>
                <a:tab pos="457200" algn="l"/>
              </a:tabLst>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Jelszót megjelenítése</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Bef>
                <a:spcPts val="1200"/>
              </a:spcBef>
              <a:buFont typeface="Symbol" panose="05050102010706020507" pitchFamily="18" charset="2"/>
              <a:buChar char=""/>
              <a:tabLst>
                <a:tab pos="457200" algn="l"/>
              </a:tabLst>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elfelejtett jelszó mező</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Bef>
                <a:spcPts val="1200"/>
              </a:spcBef>
              <a:buFont typeface="Symbol" panose="05050102010706020507" pitchFamily="18" charset="2"/>
              <a:buChar char=""/>
              <a:tabLst>
                <a:tab pos="457200" algn="l"/>
              </a:tabLst>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Nyelv megváltoztatása</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Bef>
                <a:spcPts val="1200"/>
              </a:spcBef>
              <a:spcAft>
                <a:spcPts val="800"/>
              </a:spcAft>
              <a:buFont typeface="Symbol" panose="05050102010706020507" pitchFamily="18" charset="2"/>
              <a:buChar char=""/>
              <a:tabLst>
                <a:tab pos="457200" algn="l"/>
              </a:tabLst>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Toastmessage-el jelzi, hogy sikeres-e a bejelentkezés</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hu-HU" dirty="0"/>
          </a:p>
        </p:txBody>
      </p:sp>
      <p:pic>
        <p:nvPicPr>
          <p:cNvPr id="8" name="Kép 7">
            <a:extLst>
              <a:ext uri="{FF2B5EF4-FFF2-40B4-BE49-F238E27FC236}">
                <a16:creationId xmlns:a16="http://schemas.microsoft.com/office/drawing/2014/main" id="{932B64E0-4513-0942-5928-0595E7F3D91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60839" y="616214"/>
            <a:ext cx="2754085" cy="6122836"/>
          </a:xfrm>
          <a:prstGeom prst="rect">
            <a:avLst/>
          </a:prstGeom>
          <a:noFill/>
          <a:ln>
            <a:noFill/>
          </a:ln>
        </p:spPr>
      </p:pic>
      <p:pic>
        <p:nvPicPr>
          <p:cNvPr id="9" name="Kép 8" descr="A képen szöveg, képernyőkép, Betűtípus, szoftver látható&#10;&#10;Előfordulhat, hogy a mesterséges intelligencia által létrehozott tartalom helytelen.">
            <a:extLst>
              <a:ext uri="{FF2B5EF4-FFF2-40B4-BE49-F238E27FC236}">
                <a16:creationId xmlns:a16="http://schemas.microsoft.com/office/drawing/2014/main" id="{88011B9E-F8C5-524A-77CE-CE0B98B949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69895" y="616214"/>
            <a:ext cx="2754085" cy="6122836"/>
          </a:xfrm>
          <a:prstGeom prst="rect">
            <a:avLst/>
          </a:prstGeom>
        </p:spPr>
      </p:pic>
      <p:sp>
        <p:nvSpPr>
          <p:cNvPr id="10" name="Szövegdoboz 9">
            <a:extLst>
              <a:ext uri="{FF2B5EF4-FFF2-40B4-BE49-F238E27FC236}">
                <a16:creationId xmlns:a16="http://schemas.microsoft.com/office/drawing/2014/main" id="{AED5FF62-490F-8F71-ADEB-9180B18DC715}"/>
              </a:ext>
            </a:extLst>
          </p:cNvPr>
          <p:cNvSpPr txBox="1"/>
          <p:nvPr/>
        </p:nvSpPr>
        <p:spPr>
          <a:xfrm>
            <a:off x="556183" y="662161"/>
            <a:ext cx="10797614" cy="2934137"/>
          </a:xfrm>
          <a:prstGeom prst="rect">
            <a:avLst/>
          </a:prstGeom>
          <a:noFill/>
        </p:spPr>
        <p:txBody>
          <a:bodyPr wrap="square" rtlCol="0">
            <a:spAutoFit/>
          </a:bodyPr>
          <a:lstStyle/>
          <a:p>
            <a:pPr marL="632460" indent="-342900">
              <a:lnSpc>
                <a:spcPct val="150000"/>
              </a:lnSpc>
              <a:spcBef>
                <a:spcPts val="1200"/>
              </a:spcBef>
              <a:buFont typeface="Arial" panose="020B0604020202020204" pitchFamily="34" charset="0"/>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A fő képernyőn fér hozzá a felhasználó az alkalmazásunk fő részeihez</a:t>
            </a:r>
            <a:b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b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mint például maga a chatekhez, a csoportokhoz, ahol egyszerre több személy tud</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632460" indent="-342900">
              <a:lnSpc>
                <a:spcPct val="150000"/>
              </a:lnSpc>
              <a:spcBef>
                <a:spcPts val="1200"/>
              </a:spcBef>
              <a:spcAft>
                <a:spcPts val="800"/>
              </a:spcAft>
              <a:buFont typeface="Arial" panose="020B0604020202020204" pitchFamily="34" charset="0"/>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egy helyen </a:t>
            </a:r>
            <a:r>
              <a:rPr lang="hu-HU" sz="2400" dirty="0" err="1">
                <a:effectLst/>
                <a:latin typeface="Times New Roman" panose="02020603050405020304" pitchFamily="18" charset="0"/>
                <a:ea typeface="Times New Roman" panose="02020603050405020304" pitchFamily="18" charset="0"/>
                <a:cs typeface="Times New Roman" panose="02020603050405020304" pitchFamily="18" charset="0"/>
              </a:rPr>
              <a:t>chatelni</a:t>
            </a: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 egymással, beállítások menü, ahol minden </a:t>
            </a:r>
            <a:r>
              <a:rPr lang="hu-HU" sz="2400" dirty="0" err="1">
                <a:effectLst/>
                <a:latin typeface="Times New Roman" panose="02020603050405020304" pitchFamily="18" charset="0"/>
                <a:ea typeface="Times New Roman" panose="02020603050405020304" pitchFamily="18" charset="0"/>
                <a:cs typeface="Times New Roman" panose="02020603050405020304" pitchFamily="18" charset="0"/>
              </a:rPr>
              <a:t>fontosat</a:t>
            </a: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 beállíthat, Ismerősök kezelése és jelölése. </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hu-HU" sz="2400" dirty="0"/>
          </a:p>
        </p:txBody>
      </p:sp>
      <p:pic>
        <p:nvPicPr>
          <p:cNvPr id="11" name="Kép 10" descr="A képen szöveg, képernyőkép, szoftver, Multimédiás szoftver látható&#10;&#10;Előfordulhat, hogy a mesterséges intelligencia által létrehozott tartalom helytelen.">
            <a:extLst>
              <a:ext uri="{FF2B5EF4-FFF2-40B4-BE49-F238E27FC236}">
                <a16:creationId xmlns:a16="http://schemas.microsoft.com/office/drawing/2014/main" id="{C9A75CE9-A3F6-9187-5F82-468470AD9E9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21963" y="627378"/>
            <a:ext cx="2755368" cy="6123600"/>
          </a:xfrm>
          <a:prstGeom prst="rect">
            <a:avLst/>
          </a:prstGeom>
        </p:spPr>
      </p:pic>
    </p:spTree>
    <p:extLst>
      <p:ext uri="{BB962C8B-B14F-4D97-AF65-F5344CB8AC3E}">
        <p14:creationId xmlns:p14="http://schemas.microsoft.com/office/powerpoint/2010/main" val="6593377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3">
                                            <p:txEl>
                                              <p:pRg st="3" end="3"/>
                                            </p:txEl>
                                          </p:spTgt>
                                        </p:tgtEl>
                                      </p:cBhvr>
                                    </p:animEffect>
                                    <p:set>
                                      <p:cBhvr>
                                        <p:cTn id="16" dur="1" fill="hold">
                                          <p:stCondLst>
                                            <p:cond delay="499"/>
                                          </p:stCondLst>
                                        </p:cTn>
                                        <p:tgtEl>
                                          <p:spTgt spid="3">
                                            <p:txEl>
                                              <p:pRg st="3" end="3"/>
                                            </p:txEl>
                                          </p:spTgt>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3">
                                            <p:txEl>
                                              <p:pRg st="4" end="4"/>
                                            </p:txEl>
                                          </p:spTgt>
                                        </p:tgtEl>
                                      </p:cBhvr>
                                    </p:animEffect>
                                    <p:set>
                                      <p:cBhvr>
                                        <p:cTn id="19" dur="1" fill="hold">
                                          <p:stCondLst>
                                            <p:cond delay="499"/>
                                          </p:stCondLst>
                                        </p:cTn>
                                        <p:tgtEl>
                                          <p:spTgt spid="3">
                                            <p:txEl>
                                              <p:pRg st="4" end="4"/>
                                            </p:txEl>
                                          </p:spTgt>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3">
                                            <p:txEl>
                                              <p:pRg st="5" end="5"/>
                                            </p:txEl>
                                          </p:spTgt>
                                        </p:tgtEl>
                                      </p:cBhvr>
                                    </p:animEffect>
                                    <p:set>
                                      <p:cBhvr>
                                        <p:cTn id="22" dur="1" fill="hold">
                                          <p:stCondLst>
                                            <p:cond delay="499"/>
                                          </p:stCondLst>
                                        </p:cTn>
                                        <p:tgtEl>
                                          <p:spTgt spid="3">
                                            <p:txEl>
                                              <p:pRg st="5" end="5"/>
                                            </p:txEl>
                                          </p:spTgt>
                                        </p:tgtEl>
                                        <p:attrNameLst>
                                          <p:attrName>style.visibility</p:attrName>
                                        </p:attrNameLst>
                                      </p:cBhvr>
                                      <p:to>
                                        <p:strVal val="hidden"/>
                                      </p:to>
                                    </p:set>
                                  </p:childTnLst>
                                </p:cTn>
                              </p:par>
                              <p:par>
                                <p:cTn id="23" presetID="10"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4"/>
                                        </p:tgtEl>
                                      </p:cBhvr>
                                    </p:animEffect>
                                    <p:set>
                                      <p:cBhvr>
                                        <p:cTn id="30" dur="1" fill="hold">
                                          <p:stCondLst>
                                            <p:cond delay="499"/>
                                          </p:stCondLst>
                                        </p:cTn>
                                        <p:tgtEl>
                                          <p:spTgt spid="4"/>
                                        </p:tgtEl>
                                        <p:attrNameLst>
                                          <p:attrName>style.visibility</p:attrName>
                                        </p:attrNameLst>
                                      </p:cBhvr>
                                      <p:to>
                                        <p:strVal val="hidden"/>
                                      </p:to>
                                    </p:set>
                                  </p:childTnLst>
                                </p:cTn>
                              </p:par>
                              <p:par>
                                <p:cTn id="31" presetID="10" presetClass="entr" presetSubtype="0" fill="hold" nodeType="withEffect">
                                  <p:stCondLst>
                                    <p:cond delay="0"/>
                                  </p:stCondLst>
                                  <p:childTnLst>
                                    <p:set>
                                      <p:cBhvr>
                                        <p:cTn id="32" dur="1" fill="hold">
                                          <p:stCondLst>
                                            <p:cond delay="0"/>
                                          </p:stCondLst>
                                        </p:cTn>
                                        <p:tgtEl>
                                          <p:spTgt spid="5">
                                            <p:txEl>
                                              <p:pRg st="0" end="0"/>
                                            </p:txEl>
                                          </p:spTgt>
                                        </p:tgtEl>
                                        <p:attrNameLst>
                                          <p:attrName>style.visibility</p:attrName>
                                        </p:attrNameLst>
                                      </p:cBhvr>
                                      <p:to>
                                        <p:strVal val="visible"/>
                                      </p:to>
                                    </p:set>
                                    <p:animEffect transition="in" filter="fade">
                                      <p:cBhvr>
                                        <p:cTn id="33" dur="500"/>
                                        <p:tgtEl>
                                          <p:spTgt spid="5">
                                            <p:txEl>
                                              <p:pRg st="0" end="0"/>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1" end="1"/>
                                            </p:txEl>
                                          </p:spTgt>
                                        </p:tgtEl>
                                        <p:attrNameLst>
                                          <p:attrName>style.visibility</p:attrName>
                                        </p:attrNameLst>
                                      </p:cBhvr>
                                      <p:to>
                                        <p:strVal val="visible"/>
                                      </p:to>
                                    </p:set>
                                    <p:animEffect transition="in" filter="fade">
                                      <p:cBhvr>
                                        <p:cTn id="36" dur="500"/>
                                        <p:tgtEl>
                                          <p:spTgt spid="5">
                                            <p:txEl>
                                              <p:pRg st="1" end="1"/>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animEffect transition="in" filter="fade">
                                      <p:cBhvr>
                                        <p:cTn id="39" dur="500"/>
                                        <p:tgtEl>
                                          <p:spTgt spid="5">
                                            <p:txEl>
                                              <p:pRg st="2" end="2"/>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5">
                                            <p:txEl>
                                              <p:pRg st="3" end="3"/>
                                            </p:txEl>
                                          </p:spTgt>
                                        </p:tgtEl>
                                        <p:attrNameLst>
                                          <p:attrName>style.visibility</p:attrName>
                                        </p:attrNameLst>
                                      </p:cBhvr>
                                      <p:to>
                                        <p:strVal val="visible"/>
                                      </p:to>
                                    </p:set>
                                    <p:animEffect transition="in" filter="fade">
                                      <p:cBhvr>
                                        <p:cTn id="42" dur="500"/>
                                        <p:tgtEl>
                                          <p:spTgt spid="5">
                                            <p:txEl>
                                              <p:pRg st="3" end="3"/>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xEl>
                                              <p:pRg st="4" end="4"/>
                                            </p:txEl>
                                          </p:spTgt>
                                        </p:tgtEl>
                                        <p:attrNameLst>
                                          <p:attrName>style.visibility</p:attrName>
                                        </p:attrNameLst>
                                      </p:cBhvr>
                                      <p:to>
                                        <p:strVal val="visible"/>
                                      </p:to>
                                    </p:set>
                                    <p:animEffect transition="in" filter="fade">
                                      <p:cBhvr>
                                        <p:cTn id="45" dur="500"/>
                                        <p:tgtEl>
                                          <p:spTgt spid="5">
                                            <p:txEl>
                                              <p:pRg st="4" end="4"/>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5">
                                            <p:txEl>
                                              <p:pRg st="5" end="5"/>
                                            </p:txEl>
                                          </p:spTgt>
                                        </p:tgtEl>
                                        <p:attrNameLst>
                                          <p:attrName>style.visibility</p:attrName>
                                        </p:attrNameLst>
                                      </p:cBhvr>
                                      <p:to>
                                        <p:strVal val="visible"/>
                                      </p:to>
                                    </p:set>
                                    <p:animEffect transition="in" filter="fade">
                                      <p:cBhvr>
                                        <p:cTn id="48" dur="500"/>
                                        <p:tgtEl>
                                          <p:spTgt spid="5">
                                            <p:txEl>
                                              <p:pRg st="5" end="5"/>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5">
                                            <p:txEl>
                                              <p:pRg st="6" end="6"/>
                                            </p:txEl>
                                          </p:spTgt>
                                        </p:tgtEl>
                                        <p:attrNameLst>
                                          <p:attrName>style.visibility</p:attrName>
                                        </p:attrNameLst>
                                      </p:cBhvr>
                                      <p:to>
                                        <p:strVal val="visible"/>
                                      </p:to>
                                    </p:set>
                                    <p:animEffect transition="in" filter="fade">
                                      <p:cBhvr>
                                        <p:cTn id="51" dur="500"/>
                                        <p:tgtEl>
                                          <p:spTgt spid="5">
                                            <p:txEl>
                                              <p:pRg st="6" end="6"/>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5">
                                            <p:txEl>
                                              <p:pRg st="7" end="7"/>
                                            </p:txEl>
                                          </p:spTgt>
                                        </p:tgtEl>
                                        <p:attrNameLst>
                                          <p:attrName>style.visibility</p:attrName>
                                        </p:attrNameLst>
                                      </p:cBhvr>
                                      <p:to>
                                        <p:strVal val="visible"/>
                                      </p:to>
                                    </p:set>
                                    <p:animEffect transition="in" filter="fade">
                                      <p:cBhvr>
                                        <p:cTn id="54" dur="500"/>
                                        <p:tgtEl>
                                          <p:spTgt spid="5">
                                            <p:txEl>
                                              <p:pRg st="7" end="7"/>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5">
                                            <p:txEl>
                                              <p:pRg st="8" end="8"/>
                                            </p:txEl>
                                          </p:spTgt>
                                        </p:tgtEl>
                                        <p:attrNameLst>
                                          <p:attrName>style.visibility</p:attrName>
                                        </p:attrNameLst>
                                      </p:cBhvr>
                                      <p:to>
                                        <p:strVal val="visible"/>
                                      </p:to>
                                    </p:set>
                                    <p:animEffect transition="in" filter="fade">
                                      <p:cBhvr>
                                        <p:cTn id="57" dur="500"/>
                                        <p:tgtEl>
                                          <p:spTgt spid="5">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0" nodeType="clickEffect">
                                  <p:stCondLst>
                                    <p:cond delay="0"/>
                                  </p:stCondLst>
                                  <p:childTnLst>
                                    <p:animEffect transition="out" filter="fade">
                                      <p:cBhvr>
                                        <p:cTn id="61" dur="500"/>
                                        <p:tgtEl>
                                          <p:spTgt spid="5">
                                            <p:txEl>
                                              <p:pRg st="0" end="0"/>
                                            </p:txEl>
                                          </p:spTgt>
                                        </p:tgtEl>
                                      </p:cBhvr>
                                    </p:animEffect>
                                    <p:set>
                                      <p:cBhvr>
                                        <p:cTn id="62" dur="1" fill="hold">
                                          <p:stCondLst>
                                            <p:cond delay="499"/>
                                          </p:stCondLst>
                                        </p:cTn>
                                        <p:tgtEl>
                                          <p:spTgt spid="5">
                                            <p:txEl>
                                              <p:pRg st="0" end="0"/>
                                            </p:txEl>
                                          </p:spTgt>
                                        </p:tgtEl>
                                        <p:attrNameLst>
                                          <p:attrName>style.visibility</p:attrName>
                                        </p:attrNameLst>
                                      </p:cBhvr>
                                      <p:to>
                                        <p:strVal val="hidden"/>
                                      </p:to>
                                    </p:set>
                                  </p:childTnLst>
                                </p:cTn>
                              </p:par>
                              <p:par>
                                <p:cTn id="63" presetID="10" presetClass="exit" presetSubtype="0" fill="hold" grpId="0" nodeType="withEffect">
                                  <p:stCondLst>
                                    <p:cond delay="0"/>
                                  </p:stCondLst>
                                  <p:childTnLst>
                                    <p:animEffect transition="out" filter="fade">
                                      <p:cBhvr>
                                        <p:cTn id="64" dur="500"/>
                                        <p:tgtEl>
                                          <p:spTgt spid="5">
                                            <p:txEl>
                                              <p:pRg st="1" end="1"/>
                                            </p:txEl>
                                          </p:spTgt>
                                        </p:tgtEl>
                                      </p:cBhvr>
                                    </p:animEffect>
                                    <p:set>
                                      <p:cBhvr>
                                        <p:cTn id="65" dur="1" fill="hold">
                                          <p:stCondLst>
                                            <p:cond delay="499"/>
                                          </p:stCondLst>
                                        </p:cTn>
                                        <p:tgtEl>
                                          <p:spTgt spid="5">
                                            <p:txEl>
                                              <p:pRg st="1" end="1"/>
                                            </p:txEl>
                                          </p:spTgt>
                                        </p:tgtEl>
                                        <p:attrNameLst>
                                          <p:attrName>style.visibility</p:attrName>
                                        </p:attrNameLst>
                                      </p:cBhvr>
                                      <p:to>
                                        <p:strVal val="hidden"/>
                                      </p:to>
                                    </p:set>
                                  </p:childTnLst>
                                </p:cTn>
                              </p:par>
                              <p:par>
                                <p:cTn id="66" presetID="10" presetClass="exit" presetSubtype="0" fill="hold" grpId="0" nodeType="withEffect">
                                  <p:stCondLst>
                                    <p:cond delay="0"/>
                                  </p:stCondLst>
                                  <p:childTnLst>
                                    <p:animEffect transition="out" filter="fade">
                                      <p:cBhvr>
                                        <p:cTn id="67" dur="500"/>
                                        <p:tgtEl>
                                          <p:spTgt spid="5">
                                            <p:txEl>
                                              <p:pRg st="2" end="2"/>
                                            </p:txEl>
                                          </p:spTgt>
                                        </p:tgtEl>
                                      </p:cBhvr>
                                    </p:animEffect>
                                    <p:set>
                                      <p:cBhvr>
                                        <p:cTn id="68" dur="1" fill="hold">
                                          <p:stCondLst>
                                            <p:cond delay="499"/>
                                          </p:stCondLst>
                                        </p:cTn>
                                        <p:tgtEl>
                                          <p:spTgt spid="5">
                                            <p:txEl>
                                              <p:pRg st="2" end="2"/>
                                            </p:txEl>
                                          </p:spTgt>
                                        </p:tgtEl>
                                        <p:attrNameLst>
                                          <p:attrName>style.visibility</p:attrName>
                                        </p:attrNameLst>
                                      </p:cBhvr>
                                      <p:to>
                                        <p:strVal val="hidden"/>
                                      </p:to>
                                    </p:set>
                                  </p:childTnLst>
                                </p:cTn>
                              </p:par>
                              <p:par>
                                <p:cTn id="69" presetID="10" presetClass="exit" presetSubtype="0" fill="hold" grpId="0" nodeType="withEffect">
                                  <p:stCondLst>
                                    <p:cond delay="0"/>
                                  </p:stCondLst>
                                  <p:childTnLst>
                                    <p:animEffect transition="out" filter="fade">
                                      <p:cBhvr>
                                        <p:cTn id="70" dur="500"/>
                                        <p:tgtEl>
                                          <p:spTgt spid="5">
                                            <p:txEl>
                                              <p:pRg st="3" end="3"/>
                                            </p:txEl>
                                          </p:spTgt>
                                        </p:tgtEl>
                                      </p:cBhvr>
                                    </p:animEffect>
                                    <p:set>
                                      <p:cBhvr>
                                        <p:cTn id="71" dur="1" fill="hold">
                                          <p:stCondLst>
                                            <p:cond delay="499"/>
                                          </p:stCondLst>
                                        </p:cTn>
                                        <p:tgtEl>
                                          <p:spTgt spid="5">
                                            <p:txEl>
                                              <p:pRg st="3" end="3"/>
                                            </p:txEl>
                                          </p:spTgt>
                                        </p:tgtEl>
                                        <p:attrNameLst>
                                          <p:attrName>style.visibility</p:attrName>
                                        </p:attrNameLst>
                                      </p:cBhvr>
                                      <p:to>
                                        <p:strVal val="hidden"/>
                                      </p:to>
                                    </p:set>
                                  </p:childTnLst>
                                </p:cTn>
                              </p:par>
                              <p:par>
                                <p:cTn id="72" presetID="10" presetClass="exit" presetSubtype="0" fill="hold" grpId="0" nodeType="withEffect">
                                  <p:stCondLst>
                                    <p:cond delay="0"/>
                                  </p:stCondLst>
                                  <p:childTnLst>
                                    <p:animEffect transition="out" filter="fade">
                                      <p:cBhvr>
                                        <p:cTn id="73" dur="500"/>
                                        <p:tgtEl>
                                          <p:spTgt spid="5">
                                            <p:txEl>
                                              <p:pRg st="4" end="4"/>
                                            </p:txEl>
                                          </p:spTgt>
                                        </p:tgtEl>
                                      </p:cBhvr>
                                    </p:animEffect>
                                    <p:set>
                                      <p:cBhvr>
                                        <p:cTn id="74" dur="1" fill="hold">
                                          <p:stCondLst>
                                            <p:cond delay="499"/>
                                          </p:stCondLst>
                                        </p:cTn>
                                        <p:tgtEl>
                                          <p:spTgt spid="5">
                                            <p:txEl>
                                              <p:pRg st="4" end="4"/>
                                            </p:txEl>
                                          </p:spTgt>
                                        </p:tgtEl>
                                        <p:attrNameLst>
                                          <p:attrName>style.visibility</p:attrName>
                                        </p:attrNameLst>
                                      </p:cBhvr>
                                      <p:to>
                                        <p:strVal val="hidden"/>
                                      </p:to>
                                    </p:set>
                                  </p:childTnLst>
                                </p:cTn>
                              </p:par>
                              <p:par>
                                <p:cTn id="75" presetID="10" presetClass="exit" presetSubtype="0" fill="hold" grpId="0" nodeType="withEffect">
                                  <p:stCondLst>
                                    <p:cond delay="0"/>
                                  </p:stCondLst>
                                  <p:childTnLst>
                                    <p:animEffect transition="out" filter="fade">
                                      <p:cBhvr>
                                        <p:cTn id="76" dur="500"/>
                                        <p:tgtEl>
                                          <p:spTgt spid="5">
                                            <p:txEl>
                                              <p:pRg st="5" end="5"/>
                                            </p:txEl>
                                          </p:spTgt>
                                        </p:tgtEl>
                                      </p:cBhvr>
                                    </p:animEffect>
                                    <p:set>
                                      <p:cBhvr>
                                        <p:cTn id="77" dur="1" fill="hold">
                                          <p:stCondLst>
                                            <p:cond delay="499"/>
                                          </p:stCondLst>
                                        </p:cTn>
                                        <p:tgtEl>
                                          <p:spTgt spid="5">
                                            <p:txEl>
                                              <p:pRg st="5" end="5"/>
                                            </p:txEl>
                                          </p:spTgt>
                                        </p:tgtEl>
                                        <p:attrNameLst>
                                          <p:attrName>style.visibility</p:attrName>
                                        </p:attrNameLst>
                                      </p:cBhvr>
                                      <p:to>
                                        <p:strVal val="hidden"/>
                                      </p:to>
                                    </p:set>
                                  </p:childTnLst>
                                </p:cTn>
                              </p:par>
                              <p:par>
                                <p:cTn id="78" presetID="10" presetClass="exit" presetSubtype="0" fill="hold" grpId="0" nodeType="withEffect">
                                  <p:stCondLst>
                                    <p:cond delay="0"/>
                                  </p:stCondLst>
                                  <p:childTnLst>
                                    <p:animEffect transition="out" filter="fade">
                                      <p:cBhvr>
                                        <p:cTn id="79" dur="500"/>
                                        <p:tgtEl>
                                          <p:spTgt spid="5">
                                            <p:txEl>
                                              <p:pRg st="6" end="6"/>
                                            </p:txEl>
                                          </p:spTgt>
                                        </p:tgtEl>
                                      </p:cBhvr>
                                    </p:animEffect>
                                    <p:set>
                                      <p:cBhvr>
                                        <p:cTn id="80" dur="1" fill="hold">
                                          <p:stCondLst>
                                            <p:cond delay="499"/>
                                          </p:stCondLst>
                                        </p:cTn>
                                        <p:tgtEl>
                                          <p:spTgt spid="5">
                                            <p:txEl>
                                              <p:pRg st="6" end="6"/>
                                            </p:txEl>
                                          </p:spTgt>
                                        </p:tgtEl>
                                        <p:attrNameLst>
                                          <p:attrName>style.visibility</p:attrName>
                                        </p:attrNameLst>
                                      </p:cBhvr>
                                      <p:to>
                                        <p:strVal val="hidden"/>
                                      </p:to>
                                    </p:set>
                                  </p:childTnLst>
                                </p:cTn>
                              </p:par>
                              <p:par>
                                <p:cTn id="81" presetID="10" presetClass="exit" presetSubtype="0" fill="hold" grpId="0" nodeType="withEffect">
                                  <p:stCondLst>
                                    <p:cond delay="0"/>
                                  </p:stCondLst>
                                  <p:childTnLst>
                                    <p:animEffect transition="out" filter="fade">
                                      <p:cBhvr>
                                        <p:cTn id="82" dur="500"/>
                                        <p:tgtEl>
                                          <p:spTgt spid="5">
                                            <p:txEl>
                                              <p:pRg st="7" end="7"/>
                                            </p:txEl>
                                          </p:spTgt>
                                        </p:tgtEl>
                                      </p:cBhvr>
                                    </p:animEffect>
                                    <p:set>
                                      <p:cBhvr>
                                        <p:cTn id="83" dur="1" fill="hold">
                                          <p:stCondLst>
                                            <p:cond delay="499"/>
                                          </p:stCondLst>
                                        </p:cTn>
                                        <p:tgtEl>
                                          <p:spTgt spid="5">
                                            <p:txEl>
                                              <p:pRg st="7" end="7"/>
                                            </p:txEl>
                                          </p:spTgt>
                                        </p:tgtEl>
                                        <p:attrNameLst>
                                          <p:attrName>style.visibility</p:attrName>
                                        </p:attrNameLst>
                                      </p:cBhvr>
                                      <p:to>
                                        <p:strVal val="hidden"/>
                                      </p:to>
                                    </p:set>
                                  </p:childTnLst>
                                </p:cTn>
                              </p:par>
                              <p:par>
                                <p:cTn id="84" presetID="10" presetClass="exit" presetSubtype="0" fill="hold" grpId="0" nodeType="withEffect">
                                  <p:stCondLst>
                                    <p:cond delay="0"/>
                                  </p:stCondLst>
                                  <p:childTnLst>
                                    <p:animEffect transition="out" filter="fade">
                                      <p:cBhvr>
                                        <p:cTn id="85" dur="500"/>
                                        <p:tgtEl>
                                          <p:spTgt spid="5">
                                            <p:txEl>
                                              <p:pRg st="8" end="8"/>
                                            </p:txEl>
                                          </p:spTgt>
                                        </p:tgtEl>
                                      </p:cBhvr>
                                    </p:animEffect>
                                    <p:set>
                                      <p:cBhvr>
                                        <p:cTn id="86" dur="1" fill="hold">
                                          <p:stCondLst>
                                            <p:cond delay="499"/>
                                          </p:stCondLst>
                                        </p:cTn>
                                        <p:tgtEl>
                                          <p:spTgt spid="5">
                                            <p:txEl>
                                              <p:pRg st="8" end="8"/>
                                            </p:txEl>
                                          </p:spTgt>
                                        </p:tgtEl>
                                        <p:attrNameLst>
                                          <p:attrName>style.visibility</p:attrName>
                                        </p:attrNameLst>
                                      </p:cBhvr>
                                      <p:to>
                                        <p:strVal val="hidden"/>
                                      </p:to>
                                    </p:set>
                                  </p:childTnLst>
                                </p:cTn>
                              </p:par>
                              <p:par>
                                <p:cTn id="87" presetID="10" presetClass="entr" presetSubtype="0" fill="hold" nodeType="withEffect">
                                  <p:stCondLst>
                                    <p:cond delay="0"/>
                                  </p:stCondLst>
                                  <p:childTnLst>
                                    <p:set>
                                      <p:cBhvr>
                                        <p:cTn id="88" dur="1" fill="hold">
                                          <p:stCondLst>
                                            <p:cond delay="0"/>
                                          </p:stCondLst>
                                        </p:cTn>
                                        <p:tgtEl>
                                          <p:spTgt spid="8"/>
                                        </p:tgtEl>
                                        <p:attrNameLst>
                                          <p:attrName>style.visibility</p:attrName>
                                        </p:attrNameLst>
                                      </p:cBhvr>
                                      <p:to>
                                        <p:strVal val="visible"/>
                                      </p:to>
                                    </p:set>
                                    <p:animEffect transition="in" filter="fade">
                                      <p:cBhvr>
                                        <p:cTn id="89" dur="500"/>
                                        <p:tgtEl>
                                          <p:spTgt spid="8"/>
                                        </p:tgtEl>
                                      </p:cBhvr>
                                    </p:animEffect>
                                  </p:childTnLst>
                                </p:cTn>
                              </p:par>
                              <p:par>
                                <p:cTn id="90" presetID="10" presetClass="entr" presetSubtype="0" fill="hold" nodeType="withEffect">
                                  <p:stCondLst>
                                    <p:cond delay="0"/>
                                  </p:stCondLst>
                                  <p:childTnLst>
                                    <p:set>
                                      <p:cBhvr>
                                        <p:cTn id="91" dur="1" fill="hold">
                                          <p:stCondLst>
                                            <p:cond delay="0"/>
                                          </p:stCondLst>
                                        </p:cTn>
                                        <p:tgtEl>
                                          <p:spTgt spid="9"/>
                                        </p:tgtEl>
                                        <p:attrNameLst>
                                          <p:attrName>style.visibility</p:attrName>
                                        </p:attrNameLst>
                                      </p:cBhvr>
                                      <p:to>
                                        <p:strVal val="visible"/>
                                      </p:to>
                                    </p:set>
                                    <p:animEffect transition="in" filter="fade">
                                      <p:cBhvr>
                                        <p:cTn id="92" dur="500"/>
                                        <p:tgtEl>
                                          <p:spTgt spid="9"/>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nodeType="clickEffect">
                                  <p:stCondLst>
                                    <p:cond delay="0"/>
                                  </p:stCondLst>
                                  <p:childTnLst>
                                    <p:animEffect transition="out" filter="fade">
                                      <p:cBhvr>
                                        <p:cTn id="96" dur="500"/>
                                        <p:tgtEl>
                                          <p:spTgt spid="8"/>
                                        </p:tgtEl>
                                      </p:cBhvr>
                                    </p:animEffect>
                                    <p:set>
                                      <p:cBhvr>
                                        <p:cTn id="97" dur="1" fill="hold">
                                          <p:stCondLst>
                                            <p:cond delay="499"/>
                                          </p:stCondLst>
                                        </p:cTn>
                                        <p:tgtEl>
                                          <p:spTgt spid="8"/>
                                        </p:tgtEl>
                                        <p:attrNameLst>
                                          <p:attrName>style.visibility</p:attrName>
                                        </p:attrNameLst>
                                      </p:cBhvr>
                                      <p:to>
                                        <p:strVal val="hidden"/>
                                      </p:to>
                                    </p:set>
                                  </p:childTnLst>
                                </p:cTn>
                              </p:par>
                              <p:par>
                                <p:cTn id="98" presetID="10" presetClass="exit" presetSubtype="0" fill="hold" nodeType="withEffect">
                                  <p:stCondLst>
                                    <p:cond delay="0"/>
                                  </p:stCondLst>
                                  <p:childTnLst>
                                    <p:animEffect transition="out" filter="fade">
                                      <p:cBhvr>
                                        <p:cTn id="99" dur="500"/>
                                        <p:tgtEl>
                                          <p:spTgt spid="9"/>
                                        </p:tgtEl>
                                      </p:cBhvr>
                                    </p:animEffect>
                                    <p:set>
                                      <p:cBhvr>
                                        <p:cTn id="100" dur="1" fill="hold">
                                          <p:stCondLst>
                                            <p:cond delay="499"/>
                                          </p:stCondLst>
                                        </p:cTn>
                                        <p:tgtEl>
                                          <p:spTgt spid="9"/>
                                        </p:tgtEl>
                                        <p:attrNameLst>
                                          <p:attrName>style.visibility</p:attrName>
                                        </p:attrNameLst>
                                      </p:cBhvr>
                                      <p:to>
                                        <p:strVal val="hidden"/>
                                      </p:to>
                                    </p:set>
                                  </p:childTnLst>
                                </p:cTn>
                              </p:par>
                              <p:par>
                                <p:cTn id="101" presetID="10" presetClass="entr" presetSubtype="0" fill="hold" grpId="0" nodeType="withEffect">
                                  <p:stCondLst>
                                    <p:cond delay="0"/>
                                  </p:stCondLst>
                                  <p:childTnLst>
                                    <p:set>
                                      <p:cBhvr>
                                        <p:cTn id="102" dur="1" fill="hold">
                                          <p:stCondLst>
                                            <p:cond delay="0"/>
                                          </p:stCondLst>
                                        </p:cTn>
                                        <p:tgtEl>
                                          <p:spTgt spid="6"/>
                                        </p:tgtEl>
                                        <p:attrNameLst>
                                          <p:attrName>style.visibility</p:attrName>
                                        </p:attrNameLst>
                                      </p:cBhvr>
                                      <p:to>
                                        <p:strVal val="visible"/>
                                      </p:to>
                                    </p:set>
                                    <p:animEffect transition="in" filter="fade">
                                      <p:cBhvr>
                                        <p:cTn id="103" dur="500"/>
                                        <p:tgtEl>
                                          <p:spTgt spid="6"/>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xit" presetSubtype="0" fill="hold" grpId="1" nodeType="clickEffect">
                                  <p:stCondLst>
                                    <p:cond delay="0"/>
                                  </p:stCondLst>
                                  <p:childTnLst>
                                    <p:animEffect transition="out" filter="fade">
                                      <p:cBhvr>
                                        <p:cTn id="107" dur="500"/>
                                        <p:tgtEl>
                                          <p:spTgt spid="6"/>
                                        </p:tgtEl>
                                      </p:cBhvr>
                                    </p:animEffect>
                                    <p:set>
                                      <p:cBhvr>
                                        <p:cTn id="108" dur="1" fill="hold">
                                          <p:stCondLst>
                                            <p:cond delay="499"/>
                                          </p:stCondLst>
                                        </p:cTn>
                                        <p:tgtEl>
                                          <p:spTgt spid="6"/>
                                        </p:tgtEl>
                                        <p:attrNameLst>
                                          <p:attrName>style.visibility</p:attrName>
                                        </p:attrNameLst>
                                      </p:cBhvr>
                                      <p:to>
                                        <p:strVal val="hidden"/>
                                      </p:to>
                                    </p:set>
                                  </p:childTnLst>
                                </p:cTn>
                              </p:par>
                              <p:par>
                                <p:cTn id="109" presetID="10" presetClass="entr" presetSubtype="0" fill="hold" grpId="0" nodeType="withEffect">
                                  <p:stCondLst>
                                    <p:cond delay="0"/>
                                  </p:stCondLst>
                                  <p:childTnLst>
                                    <p:set>
                                      <p:cBhvr>
                                        <p:cTn id="110" dur="1" fill="hold">
                                          <p:stCondLst>
                                            <p:cond delay="0"/>
                                          </p:stCondLst>
                                        </p:cTn>
                                        <p:tgtEl>
                                          <p:spTgt spid="7"/>
                                        </p:tgtEl>
                                        <p:attrNameLst>
                                          <p:attrName>style.visibility</p:attrName>
                                        </p:attrNameLst>
                                      </p:cBhvr>
                                      <p:to>
                                        <p:strVal val="visible"/>
                                      </p:to>
                                    </p:set>
                                    <p:animEffect transition="in" filter="fade">
                                      <p:cBhvr>
                                        <p:cTn id="111" dur="500"/>
                                        <p:tgtEl>
                                          <p:spTgt spid="7"/>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xit" presetSubtype="0" fill="hold" grpId="1" nodeType="clickEffect">
                                  <p:stCondLst>
                                    <p:cond delay="0"/>
                                  </p:stCondLst>
                                  <p:childTnLst>
                                    <p:animEffect transition="out" filter="fade">
                                      <p:cBhvr>
                                        <p:cTn id="115" dur="500"/>
                                        <p:tgtEl>
                                          <p:spTgt spid="7"/>
                                        </p:tgtEl>
                                      </p:cBhvr>
                                    </p:animEffect>
                                    <p:set>
                                      <p:cBhvr>
                                        <p:cTn id="116" dur="1" fill="hold">
                                          <p:stCondLst>
                                            <p:cond delay="499"/>
                                          </p:stCondLst>
                                        </p:cTn>
                                        <p:tgtEl>
                                          <p:spTgt spid="7"/>
                                        </p:tgtEl>
                                        <p:attrNameLst>
                                          <p:attrName>style.visibility</p:attrName>
                                        </p:attrNameLst>
                                      </p:cBhvr>
                                      <p:to>
                                        <p:strVal val="hidden"/>
                                      </p:to>
                                    </p:set>
                                  </p:childTnLst>
                                </p:cTn>
                              </p:par>
                              <p:par>
                                <p:cTn id="117" presetID="10" presetClass="entr" presetSubtype="0" fill="hold" grpId="0" nodeType="withEffect">
                                  <p:stCondLst>
                                    <p:cond delay="0"/>
                                  </p:stCondLst>
                                  <p:childTnLst>
                                    <p:set>
                                      <p:cBhvr>
                                        <p:cTn id="118" dur="1" fill="hold">
                                          <p:stCondLst>
                                            <p:cond delay="0"/>
                                          </p:stCondLst>
                                        </p:cTn>
                                        <p:tgtEl>
                                          <p:spTgt spid="10"/>
                                        </p:tgtEl>
                                        <p:attrNameLst>
                                          <p:attrName>style.visibility</p:attrName>
                                        </p:attrNameLst>
                                      </p:cBhvr>
                                      <p:to>
                                        <p:strVal val="visible"/>
                                      </p:to>
                                    </p:set>
                                    <p:animEffect transition="in" filter="fade">
                                      <p:cBhvr>
                                        <p:cTn id="119" dur="500"/>
                                        <p:tgtEl>
                                          <p:spTgt spid="10"/>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xit" presetSubtype="0" fill="hold" grpId="1" nodeType="clickEffect">
                                  <p:stCondLst>
                                    <p:cond delay="0"/>
                                  </p:stCondLst>
                                  <p:childTnLst>
                                    <p:animEffect transition="out" filter="fade">
                                      <p:cBhvr>
                                        <p:cTn id="123" dur="500"/>
                                        <p:tgtEl>
                                          <p:spTgt spid="10"/>
                                        </p:tgtEl>
                                      </p:cBhvr>
                                    </p:animEffect>
                                    <p:set>
                                      <p:cBhvr>
                                        <p:cTn id="124" dur="1" fill="hold">
                                          <p:stCondLst>
                                            <p:cond delay="499"/>
                                          </p:stCondLst>
                                        </p:cTn>
                                        <p:tgtEl>
                                          <p:spTgt spid="10"/>
                                        </p:tgtEl>
                                        <p:attrNameLst>
                                          <p:attrName>style.visibility</p:attrName>
                                        </p:attrNameLst>
                                      </p:cBhvr>
                                      <p:to>
                                        <p:strVal val="hidden"/>
                                      </p:to>
                                    </p:set>
                                  </p:childTnLst>
                                </p:cTn>
                              </p:par>
                              <p:par>
                                <p:cTn id="125" presetID="10" presetClass="entr" presetSubtype="0" fill="hold" nodeType="withEffect">
                                  <p:stCondLst>
                                    <p:cond delay="0"/>
                                  </p:stCondLst>
                                  <p:childTnLst>
                                    <p:set>
                                      <p:cBhvr>
                                        <p:cTn id="126" dur="1" fill="hold">
                                          <p:stCondLst>
                                            <p:cond delay="0"/>
                                          </p:stCondLst>
                                        </p:cTn>
                                        <p:tgtEl>
                                          <p:spTgt spid="11"/>
                                        </p:tgtEl>
                                        <p:attrNameLst>
                                          <p:attrName>style.visibility</p:attrName>
                                        </p:attrNameLst>
                                      </p:cBhvr>
                                      <p:to>
                                        <p:strVal val="visible"/>
                                      </p:to>
                                    </p:set>
                                    <p:animEffect transition="in" filter="fade">
                                      <p:cBhvr>
                                        <p:cTn id="1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4" grpId="1"/>
      <p:bldP spid="5" grpId="0" uiExpand="1" build="allAtOnce"/>
      <p:bldP spid="6" grpId="0"/>
      <p:bldP spid="6" grpId="1"/>
      <p:bldP spid="7" grpId="0"/>
      <p:bldP spid="7" grpId="1"/>
      <p:bldP spid="10" grpId="0"/>
      <p:bldP spid="10"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C3F0FDB-B2DA-E421-5CF2-6119FA62B3FE}"/>
              </a:ext>
            </a:extLst>
          </p:cNvPr>
          <p:cNvSpPr>
            <a:spLocks noGrp="1"/>
          </p:cNvSpPr>
          <p:nvPr>
            <p:ph type="title"/>
          </p:nvPr>
        </p:nvSpPr>
        <p:spPr>
          <a:xfrm>
            <a:off x="838200" y="0"/>
            <a:ext cx="10515600" cy="745218"/>
          </a:xfrm>
        </p:spPr>
        <p:txBody>
          <a:bodyPr>
            <a:normAutofit/>
          </a:bodyPr>
          <a:lstStyle/>
          <a:p>
            <a:r>
              <a:rPr lang="hu-HU" sz="3600" b="1" dirty="0">
                <a:effectLst/>
                <a:latin typeface="Times New Roman" panose="02020603050405020304" pitchFamily="18" charset="0"/>
                <a:ea typeface="Times New Roman" panose="02020603050405020304" pitchFamily="18" charset="0"/>
              </a:rPr>
              <a:t>Applikáció használatának részletes ismertetése</a:t>
            </a:r>
            <a:endParaRPr lang="hu-HU" sz="3600" dirty="0"/>
          </a:p>
        </p:txBody>
      </p:sp>
      <p:sp>
        <p:nvSpPr>
          <p:cNvPr id="3" name="Tartalom helye 2">
            <a:extLst>
              <a:ext uri="{FF2B5EF4-FFF2-40B4-BE49-F238E27FC236}">
                <a16:creationId xmlns:a16="http://schemas.microsoft.com/office/drawing/2014/main" id="{0BED35E1-5806-0D3F-22BD-546F51CDB4A7}"/>
              </a:ext>
            </a:extLst>
          </p:cNvPr>
          <p:cNvSpPr>
            <a:spLocks noGrp="1"/>
          </p:cNvSpPr>
          <p:nvPr>
            <p:ph idx="1"/>
          </p:nvPr>
        </p:nvSpPr>
        <p:spPr>
          <a:xfrm>
            <a:off x="838200" y="745217"/>
            <a:ext cx="8022771" cy="5993039"/>
          </a:xfrm>
        </p:spPr>
        <p:txBody>
          <a:bodyPr>
            <a:normAutofit/>
          </a:bodyPr>
          <a:lstStyle/>
          <a:p>
            <a:pPr>
              <a:lnSpc>
                <a:spcPct val="150000"/>
              </a:lnSpc>
              <a:spcAft>
                <a:spcPts val="800"/>
              </a:spcAft>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Itt az applikáció bejelentkezési felületét látod, innét tudsz bejelentkezni a fiókodba, hogy el tudj kezdeni </a:t>
            </a:r>
            <a:r>
              <a:rPr lang="hu-HU" sz="2400" dirty="0" err="1">
                <a:effectLst/>
                <a:latin typeface="Times New Roman" panose="02020603050405020304" pitchFamily="18" charset="0"/>
                <a:ea typeface="Times New Roman" panose="02020603050405020304" pitchFamily="18" charset="0"/>
                <a:cs typeface="Times New Roman" panose="02020603050405020304" pitchFamily="18" charset="0"/>
              </a:rPr>
              <a:t>chatelni</a:t>
            </a: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 regisztrálni, ha nem lenne még fiókod, megváltoztatni az alkalmazás által használt nyelvet és a </a:t>
            </a:r>
            <a:r>
              <a:rPr lang="hu-HU" sz="2400" dirty="0" err="1">
                <a:effectLst/>
                <a:latin typeface="Times New Roman" panose="02020603050405020304" pitchFamily="18" charset="0"/>
                <a:ea typeface="Times New Roman" panose="02020603050405020304" pitchFamily="18" charset="0"/>
                <a:cs typeface="Times New Roman" panose="02020603050405020304" pitchFamily="18" charset="0"/>
              </a:rPr>
              <a:t>jelszavadat</a:t>
            </a: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 helyreállítani, ha elfelejtetted, vagy csak újat akarsz csináltatni.</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800"/>
              </a:spcAft>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Ha van fiókod akkor az emailed és jelszavad beírásával be tudsz jelentkezni, ha elfelejtetted a jelszavad, akkor nyomj az elfelejtett jelszó gombra és ha még nincs fiókod akkor készíthetsz egyet az Új fiók létrehozása gombal.</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hu-HU" dirty="0"/>
          </a:p>
        </p:txBody>
      </p:sp>
      <p:pic>
        <p:nvPicPr>
          <p:cNvPr id="4" name="Kép 3">
            <a:extLst>
              <a:ext uri="{FF2B5EF4-FFF2-40B4-BE49-F238E27FC236}">
                <a16:creationId xmlns:a16="http://schemas.microsoft.com/office/drawing/2014/main" id="{3BC51D5C-2E10-79BB-C649-30E381BAA86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84126" y="1089025"/>
            <a:ext cx="2105025" cy="4679950"/>
          </a:xfrm>
          <a:prstGeom prst="rect">
            <a:avLst/>
          </a:prstGeom>
          <a:noFill/>
          <a:ln>
            <a:noFill/>
          </a:ln>
        </p:spPr>
      </p:pic>
      <p:pic>
        <p:nvPicPr>
          <p:cNvPr id="5" name="Kép 4" descr="A képen szöveg, képernyőkép, szoftver, Multimédiás szoftver látható&#10;&#10;Előfordulhat, hogy a mesterséges intelligencia által létrehozott tartalom helytelen.">
            <a:extLst>
              <a:ext uri="{FF2B5EF4-FFF2-40B4-BE49-F238E27FC236}">
                <a16:creationId xmlns:a16="http://schemas.microsoft.com/office/drawing/2014/main" id="{0BE9665B-E9BE-9C38-68D8-E97347A542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83491" y="1089025"/>
            <a:ext cx="2105660" cy="4679950"/>
          </a:xfrm>
          <a:prstGeom prst="rect">
            <a:avLst/>
          </a:prstGeom>
        </p:spPr>
      </p:pic>
    </p:spTree>
    <p:extLst>
      <p:ext uri="{BB962C8B-B14F-4D97-AF65-F5344CB8AC3E}">
        <p14:creationId xmlns:p14="http://schemas.microsoft.com/office/powerpoint/2010/main" val="127114523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8B88F14-F014-0713-8F7B-3AB44C7BC6C9}"/>
              </a:ext>
            </a:extLst>
          </p:cNvPr>
          <p:cNvSpPr>
            <a:spLocks noGrp="1"/>
          </p:cNvSpPr>
          <p:nvPr>
            <p:ph type="title"/>
          </p:nvPr>
        </p:nvSpPr>
        <p:spPr/>
        <p:txBody>
          <a:bodyPr>
            <a:normAutofit/>
          </a:bodyPr>
          <a:lstStyle/>
          <a:p>
            <a:r>
              <a:rPr lang="hu-HU" sz="3600" b="1" dirty="0">
                <a:effectLst/>
                <a:latin typeface="Times New Roman" panose="02020603050405020304" pitchFamily="18" charset="0"/>
                <a:ea typeface="Times New Roman" panose="02020603050405020304" pitchFamily="18" charset="0"/>
                <a:cs typeface="Times New Roman" panose="02020603050405020304" pitchFamily="18" charset="0"/>
              </a:rPr>
              <a:t>Elfelejtett folyamatának ismertetése</a:t>
            </a:r>
            <a:endParaRPr lang="hu-HU" sz="3600" b="1" dirty="0">
              <a:latin typeface="Times New Roman" panose="02020603050405020304" pitchFamily="18" charset="0"/>
              <a:cs typeface="Times New Roman" panose="02020603050405020304" pitchFamily="18" charset="0"/>
            </a:endParaRPr>
          </a:p>
        </p:txBody>
      </p:sp>
      <p:sp>
        <p:nvSpPr>
          <p:cNvPr id="3" name="Tartalom helye 2">
            <a:extLst>
              <a:ext uri="{FF2B5EF4-FFF2-40B4-BE49-F238E27FC236}">
                <a16:creationId xmlns:a16="http://schemas.microsoft.com/office/drawing/2014/main" id="{229366C9-5B15-60DE-35F7-9C070172C78A}"/>
              </a:ext>
            </a:extLst>
          </p:cNvPr>
          <p:cNvSpPr>
            <a:spLocks noGrp="1"/>
          </p:cNvSpPr>
          <p:nvPr>
            <p:ph idx="1"/>
          </p:nvPr>
        </p:nvSpPr>
        <p:spPr>
          <a:xfrm>
            <a:off x="838200" y="1825625"/>
            <a:ext cx="7815943" cy="4351338"/>
          </a:xfrm>
        </p:spPr>
        <p:txBody>
          <a:bodyPr/>
          <a:lstStyle/>
          <a:p>
            <a:pPr>
              <a:lnSpc>
                <a:spcPct val="150000"/>
              </a:lnSpc>
              <a:spcBef>
                <a:spcPts val="1200"/>
              </a:spcBef>
              <a:spcAft>
                <a:spcPts val="800"/>
              </a:spcAft>
              <a:buNone/>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Elfelejtett jelszó felület:</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Bef>
                <a:spcPts val="1200"/>
              </a:spcBef>
              <a:buFont typeface="+mj-lt"/>
              <a:buAutoNum type="arabicPeriod"/>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Megadja a felhasználó az email címét</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Bef>
                <a:spcPts val="1200"/>
              </a:spcBef>
              <a:spcAft>
                <a:spcPts val="800"/>
              </a:spcAft>
              <a:buFont typeface="+mj-lt"/>
              <a:buAutoNum type="arabicPeriod"/>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Megnyomja a Jelszó helyreállítása gombot</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800"/>
              </a:spcAft>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Ha helyes email címet adott meg, akkor az email fiókjában találja az üzenetet az új jelszó kéréséről.</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hu-HU" dirty="0"/>
          </a:p>
        </p:txBody>
      </p:sp>
      <p:pic>
        <p:nvPicPr>
          <p:cNvPr id="4" name="Kép 3" descr="A képen szöveg, képernyőkép, szoftver, Betűtípus látható&#10;&#10;Előfordulhat, hogy a mesterséges intelligencia által létrehozott tartalom helytelen.">
            <a:extLst>
              <a:ext uri="{FF2B5EF4-FFF2-40B4-BE49-F238E27FC236}">
                <a16:creationId xmlns:a16="http://schemas.microsoft.com/office/drawing/2014/main" id="{D2293FAF-D108-50AA-2509-0CC0B293AE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83915" y="365125"/>
            <a:ext cx="2689497" cy="5977561"/>
          </a:xfrm>
          <a:prstGeom prst="rect">
            <a:avLst/>
          </a:prstGeom>
        </p:spPr>
      </p:pic>
      <p:pic>
        <p:nvPicPr>
          <p:cNvPr id="5" name="Kép 4" descr="A képen szöveg, képernyőkép, Betűtípus, szoftver látható&#10;&#10;Előfordulhat, hogy a mesterséges intelligencia által létrehozott tartalom helytelen.">
            <a:extLst>
              <a:ext uri="{FF2B5EF4-FFF2-40B4-BE49-F238E27FC236}">
                <a16:creationId xmlns:a16="http://schemas.microsoft.com/office/drawing/2014/main" id="{1C3465E4-2EAC-3F03-A44A-B5D3F2A249D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94777" y="365125"/>
            <a:ext cx="2688795" cy="5976000"/>
          </a:xfrm>
          <a:prstGeom prst="rect">
            <a:avLst/>
          </a:prstGeom>
        </p:spPr>
      </p:pic>
    </p:spTree>
    <p:extLst>
      <p:ext uri="{BB962C8B-B14F-4D97-AF65-F5344CB8AC3E}">
        <p14:creationId xmlns:p14="http://schemas.microsoft.com/office/powerpoint/2010/main" val="40884502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1B9FCE9-0A14-D7F0-D7A7-9DD8C2F187AF}"/>
              </a:ext>
            </a:extLst>
          </p:cNvPr>
          <p:cNvSpPr>
            <a:spLocks noGrp="1"/>
          </p:cNvSpPr>
          <p:nvPr>
            <p:ph type="title"/>
          </p:nvPr>
        </p:nvSpPr>
        <p:spPr/>
        <p:txBody>
          <a:bodyPr/>
          <a:lstStyle/>
          <a:p>
            <a:r>
              <a:rPr lang="hu-HU" sz="4400" b="1" dirty="0">
                <a:effectLst/>
                <a:latin typeface="Times New Roman" panose="02020603050405020304" pitchFamily="18" charset="0"/>
                <a:ea typeface="Times New Roman" panose="02020603050405020304" pitchFamily="18" charset="0"/>
                <a:cs typeface="Times New Roman" panose="02020603050405020304" pitchFamily="18" charset="0"/>
              </a:rPr>
              <a:t>Barát keresése folyamat ismertetése</a:t>
            </a:r>
            <a:endParaRPr lang="hu-HU" dirty="0"/>
          </a:p>
        </p:txBody>
      </p:sp>
      <p:sp>
        <p:nvSpPr>
          <p:cNvPr id="3" name="Tartalom helye 2">
            <a:extLst>
              <a:ext uri="{FF2B5EF4-FFF2-40B4-BE49-F238E27FC236}">
                <a16:creationId xmlns:a16="http://schemas.microsoft.com/office/drawing/2014/main" id="{7BBD7AD1-61A5-F480-8543-BF52D326DD2E}"/>
              </a:ext>
            </a:extLst>
          </p:cNvPr>
          <p:cNvSpPr>
            <a:spLocks noGrp="1"/>
          </p:cNvSpPr>
          <p:nvPr>
            <p:ph sz="half" idx="1"/>
          </p:nvPr>
        </p:nvSpPr>
        <p:spPr/>
        <p:txBody>
          <a:bodyPr/>
          <a:lstStyle/>
          <a:p>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A fő felületen rányomsz a „Ismerősök (Friends)” oldalra, ami előhozza a bal oldali képen látható felületet, oda kell beírnod egy fióknak a felhasználónevét, ha van hasonló találat vagy teljes egyezés, akkor kimutatja azt a felhasználót, utána már csak az „Jelölés (Add)” gombra kell rányomnod és el is küldted a felhasználónak a barátkérelmed.</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hu-HU" dirty="0"/>
          </a:p>
        </p:txBody>
      </p:sp>
      <p:sp>
        <p:nvSpPr>
          <p:cNvPr id="4" name="Tartalom helye 3">
            <a:extLst>
              <a:ext uri="{FF2B5EF4-FFF2-40B4-BE49-F238E27FC236}">
                <a16:creationId xmlns:a16="http://schemas.microsoft.com/office/drawing/2014/main" id="{A5777F4F-563C-1BBE-1D24-320781D8BAD6}"/>
              </a:ext>
            </a:extLst>
          </p:cNvPr>
          <p:cNvSpPr>
            <a:spLocks noGrp="1"/>
          </p:cNvSpPr>
          <p:nvPr>
            <p:ph sz="half" idx="2"/>
          </p:nvPr>
        </p:nvSpPr>
        <p:spPr/>
        <p:txBody>
          <a:bodyPr/>
          <a:lstStyle/>
          <a:p>
            <a:endParaRPr lang="hu-HU" dirty="0"/>
          </a:p>
        </p:txBody>
      </p:sp>
      <p:pic>
        <p:nvPicPr>
          <p:cNvPr id="5" name="Kép 4" descr="A képen szöveg, képernyőkép, multimédia, szoftver látható&#10;&#10;Előfordulhat, hogy a mesterséges intelligencia által létrehozott tartalom helytelen.">
            <a:extLst>
              <a:ext uri="{FF2B5EF4-FFF2-40B4-BE49-F238E27FC236}">
                <a16:creationId xmlns:a16="http://schemas.microsoft.com/office/drawing/2014/main" id="{386D1D1F-061A-FCCE-BC36-E0DB12DB014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56741" y="1355499"/>
            <a:ext cx="2351359" cy="5226030"/>
          </a:xfrm>
          <a:prstGeom prst="rect">
            <a:avLst/>
          </a:prstGeom>
        </p:spPr>
      </p:pic>
      <p:pic>
        <p:nvPicPr>
          <p:cNvPr id="6" name="Kép 5" descr="A képen szöveg, képernyőkép, szoftver, Multimédiás szoftver látható&#10;&#10;Előfordulhat, hogy a mesterséges intelligencia által létrehozott tartalom helytelen.">
            <a:extLst>
              <a:ext uri="{FF2B5EF4-FFF2-40B4-BE49-F238E27FC236}">
                <a16:creationId xmlns:a16="http://schemas.microsoft.com/office/drawing/2014/main" id="{8499CF91-BC9B-DCAE-E6BD-F895FF92AB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59286" y="1355499"/>
            <a:ext cx="2351359" cy="5226030"/>
          </a:xfrm>
          <a:prstGeom prst="rect">
            <a:avLst/>
          </a:prstGeom>
        </p:spPr>
      </p:pic>
    </p:spTree>
    <p:extLst>
      <p:ext uri="{BB962C8B-B14F-4D97-AF65-F5344CB8AC3E}">
        <p14:creationId xmlns:p14="http://schemas.microsoft.com/office/powerpoint/2010/main" val="3405217564"/>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D8085D7-0393-A4F4-D8E8-62DD4AC99897}"/>
              </a:ext>
            </a:extLst>
          </p:cNvPr>
          <p:cNvSpPr>
            <a:spLocks noGrp="1"/>
          </p:cNvSpPr>
          <p:nvPr>
            <p:ph type="title"/>
          </p:nvPr>
        </p:nvSpPr>
        <p:spPr/>
        <p:txBody>
          <a:bodyPr/>
          <a:lstStyle/>
          <a:p>
            <a:r>
              <a:rPr lang="hu-HU" sz="4400" b="1" dirty="0">
                <a:effectLst/>
                <a:latin typeface="Times New Roman" panose="02020603050405020304" pitchFamily="18" charset="0"/>
                <a:ea typeface="Times New Roman" panose="02020603050405020304" pitchFamily="18" charset="0"/>
                <a:cs typeface="Times New Roman" panose="02020603050405020304" pitchFamily="18" charset="0"/>
              </a:rPr>
              <a:t>Barátjelölések elfogadása</a:t>
            </a:r>
            <a:endParaRPr lang="hu-HU" dirty="0"/>
          </a:p>
        </p:txBody>
      </p:sp>
      <p:sp>
        <p:nvSpPr>
          <p:cNvPr id="3" name="Tartalom helye 2">
            <a:extLst>
              <a:ext uri="{FF2B5EF4-FFF2-40B4-BE49-F238E27FC236}">
                <a16:creationId xmlns:a16="http://schemas.microsoft.com/office/drawing/2014/main" id="{9FAD07BC-9C69-3F1B-E15D-43F277D506FC}"/>
              </a:ext>
            </a:extLst>
          </p:cNvPr>
          <p:cNvSpPr>
            <a:spLocks noGrp="1"/>
          </p:cNvSpPr>
          <p:nvPr>
            <p:ph sz="half" idx="1"/>
          </p:nvPr>
        </p:nvSpPr>
        <p:spPr/>
        <p:txBody>
          <a:bodyPr>
            <a:normAutofit fontScale="92500"/>
          </a:bodyPr>
          <a:lstStyle/>
          <a:p>
            <a:r>
              <a:rPr lang="hu-HU" sz="2800" dirty="0">
                <a:effectLst/>
                <a:latin typeface="Times New Roman" panose="02020603050405020304" pitchFamily="18" charset="0"/>
                <a:ea typeface="Times New Roman" panose="02020603050405020304" pitchFamily="18" charset="0"/>
                <a:cs typeface="Times New Roman" panose="02020603050405020304" pitchFamily="18" charset="0"/>
              </a:rPr>
              <a:t>Ha kaptál egy barátkérelmet, akkor bármikor amikor az Ismerősök felületre lépsz, kimutatva lesz piros számmal a „Barát jelölések” oldal, </a:t>
            </a:r>
            <a:r>
              <a:rPr lang="hu-HU" sz="2800" dirty="0" err="1">
                <a:effectLst/>
                <a:latin typeface="Times New Roman" panose="02020603050405020304" pitchFamily="18" charset="0"/>
                <a:ea typeface="Times New Roman" panose="02020603050405020304" pitchFamily="18" charset="0"/>
                <a:cs typeface="Times New Roman" panose="02020603050405020304" pitchFamily="18" charset="0"/>
              </a:rPr>
              <a:t>rákattíntva</a:t>
            </a:r>
            <a:r>
              <a:rPr lang="hu-HU" sz="2800" dirty="0">
                <a:effectLst/>
                <a:latin typeface="Times New Roman" panose="02020603050405020304" pitchFamily="18" charset="0"/>
                <a:ea typeface="Times New Roman" panose="02020603050405020304" pitchFamily="18" charset="0"/>
                <a:cs typeface="Times New Roman" panose="02020603050405020304" pitchFamily="18" charset="0"/>
              </a:rPr>
              <a:t> kifogja mutatni azokat a felhasználókat, akiknek a barátkérelmeit nem fogadtad vagy utasítottad el, ha el szeretnéd fogadni, csak a zöld pipára kell nyomnod, és ha el akarod utasítani, akkor a piros X-re.</a:t>
            </a:r>
            <a:endParaRPr lang="hu-HU" sz="2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Tartalom helye 3">
            <a:extLst>
              <a:ext uri="{FF2B5EF4-FFF2-40B4-BE49-F238E27FC236}">
                <a16:creationId xmlns:a16="http://schemas.microsoft.com/office/drawing/2014/main" id="{F406EDC3-D15F-2721-6F23-81E06AE90AC0}"/>
              </a:ext>
            </a:extLst>
          </p:cNvPr>
          <p:cNvSpPr>
            <a:spLocks noGrp="1"/>
          </p:cNvSpPr>
          <p:nvPr>
            <p:ph sz="half" idx="2"/>
          </p:nvPr>
        </p:nvSpPr>
        <p:spPr/>
        <p:txBody>
          <a:bodyPr>
            <a:normAutofit fontScale="92500"/>
          </a:bodyPr>
          <a:lstStyle/>
          <a:p>
            <a:endParaRPr lang="hu-HU"/>
          </a:p>
        </p:txBody>
      </p:sp>
      <p:pic>
        <p:nvPicPr>
          <p:cNvPr id="5" name="Kép 4" descr="A képen szöveg, képernyőkép, szoftver, Multimédiás szoftver látható&#10;&#10;Előfordulhat, hogy a mesterséges intelligencia által létrehozott tartalom helytelen.">
            <a:extLst>
              <a:ext uri="{FF2B5EF4-FFF2-40B4-BE49-F238E27FC236}">
                <a16:creationId xmlns:a16="http://schemas.microsoft.com/office/drawing/2014/main" id="{7237FEE4-AD28-0D7E-E09B-2E34B20A8E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81056" y="1230540"/>
            <a:ext cx="2481715" cy="5515754"/>
          </a:xfrm>
          <a:prstGeom prst="rect">
            <a:avLst/>
          </a:prstGeom>
        </p:spPr>
      </p:pic>
      <p:pic>
        <p:nvPicPr>
          <p:cNvPr id="6" name="Kép 5" descr="A képen szöveg, képernyőkép, szoftver, Multimédiás szoftver látható&#10;&#10;Előfordulhat, hogy a mesterséges intelligencia által létrehozott tartalom helytelen.">
            <a:extLst>
              <a:ext uri="{FF2B5EF4-FFF2-40B4-BE49-F238E27FC236}">
                <a16:creationId xmlns:a16="http://schemas.microsoft.com/office/drawing/2014/main" id="{C1DD6615-CB1F-2812-6872-186AE0CA96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46371" y="1230540"/>
            <a:ext cx="2481715" cy="5515754"/>
          </a:xfrm>
          <a:prstGeom prst="rect">
            <a:avLst/>
          </a:prstGeom>
        </p:spPr>
      </p:pic>
    </p:spTree>
    <p:extLst>
      <p:ext uri="{BB962C8B-B14F-4D97-AF65-F5344CB8AC3E}">
        <p14:creationId xmlns:p14="http://schemas.microsoft.com/office/powerpoint/2010/main" val="3437811114"/>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7F00274-DB67-F4D1-1CDA-F81C821017BC}"/>
              </a:ext>
            </a:extLst>
          </p:cNvPr>
          <p:cNvSpPr>
            <a:spLocks noGrp="1"/>
          </p:cNvSpPr>
          <p:nvPr>
            <p:ph type="title"/>
          </p:nvPr>
        </p:nvSpPr>
        <p:spPr/>
        <p:txBody>
          <a:bodyPr>
            <a:normAutofit/>
          </a:bodyPr>
          <a:lstStyle/>
          <a:p>
            <a:r>
              <a:rPr lang="hu-HU" sz="3600" b="1" dirty="0">
                <a:effectLst/>
                <a:latin typeface="Times New Roman" panose="02020603050405020304" pitchFamily="18" charset="0"/>
                <a:ea typeface="Times New Roman" panose="02020603050405020304" pitchFamily="18" charset="0"/>
              </a:rPr>
              <a:t>Beállítások navigálása</a:t>
            </a:r>
            <a:endParaRPr lang="hu-HU" sz="3600" dirty="0"/>
          </a:p>
        </p:txBody>
      </p:sp>
      <p:sp>
        <p:nvSpPr>
          <p:cNvPr id="3" name="Tartalom helye 2">
            <a:extLst>
              <a:ext uri="{FF2B5EF4-FFF2-40B4-BE49-F238E27FC236}">
                <a16:creationId xmlns:a16="http://schemas.microsoft.com/office/drawing/2014/main" id="{DB9EEFCA-F4C1-410A-015A-E12FCF2A6996}"/>
              </a:ext>
            </a:extLst>
          </p:cNvPr>
          <p:cNvSpPr>
            <a:spLocks noGrp="1"/>
          </p:cNvSpPr>
          <p:nvPr>
            <p:ph sz="half" idx="1"/>
          </p:nvPr>
        </p:nvSpPr>
        <p:spPr/>
        <p:txBody>
          <a:bodyPr>
            <a:normAutofit/>
          </a:bodyPr>
          <a:lstStyle/>
          <a:p>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A beállítások felületre nyomva előhúzza a bal oldali képernyőt, itt meg tudod változtatni az applikáció nyelvét, ki és be tudod kapcsolni az értesítéseket, a fiók adatait meg tudod nézni és a </a:t>
            </a:r>
            <a:r>
              <a:rPr lang="hu-HU" sz="2400" dirty="0" err="1">
                <a:effectLst/>
                <a:latin typeface="Times New Roman" panose="02020603050405020304" pitchFamily="18" charset="0"/>
                <a:ea typeface="Times New Roman" panose="02020603050405020304" pitchFamily="18" charset="0"/>
                <a:cs typeface="Times New Roman" panose="02020603050405020304" pitchFamily="18" charset="0"/>
              </a:rPr>
              <a:t>jelszavadat</a:t>
            </a: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 módosítani, még a Nyelv menüt bővíteni fogjuk több nyelvel.</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Tartalom helye 3">
            <a:extLst>
              <a:ext uri="{FF2B5EF4-FFF2-40B4-BE49-F238E27FC236}">
                <a16:creationId xmlns:a16="http://schemas.microsoft.com/office/drawing/2014/main" id="{F2A1E64D-AEFC-A2FE-5234-6B516726D548}"/>
              </a:ext>
            </a:extLst>
          </p:cNvPr>
          <p:cNvSpPr>
            <a:spLocks noGrp="1"/>
          </p:cNvSpPr>
          <p:nvPr>
            <p:ph sz="half" idx="2"/>
          </p:nvPr>
        </p:nvSpPr>
        <p:spPr/>
        <p:txBody>
          <a:bodyPr/>
          <a:lstStyle/>
          <a:p>
            <a:endParaRPr lang="hu-HU"/>
          </a:p>
        </p:txBody>
      </p:sp>
      <p:pic>
        <p:nvPicPr>
          <p:cNvPr id="5" name="Kép 4" descr="A képen képernyőkép, szöveg, szoftver, Multimédiás szoftver látható&#10;&#10;Előfordulhat, hogy a mesterséges intelligencia által létrehozott tartalom helytelen.">
            <a:extLst>
              <a:ext uri="{FF2B5EF4-FFF2-40B4-BE49-F238E27FC236}">
                <a16:creationId xmlns:a16="http://schemas.microsoft.com/office/drawing/2014/main" id="{67FE1743-CB52-057A-D7F0-D92C236572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0" y="241424"/>
            <a:ext cx="2868386" cy="6375152"/>
          </a:xfrm>
          <a:prstGeom prst="rect">
            <a:avLst/>
          </a:prstGeom>
        </p:spPr>
      </p:pic>
      <p:pic>
        <p:nvPicPr>
          <p:cNvPr id="6" name="Kép 5" descr="A képen szöveg, képernyőkép, szoftver, Multimédiás szoftver látható&#10;&#10;Előfordulhat, hogy a mesterséges intelligencia által létrehozott tartalom helytelen.">
            <a:extLst>
              <a:ext uri="{FF2B5EF4-FFF2-40B4-BE49-F238E27FC236}">
                <a16:creationId xmlns:a16="http://schemas.microsoft.com/office/drawing/2014/main" id="{59F2478E-F736-FFCE-16D3-C5171CB427A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40586" y="240976"/>
            <a:ext cx="2868587" cy="6375600"/>
          </a:xfrm>
          <a:prstGeom prst="rect">
            <a:avLst/>
          </a:prstGeom>
        </p:spPr>
      </p:pic>
      <p:pic>
        <p:nvPicPr>
          <p:cNvPr id="7" name="Kép 6" descr="A képen szöveg, képernyőkép, szoftver, Multimédiás szoftver látható&#10;&#10;Előfordulhat, hogy a mesterséges intelligencia által létrehozott tartalom helytelen.">
            <a:extLst>
              <a:ext uri="{FF2B5EF4-FFF2-40B4-BE49-F238E27FC236}">
                <a16:creationId xmlns:a16="http://schemas.microsoft.com/office/drawing/2014/main" id="{BF705C2C-886D-EBF4-581A-ACF941018ED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68414" y="240976"/>
            <a:ext cx="2868588" cy="6375600"/>
          </a:xfrm>
          <a:prstGeom prst="rect">
            <a:avLst/>
          </a:prstGeom>
        </p:spPr>
      </p:pic>
    </p:spTree>
    <p:extLst>
      <p:ext uri="{BB962C8B-B14F-4D97-AF65-F5344CB8AC3E}">
        <p14:creationId xmlns:p14="http://schemas.microsoft.com/office/powerpoint/2010/main" val="182157655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57EC100-9287-9701-70FA-799189260C08}"/>
              </a:ext>
            </a:extLst>
          </p:cNvPr>
          <p:cNvSpPr>
            <a:spLocks noGrp="1"/>
          </p:cNvSpPr>
          <p:nvPr>
            <p:ph type="title"/>
          </p:nvPr>
        </p:nvSpPr>
        <p:spPr/>
        <p:txBody>
          <a:bodyPr>
            <a:normAutofit/>
          </a:bodyPr>
          <a:lstStyle/>
          <a:p>
            <a:r>
              <a:rPr lang="hu-HU" sz="3600" b="1" dirty="0">
                <a:effectLst/>
                <a:latin typeface="Times New Roman" panose="02020603050405020304" pitchFamily="18" charset="0"/>
                <a:ea typeface="Times New Roman" panose="02020603050405020304" pitchFamily="18" charset="0"/>
              </a:rPr>
              <a:t>Fiók módosítása</a:t>
            </a:r>
            <a:endParaRPr lang="hu-HU" sz="3600" b="1" dirty="0"/>
          </a:p>
        </p:txBody>
      </p:sp>
      <p:sp>
        <p:nvSpPr>
          <p:cNvPr id="3" name="Tartalom helye 2">
            <a:extLst>
              <a:ext uri="{FF2B5EF4-FFF2-40B4-BE49-F238E27FC236}">
                <a16:creationId xmlns:a16="http://schemas.microsoft.com/office/drawing/2014/main" id="{CB9F99D2-5965-6BBA-2E60-8A2457D7425F}"/>
              </a:ext>
            </a:extLst>
          </p:cNvPr>
          <p:cNvSpPr>
            <a:spLocks noGrp="1"/>
          </p:cNvSpPr>
          <p:nvPr>
            <p:ph sz="half" idx="1"/>
          </p:nvPr>
        </p:nvSpPr>
        <p:spPr/>
        <p:txBody>
          <a:bodyPr>
            <a:normAutofit/>
          </a:bodyPr>
          <a:lstStyle/>
          <a:p>
            <a:r>
              <a:rPr lang="hu-HU" sz="3000" dirty="0">
                <a:effectLst/>
                <a:latin typeface="Times New Roman" panose="02020603050405020304" pitchFamily="18" charset="0"/>
                <a:ea typeface="Times New Roman" panose="02020603050405020304" pitchFamily="18" charset="0"/>
                <a:cs typeface="Times New Roman" panose="02020603050405020304" pitchFamily="18" charset="0"/>
              </a:rPr>
              <a:t>A fiók felületen meg tudod tekinteni az adataidat és néhány dolgot még módosítani is tudsz, mint például a profilképedet megváltoztatni akármilyen png, jpeg fájlal és a felhasználónevedet is megváltoztathatod.</a:t>
            </a:r>
            <a:endParaRPr lang="hu-HU" sz="30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5" name="Tartalom helye 4">
            <a:extLst>
              <a:ext uri="{FF2B5EF4-FFF2-40B4-BE49-F238E27FC236}">
                <a16:creationId xmlns:a16="http://schemas.microsoft.com/office/drawing/2014/main" id="{EC4F2CB0-8E2B-401E-3550-936F1686F7FB}"/>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7304976" y="253206"/>
            <a:ext cx="2807851" cy="6239669"/>
          </a:xfrm>
          <a:prstGeom prst="rect">
            <a:avLst/>
          </a:prstGeom>
          <a:noFill/>
          <a:ln>
            <a:noFill/>
          </a:ln>
        </p:spPr>
      </p:pic>
    </p:spTree>
    <p:extLst>
      <p:ext uri="{BB962C8B-B14F-4D97-AF65-F5344CB8AC3E}">
        <p14:creationId xmlns:p14="http://schemas.microsoft.com/office/powerpoint/2010/main" val="2577323551"/>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94C77E6-661D-43B0-3E55-CE98C9998C58}"/>
              </a:ext>
            </a:extLst>
          </p:cNvPr>
          <p:cNvSpPr>
            <a:spLocks noGrp="1"/>
          </p:cNvSpPr>
          <p:nvPr>
            <p:ph type="title"/>
          </p:nvPr>
        </p:nvSpPr>
        <p:spPr>
          <a:xfrm>
            <a:off x="838200" y="0"/>
            <a:ext cx="10515600" cy="701675"/>
          </a:xfrm>
        </p:spPr>
        <p:txBody>
          <a:bodyPr>
            <a:normAutofit/>
          </a:bodyPr>
          <a:lstStyle/>
          <a:p>
            <a:r>
              <a:rPr lang="hu-HU" sz="3600" b="1" dirty="0">
                <a:effectLst/>
                <a:latin typeface="Times New Roman" panose="02020603050405020304" pitchFamily="18" charset="0"/>
                <a:ea typeface="Times New Roman" panose="02020603050405020304" pitchFamily="18" charset="0"/>
                <a:cs typeface="Times New Roman" panose="02020603050405020304" pitchFamily="18" charset="0"/>
              </a:rPr>
              <a:t>További, még nem implementált ötleteink</a:t>
            </a:r>
            <a:endParaRPr lang="hu-HU" sz="3600" b="1" dirty="0"/>
          </a:p>
        </p:txBody>
      </p:sp>
      <p:sp>
        <p:nvSpPr>
          <p:cNvPr id="3" name="Tartalom helye 2">
            <a:extLst>
              <a:ext uri="{FF2B5EF4-FFF2-40B4-BE49-F238E27FC236}">
                <a16:creationId xmlns:a16="http://schemas.microsoft.com/office/drawing/2014/main" id="{C5804D7C-B3F2-30F4-E14F-D4644379EA1E}"/>
              </a:ext>
            </a:extLst>
          </p:cNvPr>
          <p:cNvSpPr>
            <a:spLocks noGrp="1"/>
          </p:cNvSpPr>
          <p:nvPr>
            <p:ph idx="1"/>
          </p:nvPr>
        </p:nvSpPr>
        <p:spPr>
          <a:xfrm>
            <a:off x="957943" y="701675"/>
            <a:ext cx="10515600" cy="4351338"/>
          </a:xfrm>
        </p:spPr>
        <p:txBody>
          <a:bodyPr>
            <a:noAutofit/>
          </a:bodyPr>
          <a:lstStyle/>
          <a:p>
            <a:pPr>
              <a:lnSpc>
                <a:spcPct val="150000"/>
              </a:lnSpc>
              <a:spcAft>
                <a:spcPts val="800"/>
              </a:spcAft>
              <a:buNone/>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Még biztosan tovább lehetne fejleszteni ezt az applikációt, már van pár ötletünk is, Például:</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mj-lt"/>
              <a:buAutoNum type="arabicPeriod"/>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Kétlépcsős hitelesítés, hogy biztonságosabb legyen a felhasználók fiókja.</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mj-lt"/>
              <a:buAutoNum type="arabicPeriod"/>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Bármikor elérhető szerver kapcsolat.</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mj-lt"/>
              <a:buAutoNum type="arabicPeriod"/>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Több testreszabhatósági lehetőség profilok és chatekhez az egyéniség kedvéért.</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mj-lt"/>
              <a:buAutoNum type="arabicPeriod"/>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Még több nyelv hozzáadása, hogy még több felhasználó tudja élvezni applikációnkat</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mj-lt"/>
              <a:buAutoNum type="arabicPeriod"/>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Egyszerű bejelentkezés Google fiók segítségével</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800"/>
              </a:spcAft>
              <a:buFont typeface="+mj-lt"/>
              <a:buAutoNum type="arabicPeriod"/>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Híváson át történő csevegés</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1775662"/>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A788E1A-39E4-45C9-AD36-D0B8C451B314}"/>
              </a:ext>
            </a:extLst>
          </p:cNvPr>
          <p:cNvSpPr>
            <a:spLocks noGrp="1"/>
          </p:cNvSpPr>
          <p:nvPr>
            <p:ph type="title"/>
          </p:nvPr>
        </p:nvSpPr>
        <p:spPr/>
        <p:txBody>
          <a:bodyPr/>
          <a:lstStyle/>
          <a:p>
            <a:r>
              <a:rPr lang="hu-HU" dirty="0" err="1">
                <a:latin typeface="Times New Roman" panose="02020603050405020304" pitchFamily="18" charset="0"/>
                <a:cs typeface="Times New Roman" panose="02020603050405020304" pitchFamily="18" charset="0"/>
              </a:rPr>
              <a:t>Source</a:t>
            </a:r>
            <a:r>
              <a:rPr lang="hu-HU" dirty="0">
                <a:latin typeface="Times New Roman" panose="02020603050405020304" pitchFamily="18" charset="0"/>
                <a:cs typeface="Times New Roman" panose="02020603050405020304" pitchFamily="18" charset="0"/>
              </a:rPr>
              <a:t> </a:t>
            </a:r>
            <a:r>
              <a:rPr lang="hu-HU" dirty="0" err="1">
                <a:latin typeface="Times New Roman" panose="02020603050405020304" pitchFamily="18" charset="0"/>
                <a:cs typeface="Times New Roman" panose="02020603050405020304" pitchFamily="18" charset="0"/>
              </a:rPr>
              <a:t>Code</a:t>
            </a:r>
            <a:endParaRPr lang="hu-HU" dirty="0">
              <a:latin typeface="Times New Roman" panose="02020603050405020304" pitchFamily="18" charset="0"/>
              <a:cs typeface="Times New Roman" panose="02020603050405020304" pitchFamily="18" charset="0"/>
            </a:endParaRPr>
          </a:p>
        </p:txBody>
      </p:sp>
      <p:sp>
        <p:nvSpPr>
          <p:cNvPr id="3" name="Tartalom helye 2">
            <a:extLst>
              <a:ext uri="{FF2B5EF4-FFF2-40B4-BE49-F238E27FC236}">
                <a16:creationId xmlns:a16="http://schemas.microsoft.com/office/drawing/2014/main" id="{451614D2-2BB6-4E0D-9F09-DA2E2BF51964}"/>
              </a:ext>
            </a:extLst>
          </p:cNvPr>
          <p:cNvSpPr>
            <a:spLocks noGrp="1"/>
          </p:cNvSpPr>
          <p:nvPr>
            <p:ph idx="1"/>
          </p:nvPr>
        </p:nvSpPr>
        <p:spPr>
          <a:xfrm>
            <a:off x="838200" y="1825625"/>
            <a:ext cx="5392271" cy="1840940"/>
          </a:xfrm>
        </p:spPr>
        <p:txBody>
          <a:bodyPr>
            <a:normAutofit/>
          </a:bodyPr>
          <a:lstStyle/>
          <a:p>
            <a:r>
              <a:rPr lang="hu-HU" sz="2600" dirty="0">
                <a:latin typeface="Times New Roman" panose="02020603050405020304" pitchFamily="18" charset="0"/>
                <a:cs typeface="Times New Roman" panose="02020603050405020304" pitchFamily="18" charset="0"/>
              </a:rPr>
              <a:t>We </a:t>
            </a:r>
            <a:r>
              <a:rPr lang="hu-HU" sz="2600" dirty="0" err="1">
                <a:latin typeface="Times New Roman" panose="02020603050405020304" pitchFamily="18" charset="0"/>
                <a:cs typeface="Times New Roman" panose="02020603050405020304" pitchFamily="18" charset="0"/>
              </a:rPr>
              <a:t>wrote</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our</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code</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with</a:t>
            </a:r>
            <a:r>
              <a:rPr lang="hu-HU" sz="2600" dirty="0">
                <a:latin typeface="Times New Roman" panose="02020603050405020304" pitchFamily="18" charset="0"/>
                <a:cs typeface="Times New Roman" panose="02020603050405020304" pitchFamily="18" charset="0"/>
              </a:rPr>
              <a:t> the </a:t>
            </a:r>
            <a:r>
              <a:rPr lang="hu-HU" sz="2600" dirty="0" err="1">
                <a:latin typeface="Times New Roman" panose="02020603050405020304" pitchFamily="18" charset="0"/>
                <a:cs typeface="Times New Roman" panose="02020603050405020304" pitchFamily="18" charset="0"/>
              </a:rPr>
              <a:t>principles</a:t>
            </a:r>
            <a:r>
              <a:rPr lang="hu-HU" sz="2600" dirty="0">
                <a:latin typeface="Times New Roman" panose="02020603050405020304" pitchFamily="18" charset="0"/>
                <a:cs typeface="Times New Roman" panose="02020603050405020304" pitchFamily="18" charset="0"/>
              </a:rPr>
              <a:t> of </a:t>
            </a:r>
            <a:r>
              <a:rPr lang="hu-HU" sz="2600" dirty="0" err="1">
                <a:latin typeface="Times New Roman" panose="02020603050405020304" pitchFamily="18" charset="0"/>
                <a:cs typeface="Times New Roman" panose="02020603050405020304" pitchFamily="18" charset="0"/>
              </a:rPr>
              <a:t>clean</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code</a:t>
            </a:r>
            <a:r>
              <a:rPr lang="hu-HU" sz="2600" dirty="0">
                <a:latin typeface="Times New Roman" panose="02020603050405020304" pitchFamily="18" charset="0"/>
                <a:cs typeface="Times New Roman" panose="02020603050405020304" pitchFamily="18" charset="0"/>
              </a:rPr>
              <a:t> in mind and </a:t>
            </a:r>
            <a:r>
              <a:rPr lang="hu-HU" sz="2600" dirty="0" err="1">
                <a:latin typeface="Times New Roman" panose="02020603050405020304" pitchFamily="18" charset="0"/>
                <a:cs typeface="Times New Roman" panose="02020603050405020304" pitchFamily="18" charset="0"/>
              </a:rPr>
              <a:t>created</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short</a:t>
            </a:r>
            <a:r>
              <a:rPr lang="hu-HU" sz="2600" dirty="0">
                <a:latin typeface="Times New Roman" panose="02020603050405020304" pitchFamily="18" charset="0"/>
                <a:cs typeface="Times New Roman" panose="02020603050405020304" pitchFamily="18" charset="0"/>
              </a:rPr>
              <a:t> and </a:t>
            </a:r>
            <a:r>
              <a:rPr lang="hu-HU" sz="2600" dirty="0" err="1">
                <a:latin typeface="Times New Roman" panose="02020603050405020304" pitchFamily="18" charset="0"/>
                <a:cs typeface="Times New Roman" panose="02020603050405020304" pitchFamily="18" charset="0"/>
              </a:rPr>
              <a:t>concise</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names</a:t>
            </a:r>
            <a:r>
              <a:rPr lang="hu-HU" sz="2600" dirty="0">
                <a:latin typeface="Times New Roman" panose="02020603050405020304" pitchFamily="18" charset="0"/>
                <a:cs typeface="Times New Roman" panose="02020603050405020304" pitchFamily="18" charset="0"/>
              </a:rPr>
              <a:t> for </a:t>
            </a:r>
            <a:r>
              <a:rPr lang="hu-HU" sz="2600" dirty="0" err="1">
                <a:latin typeface="Times New Roman" panose="02020603050405020304" pitchFamily="18" charset="0"/>
                <a:cs typeface="Times New Roman" panose="02020603050405020304" pitchFamily="18" charset="0"/>
              </a:rPr>
              <a:t>our</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classes</a:t>
            </a:r>
            <a:endParaRPr lang="hu-HU" sz="2600" dirty="0">
              <a:latin typeface="Times New Roman" panose="02020603050405020304" pitchFamily="18" charset="0"/>
              <a:cs typeface="Times New Roman" panose="02020603050405020304" pitchFamily="18" charset="0"/>
            </a:endParaRPr>
          </a:p>
        </p:txBody>
      </p:sp>
      <p:pic>
        <p:nvPicPr>
          <p:cNvPr id="4" name="Kép 3">
            <a:extLst>
              <a:ext uri="{FF2B5EF4-FFF2-40B4-BE49-F238E27FC236}">
                <a16:creationId xmlns:a16="http://schemas.microsoft.com/office/drawing/2014/main" id="{193D506C-AB31-42DA-8A66-DA900D5C23E5}"/>
              </a:ext>
            </a:extLst>
          </p:cNvPr>
          <p:cNvPicPr>
            <a:picLocks noChangeAspect="1"/>
          </p:cNvPicPr>
          <p:nvPr/>
        </p:nvPicPr>
        <p:blipFill>
          <a:blip r:embed="rId2"/>
          <a:stretch>
            <a:fillRect/>
          </a:stretch>
        </p:blipFill>
        <p:spPr>
          <a:xfrm>
            <a:off x="7003108" y="1993620"/>
            <a:ext cx="3857625" cy="752475"/>
          </a:xfrm>
          <a:prstGeom prst="rect">
            <a:avLst/>
          </a:prstGeom>
        </p:spPr>
      </p:pic>
      <p:sp>
        <p:nvSpPr>
          <p:cNvPr id="5" name="Szövegdoboz 4">
            <a:extLst>
              <a:ext uri="{FF2B5EF4-FFF2-40B4-BE49-F238E27FC236}">
                <a16:creationId xmlns:a16="http://schemas.microsoft.com/office/drawing/2014/main" id="{443C61E9-57E6-47D2-9FA3-F12076CE0D43}"/>
              </a:ext>
            </a:extLst>
          </p:cNvPr>
          <p:cNvSpPr txBox="1"/>
          <p:nvPr/>
        </p:nvSpPr>
        <p:spPr>
          <a:xfrm>
            <a:off x="838200" y="1786855"/>
            <a:ext cx="5188893" cy="1692771"/>
          </a:xfrm>
          <a:prstGeom prst="rect">
            <a:avLst/>
          </a:prstGeom>
          <a:noFill/>
        </p:spPr>
        <p:txBody>
          <a:bodyPr wrap="square" rtlCol="0">
            <a:spAutoFit/>
          </a:bodyPr>
          <a:lstStyle/>
          <a:p>
            <a:pPr marL="457200" indent="-457200">
              <a:buFont typeface="Arial" panose="020B0604020202020204" pitchFamily="34" charset="0"/>
              <a:buChar char="•"/>
            </a:pPr>
            <a:r>
              <a:rPr lang="hu-HU" sz="2600" dirty="0">
                <a:latin typeface="Times New Roman" panose="02020603050405020304" pitchFamily="18" charset="0"/>
                <a:cs typeface="Times New Roman" panose="02020603050405020304" pitchFamily="18" charset="0"/>
              </a:rPr>
              <a:t>We </a:t>
            </a:r>
            <a:r>
              <a:rPr lang="hu-HU" sz="2600" dirty="0" err="1">
                <a:latin typeface="Times New Roman" panose="02020603050405020304" pitchFamily="18" charset="0"/>
                <a:cs typeface="Times New Roman" panose="02020603050405020304" pitchFamily="18" charset="0"/>
              </a:rPr>
              <a:t>made</a:t>
            </a:r>
            <a:r>
              <a:rPr lang="hu-HU" sz="2600" dirty="0">
                <a:latin typeface="Times New Roman" panose="02020603050405020304" pitchFamily="18" charset="0"/>
                <a:cs typeface="Times New Roman" panose="02020603050405020304" pitchFamily="18" charset="0"/>
              </a:rPr>
              <a:t> the main </a:t>
            </a:r>
            <a:r>
              <a:rPr lang="hu-HU" sz="2600" dirty="0" err="1">
                <a:latin typeface="Times New Roman" panose="02020603050405020304" pitchFamily="18" charset="0"/>
                <a:cs typeface="Times New Roman" panose="02020603050405020304" pitchFamily="18" charset="0"/>
              </a:rPr>
              <a:t>dart</a:t>
            </a:r>
            <a:r>
              <a:rPr lang="hu-HU" sz="2600" dirty="0">
                <a:latin typeface="Times New Roman" panose="02020603050405020304" pitchFamily="18" charset="0"/>
                <a:cs typeface="Times New Roman" panose="02020603050405020304" pitchFamily="18" charset="0"/>
              </a:rPr>
              <a:t> file </a:t>
            </a:r>
            <a:r>
              <a:rPr lang="hu-HU" sz="2600" dirty="0" err="1">
                <a:latin typeface="Times New Roman" panose="02020603050405020304" pitchFamily="18" charset="0"/>
                <a:cs typeface="Times New Roman" panose="02020603050405020304" pitchFamily="18" charset="0"/>
              </a:rPr>
              <a:t>short</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with</a:t>
            </a:r>
            <a:r>
              <a:rPr lang="hu-HU" sz="2600" dirty="0">
                <a:latin typeface="Times New Roman" panose="02020603050405020304" pitchFamily="18" charset="0"/>
                <a:cs typeface="Times New Roman" panose="02020603050405020304" pitchFamily="18" charset="0"/>
              </a:rPr>
              <a:t> the </a:t>
            </a:r>
            <a:r>
              <a:rPr lang="hu-HU" sz="2600" dirty="0" err="1">
                <a:latin typeface="Times New Roman" panose="02020603050405020304" pitchFamily="18" charset="0"/>
                <a:cs typeface="Times New Roman" panose="02020603050405020304" pitchFamily="18" charset="0"/>
              </a:rPr>
              <a:t>help</a:t>
            </a:r>
            <a:r>
              <a:rPr lang="hu-HU" sz="2600" dirty="0">
                <a:latin typeface="Times New Roman" panose="02020603050405020304" pitchFamily="18" charset="0"/>
                <a:cs typeface="Times New Roman" panose="02020603050405020304" pitchFamily="18" charset="0"/>
              </a:rPr>
              <a:t> of </a:t>
            </a:r>
            <a:r>
              <a:rPr lang="hu-HU" sz="2600" dirty="0" err="1">
                <a:latin typeface="Times New Roman" panose="02020603050405020304" pitchFamily="18" charset="0"/>
                <a:cs typeface="Times New Roman" panose="02020603050405020304" pitchFamily="18" charset="0"/>
              </a:rPr>
              <a:t>Object</a:t>
            </a:r>
            <a:r>
              <a:rPr lang="hu-HU" sz="2600" dirty="0">
                <a:latin typeface="Times New Roman" panose="02020603050405020304" pitchFamily="18" charset="0"/>
                <a:cs typeface="Times New Roman" panose="02020603050405020304" pitchFamily="18" charset="0"/>
              </a:rPr>
              <a:t> Oriented </a:t>
            </a:r>
            <a:r>
              <a:rPr lang="hu-HU" sz="2600" dirty="0" err="1">
                <a:latin typeface="Times New Roman" panose="02020603050405020304" pitchFamily="18" charset="0"/>
                <a:cs typeface="Times New Roman" panose="02020603050405020304" pitchFamily="18" charset="0"/>
              </a:rPr>
              <a:t>Programming</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while</a:t>
            </a:r>
            <a:r>
              <a:rPr lang="hu-HU" sz="2600" dirty="0">
                <a:latin typeface="Times New Roman" panose="02020603050405020304" pitchFamily="18" charset="0"/>
                <a:cs typeface="Times New Roman" panose="02020603050405020304" pitchFamily="18" charset="0"/>
              </a:rPr>
              <a:t> also </a:t>
            </a:r>
            <a:r>
              <a:rPr lang="hu-HU" sz="2600" dirty="0" err="1">
                <a:latin typeface="Times New Roman" panose="02020603050405020304" pitchFamily="18" charset="0"/>
                <a:cs typeface="Times New Roman" panose="02020603050405020304" pitchFamily="18" charset="0"/>
              </a:rPr>
              <a:t>making</a:t>
            </a:r>
            <a:r>
              <a:rPr lang="hu-HU" sz="2600" dirty="0">
                <a:latin typeface="Times New Roman" panose="02020603050405020304" pitchFamily="18" charset="0"/>
                <a:cs typeface="Times New Roman" panose="02020603050405020304" pitchFamily="18" charset="0"/>
              </a:rPr>
              <a:t> the </a:t>
            </a:r>
            <a:r>
              <a:rPr lang="hu-HU" sz="2600" dirty="0" err="1">
                <a:latin typeface="Times New Roman" panose="02020603050405020304" pitchFamily="18" charset="0"/>
                <a:cs typeface="Times New Roman" panose="02020603050405020304" pitchFamily="18" charset="0"/>
              </a:rPr>
              <a:t>widgets</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easy</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to</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understand</a:t>
            </a:r>
            <a:r>
              <a:rPr lang="hu-HU" sz="2600" dirty="0">
                <a:latin typeface="Times New Roman" panose="02020603050405020304" pitchFamily="18" charset="0"/>
                <a:cs typeface="Times New Roman" panose="02020603050405020304" pitchFamily="18" charset="0"/>
              </a:rPr>
              <a:t>.</a:t>
            </a:r>
          </a:p>
        </p:txBody>
      </p:sp>
      <p:pic>
        <p:nvPicPr>
          <p:cNvPr id="6" name="Kép 5">
            <a:extLst>
              <a:ext uri="{FF2B5EF4-FFF2-40B4-BE49-F238E27FC236}">
                <a16:creationId xmlns:a16="http://schemas.microsoft.com/office/drawing/2014/main" id="{3B5EB640-2435-4635-9330-09E0D611E3E5}"/>
              </a:ext>
            </a:extLst>
          </p:cNvPr>
          <p:cNvPicPr>
            <a:picLocks noChangeAspect="1"/>
          </p:cNvPicPr>
          <p:nvPr/>
        </p:nvPicPr>
        <p:blipFill>
          <a:blip r:embed="rId3"/>
          <a:stretch>
            <a:fillRect/>
          </a:stretch>
        </p:blipFill>
        <p:spPr>
          <a:xfrm>
            <a:off x="7775745" y="365125"/>
            <a:ext cx="2159965" cy="4247712"/>
          </a:xfrm>
          <a:prstGeom prst="rect">
            <a:avLst/>
          </a:prstGeom>
        </p:spPr>
      </p:pic>
      <p:pic>
        <p:nvPicPr>
          <p:cNvPr id="7" name="Kép 6">
            <a:extLst>
              <a:ext uri="{FF2B5EF4-FFF2-40B4-BE49-F238E27FC236}">
                <a16:creationId xmlns:a16="http://schemas.microsoft.com/office/drawing/2014/main" id="{A25F3F5A-0448-4486-B778-2EA1AA95AB14}"/>
              </a:ext>
            </a:extLst>
          </p:cNvPr>
          <p:cNvPicPr>
            <a:picLocks noChangeAspect="1"/>
          </p:cNvPicPr>
          <p:nvPr/>
        </p:nvPicPr>
        <p:blipFill>
          <a:blip r:embed="rId4"/>
          <a:stretch>
            <a:fillRect/>
          </a:stretch>
        </p:blipFill>
        <p:spPr>
          <a:xfrm>
            <a:off x="6826887" y="256162"/>
            <a:ext cx="4443603" cy="4465637"/>
          </a:xfrm>
          <a:prstGeom prst="rect">
            <a:avLst/>
          </a:prstGeom>
        </p:spPr>
      </p:pic>
      <p:sp>
        <p:nvSpPr>
          <p:cNvPr id="8" name="Szövegdoboz 7">
            <a:extLst>
              <a:ext uri="{FF2B5EF4-FFF2-40B4-BE49-F238E27FC236}">
                <a16:creationId xmlns:a16="http://schemas.microsoft.com/office/drawing/2014/main" id="{B38A9B87-0971-40E3-94A9-AB5A23BFAE3B}"/>
              </a:ext>
            </a:extLst>
          </p:cNvPr>
          <p:cNvSpPr txBox="1"/>
          <p:nvPr/>
        </p:nvSpPr>
        <p:spPr>
          <a:xfrm>
            <a:off x="838200" y="1786855"/>
            <a:ext cx="4867999" cy="3293209"/>
          </a:xfrm>
          <a:prstGeom prst="rect">
            <a:avLst/>
          </a:prstGeom>
          <a:noFill/>
        </p:spPr>
        <p:txBody>
          <a:bodyPr wrap="square" rtlCol="0">
            <a:spAutoFit/>
          </a:bodyPr>
          <a:lstStyle/>
          <a:p>
            <a:pPr marL="457200" indent="-457200">
              <a:buFont typeface="Arial" panose="020B0604020202020204" pitchFamily="34" charset="0"/>
              <a:buChar char="•"/>
            </a:pPr>
            <a:r>
              <a:rPr lang="hu-HU" sz="2600" dirty="0">
                <a:latin typeface="Times New Roman" panose="02020603050405020304" pitchFamily="18" charset="0"/>
                <a:cs typeface="Times New Roman" panose="02020603050405020304" pitchFamily="18" charset="0"/>
              </a:rPr>
              <a:t>We show </a:t>
            </a:r>
            <a:r>
              <a:rPr lang="hu-HU" sz="2600" dirty="0" err="1">
                <a:latin typeface="Times New Roman" panose="02020603050405020304" pitchFamily="18" charset="0"/>
                <a:cs typeface="Times New Roman" panose="02020603050405020304" pitchFamily="18" charset="0"/>
              </a:rPr>
              <a:t>any</a:t>
            </a:r>
            <a:r>
              <a:rPr lang="hu-HU" sz="2600" dirty="0">
                <a:latin typeface="Times New Roman" panose="02020603050405020304" pitchFamily="18" charset="0"/>
                <a:cs typeface="Times New Roman" panose="02020603050405020304" pitchFamily="18" charset="0"/>
              </a:rPr>
              <a:t> popup </a:t>
            </a:r>
            <a:r>
              <a:rPr lang="hu-HU" sz="2600" dirty="0" err="1">
                <a:latin typeface="Times New Roman" panose="02020603050405020304" pitchFamily="18" charset="0"/>
                <a:cs typeface="Times New Roman" panose="02020603050405020304" pitchFamily="18" charset="0"/>
              </a:rPr>
              <a:t>messages</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using</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Flutter’s</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fluttertoast</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widget</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with</a:t>
            </a:r>
            <a:r>
              <a:rPr lang="hu-HU" sz="2600" dirty="0">
                <a:latin typeface="Times New Roman" panose="02020603050405020304" pitchFamily="18" charset="0"/>
                <a:cs typeface="Times New Roman" panose="02020603050405020304" pitchFamily="18" charset="0"/>
              </a:rPr>
              <a:t> the </a:t>
            </a:r>
            <a:r>
              <a:rPr lang="hu-HU" sz="2600" dirty="0" err="1">
                <a:latin typeface="Times New Roman" panose="02020603050405020304" pitchFamily="18" charset="0"/>
                <a:cs typeface="Times New Roman" panose="02020603050405020304" pitchFamily="18" charset="0"/>
              </a:rPr>
              <a:t>WhereToPercentage</a:t>
            </a:r>
            <a:r>
              <a:rPr lang="hu-HU" sz="2600" dirty="0">
                <a:latin typeface="Times New Roman" panose="02020603050405020304" pitchFamily="18" charset="0"/>
                <a:cs typeface="Times New Roman" panose="02020603050405020304" pitchFamily="18" charset="0"/>
              </a:rPr>
              <a:t>, we can set </a:t>
            </a:r>
            <a:r>
              <a:rPr lang="hu-HU" sz="2600" dirty="0" err="1">
                <a:latin typeface="Times New Roman" panose="02020603050405020304" pitchFamily="18" charset="0"/>
                <a:cs typeface="Times New Roman" panose="02020603050405020304" pitchFamily="18" charset="0"/>
              </a:rPr>
              <a:t>where</a:t>
            </a:r>
            <a:r>
              <a:rPr lang="hu-HU" sz="2600" dirty="0">
                <a:latin typeface="Times New Roman" panose="02020603050405020304" pitchFamily="18" charset="0"/>
                <a:cs typeface="Times New Roman" panose="02020603050405020304" pitchFamily="18" charset="0"/>
              </a:rPr>
              <a:t> the popup </a:t>
            </a:r>
            <a:r>
              <a:rPr lang="hu-HU" sz="2600" dirty="0" err="1">
                <a:latin typeface="Times New Roman" panose="02020603050405020304" pitchFamily="18" charset="0"/>
                <a:cs typeface="Times New Roman" panose="02020603050405020304" pitchFamily="18" charset="0"/>
              </a:rPr>
              <a:t>will</a:t>
            </a:r>
            <a:r>
              <a:rPr lang="hu-HU" sz="2600" dirty="0">
                <a:latin typeface="Times New Roman" panose="02020603050405020304" pitchFamily="18" charset="0"/>
                <a:cs typeface="Times New Roman" panose="02020603050405020304" pitchFamily="18" charset="0"/>
              </a:rPr>
              <a:t> appear and we can also set its duration for how long the popup text stays on screen</a:t>
            </a:r>
          </a:p>
        </p:txBody>
      </p:sp>
    </p:spTree>
    <p:extLst>
      <p:ext uri="{BB962C8B-B14F-4D97-AF65-F5344CB8AC3E}">
        <p14:creationId xmlns:p14="http://schemas.microsoft.com/office/powerpoint/2010/main" val="37453070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par>
                                <p:cTn id="28" presetID="10" presetClass="entr" presetSubtype="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5" grpId="1"/>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30C9067-0118-446F-976B-DA6855EA344B}"/>
              </a:ext>
            </a:extLst>
          </p:cNvPr>
          <p:cNvSpPr>
            <a:spLocks noGrp="1"/>
          </p:cNvSpPr>
          <p:nvPr>
            <p:ph type="title"/>
          </p:nvPr>
        </p:nvSpPr>
        <p:spPr/>
        <p:txBody>
          <a:bodyPr/>
          <a:lstStyle/>
          <a:p>
            <a:r>
              <a:rPr lang="hu-HU" dirty="0"/>
              <a:t>Szoftver Célja</a:t>
            </a:r>
          </a:p>
        </p:txBody>
      </p:sp>
      <p:sp>
        <p:nvSpPr>
          <p:cNvPr id="3" name="Tartalom helye 2">
            <a:extLst>
              <a:ext uri="{FF2B5EF4-FFF2-40B4-BE49-F238E27FC236}">
                <a16:creationId xmlns:a16="http://schemas.microsoft.com/office/drawing/2014/main" id="{D9A4FCFC-A10E-45DA-8F2B-BC5B71D5E353}"/>
              </a:ext>
            </a:extLst>
          </p:cNvPr>
          <p:cNvSpPr>
            <a:spLocks noGrp="1"/>
          </p:cNvSpPr>
          <p:nvPr>
            <p:ph idx="1"/>
          </p:nvPr>
        </p:nvSpPr>
        <p:spPr>
          <a:xfrm>
            <a:off x="838200" y="1825625"/>
            <a:ext cx="5953125" cy="4351338"/>
          </a:xfrm>
        </p:spPr>
        <p:txBody>
          <a:bodyPr>
            <a:normAutofit/>
          </a:bodyPr>
          <a:lstStyle/>
          <a:p>
            <a:r>
              <a:rPr lang="hu-HU" sz="2400" dirty="0">
                <a:latin typeface="Times New Roman" panose="02020603050405020304" pitchFamily="18" charset="0"/>
                <a:cs typeface="Times New Roman" panose="02020603050405020304" pitchFamily="18" charset="0"/>
              </a:rPr>
              <a:t>A Chatex alkalmazás célja, hogy egy alternatívát nyújtson a híres Messenger helyett, mégpedig úgy, hogy csak az egymás közötti csevegésre fókuszál minden olyan funkció nélkül, ami nem ezt a célt szolgálja. Más szóval, a Chatex használata egy sokkal könnyebb, gyorsabb, és felhasználó barátibb környezetet nyújt, míg ugyanúgy megtartja a játékos funkciókat. </a:t>
            </a:r>
            <a:r>
              <a:rPr lang="hu-HU" sz="2400" b="1" dirty="0">
                <a:latin typeface="Times New Roman" panose="02020603050405020304" pitchFamily="18" charset="0"/>
                <a:cs typeface="Times New Roman" panose="02020603050405020304" pitchFamily="18" charset="0"/>
              </a:rPr>
              <a:t>A fejlesztés közben be kell tartani a Clean Code alapszabályait.</a:t>
            </a:r>
            <a:endParaRPr lang="hu-HU" sz="2400" dirty="0">
              <a:latin typeface="Times New Roman" panose="02020603050405020304" pitchFamily="18" charset="0"/>
              <a:cs typeface="Times New Roman" panose="02020603050405020304" pitchFamily="18" charset="0"/>
            </a:endParaRPr>
          </a:p>
        </p:txBody>
      </p:sp>
      <p:pic>
        <p:nvPicPr>
          <p:cNvPr id="6" name="Kép 5">
            <a:extLst>
              <a:ext uri="{FF2B5EF4-FFF2-40B4-BE49-F238E27FC236}">
                <a16:creationId xmlns:a16="http://schemas.microsoft.com/office/drawing/2014/main" id="{F711514A-AF15-49BC-A145-4538269A25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9942" y="925092"/>
            <a:ext cx="2182140" cy="4849200"/>
          </a:xfrm>
          <a:prstGeom prst="rect">
            <a:avLst/>
          </a:prstGeom>
        </p:spPr>
      </p:pic>
    </p:spTree>
    <p:extLst>
      <p:ext uri="{BB962C8B-B14F-4D97-AF65-F5344CB8AC3E}">
        <p14:creationId xmlns:p14="http://schemas.microsoft.com/office/powerpoint/2010/main" val="3943719392"/>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139448B-94D0-45DC-B77C-DA5C8F141011}"/>
              </a:ext>
            </a:extLst>
          </p:cNvPr>
          <p:cNvSpPr>
            <a:spLocks noGrp="1"/>
          </p:cNvSpPr>
          <p:nvPr>
            <p:ph type="title"/>
          </p:nvPr>
        </p:nvSpPr>
        <p:spPr/>
        <p:txBody>
          <a:bodyPr/>
          <a:lstStyle/>
          <a:p>
            <a:r>
              <a:rPr lang="hu-HU" dirty="0" err="1">
                <a:latin typeface="Times New Roman" panose="02020603050405020304" pitchFamily="18" charset="0"/>
                <a:cs typeface="Times New Roman" panose="02020603050405020304" pitchFamily="18" charset="0"/>
              </a:rPr>
              <a:t>Tools</a:t>
            </a:r>
            <a:r>
              <a:rPr lang="hu-HU" dirty="0">
                <a:latin typeface="Times New Roman" panose="02020603050405020304" pitchFamily="18" charset="0"/>
                <a:cs typeface="Times New Roman" panose="02020603050405020304" pitchFamily="18" charset="0"/>
              </a:rPr>
              <a:t> for Project </a:t>
            </a:r>
            <a:r>
              <a:rPr lang="hu-HU" dirty="0" err="1">
                <a:latin typeface="Times New Roman" panose="02020603050405020304" pitchFamily="18" charset="0"/>
                <a:cs typeface="Times New Roman" panose="02020603050405020304" pitchFamily="18" charset="0"/>
              </a:rPr>
              <a:t>Development</a:t>
            </a:r>
            <a:endParaRPr lang="hu-HU" dirty="0">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304BA9E1-F4C3-4E08-94BD-60EBB04F624F}"/>
              </a:ext>
            </a:extLst>
          </p:cNvPr>
          <p:cNvSpPr>
            <a:spLocks noGrp="1" noChangeArrowheads="1"/>
          </p:cNvSpPr>
          <p:nvPr>
            <p:ph sz="half" idx="1"/>
          </p:nvPr>
        </p:nvSpPr>
        <p:spPr bwMode="auto">
          <a:xfrm>
            <a:off x="838200" y="1625570"/>
            <a:ext cx="5181601" cy="2775127"/>
          </a:xfrm>
          <a:prstGeom prst="rect">
            <a:avLst/>
          </a:prstGeom>
          <a:noFill/>
          <a:ln>
            <a:noFill/>
          </a:ln>
          <a:effectLst/>
        </p:spPr>
        <p:txBody>
          <a:bodyPr vert="horz" wrap="square" lIns="0" tIns="-12696" rIns="0" bIns="-12696"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hu-HU" altLang="hu-HU" sz="2600" dirty="0" err="1">
                <a:solidFill>
                  <a:srgbClr val="1F1F1F"/>
                </a:solidFill>
                <a:latin typeface="Times New Roman" panose="02020603050405020304" pitchFamily="18" charset="0"/>
                <a:cs typeface="Times New Roman" panose="02020603050405020304" pitchFamily="18" charset="0"/>
              </a:rPr>
              <a:t>To</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develop</a:t>
            </a:r>
            <a:r>
              <a:rPr lang="hu-HU" altLang="hu-HU" sz="2600" dirty="0">
                <a:solidFill>
                  <a:srgbClr val="1F1F1F"/>
                </a:solidFill>
                <a:latin typeface="Times New Roman" panose="02020603050405020304" pitchFamily="18" charset="0"/>
                <a:cs typeface="Times New Roman" panose="02020603050405020304" pitchFamily="18" charset="0"/>
              </a:rPr>
              <a:t> for Android, </a:t>
            </a:r>
            <a:r>
              <a:rPr lang="hu-HU" altLang="hu-HU" sz="2600" dirty="0" err="1">
                <a:solidFill>
                  <a:srgbClr val="1F1F1F"/>
                </a:solidFill>
                <a:latin typeface="Times New Roman" panose="02020603050405020304" pitchFamily="18" charset="0"/>
                <a:cs typeface="Times New Roman" panose="02020603050405020304" pitchFamily="18" charset="0"/>
              </a:rPr>
              <a:t>you</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need</a:t>
            </a:r>
            <a:r>
              <a:rPr lang="hu-HU" altLang="hu-HU" sz="2600" dirty="0">
                <a:solidFill>
                  <a:srgbClr val="1F1F1F"/>
                </a:solidFill>
                <a:latin typeface="Times New Roman" panose="02020603050405020304" pitchFamily="18" charset="0"/>
                <a:cs typeface="Times New Roman" panose="02020603050405020304" pitchFamily="18" charset="0"/>
              </a:rPr>
              <a:t> an IDE, in </a:t>
            </a:r>
            <a:r>
              <a:rPr lang="hu-HU" altLang="hu-HU" sz="2600" dirty="0" err="1">
                <a:solidFill>
                  <a:srgbClr val="1F1F1F"/>
                </a:solidFill>
                <a:latin typeface="Times New Roman" panose="02020603050405020304" pitchFamily="18" charset="0"/>
                <a:cs typeface="Times New Roman" panose="02020603050405020304" pitchFamily="18" charset="0"/>
              </a:rPr>
              <a:t>our</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case</a:t>
            </a:r>
            <a:r>
              <a:rPr lang="hu-HU" altLang="hu-HU" sz="2600" dirty="0">
                <a:solidFill>
                  <a:srgbClr val="1F1F1F"/>
                </a:solidFill>
                <a:latin typeface="Times New Roman" panose="02020603050405020304" pitchFamily="18" charset="0"/>
                <a:cs typeface="Times New Roman" panose="02020603050405020304" pitchFamily="18" charset="0"/>
              </a:rPr>
              <a:t> Android </a:t>
            </a:r>
            <a:r>
              <a:rPr lang="hu-HU" altLang="hu-HU" sz="2600" dirty="0" err="1">
                <a:solidFill>
                  <a:srgbClr val="1F1F1F"/>
                </a:solidFill>
                <a:latin typeface="Times New Roman" panose="02020603050405020304" pitchFamily="18" charset="0"/>
                <a:cs typeface="Times New Roman" panose="02020603050405020304" pitchFamily="18" charset="0"/>
              </a:rPr>
              <a:t>Studio</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including</a:t>
            </a:r>
            <a:r>
              <a:rPr lang="hu-HU" altLang="hu-HU" sz="2600" dirty="0">
                <a:solidFill>
                  <a:srgbClr val="1F1F1F"/>
                </a:solidFill>
                <a:latin typeface="Times New Roman" panose="02020603050405020304" pitchFamily="18" charset="0"/>
                <a:cs typeface="Times New Roman" panose="02020603050405020304" pitchFamily="18" charset="0"/>
              </a:rPr>
              <a:t> the Android SDK, </a:t>
            </a:r>
            <a:r>
              <a:rPr lang="hu-HU" altLang="hu-HU" sz="2600" dirty="0" err="1">
                <a:solidFill>
                  <a:srgbClr val="1F1F1F"/>
                </a:solidFill>
                <a:latin typeface="Times New Roman" panose="02020603050405020304" pitchFamily="18" charset="0"/>
                <a:cs typeface="Times New Roman" panose="02020603050405020304" pitchFamily="18" charset="0"/>
              </a:rPr>
              <a:t>with</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which</a:t>
            </a:r>
            <a:r>
              <a:rPr lang="hu-HU" altLang="hu-HU" sz="2600" dirty="0">
                <a:solidFill>
                  <a:srgbClr val="1F1F1F"/>
                </a:solidFill>
                <a:latin typeface="Times New Roman" panose="02020603050405020304" pitchFamily="18" charset="0"/>
                <a:cs typeface="Times New Roman" panose="02020603050405020304" pitchFamily="18" charset="0"/>
              </a:rPr>
              <a:t> we </a:t>
            </a:r>
            <a:r>
              <a:rPr lang="hu-HU" altLang="hu-HU" sz="2600" dirty="0" err="1">
                <a:solidFill>
                  <a:srgbClr val="1F1F1F"/>
                </a:solidFill>
                <a:latin typeface="Times New Roman" panose="02020603050405020304" pitchFamily="18" charset="0"/>
                <a:cs typeface="Times New Roman" panose="02020603050405020304" pitchFamily="18" charset="0"/>
              </a:rPr>
              <a:t>would</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not</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get</a:t>
            </a:r>
            <a:r>
              <a:rPr lang="hu-HU" altLang="hu-HU" sz="2600" dirty="0">
                <a:solidFill>
                  <a:srgbClr val="1F1F1F"/>
                </a:solidFill>
                <a:latin typeface="Times New Roman" panose="02020603050405020304" pitchFamily="18" charset="0"/>
                <a:cs typeface="Times New Roman" panose="02020603050405020304" pitchFamily="18" charset="0"/>
              </a:rPr>
              <a:t> a </a:t>
            </a:r>
            <a:r>
              <a:rPr lang="hu-HU" altLang="hu-HU" sz="2600" dirty="0" err="1">
                <a:solidFill>
                  <a:srgbClr val="1F1F1F"/>
                </a:solidFill>
                <a:latin typeface="Times New Roman" panose="02020603050405020304" pitchFamily="18" charset="0"/>
                <a:cs typeface="Times New Roman" panose="02020603050405020304" pitchFamily="18" charset="0"/>
              </a:rPr>
              <a:t>final</a:t>
            </a:r>
            <a:r>
              <a:rPr lang="hu-HU" altLang="hu-HU" sz="2600" dirty="0">
                <a:solidFill>
                  <a:srgbClr val="1F1F1F"/>
                </a:solidFill>
                <a:latin typeface="Times New Roman" panose="02020603050405020304" pitchFamily="18" charset="0"/>
                <a:cs typeface="Times New Roman" panose="02020603050405020304" pitchFamily="18" charset="0"/>
              </a:rPr>
              <a:t> program and </a:t>
            </a:r>
            <a:r>
              <a:rPr lang="hu-HU" altLang="hu-HU" sz="2600" dirty="0" err="1">
                <a:solidFill>
                  <a:srgbClr val="1F1F1F"/>
                </a:solidFill>
                <a:latin typeface="Times New Roman" panose="02020603050405020304" pitchFamily="18" charset="0"/>
                <a:cs typeface="Times New Roman" panose="02020603050405020304" pitchFamily="18" charset="0"/>
              </a:rPr>
              <a:t>to</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see</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this</a:t>
            </a:r>
            <a:r>
              <a:rPr lang="hu-HU" altLang="hu-HU" sz="2600" dirty="0">
                <a:solidFill>
                  <a:srgbClr val="1F1F1F"/>
                </a:solidFill>
                <a:latin typeface="Times New Roman" panose="02020603050405020304" pitchFamily="18" charset="0"/>
                <a:cs typeface="Times New Roman" panose="02020603050405020304" pitchFamily="18" charset="0"/>
              </a:rPr>
              <a:t> on an Emulator (</a:t>
            </a:r>
            <a:r>
              <a:rPr lang="hu-HU" altLang="hu-HU" sz="2600" dirty="0" err="1">
                <a:solidFill>
                  <a:srgbClr val="1F1F1F"/>
                </a:solidFill>
                <a:latin typeface="Times New Roman" panose="02020603050405020304" pitchFamily="18" charset="0"/>
                <a:cs typeface="Times New Roman" panose="02020603050405020304" pitchFamily="18" charset="0"/>
              </a:rPr>
              <a:t>it</a:t>
            </a:r>
            <a:r>
              <a:rPr lang="hu-HU" altLang="hu-HU" sz="2600" dirty="0">
                <a:solidFill>
                  <a:srgbClr val="1F1F1F"/>
                </a:solidFill>
                <a:latin typeface="Times New Roman" panose="02020603050405020304" pitchFamily="18" charset="0"/>
                <a:cs typeface="Times New Roman" panose="02020603050405020304" pitchFamily="18" charset="0"/>
              </a:rPr>
              <a:t> can be a </a:t>
            </a:r>
            <a:r>
              <a:rPr lang="hu-HU" altLang="hu-HU" sz="2600" dirty="0" err="1">
                <a:solidFill>
                  <a:srgbClr val="1F1F1F"/>
                </a:solidFill>
                <a:latin typeface="Times New Roman" panose="02020603050405020304" pitchFamily="18" charset="0"/>
                <a:cs typeface="Times New Roman" panose="02020603050405020304" pitchFamily="18" charset="0"/>
              </a:rPr>
              <a:t>physical</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device</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or</a:t>
            </a:r>
            <a:r>
              <a:rPr lang="hu-HU" altLang="hu-HU" sz="2600" dirty="0">
                <a:solidFill>
                  <a:srgbClr val="1F1F1F"/>
                </a:solidFill>
                <a:latin typeface="Times New Roman" panose="02020603050405020304" pitchFamily="18" charset="0"/>
                <a:cs typeface="Times New Roman" panose="02020603050405020304" pitchFamily="18" charset="0"/>
              </a:rPr>
              <a:t> a </a:t>
            </a:r>
            <a:r>
              <a:rPr lang="hu-HU" altLang="hu-HU" sz="2600" dirty="0" err="1">
                <a:solidFill>
                  <a:srgbClr val="1F1F1F"/>
                </a:solidFill>
                <a:latin typeface="Times New Roman" panose="02020603050405020304" pitchFamily="18" charset="0"/>
                <a:cs typeface="Times New Roman" panose="02020603050405020304" pitchFamily="18" charset="0"/>
              </a:rPr>
              <a:t>virtual</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device</a:t>
            </a:r>
            <a:r>
              <a:rPr lang="hu-HU" altLang="hu-HU" sz="2600" dirty="0">
                <a:solidFill>
                  <a:srgbClr val="1F1F1F"/>
                </a:solidFill>
                <a:latin typeface="Times New Roman" panose="02020603050405020304" pitchFamily="18" charset="0"/>
                <a:cs typeface="Times New Roman" panose="02020603050405020304" pitchFamily="18" charset="0"/>
              </a:rPr>
              <a:t>).</a:t>
            </a:r>
            <a:r>
              <a:rPr lang="hu-HU" altLang="hu-HU" sz="2600" dirty="0">
                <a:latin typeface="Times New Roman" panose="02020603050405020304" pitchFamily="18" charset="0"/>
                <a:cs typeface="Times New Roman" panose="02020603050405020304" pitchFamily="18" charset="0"/>
              </a:rPr>
              <a:t> </a:t>
            </a:r>
          </a:p>
        </p:txBody>
      </p:sp>
      <p:sp>
        <p:nvSpPr>
          <p:cNvPr id="6" name="Rectangle 2">
            <a:extLst>
              <a:ext uri="{FF2B5EF4-FFF2-40B4-BE49-F238E27FC236}">
                <a16:creationId xmlns:a16="http://schemas.microsoft.com/office/drawing/2014/main" id="{E6D3C712-69F2-43C1-AFE6-9F7F5AC53E09}"/>
              </a:ext>
            </a:extLst>
          </p:cNvPr>
          <p:cNvSpPr>
            <a:spLocks noGrp="1" noChangeArrowheads="1"/>
          </p:cNvSpPr>
          <p:nvPr>
            <p:ph sz="half" idx="2"/>
          </p:nvPr>
        </p:nvSpPr>
        <p:spPr bwMode="auto">
          <a:xfrm>
            <a:off x="6172201" y="1825625"/>
            <a:ext cx="5759388" cy="1974908"/>
          </a:xfrm>
          <a:prstGeom prst="rect">
            <a:avLst/>
          </a:prstGeom>
          <a:noFill/>
          <a:ln>
            <a:noFill/>
          </a:ln>
          <a:effec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For Windows,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it</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is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recommended</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to</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use</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Visual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Studio</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or</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to</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download</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the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Desktop</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development</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with</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C++"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package</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but</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after</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downloading</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the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package</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we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will</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stay</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with</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Android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Studio</a:t>
            </a:r>
            <a:r>
              <a:rPr lang="hu-HU" altLang="hu-HU" sz="2600" dirty="0">
                <a:solidFill>
                  <a:srgbClr val="1F1F1F"/>
                </a:solidFill>
                <a:latin typeface="Times New Roman" panose="02020603050405020304" pitchFamily="18" charset="0"/>
                <a:cs typeface="Times New Roman" panose="02020603050405020304" pitchFamily="18" charset="0"/>
              </a:rPr>
              <a:t>.</a:t>
            </a:r>
            <a:r>
              <a:rPr kumimoji="0" lang="hu-HU" altLang="hu-HU"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7" name="Szövegdoboz 6">
            <a:extLst>
              <a:ext uri="{FF2B5EF4-FFF2-40B4-BE49-F238E27FC236}">
                <a16:creationId xmlns:a16="http://schemas.microsoft.com/office/drawing/2014/main" id="{C3839383-87AB-49AC-B60B-3C9C6B32FC0C}"/>
              </a:ext>
            </a:extLst>
          </p:cNvPr>
          <p:cNvSpPr txBox="1"/>
          <p:nvPr/>
        </p:nvSpPr>
        <p:spPr>
          <a:xfrm>
            <a:off x="6019801" y="3844966"/>
            <a:ext cx="5181601" cy="892552"/>
          </a:xfrm>
          <a:prstGeom prst="rect">
            <a:avLst/>
          </a:prstGeom>
          <a:noFill/>
        </p:spPr>
        <p:txBody>
          <a:bodyPr wrap="square" rtlCol="0">
            <a:spAutoFit/>
          </a:bodyPr>
          <a:lstStyle/>
          <a:p>
            <a:r>
              <a:rPr lang="hu-HU" sz="2600" dirty="0">
                <a:latin typeface="Times New Roman" panose="02020603050405020304" pitchFamily="18" charset="0"/>
                <a:cs typeface="Times New Roman" panose="02020603050405020304" pitchFamily="18" charset="0"/>
              </a:rPr>
              <a:t>Both </a:t>
            </a:r>
            <a:r>
              <a:rPr lang="hu-HU" sz="2600" dirty="0" err="1">
                <a:latin typeface="Times New Roman" panose="02020603050405020304" pitchFamily="18" charset="0"/>
                <a:cs typeface="Times New Roman" panose="02020603050405020304" pitchFamily="18" charset="0"/>
              </a:rPr>
              <a:t>types</a:t>
            </a:r>
            <a:r>
              <a:rPr lang="hu-HU" sz="2600" dirty="0">
                <a:latin typeface="Times New Roman" panose="02020603050405020304" pitchFamily="18" charset="0"/>
                <a:cs typeface="Times New Roman" panose="02020603050405020304" pitchFamily="18" charset="0"/>
              </a:rPr>
              <a:t> of </a:t>
            </a:r>
            <a:r>
              <a:rPr lang="hu-HU" sz="2600" dirty="0" err="1">
                <a:latin typeface="Times New Roman" panose="02020603050405020304" pitchFamily="18" charset="0"/>
                <a:cs typeface="Times New Roman" panose="02020603050405020304" pitchFamily="18" charset="0"/>
              </a:rPr>
              <a:t>development</a:t>
            </a:r>
            <a:r>
              <a:rPr lang="hu-HU" sz="2600" dirty="0">
                <a:latin typeface="Times New Roman" panose="02020603050405020304" pitchFamily="18" charset="0"/>
                <a:cs typeface="Times New Roman" panose="02020603050405020304" pitchFamily="18" charset="0"/>
              </a:rPr>
              <a:t> can be </a:t>
            </a:r>
            <a:r>
              <a:rPr lang="hu-HU" sz="2600" dirty="0" err="1">
                <a:latin typeface="Times New Roman" panose="02020603050405020304" pitchFamily="18" charset="0"/>
                <a:cs typeface="Times New Roman" panose="02020603050405020304" pitchFamily="18" charset="0"/>
              </a:rPr>
              <a:t>managed</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through</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flutter’s</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terminal</a:t>
            </a:r>
            <a:endParaRPr lang="hu-HU"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8250057"/>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9871B4F-702C-AF0B-114D-FEA8F2E7B382}"/>
              </a:ext>
            </a:extLst>
          </p:cNvPr>
          <p:cNvSpPr>
            <a:spLocks noGrp="1"/>
          </p:cNvSpPr>
          <p:nvPr>
            <p:ph type="title"/>
          </p:nvPr>
        </p:nvSpPr>
        <p:spPr>
          <a:xfrm>
            <a:off x="838200" y="103869"/>
            <a:ext cx="10515600" cy="734332"/>
          </a:xfrm>
        </p:spPr>
        <p:txBody>
          <a:bodyPr>
            <a:normAutofit/>
          </a:bodyPr>
          <a:lstStyle/>
          <a:p>
            <a:r>
              <a:rPr lang="hu-HU" sz="4000" b="1" dirty="0">
                <a:effectLst/>
                <a:latin typeface="Times New Roman" panose="02020603050405020304" pitchFamily="18" charset="0"/>
                <a:ea typeface="Times New Roman" panose="02020603050405020304" pitchFamily="18" charset="0"/>
              </a:rPr>
              <a:t>Összefoglalás</a:t>
            </a:r>
            <a:endParaRPr lang="hu-HU" sz="4000" dirty="0"/>
          </a:p>
        </p:txBody>
      </p:sp>
      <p:sp>
        <p:nvSpPr>
          <p:cNvPr id="3" name="Tartalom helye 2">
            <a:extLst>
              <a:ext uri="{FF2B5EF4-FFF2-40B4-BE49-F238E27FC236}">
                <a16:creationId xmlns:a16="http://schemas.microsoft.com/office/drawing/2014/main" id="{C6D3136D-A865-A65E-DCE7-E7920D27197A}"/>
              </a:ext>
            </a:extLst>
          </p:cNvPr>
          <p:cNvSpPr>
            <a:spLocks noGrp="1"/>
          </p:cNvSpPr>
          <p:nvPr>
            <p:ph idx="1"/>
          </p:nvPr>
        </p:nvSpPr>
        <p:spPr>
          <a:xfrm>
            <a:off x="119743" y="838201"/>
            <a:ext cx="11843657" cy="5812970"/>
          </a:xfrm>
        </p:spPr>
        <p:txBody>
          <a:bodyPr>
            <a:noAutofit/>
          </a:bodyPr>
          <a:lstStyle/>
          <a:p>
            <a:r>
              <a:rPr lang="hu-HU" sz="1800" b="1" dirty="0">
                <a:effectLst/>
                <a:latin typeface="Times New Roman" panose="02020603050405020304" pitchFamily="18" charset="0"/>
                <a:ea typeface="Times New Roman" panose="02020603050405020304" pitchFamily="18" charset="0"/>
                <a:cs typeface="Times New Roman" panose="02020603050405020304" pitchFamily="18" charset="0"/>
              </a:rPr>
              <a:t>Munkamegosztás</a:t>
            </a:r>
          </a:p>
          <a:p>
            <a:pPr marL="342900" lvl="0" indent="-342900">
              <a:lnSpc>
                <a:spcPct val="150000"/>
              </a:lnSpc>
              <a:buFont typeface="Symbol" panose="05050102010706020507" pitchFamily="18" charset="2"/>
              <a:buChar char=""/>
            </a:pPr>
            <a:r>
              <a:rPr lang="hu-HU" sz="1800" dirty="0">
                <a:effectLst/>
                <a:latin typeface="Times New Roman" panose="02020603050405020304" pitchFamily="18" charset="0"/>
                <a:ea typeface="Times New Roman" panose="02020603050405020304" pitchFamily="18" charset="0"/>
                <a:cs typeface="Times New Roman" panose="02020603050405020304" pitchFamily="18" charset="0"/>
              </a:rPr>
              <a:t>A munka során az együttműködés Discordon történő hívásokon át és a </a:t>
            </a:r>
            <a:r>
              <a:rPr lang="hu-HU" sz="1800" dirty="0" err="1">
                <a:effectLst/>
                <a:latin typeface="Times New Roman" panose="02020603050405020304" pitchFamily="18" charset="0"/>
                <a:ea typeface="Times New Roman" panose="02020603050405020304" pitchFamily="18" charset="0"/>
                <a:cs typeface="Times New Roman" panose="02020603050405020304" pitchFamily="18" charset="0"/>
              </a:rPr>
              <a:t>Github</a:t>
            </a:r>
            <a:r>
              <a:rPr lang="hu-HU" sz="1800" dirty="0">
                <a:effectLst/>
                <a:latin typeface="Times New Roman" panose="02020603050405020304" pitchFamily="18" charset="0"/>
                <a:ea typeface="Times New Roman" panose="02020603050405020304" pitchFamily="18" charset="0"/>
                <a:cs typeface="Times New Roman" panose="02020603050405020304" pitchFamily="18" charset="0"/>
              </a:rPr>
              <a:t> verziókezelő segítségével lett biztosítva.</a:t>
            </a:r>
            <a:endParaRPr lang="hu-HU"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1800" b="1" dirty="0">
                <a:effectLst/>
                <a:latin typeface="Times New Roman" panose="02020603050405020304" pitchFamily="18" charset="0"/>
                <a:ea typeface="Times New Roman" panose="02020603050405020304" pitchFamily="18" charset="0"/>
                <a:cs typeface="Times New Roman" panose="02020603050405020304" pitchFamily="18" charset="0"/>
              </a:rPr>
              <a:t>Ötlettervező, projektvezető és programozó (Kiss Levente): </a:t>
            </a:r>
            <a:r>
              <a:rPr lang="hu-HU" sz="1800" dirty="0">
                <a:effectLst/>
                <a:latin typeface="Times New Roman" panose="02020603050405020304" pitchFamily="18" charset="0"/>
                <a:ea typeface="Times New Roman" panose="02020603050405020304" pitchFamily="18" charset="0"/>
                <a:cs typeface="Times New Roman" panose="02020603050405020304" pitchFamily="18" charset="0"/>
              </a:rPr>
              <a:t>A Projekt témájának kitalálója, feladatok elosztása, A többi csapattárs közötti kapcsolattartás.</a:t>
            </a:r>
            <a:endParaRPr lang="hu-HU"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1800" b="1" dirty="0">
                <a:effectLst/>
                <a:latin typeface="Times New Roman" panose="02020603050405020304" pitchFamily="18" charset="0"/>
                <a:ea typeface="Times New Roman" panose="02020603050405020304" pitchFamily="18" charset="0"/>
                <a:cs typeface="Times New Roman" panose="02020603050405020304" pitchFamily="18" charset="0"/>
              </a:rPr>
              <a:t>Fejlesztők (Kiss Levente, Szép Dániel): </a:t>
            </a:r>
            <a:r>
              <a:rPr lang="hu-HU" sz="1800" dirty="0">
                <a:effectLst/>
                <a:latin typeface="Times New Roman" panose="02020603050405020304" pitchFamily="18" charset="0"/>
                <a:ea typeface="Times New Roman" panose="02020603050405020304" pitchFamily="18" charset="0"/>
                <a:cs typeface="Times New Roman" panose="02020603050405020304" pitchFamily="18" charset="0"/>
              </a:rPr>
              <a:t>A chat applikáció Frontend és Backend fejlesztése, tesztek megírása, adatbáziskezelés, funkciók megírása.</a:t>
            </a:r>
            <a:endParaRPr lang="hu-HU"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1800" b="1" dirty="0" err="1">
                <a:effectLst/>
                <a:latin typeface="Times New Roman" panose="02020603050405020304" pitchFamily="18" charset="0"/>
                <a:ea typeface="Times New Roman" panose="02020603050405020304" pitchFamily="18" charset="0"/>
                <a:cs typeface="Times New Roman" panose="02020603050405020304" pitchFamily="18" charset="0"/>
              </a:rPr>
              <a:t>Designer</a:t>
            </a:r>
            <a:r>
              <a:rPr lang="hu-HU" sz="1800" b="1" dirty="0">
                <a:effectLst/>
                <a:latin typeface="Times New Roman" panose="02020603050405020304" pitchFamily="18" charset="0"/>
                <a:ea typeface="Times New Roman" panose="02020603050405020304" pitchFamily="18" charset="0"/>
                <a:cs typeface="Times New Roman" panose="02020603050405020304" pitchFamily="18" charset="0"/>
              </a:rPr>
              <a:t> (Kiss Levente, Szép Dániel): </a:t>
            </a:r>
            <a:r>
              <a:rPr lang="hu-HU" sz="1800" dirty="0">
                <a:effectLst/>
                <a:latin typeface="Times New Roman" panose="02020603050405020304" pitchFamily="18" charset="0"/>
                <a:ea typeface="Times New Roman" panose="02020603050405020304" pitchFamily="18" charset="0"/>
                <a:cs typeface="Times New Roman" panose="02020603050405020304" pitchFamily="18" charset="0"/>
              </a:rPr>
              <a:t>A chat applikációnk kinézetének tervezése, megírása, az összes felületen lévő egységesítése.</a:t>
            </a:r>
            <a:endParaRPr lang="hu-HU"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1800" b="1" dirty="0">
                <a:effectLst/>
                <a:latin typeface="Times New Roman" panose="02020603050405020304" pitchFamily="18" charset="0"/>
                <a:ea typeface="Times New Roman" panose="02020603050405020304" pitchFamily="18" charset="0"/>
                <a:cs typeface="Times New Roman" panose="02020603050405020304" pitchFamily="18" charset="0"/>
              </a:rPr>
              <a:t>Dokumentáció megírása (Szép Dániel, Kiss Levente): </a:t>
            </a:r>
            <a:r>
              <a:rPr lang="hu-HU" sz="1800" dirty="0">
                <a:effectLst/>
                <a:latin typeface="Times New Roman" panose="02020603050405020304" pitchFamily="18" charset="0"/>
                <a:ea typeface="Times New Roman" panose="02020603050405020304" pitchFamily="18" charset="0"/>
                <a:cs typeface="Times New Roman" panose="02020603050405020304" pitchFamily="18" charset="0"/>
              </a:rPr>
              <a:t>Az applikációt teljes fokát átölelő dokumentáció megírása, végén utolsó korrektúraolvasás.</a:t>
            </a:r>
            <a:endParaRPr lang="hu-HU"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hu-HU" sz="1800" b="1" dirty="0">
                <a:effectLst/>
                <a:latin typeface="Times New Roman" panose="02020603050405020304" pitchFamily="18" charset="0"/>
                <a:ea typeface="Times New Roman" panose="02020603050405020304" pitchFamily="18" charset="0"/>
                <a:cs typeface="Times New Roman" panose="02020603050405020304" pitchFamily="18" charset="0"/>
              </a:rPr>
              <a:t>Mesteri munkakerülés (Szabó Richárd):</a:t>
            </a:r>
            <a:r>
              <a:rPr lang="hu-HU" sz="1800" dirty="0">
                <a:effectLst/>
                <a:latin typeface="Times New Roman" panose="02020603050405020304" pitchFamily="18" charset="0"/>
                <a:ea typeface="Times New Roman" panose="02020603050405020304" pitchFamily="18" charset="0"/>
                <a:cs typeface="Times New Roman" panose="02020603050405020304" pitchFamily="18" charset="0"/>
              </a:rPr>
              <a:t> Hívásokba nem megjelenés, hamar lelépés más és más kifogásokkal, kapcsolattartás leszarása.</a:t>
            </a:r>
            <a:endParaRPr lang="hu-HU"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Szövegdoboz 3">
            <a:extLst>
              <a:ext uri="{FF2B5EF4-FFF2-40B4-BE49-F238E27FC236}">
                <a16:creationId xmlns:a16="http://schemas.microsoft.com/office/drawing/2014/main" id="{1FB21ADE-04FC-5BD8-4AB1-B25938217FAA}"/>
              </a:ext>
            </a:extLst>
          </p:cNvPr>
          <p:cNvSpPr txBox="1"/>
          <p:nvPr/>
        </p:nvSpPr>
        <p:spPr>
          <a:xfrm>
            <a:off x="119744" y="630566"/>
            <a:ext cx="11843656" cy="5457904"/>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hu-HU" sz="2400" b="1" dirty="0">
                <a:effectLst/>
                <a:latin typeface="Times New Roman" panose="02020603050405020304" pitchFamily="18" charset="0"/>
                <a:ea typeface="Times New Roman" panose="02020603050405020304" pitchFamily="18" charset="0"/>
              </a:rPr>
              <a:t>Főbb feladatok:</a:t>
            </a:r>
            <a:endParaRPr lang="hu-HU" sz="2400" b="1" dirty="0">
              <a:effectLst/>
              <a:latin typeface="Times New Roman" panose="02020603050405020304" pitchFamily="18" charset="0"/>
            </a:endParaRPr>
          </a:p>
          <a:p>
            <a:pPr marL="342900" lvl="0" indent="-342900" algn="just">
              <a:lnSpc>
                <a:spcPct val="150000"/>
              </a:lnSpc>
              <a:buFont typeface="Symbol" panose="05050102010706020507" pitchFamily="18" charset="2"/>
              <a:buChar char=""/>
            </a:pPr>
            <a:r>
              <a:rPr lang="hu-HU" sz="2400" b="1" dirty="0">
                <a:effectLst/>
                <a:latin typeface="Times New Roman" panose="02020603050405020304" pitchFamily="18" charset="0"/>
                <a:ea typeface="Times New Roman" panose="02020603050405020304" pitchFamily="18" charset="0"/>
                <a:cs typeface="Times New Roman" panose="02020603050405020304" pitchFamily="18" charset="0"/>
              </a:rPr>
              <a:t>Kiss Levente: </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gn="just">
              <a:lnSpc>
                <a:spcPct val="150000"/>
              </a:lnSpc>
              <a:buFont typeface="Courier New" panose="02070309020205020404" pitchFamily="49" charset="0"/>
              <a:buChar char="o"/>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Applikáció programjainak megírása</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gn="just">
              <a:lnSpc>
                <a:spcPct val="150000"/>
              </a:lnSpc>
              <a:buFont typeface="Courier New" panose="02070309020205020404" pitchFamily="49" charset="0"/>
              <a:buChar char="o"/>
            </a:pPr>
            <a:r>
              <a:rPr lang="hu-HU" sz="2400" b="1" dirty="0">
                <a:effectLst/>
                <a:latin typeface="Times New Roman" panose="02020603050405020304" pitchFamily="18" charset="0"/>
                <a:ea typeface="Times New Roman" panose="02020603050405020304" pitchFamily="18" charset="0"/>
                <a:cs typeface="Times New Roman" panose="02020603050405020304" pitchFamily="18" charset="0"/>
              </a:rPr>
              <a:t>XAMPP szerver konfigurálása és fenntartása:</a:t>
            </a: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hu-HU" sz="2400" dirty="0" err="1">
                <a:effectLst/>
                <a:latin typeface="Times New Roman" panose="02020603050405020304" pitchFamily="18" charset="0"/>
                <a:ea typeface="Times New Roman" panose="02020603050405020304" pitchFamily="18" charset="0"/>
                <a:cs typeface="Times New Roman" panose="02020603050405020304" pitchFamily="18" charset="0"/>
              </a:rPr>
              <a:t>PhpMyAdmin</a:t>
            </a: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hu-HU" sz="2400" dirty="0" err="1">
                <a:effectLst/>
                <a:latin typeface="Times New Roman" panose="02020603050405020304" pitchFamily="18" charset="0"/>
                <a:ea typeface="Times New Roman" panose="02020603050405020304" pitchFamily="18" charset="0"/>
                <a:cs typeface="Times New Roman" panose="02020603050405020304" pitchFamily="18" charset="0"/>
              </a:rPr>
              <a:t>MySQL</a:t>
            </a: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 Apache szerver a chat applikáció teszteléséhez.</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gn="just">
              <a:lnSpc>
                <a:spcPct val="150000"/>
              </a:lnSpc>
              <a:buFont typeface="Courier New" panose="02070309020205020404" pitchFamily="49" charset="0"/>
              <a:buChar char="o"/>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Az applikáció fő dizájnjának elkészítése, amit a végén egységessé teszünk az applikáción keresztül.</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gn="just">
              <a:lnSpc>
                <a:spcPct val="150000"/>
              </a:lnSpc>
              <a:buFont typeface="Courier New" panose="02070309020205020404" pitchFamily="49" charset="0"/>
              <a:buChar char="o"/>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Alkalmazásnak naprakészen tartása.</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gn="just">
              <a:lnSpc>
                <a:spcPct val="150000"/>
              </a:lnSpc>
              <a:spcAft>
                <a:spcPts val="800"/>
              </a:spcAft>
              <a:buFont typeface="Courier New" panose="02070309020205020404" pitchFamily="49" charset="0"/>
              <a:buChar char="o"/>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Az alkalmazásnak különböző méreteken való futtatása.</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hu-HU" dirty="0"/>
          </a:p>
        </p:txBody>
      </p:sp>
      <p:sp>
        <p:nvSpPr>
          <p:cNvPr id="5" name="Szövegdoboz 4">
            <a:extLst>
              <a:ext uri="{FF2B5EF4-FFF2-40B4-BE49-F238E27FC236}">
                <a16:creationId xmlns:a16="http://schemas.microsoft.com/office/drawing/2014/main" id="{21911A8B-FFF0-66C3-FFA1-E88CA0EA03DD}"/>
              </a:ext>
            </a:extLst>
          </p:cNvPr>
          <p:cNvSpPr txBox="1"/>
          <p:nvPr/>
        </p:nvSpPr>
        <p:spPr>
          <a:xfrm>
            <a:off x="119743" y="630566"/>
            <a:ext cx="11843656" cy="4452501"/>
          </a:xfrm>
          <a:prstGeom prst="rect">
            <a:avLst/>
          </a:prstGeom>
          <a:noFill/>
        </p:spPr>
        <p:txBody>
          <a:bodyPr wrap="square" rtlCol="0">
            <a:spAutoFit/>
          </a:bodyPr>
          <a:lstStyle/>
          <a:p>
            <a:pPr marL="342900" lvl="0" indent="-342900" algn="just">
              <a:lnSpc>
                <a:spcPct val="150000"/>
              </a:lnSpc>
              <a:buFont typeface="Symbol" panose="05050102010706020507" pitchFamily="18" charset="2"/>
              <a:buChar char=""/>
            </a:pPr>
            <a:r>
              <a:rPr lang="hu-HU" sz="2400" b="1" dirty="0">
                <a:effectLst/>
                <a:latin typeface="Times New Roman" panose="02020603050405020304" pitchFamily="18" charset="0"/>
                <a:ea typeface="Times New Roman" panose="02020603050405020304" pitchFamily="18" charset="0"/>
                <a:cs typeface="Times New Roman" panose="02020603050405020304" pitchFamily="18" charset="0"/>
              </a:rPr>
              <a:t>Szép Dániel:</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gn="just">
              <a:lnSpc>
                <a:spcPct val="150000"/>
              </a:lnSpc>
              <a:buFont typeface="Courier New" panose="02070309020205020404" pitchFamily="49" charset="0"/>
              <a:buChar char="o"/>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Tesztesetek megírása.</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gn="just">
              <a:lnSpc>
                <a:spcPct val="150000"/>
              </a:lnSpc>
              <a:buFont typeface="Courier New" panose="02070309020205020404" pitchFamily="49" charset="0"/>
              <a:buChar char="o"/>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Dokumentáció és prezentáció megalkotása</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gn="just">
              <a:lnSpc>
                <a:spcPct val="150000"/>
              </a:lnSpc>
              <a:spcAft>
                <a:spcPts val="800"/>
              </a:spcAft>
              <a:buFont typeface="Courier New" panose="02070309020205020404" pitchFamily="49" charset="0"/>
              <a:buChar char="o"/>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Program nyelvhelyességének átnézése.</a:t>
            </a:r>
          </a:p>
          <a:p>
            <a:pPr marL="285750" lvl="0" indent="-285750">
              <a:buFont typeface="Arial" panose="020B0604020202020204" pitchFamily="34" charset="0"/>
              <a:buChar char="•"/>
            </a:pPr>
            <a:r>
              <a:rPr lang="hu-HU" sz="2400" b="1" dirty="0"/>
              <a:t>Szabó Richárd: </a:t>
            </a:r>
          </a:p>
          <a:p>
            <a:pPr marL="742950" lvl="1" indent="-285750">
              <a:buFont typeface="Arial" panose="020B0604020202020204" pitchFamily="34" charset="0"/>
              <a:buChar char="•"/>
            </a:pPr>
            <a:r>
              <a:rPr lang="hu-HU" sz="2400" dirty="0"/>
              <a:t>Sajnos Szabó Richárd osztálytársunk nem bírta követelményeinket teljesíteni, mert el volt foglalva a vizsgán kívüli dolgokkal (Pl.: Sorozatok nézésével).</a:t>
            </a:r>
          </a:p>
          <a:p>
            <a:pPr lvl="1" algn="just">
              <a:lnSpc>
                <a:spcPct val="150000"/>
              </a:lnSpc>
              <a:spcAft>
                <a:spcPts val="800"/>
              </a:spcAft>
            </a:pP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hu-HU" dirty="0"/>
          </a:p>
        </p:txBody>
      </p:sp>
    </p:spTree>
    <p:extLst>
      <p:ext uri="{BB962C8B-B14F-4D97-AF65-F5344CB8AC3E}">
        <p14:creationId xmlns:p14="http://schemas.microsoft.com/office/powerpoint/2010/main" val="396196350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3">
                                            <p:txEl>
                                              <p:pRg st="3" end="3"/>
                                            </p:txEl>
                                          </p:spTgt>
                                        </p:tgtEl>
                                      </p:cBhvr>
                                    </p:animEffect>
                                    <p:set>
                                      <p:cBhvr>
                                        <p:cTn id="16" dur="1" fill="hold">
                                          <p:stCondLst>
                                            <p:cond delay="499"/>
                                          </p:stCondLst>
                                        </p:cTn>
                                        <p:tgtEl>
                                          <p:spTgt spid="3">
                                            <p:txEl>
                                              <p:pRg st="3" end="3"/>
                                            </p:txEl>
                                          </p:spTgt>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
                                            <p:txEl>
                                              <p:pRg st="4" end="4"/>
                                            </p:txEl>
                                          </p:spTgt>
                                        </p:tgtEl>
                                      </p:cBhvr>
                                    </p:animEffect>
                                    <p:set>
                                      <p:cBhvr>
                                        <p:cTn id="19" dur="1" fill="hold">
                                          <p:stCondLst>
                                            <p:cond delay="499"/>
                                          </p:stCondLst>
                                        </p:cTn>
                                        <p:tgtEl>
                                          <p:spTgt spid="3">
                                            <p:txEl>
                                              <p:pRg st="4" end="4"/>
                                            </p:txEl>
                                          </p:spTgt>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3">
                                            <p:txEl>
                                              <p:pRg st="5" end="5"/>
                                            </p:txEl>
                                          </p:spTgt>
                                        </p:tgtEl>
                                      </p:cBhvr>
                                    </p:animEffect>
                                    <p:set>
                                      <p:cBhvr>
                                        <p:cTn id="22" dur="1" fill="hold">
                                          <p:stCondLst>
                                            <p:cond delay="499"/>
                                          </p:stCondLst>
                                        </p:cTn>
                                        <p:tgtEl>
                                          <p:spTgt spid="3">
                                            <p:txEl>
                                              <p:pRg st="5" end="5"/>
                                            </p:txEl>
                                          </p:spTgt>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3">
                                            <p:txEl>
                                              <p:pRg st="6" end="6"/>
                                            </p:txEl>
                                          </p:spTgt>
                                        </p:tgtEl>
                                      </p:cBhvr>
                                    </p:animEffect>
                                    <p:set>
                                      <p:cBhvr>
                                        <p:cTn id="25" dur="1" fill="hold">
                                          <p:stCondLst>
                                            <p:cond delay="499"/>
                                          </p:stCondLst>
                                        </p:cTn>
                                        <p:tgtEl>
                                          <p:spTgt spid="3">
                                            <p:txEl>
                                              <p:pRg st="6" end="6"/>
                                            </p:txEl>
                                          </p:spTgt>
                                        </p:tgtEl>
                                        <p:attrNameLst>
                                          <p:attrName>style.visibility</p:attrName>
                                        </p:attrNameLst>
                                      </p:cBhvr>
                                      <p:to>
                                        <p:strVal val="hidden"/>
                                      </p:to>
                                    </p:set>
                                  </p:childTnLst>
                                </p:cTn>
                              </p:par>
                              <p:par>
                                <p:cTn id="26" presetID="10" presetClass="entr" presetSubtype="0"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1" nodeType="clickEffect">
                                  <p:stCondLst>
                                    <p:cond delay="0"/>
                                  </p:stCondLst>
                                  <p:childTnLst>
                                    <p:animEffect transition="out" filter="fade">
                                      <p:cBhvr>
                                        <p:cTn id="32" dur="500"/>
                                        <p:tgtEl>
                                          <p:spTgt spid="4"/>
                                        </p:tgtEl>
                                      </p:cBhvr>
                                    </p:animEffect>
                                    <p:set>
                                      <p:cBhvr>
                                        <p:cTn id="33" dur="1" fill="hold">
                                          <p:stCondLst>
                                            <p:cond delay="499"/>
                                          </p:stCondLst>
                                        </p:cTn>
                                        <p:tgtEl>
                                          <p:spTgt spid="4"/>
                                        </p:tgtEl>
                                        <p:attrNameLst>
                                          <p:attrName>style.visibility</p:attrName>
                                        </p:attrNameLst>
                                      </p:cBhvr>
                                      <p:to>
                                        <p:strVal val="hidden"/>
                                      </p:to>
                                    </p:set>
                                  </p:childTnLst>
                                </p:cTn>
                              </p:par>
                              <p:par>
                                <p:cTn id="34" presetID="10" presetClass="entr" presetSubtype="0" fill="hold" nodeType="withEffect">
                                  <p:stCondLst>
                                    <p:cond delay="0"/>
                                  </p:stCondLst>
                                  <p:childTnLst>
                                    <p:set>
                                      <p:cBhvr>
                                        <p:cTn id="35" dur="1" fill="hold">
                                          <p:stCondLst>
                                            <p:cond delay="0"/>
                                          </p:stCondLst>
                                        </p:cTn>
                                        <p:tgtEl>
                                          <p:spTgt spid="5">
                                            <p:txEl>
                                              <p:pRg st="0" end="0"/>
                                            </p:txEl>
                                          </p:spTgt>
                                        </p:tgtEl>
                                        <p:attrNameLst>
                                          <p:attrName>style.visibility</p:attrName>
                                        </p:attrNameLst>
                                      </p:cBhvr>
                                      <p:to>
                                        <p:strVal val="visible"/>
                                      </p:to>
                                    </p:set>
                                    <p:animEffect transition="in" filter="fade">
                                      <p:cBhvr>
                                        <p:cTn id="36" dur="500"/>
                                        <p:tgtEl>
                                          <p:spTgt spid="5">
                                            <p:txEl>
                                              <p:pRg st="0" end="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5">
                                            <p:txEl>
                                              <p:pRg st="1" end="1"/>
                                            </p:txEl>
                                          </p:spTgt>
                                        </p:tgtEl>
                                        <p:attrNameLst>
                                          <p:attrName>style.visibility</p:attrName>
                                        </p:attrNameLst>
                                      </p:cBhvr>
                                      <p:to>
                                        <p:strVal val="visible"/>
                                      </p:to>
                                    </p:set>
                                    <p:animEffect transition="in" filter="fade">
                                      <p:cBhvr>
                                        <p:cTn id="39" dur="500"/>
                                        <p:tgtEl>
                                          <p:spTgt spid="5">
                                            <p:txEl>
                                              <p:pRg st="1" end="1"/>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5">
                                            <p:txEl>
                                              <p:pRg st="2" end="2"/>
                                            </p:txEl>
                                          </p:spTgt>
                                        </p:tgtEl>
                                        <p:attrNameLst>
                                          <p:attrName>style.visibility</p:attrName>
                                        </p:attrNameLst>
                                      </p:cBhvr>
                                      <p:to>
                                        <p:strVal val="visible"/>
                                      </p:to>
                                    </p:set>
                                    <p:animEffect transition="in" filter="fade">
                                      <p:cBhvr>
                                        <p:cTn id="42" dur="500"/>
                                        <p:tgtEl>
                                          <p:spTgt spid="5">
                                            <p:txEl>
                                              <p:pRg st="2" end="2"/>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xEl>
                                              <p:pRg st="3" end="3"/>
                                            </p:txEl>
                                          </p:spTgt>
                                        </p:tgtEl>
                                        <p:attrNameLst>
                                          <p:attrName>style.visibility</p:attrName>
                                        </p:attrNameLst>
                                      </p:cBhvr>
                                      <p:to>
                                        <p:strVal val="visible"/>
                                      </p:to>
                                    </p:set>
                                    <p:animEffect transition="in" filter="fade">
                                      <p:cBhvr>
                                        <p:cTn id="45" dur="500"/>
                                        <p:tgtEl>
                                          <p:spTgt spid="5">
                                            <p:txEl>
                                              <p:pRg st="3" end="3"/>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5">
                                            <p:txEl>
                                              <p:pRg st="4" end="4"/>
                                            </p:txEl>
                                          </p:spTgt>
                                        </p:tgtEl>
                                        <p:attrNameLst>
                                          <p:attrName>style.visibility</p:attrName>
                                        </p:attrNameLst>
                                      </p:cBhvr>
                                      <p:to>
                                        <p:strVal val="visible"/>
                                      </p:to>
                                    </p:set>
                                    <p:animEffect transition="in" filter="fade">
                                      <p:cBhvr>
                                        <p:cTn id="48" dur="500"/>
                                        <p:tgtEl>
                                          <p:spTgt spid="5">
                                            <p:txEl>
                                              <p:pRg st="4" end="4"/>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5">
                                            <p:txEl>
                                              <p:pRg st="5" end="5"/>
                                            </p:txEl>
                                          </p:spTgt>
                                        </p:tgtEl>
                                        <p:attrNameLst>
                                          <p:attrName>style.visibility</p:attrName>
                                        </p:attrNameLst>
                                      </p:cBhvr>
                                      <p:to>
                                        <p:strVal val="visible"/>
                                      </p:to>
                                    </p:set>
                                    <p:animEffect transition="in" filter="fade">
                                      <p:cBhvr>
                                        <p:cTn id="51" dur="500"/>
                                        <p:tgtEl>
                                          <p:spTgt spid="5">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grpId="0" nodeType="clickEffect">
                                  <p:stCondLst>
                                    <p:cond delay="0"/>
                                  </p:stCondLst>
                                  <p:childTnLst>
                                    <p:animEffect transition="out" filter="fade">
                                      <p:cBhvr>
                                        <p:cTn id="55" dur="500"/>
                                        <p:tgtEl>
                                          <p:spTgt spid="5">
                                            <p:txEl>
                                              <p:pRg st="0" end="0"/>
                                            </p:txEl>
                                          </p:spTgt>
                                        </p:tgtEl>
                                      </p:cBhvr>
                                    </p:animEffect>
                                    <p:set>
                                      <p:cBhvr>
                                        <p:cTn id="56" dur="1" fill="hold">
                                          <p:stCondLst>
                                            <p:cond delay="499"/>
                                          </p:stCondLst>
                                        </p:cTn>
                                        <p:tgtEl>
                                          <p:spTgt spid="5">
                                            <p:txEl>
                                              <p:pRg st="0" end="0"/>
                                            </p:txEl>
                                          </p:spTgt>
                                        </p:tgtEl>
                                        <p:attrNameLst>
                                          <p:attrName>style.visibility</p:attrName>
                                        </p:attrNameLst>
                                      </p:cBhvr>
                                      <p:to>
                                        <p:strVal val="hidden"/>
                                      </p:to>
                                    </p:set>
                                  </p:childTnLst>
                                </p:cTn>
                              </p:par>
                              <p:par>
                                <p:cTn id="57" presetID="10" presetClass="exit" presetSubtype="0" fill="hold" grpId="0" nodeType="withEffect">
                                  <p:stCondLst>
                                    <p:cond delay="0"/>
                                  </p:stCondLst>
                                  <p:childTnLst>
                                    <p:animEffect transition="out" filter="fade">
                                      <p:cBhvr>
                                        <p:cTn id="58" dur="500"/>
                                        <p:tgtEl>
                                          <p:spTgt spid="5">
                                            <p:txEl>
                                              <p:pRg st="1" end="1"/>
                                            </p:txEl>
                                          </p:spTgt>
                                        </p:tgtEl>
                                      </p:cBhvr>
                                    </p:animEffect>
                                    <p:set>
                                      <p:cBhvr>
                                        <p:cTn id="59" dur="1" fill="hold">
                                          <p:stCondLst>
                                            <p:cond delay="499"/>
                                          </p:stCondLst>
                                        </p:cTn>
                                        <p:tgtEl>
                                          <p:spTgt spid="5">
                                            <p:txEl>
                                              <p:pRg st="1" end="1"/>
                                            </p:txEl>
                                          </p:spTgt>
                                        </p:tgtEl>
                                        <p:attrNameLst>
                                          <p:attrName>style.visibility</p:attrName>
                                        </p:attrNameLst>
                                      </p:cBhvr>
                                      <p:to>
                                        <p:strVal val="hidden"/>
                                      </p:to>
                                    </p:set>
                                  </p:childTnLst>
                                </p:cTn>
                              </p:par>
                              <p:par>
                                <p:cTn id="60" presetID="10" presetClass="exit" presetSubtype="0" fill="hold" grpId="0" nodeType="withEffect">
                                  <p:stCondLst>
                                    <p:cond delay="0"/>
                                  </p:stCondLst>
                                  <p:childTnLst>
                                    <p:animEffect transition="out" filter="fade">
                                      <p:cBhvr>
                                        <p:cTn id="61" dur="500"/>
                                        <p:tgtEl>
                                          <p:spTgt spid="5">
                                            <p:txEl>
                                              <p:pRg st="2" end="2"/>
                                            </p:txEl>
                                          </p:spTgt>
                                        </p:tgtEl>
                                      </p:cBhvr>
                                    </p:animEffect>
                                    <p:set>
                                      <p:cBhvr>
                                        <p:cTn id="62" dur="1" fill="hold">
                                          <p:stCondLst>
                                            <p:cond delay="499"/>
                                          </p:stCondLst>
                                        </p:cTn>
                                        <p:tgtEl>
                                          <p:spTgt spid="5">
                                            <p:txEl>
                                              <p:pRg st="2" end="2"/>
                                            </p:txEl>
                                          </p:spTgt>
                                        </p:tgtEl>
                                        <p:attrNameLst>
                                          <p:attrName>style.visibility</p:attrName>
                                        </p:attrNameLst>
                                      </p:cBhvr>
                                      <p:to>
                                        <p:strVal val="hidden"/>
                                      </p:to>
                                    </p:set>
                                  </p:childTnLst>
                                </p:cTn>
                              </p:par>
                              <p:par>
                                <p:cTn id="63" presetID="10" presetClass="exit" presetSubtype="0" fill="hold" grpId="0" nodeType="withEffect">
                                  <p:stCondLst>
                                    <p:cond delay="0"/>
                                  </p:stCondLst>
                                  <p:childTnLst>
                                    <p:animEffect transition="out" filter="fade">
                                      <p:cBhvr>
                                        <p:cTn id="64" dur="500"/>
                                        <p:tgtEl>
                                          <p:spTgt spid="5">
                                            <p:txEl>
                                              <p:pRg st="3" end="3"/>
                                            </p:txEl>
                                          </p:spTgt>
                                        </p:tgtEl>
                                      </p:cBhvr>
                                    </p:animEffect>
                                    <p:set>
                                      <p:cBhvr>
                                        <p:cTn id="65" dur="1" fill="hold">
                                          <p:stCondLst>
                                            <p:cond delay="499"/>
                                          </p:stCondLst>
                                        </p:cTn>
                                        <p:tgtEl>
                                          <p:spTgt spid="5">
                                            <p:txEl>
                                              <p:pRg st="3" end="3"/>
                                            </p:txEl>
                                          </p:spTgt>
                                        </p:tgtEl>
                                        <p:attrNameLst>
                                          <p:attrName>style.visibility</p:attrName>
                                        </p:attrNameLst>
                                      </p:cBhvr>
                                      <p:to>
                                        <p:strVal val="hidden"/>
                                      </p:to>
                                    </p:set>
                                  </p:childTnLst>
                                </p:cTn>
                              </p:par>
                              <p:par>
                                <p:cTn id="66" presetID="10" presetClass="exit" presetSubtype="0" fill="hold" grpId="0" nodeType="withEffect">
                                  <p:stCondLst>
                                    <p:cond delay="0"/>
                                  </p:stCondLst>
                                  <p:childTnLst>
                                    <p:animEffect transition="out" filter="fade">
                                      <p:cBhvr>
                                        <p:cTn id="67" dur="500"/>
                                        <p:tgtEl>
                                          <p:spTgt spid="5">
                                            <p:txEl>
                                              <p:pRg st="4" end="4"/>
                                            </p:txEl>
                                          </p:spTgt>
                                        </p:tgtEl>
                                      </p:cBhvr>
                                    </p:animEffect>
                                    <p:set>
                                      <p:cBhvr>
                                        <p:cTn id="68" dur="1" fill="hold">
                                          <p:stCondLst>
                                            <p:cond delay="499"/>
                                          </p:stCondLst>
                                        </p:cTn>
                                        <p:tgtEl>
                                          <p:spTgt spid="5">
                                            <p:txEl>
                                              <p:pRg st="4" end="4"/>
                                            </p:txEl>
                                          </p:spTgt>
                                        </p:tgtEl>
                                        <p:attrNameLst>
                                          <p:attrName>style.visibility</p:attrName>
                                        </p:attrNameLst>
                                      </p:cBhvr>
                                      <p:to>
                                        <p:strVal val="hidden"/>
                                      </p:to>
                                    </p:set>
                                  </p:childTnLst>
                                </p:cTn>
                              </p:par>
                              <p:par>
                                <p:cTn id="69" presetID="10" presetClass="exit" presetSubtype="0" fill="hold" grpId="0" nodeType="withEffect">
                                  <p:stCondLst>
                                    <p:cond delay="0"/>
                                  </p:stCondLst>
                                  <p:childTnLst>
                                    <p:animEffect transition="out" filter="fade">
                                      <p:cBhvr>
                                        <p:cTn id="70" dur="500"/>
                                        <p:tgtEl>
                                          <p:spTgt spid="5">
                                            <p:txEl>
                                              <p:pRg st="5" end="5"/>
                                            </p:txEl>
                                          </p:spTgt>
                                        </p:tgtEl>
                                      </p:cBhvr>
                                    </p:animEffect>
                                    <p:set>
                                      <p:cBhvr>
                                        <p:cTn id="71" dur="1" fill="hold">
                                          <p:stCondLst>
                                            <p:cond delay="499"/>
                                          </p:stCondLst>
                                        </p:cTn>
                                        <p:tgtEl>
                                          <p:spTgt spid="5">
                                            <p:txEl>
                                              <p:pRg st="5" end="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build="allAtOnce"/>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04CAC7D-FF2F-41E0-A67F-43950DB583E2}"/>
              </a:ext>
            </a:extLst>
          </p:cNvPr>
          <p:cNvSpPr>
            <a:spLocks noGrp="1"/>
          </p:cNvSpPr>
          <p:nvPr>
            <p:ph type="title"/>
          </p:nvPr>
        </p:nvSpPr>
        <p:spPr/>
        <p:txBody>
          <a:bodyPr/>
          <a:lstStyle/>
          <a:p>
            <a:r>
              <a:rPr lang="hu-HU" dirty="0" err="1">
                <a:latin typeface="Times New Roman" panose="02020603050405020304" pitchFamily="18" charset="0"/>
                <a:cs typeface="Times New Roman" panose="02020603050405020304" pitchFamily="18" charset="0"/>
              </a:rPr>
              <a:t>Distribution</a:t>
            </a:r>
            <a:r>
              <a:rPr lang="hu-HU" dirty="0">
                <a:latin typeface="Times New Roman" panose="02020603050405020304" pitchFamily="18" charset="0"/>
                <a:cs typeface="Times New Roman" panose="02020603050405020304" pitchFamily="18" charset="0"/>
              </a:rPr>
              <a:t> of </a:t>
            </a:r>
            <a:r>
              <a:rPr lang="hu-HU" dirty="0" err="1">
                <a:latin typeface="Times New Roman" panose="02020603050405020304" pitchFamily="18" charset="0"/>
                <a:cs typeface="Times New Roman" panose="02020603050405020304" pitchFamily="18" charset="0"/>
              </a:rPr>
              <a:t>work</a:t>
            </a:r>
            <a:r>
              <a:rPr lang="hu-HU" dirty="0">
                <a:latin typeface="Times New Roman" panose="02020603050405020304" pitchFamily="18" charset="0"/>
                <a:cs typeface="Times New Roman" panose="02020603050405020304" pitchFamily="18" charset="0"/>
              </a:rPr>
              <a:t> in the team</a:t>
            </a:r>
          </a:p>
        </p:txBody>
      </p:sp>
      <p:graphicFrame>
        <p:nvGraphicFramePr>
          <p:cNvPr id="6" name="Tartalom helye 5">
            <a:extLst>
              <a:ext uri="{FF2B5EF4-FFF2-40B4-BE49-F238E27FC236}">
                <a16:creationId xmlns:a16="http://schemas.microsoft.com/office/drawing/2014/main" id="{B5314F4A-B331-433A-A868-9386BA2C4FB3}"/>
              </a:ext>
            </a:extLst>
          </p:cNvPr>
          <p:cNvGraphicFramePr>
            <a:graphicFrameLocks noGrp="1"/>
          </p:cNvGraphicFramePr>
          <p:nvPr>
            <p:ph idx="1"/>
            <p:extLst>
              <p:ext uri="{D42A27DB-BD31-4B8C-83A1-F6EECF244321}">
                <p14:modId xmlns:p14="http://schemas.microsoft.com/office/powerpoint/2010/main" val="3950947946"/>
              </p:ext>
            </p:extLst>
          </p:nvPr>
        </p:nvGraphicFramePr>
        <p:xfrm>
          <a:off x="967442" y="1792069"/>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8873248"/>
      </p:ext>
    </p:extLst>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D4DE664-C72A-AF32-CCE6-DFA61B480298}"/>
              </a:ext>
            </a:extLst>
          </p:cNvPr>
          <p:cNvSpPr>
            <a:spLocks noGrp="1"/>
          </p:cNvSpPr>
          <p:nvPr>
            <p:ph type="title"/>
          </p:nvPr>
        </p:nvSpPr>
        <p:spPr/>
        <p:txBody>
          <a:bodyPr>
            <a:normAutofit/>
          </a:bodyPr>
          <a:lstStyle/>
          <a:p>
            <a:r>
              <a:rPr lang="hu-HU" sz="4000" b="1" dirty="0">
                <a:effectLst/>
                <a:latin typeface="Times New Roman" panose="02020603050405020304" pitchFamily="18" charset="0"/>
                <a:ea typeface="Times New Roman" panose="02020603050405020304" pitchFamily="18" charset="0"/>
                <a:cs typeface="Times New Roman" panose="02020603050405020304" pitchFamily="18" charset="0"/>
              </a:rPr>
              <a:t>Köszönetnyilvánítás</a:t>
            </a:r>
            <a:endParaRPr lang="hu-HU" sz="4000" b="1" dirty="0"/>
          </a:p>
        </p:txBody>
      </p:sp>
      <p:sp>
        <p:nvSpPr>
          <p:cNvPr id="3" name="Tartalom helye 2">
            <a:extLst>
              <a:ext uri="{FF2B5EF4-FFF2-40B4-BE49-F238E27FC236}">
                <a16:creationId xmlns:a16="http://schemas.microsoft.com/office/drawing/2014/main" id="{A5734F11-5CB2-AEBC-EF96-B80D6C79EC1A}"/>
              </a:ext>
            </a:extLst>
          </p:cNvPr>
          <p:cNvSpPr>
            <a:spLocks noGrp="1"/>
          </p:cNvSpPr>
          <p:nvPr>
            <p:ph idx="1"/>
          </p:nvPr>
        </p:nvSpPr>
        <p:spPr>
          <a:xfrm>
            <a:off x="838200" y="1401082"/>
            <a:ext cx="10515600" cy="4351338"/>
          </a:xfrm>
        </p:spPr>
        <p:txBody>
          <a:bodyPr>
            <a:noAutofit/>
          </a:bodyPr>
          <a:lstStyle/>
          <a:p>
            <a:pPr marL="403860" indent="-342900">
              <a:lnSpc>
                <a:spcPct val="150000"/>
              </a:lnSpc>
              <a:spcBef>
                <a:spcPts val="1200"/>
              </a:spcBef>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Ezúton szeretnénk megköszönni </a:t>
            </a:r>
            <a:r>
              <a:rPr lang="hu-HU" sz="2400" b="1" dirty="0">
                <a:effectLst/>
                <a:latin typeface="Times New Roman" panose="02020603050405020304" pitchFamily="18" charset="0"/>
                <a:ea typeface="Times New Roman" panose="02020603050405020304" pitchFamily="18" charset="0"/>
                <a:cs typeface="Times New Roman" panose="02020603050405020304" pitchFamily="18" charset="0"/>
              </a:rPr>
              <a:t>Bloch Tamás </a:t>
            </a: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tanárúrnak, a folyamatos támogatást, szakmai iránymutatást és türelmet, amellyel végigkísérte a munkáink elkészítését. Nélküle ez a vizsgaremek nem jöhetett volna létre ilyen formában.</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403860" indent="-342900">
              <a:lnSpc>
                <a:spcPct val="150000"/>
              </a:lnSpc>
              <a:spcBef>
                <a:spcPts val="1200"/>
              </a:spcBef>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Külön köszönettel tartozunk </a:t>
            </a:r>
            <a:r>
              <a:rPr lang="hu-HU" sz="2400" b="1" dirty="0">
                <a:effectLst/>
                <a:latin typeface="Times New Roman" panose="02020603050405020304" pitchFamily="18" charset="0"/>
                <a:ea typeface="Times New Roman" panose="02020603050405020304" pitchFamily="18" charset="0"/>
                <a:cs typeface="Times New Roman" panose="02020603050405020304" pitchFamily="18" charset="0"/>
              </a:rPr>
              <a:t>Pradalits Tibor </a:t>
            </a: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igazgató úrnak, aki lehetővé tette a projekt megvalósítását, valamint biztosította a szükséges feltételeket és hátteret a munkához.</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289560">
              <a:lnSpc>
                <a:spcPct val="150000"/>
              </a:lnSpc>
              <a:spcBef>
                <a:spcPts val="1200"/>
              </a:spcBef>
              <a:spcAft>
                <a:spcPts val="800"/>
              </a:spcAft>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Hálásak vagyunk minden segítségért és biztatásért, amit a folyamat során kaptunk.</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1935622"/>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7066840-29E2-41FA-8338-E267202FC078}"/>
              </a:ext>
            </a:extLst>
          </p:cNvPr>
          <p:cNvSpPr>
            <a:spLocks noGrp="1"/>
          </p:cNvSpPr>
          <p:nvPr>
            <p:ph type="title"/>
          </p:nvPr>
        </p:nvSpPr>
        <p:spPr/>
        <p:txBody>
          <a:bodyPr/>
          <a:lstStyle/>
          <a:p>
            <a:r>
              <a:rPr lang="hu-HU" dirty="0"/>
              <a:t>Műszaki feltételek</a:t>
            </a:r>
          </a:p>
        </p:txBody>
      </p:sp>
      <p:sp>
        <p:nvSpPr>
          <p:cNvPr id="3" name="Tartalom helye 2">
            <a:extLst>
              <a:ext uri="{FF2B5EF4-FFF2-40B4-BE49-F238E27FC236}">
                <a16:creationId xmlns:a16="http://schemas.microsoft.com/office/drawing/2014/main" id="{728A4AFD-9966-43E6-9611-616F5D96F97E}"/>
              </a:ext>
            </a:extLst>
          </p:cNvPr>
          <p:cNvSpPr>
            <a:spLocks noGrp="1"/>
          </p:cNvSpPr>
          <p:nvPr>
            <p:ph idx="1"/>
          </p:nvPr>
        </p:nvSpPr>
        <p:spPr/>
        <p:txBody>
          <a:bodyPr/>
          <a:lstStyle/>
          <a:p>
            <a:r>
              <a:rPr lang="hu-HU" dirty="0">
                <a:latin typeface="Times New Roman" panose="02020603050405020304" pitchFamily="18" charset="0"/>
                <a:cs typeface="Times New Roman" panose="02020603050405020304" pitchFamily="18" charset="0"/>
              </a:rPr>
              <a:t>A telefon operációs rendszerének minimum az Android 5.0-át (API 21) vagy újabbat kell futtatnia. Emellett mind az arm32-es, arm64-es, és a x86_64-es architektúrákat kell hogy támogassa.</a:t>
            </a:r>
          </a:p>
        </p:txBody>
      </p:sp>
      <p:pic>
        <p:nvPicPr>
          <p:cNvPr id="5" name="Kép 4">
            <a:extLst>
              <a:ext uri="{FF2B5EF4-FFF2-40B4-BE49-F238E27FC236}">
                <a16:creationId xmlns:a16="http://schemas.microsoft.com/office/drawing/2014/main" id="{2B79160C-C391-4F40-96A0-E27D36CF49C9}"/>
              </a:ext>
            </a:extLst>
          </p:cNvPr>
          <p:cNvPicPr>
            <a:picLocks noChangeAspect="1"/>
          </p:cNvPicPr>
          <p:nvPr/>
        </p:nvPicPr>
        <p:blipFill>
          <a:blip r:embed="rId2"/>
          <a:stretch>
            <a:fillRect/>
          </a:stretch>
        </p:blipFill>
        <p:spPr>
          <a:xfrm>
            <a:off x="3386137" y="4001294"/>
            <a:ext cx="5419725" cy="1676400"/>
          </a:xfrm>
          <a:prstGeom prst="rect">
            <a:avLst/>
          </a:prstGeom>
        </p:spPr>
      </p:pic>
    </p:spTree>
    <p:extLst>
      <p:ext uri="{BB962C8B-B14F-4D97-AF65-F5344CB8AC3E}">
        <p14:creationId xmlns:p14="http://schemas.microsoft.com/office/powerpoint/2010/main" val="482542136"/>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A3B69D1-177D-4A60-937B-666A0BD506A1}"/>
              </a:ext>
            </a:extLst>
          </p:cNvPr>
          <p:cNvSpPr>
            <a:spLocks noGrp="1"/>
          </p:cNvSpPr>
          <p:nvPr>
            <p:ph type="title"/>
          </p:nvPr>
        </p:nvSpPr>
        <p:spPr/>
        <p:txBody>
          <a:bodyPr/>
          <a:lstStyle/>
          <a:p>
            <a:r>
              <a:rPr lang="hu-HU" b="1" dirty="0"/>
              <a:t>Fejlesztői környezet</a:t>
            </a:r>
            <a:endParaRPr lang="hu-HU" dirty="0"/>
          </a:p>
        </p:txBody>
      </p:sp>
      <p:sp>
        <p:nvSpPr>
          <p:cNvPr id="3" name="Tartalom helye 2">
            <a:extLst>
              <a:ext uri="{FF2B5EF4-FFF2-40B4-BE49-F238E27FC236}">
                <a16:creationId xmlns:a16="http://schemas.microsoft.com/office/drawing/2014/main" id="{E882D62E-3ECE-41B0-A441-1EFA04CE6470}"/>
              </a:ext>
            </a:extLst>
          </p:cNvPr>
          <p:cNvSpPr>
            <a:spLocks noGrp="1"/>
          </p:cNvSpPr>
          <p:nvPr>
            <p:ph idx="1"/>
          </p:nvPr>
        </p:nvSpPr>
        <p:spPr/>
        <p:txBody>
          <a:bodyPr/>
          <a:lstStyle/>
          <a:p>
            <a:r>
              <a:rPr lang="hu-HU" dirty="0">
                <a:latin typeface="Times New Roman" panose="02020603050405020304" pitchFamily="18" charset="0"/>
                <a:cs typeface="Times New Roman" panose="02020603050405020304" pitchFamily="18" charset="0"/>
              </a:rPr>
              <a:t>A chat applikációnk elkészítéséhez többféle fejlesztőeszközöket használtunk. A kód nagy részét Visual Studio Code-ban írtuk meg.</a:t>
            </a:r>
            <a:br>
              <a:rPr lang="hu-HU" dirty="0">
                <a:latin typeface="Times New Roman" panose="02020603050405020304" pitchFamily="18" charset="0"/>
                <a:cs typeface="Times New Roman" panose="02020603050405020304" pitchFamily="18" charset="0"/>
              </a:rPr>
            </a:br>
            <a:r>
              <a:rPr lang="hu-HU" dirty="0">
                <a:latin typeface="Times New Roman" panose="02020603050405020304" pitchFamily="18" charset="0"/>
                <a:cs typeface="Times New Roman" panose="02020603050405020304" pitchFamily="18" charset="0"/>
              </a:rPr>
              <a:t>Az XAMPP program használatával hajtottuk végre a MySQL adatbáziskezelést és a PHP-t, főleg, hogy lehetővé teszi, hogy lokálisan </a:t>
            </a:r>
          </a:p>
          <a:p>
            <a:r>
              <a:rPr lang="hu-HU" dirty="0">
                <a:latin typeface="Times New Roman" panose="02020603050405020304" pitchFamily="18" charset="0"/>
                <a:cs typeface="Times New Roman" panose="02020603050405020304" pitchFamily="18" charset="0"/>
              </a:rPr>
              <a:t>fejlesszük és teszteljük applikációnkat. </a:t>
            </a:r>
            <a:r>
              <a:rPr lang="hu-HU">
                <a:latin typeface="Times New Roman" panose="02020603050405020304" pitchFamily="18" charset="0"/>
                <a:cs typeface="Times New Roman" panose="02020603050405020304" pitchFamily="18" charset="0"/>
              </a:rPr>
              <a:t>Az adatbázisunk </a:t>
            </a:r>
            <a:r>
              <a:rPr lang="hu-HU" dirty="0">
                <a:latin typeface="Times New Roman" panose="02020603050405020304" pitchFamily="18" charset="0"/>
                <a:cs typeface="Times New Roman" panose="02020603050405020304" pitchFamily="18" charset="0"/>
              </a:rPr>
              <a:t>karbantartására a phpMyAdmin segítségét vettük igénybe, utána a MySQL adatbáziskezelő rendszer tárolja és kezeli a felhasználókhoz és a chatekhez tartozó adatokat</a:t>
            </a:r>
          </a:p>
        </p:txBody>
      </p:sp>
    </p:spTree>
    <p:extLst>
      <p:ext uri="{BB962C8B-B14F-4D97-AF65-F5344CB8AC3E}">
        <p14:creationId xmlns:p14="http://schemas.microsoft.com/office/powerpoint/2010/main" val="2831901704"/>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6E59F20-0D72-4B67-9C6F-69D1A3770FEF}"/>
              </a:ext>
            </a:extLst>
          </p:cNvPr>
          <p:cNvSpPr>
            <a:spLocks noGrp="1"/>
          </p:cNvSpPr>
          <p:nvPr>
            <p:ph type="title"/>
          </p:nvPr>
        </p:nvSpPr>
        <p:spPr>
          <a:xfrm>
            <a:off x="343249" y="142510"/>
            <a:ext cx="10515600" cy="1325563"/>
          </a:xfrm>
        </p:spPr>
        <p:txBody>
          <a:bodyPr/>
          <a:lstStyle/>
          <a:p>
            <a:r>
              <a:rPr lang="hu-HU" dirty="0"/>
              <a:t>Fejlesztői eszközök - Frontend</a:t>
            </a:r>
          </a:p>
        </p:txBody>
      </p:sp>
      <p:sp>
        <p:nvSpPr>
          <p:cNvPr id="3" name="Tartalom helye 2">
            <a:extLst>
              <a:ext uri="{FF2B5EF4-FFF2-40B4-BE49-F238E27FC236}">
                <a16:creationId xmlns:a16="http://schemas.microsoft.com/office/drawing/2014/main" id="{DA2C4668-4163-46B8-B14E-7E6448779E0E}"/>
              </a:ext>
            </a:extLst>
          </p:cNvPr>
          <p:cNvSpPr>
            <a:spLocks noGrp="1"/>
          </p:cNvSpPr>
          <p:nvPr>
            <p:ph idx="1"/>
          </p:nvPr>
        </p:nvSpPr>
        <p:spPr>
          <a:xfrm>
            <a:off x="268448" y="1468073"/>
            <a:ext cx="11085352" cy="4708890"/>
          </a:xfrm>
        </p:spPr>
        <p:txBody>
          <a:bodyPr>
            <a:normAutofit fontScale="77500" lnSpcReduction="20000"/>
          </a:bodyPr>
          <a:lstStyle/>
          <a:p>
            <a:pPr marL="0" indent="0" eaLnBrk="0" fontAlgn="base" hangingPunct="0">
              <a:lnSpc>
                <a:spcPct val="100000"/>
              </a:lnSpc>
              <a:spcBef>
                <a:spcPct val="0"/>
              </a:spcBef>
              <a:spcAft>
                <a:spcPct val="0"/>
              </a:spcAft>
              <a:buNone/>
            </a:pPr>
            <a:r>
              <a:rPr lang="hu-HU" altLang="hu-HU" sz="4000" b="1" dirty="0" bmk="_Toc194994277">
                <a:latin typeface="Times New Roman" panose="02020603050405020304" pitchFamily="18" charset="0"/>
                <a:ea typeface="Times New Roman" panose="02020603050405020304" pitchFamily="18" charset="0"/>
                <a:cs typeface="Times New Roman" panose="02020603050405020304" pitchFamily="18" charset="0"/>
              </a:rPr>
              <a:t>Flutter</a:t>
            </a:r>
            <a:endParaRPr lang="hu-HU" altLang="hu-HU" sz="3200" b="1"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hu-HU" altLang="hu-HU"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A Flutter egy szoftverfejlesztő készlet (SDK)</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 Google </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á</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ltal l</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é</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trehozott ny</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í</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lt forr</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á</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sk</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ó</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ú</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amely megk</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ö</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nny</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í</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ti a nat</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í</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 mobil-, web- </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é</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 asztali alkalmaz</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á</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sok l</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é</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trehoz</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á</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á</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 egyetlen k</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ó</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db</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á</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zisb</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ó</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p>
          <a:p>
            <a:pPr marL="0" lvl="0" indent="0" fontAlgn="base">
              <a:buNone/>
            </a:pPr>
            <a:r>
              <a:rPr lang="hu-HU" b="1" dirty="0"/>
              <a:t>Platformok közötti fejlesztés:</a:t>
            </a:r>
            <a:r>
              <a:rPr lang="hu-HU" dirty="0"/>
              <a:t> Lehetővé teszi Android, iOS, Windows, macOS, Linux és webes alkalmazások létrehozását egyetlen kódbázissal.</a:t>
            </a:r>
          </a:p>
          <a:p>
            <a:pPr marL="0" lvl="0" indent="0" fontAlgn="base">
              <a:buNone/>
            </a:pPr>
            <a:r>
              <a:rPr lang="hu-HU" b="1" dirty="0"/>
              <a:t>Meleg újratöltés:</a:t>
            </a:r>
            <a:r>
              <a:rPr lang="hu-HU" dirty="0"/>
              <a:t> A fejlesztők valós időben láthatják a kódváltozásokat anélkül, hogy a teljes alkalmazást újra kellene fordítaniuk.</a:t>
            </a:r>
          </a:p>
          <a:p>
            <a:pPr marL="0" lvl="0" indent="0" fontAlgn="base">
              <a:buNone/>
            </a:pPr>
            <a:r>
              <a:rPr lang="hu-HU" b="1" dirty="0"/>
              <a:t>Rugalmas felhasználói felület:</a:t>
            </a:r>
            <a:r>
              <a:rPr lang="hu-HU" dirty="0"/>
              <a:t> Használjon testreszabható widgeteket, amelyek lehetővé teszik, hogy minden platformon natív megjelenésű és hangulatú alkalmazásokat tervezzen.</a:t>
            </a:r>
          </a:p>
          <a:p>
            <a:pPr marL="0" lvl="0" indent="0" fontAlgn="base">
              <a:buNone/>
            </a:pPr>
            <a:r>
              <a:rPr lang="hu-HU" b="1" dirty="0"/>
              <a:t>Optimalizált teljesítmény:</a:t>
            </a:r>
            <a:r>
              <a:rPr lang="hu-HU" dirty="0"/>
              <a:t> A natív kódösszeállításnak és a Skia használatának köszönhetően az alkalmazások gyorsak és gördülékenyek.</a:t>
            </a:r>
          </a:p>
          <a:p>
            <a:pPr marL="0" lvl="0" indent="0" fontAlgn="base">
              <a:buNone/>
            </a:pPr>
            <a:r>
              <a:rPr lang="hu-HU" b="1" dirty="0"/>
              <a:t>Több IDE támogatása:</a:t>
            </a:r>
            <a:r>
              <a:rPr lang="hu-HU" dirty="0"/>
              <a:t> Az alkalmazások a Flutter segítségével fejleszthetők olyan szerkesztőkben, mint az Android Studio, a Visual Studio Code és az IntelliJ.</a:t>
            </a:r>
          </a:p>
        </p:txBody>
      </p:sp>
      <p:sp>
        <p:nvSpPr>
          <p:cNvPr id="6" name="Rectangle 5">
            <a:extLst>
              <a:ext uri="{FF2B5EF4-FFF2-40B4-BE49-F238E27FC236}">
                <a16:creationId xmlns:a16="http://schemas.microsoft.com/office/drawing/2014/main" id="{BEB01401-C104-4F06-9EC8-DDD73AEF4C1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hu-HU"/>
          </a:p>
        </p:txBody>
      </p:sp>
      <p:pic>
        <p:nvPicPr>
          <p:cNvPr id="2052" name="Kép 32" descr="9DB981C1">
            <a:extLst>
              <a:ext uri="{FF2B5EF4-FFF2-40B4-BE49-F238E27FC236}">
                <a16:creationId xmlns:a16="http://schemas.microsoft.com/office/drawing/2014/main" id="{B441AA01-ABC2-4821-9BB8-7190228C34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1946" y="1255173"/>
            <a:ext cx="676362" cy="676362"/>
          </a:xfrm>
          <a:prstGeom prst="rect">
            <a:avLst/>
          </a:prstGeom>
          <a:noFill/>
          <a:extLst>
            <a:ext uri="{909E8E84-426E-40DD-AFC4-6F175D3DCCD1}">
              <a14:hiddenFill xmlns:a14="http://schemas.microsoft.com/office/drawing/2010/main">
                <a:solidFill>
                  <a:srgbClr val="FFFFFF"/>
                </a:solidFill>
              </a14:hiddenFill>
            </a:ext>
          </a:extLst>
        </p:spPr>
      </p:pic>
      <p:sp>
        <p:nvSpPr>
          <p:cNvPr id="8" name="Szövegdoboz 7">
            <a:extLst>
              <a:ext uri="{FF2B5EF4-FFF2-40B4-BE49-F238E27FC236}">
                <a16:creationId xmlns:a16="http://schemas.microsoft.com/office/drawing/2014/main" id="{57A01E01-6131-4CDA-8903-399D504676FA}"/>
              </a:ext>
            </a:extLst>
          </p:cNvPr>
          <p:cNvSpPr txBox="1"/>
          <p:nvPr/>
        </p:nvSpPr>
        <p:spPr>
          <a:xfrm>
            <a:off x="268448" y="1317089"/>
            <a:ext cx="10828639" cy="2323713"/>
          </a:xfrm>
          <a:prstGeom prst="rect">
            <a:avLst/>
          </a:prstGeom>
          <a:noFill/>
        </p:spPr>
        <p:txBody>
          <a:bodyPr wrap="square" rtlCol="0">
            <a:spAutoFit/>
          </a:bodyPr>
          <a:lstStyle/>
          <a:p>
            <a:r>
              <a:rPr lang="hu-HU" sz="3700" b="1" dirty="0"/>
              <a:t>HTML (Hypertext Markup Language)</a:t>
            </a:r>
          </a:p>
          <a:p>
            <a:r>
              <a:rPr lang="hu-HU" dirty="0"/>
              <a:t>Leíró nyelv, melyet weboldalak készítéséhez fejlesztettek ki, és mára már internetes szabvánnyá vált.</a:t>
            </a:r>
          </a:p>
          <a:p>
            <a:pPr lvl="0"/>
            <a:r>
              <a:rPr lang="hu-HU" dirty="0"/>
              <a:t>A HTML-lel egy webhely szerkezetét, illetve tartalmát szokás meghatározni. Létrehozhatók vele például bekezdések, címsorok, táblázatok, elhelyezhetők képek, és így tovább.</a:t>
            </a:r>
          </a:p>
          <a:p>
            <a:pPr lvl="0"/>
            <a:r>
              <a:rPr lang="hu-HU" dirty="0"/>
              <a:t>Összes böngésző felismeri.</a:t>
            </a:r>
          </a:p>
          <a:p>
            <a:pPr lvl="0"/>
            <a:r>
              <a:rPr lang="hu-HU" dirty="0"/>
              <a:t>Az új jelszó kérésért használjuk a Form-ot.</a:t>
            </a:r>
          </a:p>
          <a:p>
            <a:pPr marL="285750" indent="-285750">
              <a:buFont typeface="Arial" panose="020B0604020202020204" pitchFamily="34" charset="0"/>
              <a:buChar char="•"/>
            </a:pPr>
            <a:endParaRPr lang="hu-HU" dirty="0"/>
          </a:p>
        </p:txBody>
      </p:sp>
      <p:pic>
        <p:nvPicPr>
          <p:cNvPr id="12" name="Kép 11" descr="C:\Users\User\AppData\Local\Microsoft\Windows\INetCache\Content.MSO\858A72FB.tmp">
            <a:extLst>
              <a:ext uri="{FF2B5EF4-FFF2-40B4-BE49-F238E27FC236}">
                <a16:creationId xmlns:a16="http://schemas.microsoft.com/office/drawing/2014/main" id="{36DFD9AF-CC4D-4285-BF83-6E9C85C63E7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1008" y="1343733"/>
            <a:ext cx="676362" cy="533699"/>
          </a:xfrm>
          <a:prstGeom prst="rect">
            <a:avLst/>
          </a:prstGeom>
          <a:noFill/>
          <a:ln>
            <a:noFill/>
          </a:ln>
        </p:spPr>
      </p:pic>
    </p:spTree>
    <p:extLst>
      <p:ext uri="{BB962C8B-B14F-4D97-AF65-F5344CB8AC3E}">
        <p14:creationId xmlns:p14="http://schemas.microsoft.com/office/powerpoint/2010/main" val="30791912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052"/>
                                        </p:tgtEl>
                                      </p:cBhvr>
                                    </p:animEffect>
                                    <p:set>
                                      <p:cBhvr>
                                        <p:cTn id="10" dur="1" fill="hold">
                                          <p:stCondLst>
                                            <p:cond delay="499"/>
                                          </p:stCondLst>
                                        </p:cTn>
                                        <p:tgtEl>
                                          <p:spTgt spid="2052"/>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
                                            <p:txEl>
                                              <p:pRg st="1" end="1"/>
                                            </p:txEl>
                                          </p:spTgt>
                                        </p:tgtEl>
                                      </p:cBhvr>
                                    </p:animEffect>
                                    <p:set>
                                      <p:cBhvr>
                                        <p:cTn id="13" dur="1" fill="hold">
                                          <p:stCondLst>
                                            <p:cond delay="499"/>
                                          </p:stCondLst>
                                        </p:cTn>
                                        <p:tgtEl>
                                          <p:spTgt spid="3">
                                            <p:txEl>
                                              <p:pRg st="1" end="1"/>
                                            </p:txEl>
                                          </p:spTgt>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3">
                                            <p:txEl>
                                              <p:pRg st="2" end="2"/>
                                            </p:txEl>
                                          </p:spTgt>
                                        </p:tgtEl>
                                      </p:cBhvr>
                                    </p:animEffect>
                                    <p:set>
                                      <p:cBhvr>
                                        <p:cTn id="16" dur="1" fill="hold">
                                          <p:stCondLst>
                                            <p:cond delay="499"/>
                                          </p:stCondLst>
                                        </p:cTn>
                                        <p:tgtEl>
                                          <p:spTgt spid="3">
                                            <p:txEl>
                                              <p:pRg st="2" end="2"/>
                                            </p:txEl>
                                          </p:spTgt>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3">
                                            <p:txEl>
                                              <p:pRg st="3" end="3"/>
                                            </p:txEl>
                                          </p:spTgt>
                                        </p:tgtEl>
                                      </p:cBhvr>
                                    </p:animEffect>
                                    <p:set>
                                      <p:cBhvr>
                                        <p:cTn id="19" dur="1" fill="hold">
                                          <p:stCondLst>
                                            <p:cond delay="499"/>
                                          </p:stCondLst>
                                        </p:cTn>
                                        <p:tgtEl>
                                          <p:spTgt spid="3">
                                            <p:txEl>
                                              <p:pRg st="3" end="3"/>
                                            </p:txEl>
                                          </p:spTgt>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3">
                                            <p:txEl>
                                              <p:pRg st="4" end="4"/>
                                            </p:txEl>
                                          </p:spTgt>
                                        </p:tgtEl>
                                      </p:cBhvr>
                                    </p:animEffect>
                                    <p:set>
                                      <p:cBhvr>
                                        <p:cTn id="22" dur="1" fill="hold">
                                          <p:stCondLst>
                                            <p:cond delay="499"/>
                                          </p:stCondLst>
                                        </p:cTn>
                                        <p:tgtEl>
                                          <p:spTgt spid="3">
                                            <p:txEl>
                                              <p:pRg st="4" end="4"/>
                                            </p:txEl>
                                          </p:spTgt>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3">
                                            <p:txEl>
                                              <p:pRg st="5" end="5"/>
                                            </p:txEl>
                                          </p:spTgt>
                                        </p:tgtEl>
                                      </p:cBhvr>
                                    </p:animEffect>
                                    <p:set>
                                      <p:cBhvr>
                                        <p:cTn id="25" dur="1" fill="hold">
                                          <p:stCondLst>
                                            <p:cond delay="499"/>
                                          </p:stCondLst>
                                        </p:cTn>
                                        <p:tgtEl>
                                          <p:spTgt spid="3">
                                            <p:txEl>
                                              <p:pRg st="5" end="5"/>
                                            </p:txEl>
                                          </p:spTgt>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3">
                                            <p:txEl>
                                              <p:pRg st="6" end="6"/>
                                            </p:txEl>
                                          </p:spTgt>
                                        </p:tgtEl>
                                      </p:cBhvr>
                                    </p:animEffect>
                                    <p:set>
                                      <p:cBhvr>
                                        <p:cTn id="28" dur="1" fill="hold">
                                          <p:stCondLst>
                                            <p:cond delay="499"/>
                                          </p:stCondLst>
                                        </p:cTn>
                                        <p:tgtEl>
                                          <p:spTgt spid="3">
                                            <p:txEl>
                                              <p:pRg st="6" end="6"/>
                                            </p:txEl>
                                          </p:spTgt>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animEffect transition="in" filter="fade">
                                      <p:cBhvr>
                                        <p:cTn id="31" dur="500"/>
                                        <p:tgtEl>
                                          <p:spTgt spid="8">
                                            <p:txEl>
                                              <p:pRg st="0" end="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nodeType="withEffect">
                                  <p:stCondLst>
                                    <p:cond delay="0"/>
                                  </p:stCondLst>
                                  <p:childTnLst>
                                    <p:set>
                                      <p:cBhvr>
                                        <p:cTn id="36" dur="1" fill="hold">
                                          <p:stCondLst>
                                            <p:cond delay="0"/>
                                          </p:stCondLst>
                                        </p:cTn>
                                        <p:tgtEl>
                                          <p:spTgt spid="8">
                                            <p:txEl>
                                              <p:pRg st="1" end="1"/>
                                            </p:txEl>
                                          </p:spTgt>
                                        </p:tgtEl>
                                        <p:attrNameLst>
                                          <p:attrName>style.visibility</p:attrName>
                                        </p:attrNameLst>
                                      </p:cBhvr>
                                      <p:to>
                                        <p:strVal val="visible"/>
                                      </p:to>
                                    </p:set>
                                    <p:animEffect transition="in" filter="fade">
                                      <p:cBhvr>
                                        <p:cTn id="37" dur="500"/>
                                        <p:tgtEl>
                                          <p:spTgt spid="8">
                                            <p:txEl>
                                              <p:pRg st="1" end="1"/>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8">
                                            <p:txEl>
                                              <p:pRg st="2" end="2"/>
                                            </p:txEl>
                                          </p:spTgt>
                                        </p:tgtEl>
                                        <p:attrNameLst>
                                          <p:attrName>style.visibility</p:attrName>
                                        </p:attrNameLst>
                                      </p:cBhvr>
                                      <p:to>
                                        <p:strVal val="visible"/>
                                      </p:to>
                                    </p:set>
                                    <p:animEffect transition="in" filter="fade">
                                      <p:cBhvr>
                                        <p:cTn id="40" dur="500"/>
                                        <p:tgtEl>
                                          <p:spTgt spid="8">
                                            <p:txEl>
                                              <p:pRg st="2" end="2"/>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8">
                                            <p:txEl>
                                              <p:pRg st="3" end="3"/>
                                            </p:txEl>
                                          </p:spTgt>
                                        </p:tgtEl>
                                        <p:attrNameLst>
                                          <p:attrName>style.visibility</p:attrName>
                                        </p:attrNameLst>
                                      </p:cBhvr>
                                      <p:to>
                                        <p:strVal val="visible"/>
                                      </p:to>
                                    </p:set>
                                    <p:animEffect transition="in" filter="fade">
                                      <p:cBhvr>
                                        <p:cTn id="43" dur="500"/>
                                        <p:tgtEl>
                                          <p:spTgt spid="8">
                                            <p:txEl>
                                              <p:pRg st="3" end="3"/>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8">
                                            <p:txEl>
                                              <p:pRg st="4" end="4"/>
                                            </p:txEl>
                                          </p:spTgt>
                                        </p:tgtEl>
                                        <p:attrNameLst>
                                          <p:attrName>style.visibility</p:attrName>
                                        </p:attrNameLst>
                                      </p:cBhvr>
                                      <p:to>
                                        <p:strVal val="visible"/>
                                      </p:to>
                                    </p:set>
                                    <p:animEffect transition="in" filter="fade">
                                      <p:cBhvr>
                                        <p:cTn id="46"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8705089-F9EF-4471-A4E7-CE51055F9CE1}"/>
              </a:ext>
            </a:extLst>
          </p:cNvPr>
          <p:cNvSpPr>
            <a:spLocks noGrp="1"/>
          </p:cNvSpPr>
          <p:nvPr>
            <p:ph type="title"/>
          </p:nvPr>
        </p:nvSpPr>
        <p:spPr/>
        <p:txBody>
          <a:bodyPr/>
          <a:lstStyle/>
          <a:p>
            <a:r>
              <a:rPr lang="hu-HU" dirty="0"/>
              <a:t>Fejlesztői eszközök - Backend</a:t>
            </a:r>
          </a:p>
        </p:txBody>
      </p:sp>
      <p:sp>
        <p:nvSpPr>
          <p:cNvPr id="3" name="Tartalom helye 2">
            <a:extLst>
              <a:ext uri="{FF2B5EF4-FFF2-40B4-BE49-F238E27FC236}">
                <a16:creationId xmlns:a16="http://schemas.microsoft.com/office/drawing/2014/main" id="{3A67E978-11E1-436D-B07D-8A6320ED7B8C}"/>
              </a:ext>
            </a:extLst>
          </p:cNvPr>
          <p:cNvSpPr>
            <a:spLocks noGrp="1"/>
          </p:cNvSpPr>
          <p:nvPr>
            <p:ph idx="1"/>
          </p:nvPr>
        </p:nvSpPr>
        <p:spPr/>
        <p:txBody>
          <a:bodyPr/>
          <a:lstStyle/>
          <a:p>
            <a:pPr marL="0" indent="0">
              <a:buNone/>
            </a:pPr>
            <a:r>
              <a:rPr lang="hu-HU" b="1" dirty="0"/>
              <a:t>PHP (Hypertext Preprocessor)</a:t>
            </a:r>
            <a:br>
              <a:rPr lang="hu-HU" b="1" dirty="0"/>
            </a:br>
            <a:r>
              <a:rPr lang="hu-HU" sz="1800" dirty="0"/>
              <a:t>A </a:t>
            </a:r>
            <a:r>
              <a:rPr lang="hu-HU" sz="1800" b="1" dirty="0"/>
              <a:t>PHP</a:t>
            </a:r>
            <a:r>
              <a:rPr lang="hu-HU" sz="1800" dirty="0"/>
              <a:t> egy általános szerveroldali szkriptnyelv dinamikus weblapok készítésére. Az első szkriptnyelvek egyike.</a:t>
            </a:r>
            <a:br>
              <a:rPr lang="hu-HU" sz="1800" dirty="0"/>
            </a:br>
            <a:r>
              <a:rPr lang="hu-HU" sz="1800" dirty="0"/>
              <a:t>Sok különböző platform használja, és relációs adatbázisok kezelésére is megfelel, rendelkezik beágyazott SQL programkönyvtárakkal.</a:t>
            </a:r>
            <a:br>
              <a:rPr lang="hu-HU" sz="1800" dirty="0"/>
            </a:br>
            <a:r>
              <a:rPr lang="hu-HU" sz="1800" dirty="0"/>
              <a:t>Közvetlenül lehet hozzá adatbázisokat integrálni.</a:t>
            </a:r>
          </a:p>
          <a:p>
            <a:pPr marL="0" indent="0">
              <a:buNone/>
            </a:pPr>
            <a:endParaRPr lang="hu-HU" dirty="0"/>
          </a:p>
        </p:txBody>
      </p:sp>
      <p:pic>
        <p:nvPicPr>
          <p:cNvPr id="4" name="Kép 3" descr="C:\Users\User\AppData\Local\Microsoft\Windows\INetCache\Content.MSO\A4EA993F.tmp">
            <a:extLst>
              <a:ext uri="{FF2B5EF4-FFF2-40B4-BE49-F238E27FC236}">
                <a16:creationId xmlns:a16="http://schemas.microsoft.com/office/drawing/2014/main" id="{B9100A85-6150-417C-966B-58E8BEA0F0E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97709" y="1690688"/>
            <a:ext cx="887068" cy="604122"/>
          </a:xfrm>
          <a:prstGeom prst="rect">
            <a:avLst/>
          </a:prstGeom>
          <a:noFill/>
          <a:ln>
            <a:noFill/>
          </a:ln>
        </p:spPr>
      </p:pic>
      <p:sp>
        <p:nvSpPr>
          <p:cNvPr id="5" name="Szövegdoboz 4">
            <a:extLst>
              <a:ext uri="{FF2B5EF4-FFF2-40B4-BE49-F238E27FC236}">
                <a16:creationId xmlns:a16="http://schemas.microsoft.com/office/drawing/2014/main" id="{6940483B-9FA5-4664-AEFC-FFEA609A7482}"/>
              </a:ext>
            </a:extLst>
          </p:cNvPr>
          <p:cNvSpPr txBox="1"/>
          <p:nvPr/>
        </p:nvSpPr>
        <p:spPr>
          <a:xfrm>
            <a:off x="838200" y="1776764"/>
            <a:ext cx="10515599" cy="2616101"/>
          </a:xfrm>
          <a:prstGeom prst="rect">
            <a:avLst/>
          </a:prstGeom>
          <a:noFill/>
        </p:spPr>
        <p:txBody>
          <a:bodyPr wrap="square" rtlCol="0">
            <a:spAutoFit/>
          </a:bodyPr>
          <a:lstStyle/>
          <a:p>
            <a:r>
              <a:rPr lang="hu-HU" sz="2800" b="1" dirty="0"/>
              <a:t>MySQL</a:t>
            </a:r>
          </a:p>
          <a:p>
            <a:pPr lvl="0"/>
            <a:r>
              <a:rPr lang="hu-HU" dirty="0"/>
              <a:t>A MySQL az egyik legelterjedtebb adatbázis-kezelő, aminek egyik oka lehet, hogy a teljesen nyílt forráskódú LAMP (Linux–Apache–MySQL–PHP) összeállítás részeként költséghatékony és egyszerűen beállítható megoldást ad dinamikus webhelyek szolgáltatására.</a:t>
            </a:r>
          </a:p>
          <a:p>
            <a:pPr lvl="0"/>
            <a:r>
              <a:rPr lang="hu-HU" dirty="0"/>
              <a:t>MySQLi segítségével lehet integrálni a PHP-val</a:t>
            </a:r>
          </a:p>
          <a:p>
            <a:pPr lvl="0"/>
            <a:r>
              <a:rPr lang="hu-HU" dirty="0"/>
              <a:t>PhpMyAdmin segítségével könnyebb adatbáziskezelés, mivel támogatja a táblák létrehozását, módosítását, importálást és exportálást.</a:t>
            </a:r>
          </a:p>
          <a:p>
            <a:endParaRPr lang="hu-HU" sz="2800" b="1" dirty="0"/>
          </a:p>
        </p:txBody>
      </p:sp>
      <p:pic>
        <p:nvPicPr>
          <p:cNvPr id="6" name="Kép 5" descr="C:\Users\User\AppData\Local\Microsoft\Windows\INetCache\Content.MSO\5CD334A5.tmp">
            <a:extLst>
              <a:ext uri="{FF2B5EF4-FFF2-40B4-BE49-F238E27FC236}">
                <a16:creationId xmlns:a16="http://schemas.microsoft.com/office/drawing/2014/main" id="{B594A607-CD4E-4476-8AB0-349C21D0E63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88626" y="1825625"/>
            <a:ext cx="539750" cy="539750"/>
          </a:xfrm>
          <a:prstGeom prst="rect">
            <a:avLst/>
          </a:prstGeom>
          <a:noFill/>
          <a:ln>
            <a:noFill/>
          </a:ln>
        </p:spPr>
      </p:pic>
      <p:sp>
        <p:nvSpPr>
          <p:cNvPr id="7" name="Szövegdoboz 6">
            <a:extLst>
              <a:ext uri="{FF2B5EF4-FFF2-40B4-BE49-F238E27FC236}">
                <a16:creationId xmlns:a16="http://schemas.microsoft.com/office/drawing/2014/main" id="{836E7931-B9B0-4859-A6EB-4DC572EF50DD}"/>
              </a:ext>
            </a:extLst>
          </p:cNvPr>
          <p:cNvSpPr txBox="1"/>
          <p:nvPr/>
        </p:nvSpPr>
        <p:spPr>
          <a:xfrm>
            <a:off x="838201" y="1830594"/>
            <a:ext cx="10515598" cy="4678204"/>
          </a:xfrm>
          <a:prstGeom prst="rect">
            <a:avLst/>
          </a:prstGeom>
          <a:noFill/>
        </p:spPr>
        <p:txBody>
          <a:bodyPr wrap="square" rtlCol="0">
            <a:spAutoFit/>
          </a:bodyPr>
          <a:lstStyle/>
          <a:p>
            <a:r>
              <a:rPr lang="hu-HU" sz="2800" b="1" dirty="0"/>
              <a:t>Dart</a:t>
            </a:r>
          </a:p>
          <a:p>
            <a:r>
              <a:rPr lang="hu-HU" dirty="0"/>
              <a:t>A Dart célkitűzése a webböngészők fő szkriptnyelvének, a JavaScriptnek a lecserélése. Kísérletet tesznek a JavaScript problémáinak megoldására, miközben a nyelv jobb teljesítményt nyújt, könnyebben lehet fejlesztőeszközöket alkalmazni a nagyobb szabású projektekhez, és egyben biztonságosabb is.</a:t>
            </a:r>
          </a:p>
          <a:p>
            <a:pPr lvl="0"/>
            <a:r>
              <a:rPr lang="hu-HU" dirty="0"/>
              <a:t>Típusos nyelv: a változóknak meg kell adni a típusát a létrehozásuk során. Ez jó, mert így minden változóról pontosan tudjuk mi is és a Dart is, hogy milyen jellegű adatként bánjon vele. Sőt dinamikusan típusos, ami azt jelenti, hogy akár saját típusokat is kreálhatunk és használhatunk a Dart programunkon belül.</a:t>
            </a:r>
          </a:p>
          <a:p>
            <a:pPr lvl="0"/>
            <a:r>
              <a:rPr lang="hu-HU" dirty="0"/>
              <a:t>Null-biztos: ami megköveteli, hogy minden változónak legyen értéke. Ez megelőzi az olyan jellegű hibákat, hogy bármely változó véletlenül null értéket kapjon. Gyakori eset például, amikor egy függvény egy egész értéket vár, de null értéket kap, akkor az alkalmazás futási idejű hibát jelez. Ez a fajta hiba nagyon nehezen deríthető fel. A Dart-ban ez eleve kizárt.</a:t>
            </a:r>
          </a:p>
          <a:p>
            <a:pPr lvl="0"/>
            <a:r>
              <a:rPr lang="hu-HU" dirty="0"/>
              <a:t>Rengeteg különböző könyvtárral (library), beépített típussal rendelkezik.</a:t>
            </a:r>
          </a:p>
          <a:p>
            <a:pPr lvl="0"/>
            <a:r>
              <a:rPr lang="hu-HU" dirty="0"/>
              <a:t>A kódot kétféleképpen futtathatjuk: natív platformon, ami a mobil és asztali eszközöket célozza meg. Web platformon, ami azt jelenti, hogy a Dart nyelv segítségével webalkalmazásokat is készíthetünk, melynek során a Dart a JavaScript-re fordítódik át.</a:t>
            </a:r>
          </a:p>
          <a:p>
            <a:endParaRPr lang="hu-HU" dirty="0"/>
          </a:p>
        </p:txBody>
      </p:sp>
      <p:pic>
        <p:nvPicPr>
          <p:cNvPr id="8" name="Kép 7" descr="C:\Users\User\AppData\Local\Microsoft\Windows\INetCache\Content.MSO\5E75EF49.tmp">
            <a:extLst>
              <a:ext uri="{FF2B5EF4-FFF2-40B4-BE49-F238E27FC236}">
                <a16:creationId xmlns:a16="http://schemas.microsoft.com/office/drawing/2014/main" id="{7676850B-B3B1-4239-9246-DF533E6F4868}"/>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48731" y="1814212"/>
            <a:ext cx="539750" cy="526508"/>
          </a:xfrm>
          <a:prstGeom prst="rect">
            <a:avLst/>
          </a:prstGeom>
          <a:noFill/>
          <a:ln>
            <a:noFill/>
          </a:ln>
        </p:spPr>
      </p:pic>
    </p:spTree>
    <p:extLst>
      <p:ext uri="{BB962C8B-B14F-4D97-AF65-F5344CB8AC3E}">
        <p14:creationId xmlns:p14="http://schemas.microsoft.com/office/powerpoint/2010/main" val="165549279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5" grpId="1"/>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FF10A5F-D598-40F4-901B-9DEE5C349416}"/>
              </a:ext>
            </a:extLst>
          </p:cNvPr>
          <p:cNvSpPr>
            <a:spLocks noGrp="1"/>
          </p:cNvSpPr>
          <p:nvPr>
            <p:ph type="title"/>
          </p:nvPr>
        </p:nvSpPr>
        <p:spPr>
          <a:xfrm>
            <a:off x="179032" y="-315255"/>
            <a:ext cx="10515600" cy="1325563"/>
          </a:xfrm>
        </p:spPr>
        <p:txBody>
          <a:bodyPr/>
          <a:lstStyle/>
          <a:p>
            <a:r>
              <a:rPr lang="hu-HU" dirty="0"/>
              <a:t>Adatbázis</a:t>
            </a:r>
          </a:p>
        </p:txBody>
      </p:sp>
      <p:sp>
        <p:nvSpPr>
          <p:cNvPr id="3" name="Tartalom helye 2">
            <a:extLst>
              <a:ext uri="{FF2B5EF4-FFF2-40B4-BE49-F238E27FC236}">
                <a16:creationId xmlns:a16="http://schemas.microsoft.com/office/drawing/2014/main" id="{B711B3F4-5667-4991-AB2C-4740C8D66522}"/>
              </a:ext>
            </a:extLst>
          </p:cNvPr>
          <p:cNvSpPr>
            <a:spLocks noGrp="1"/>
          </p:cNvSpPr>
          <p:nvPr>
            <p:ph idx="1"/>
          </p:nvPr>
        </p:nvSpPr>
        <p:spPr>
          <a:xfrm>
            <a:off x="179032" y="655202"/>
            <a:ext cx="9805052" cy="5847691"/>
          </a:xfrm>
        </p:spPr>
        <p:txBody>
          <a:bodyPr>
            <a:normAutofit fontScale="25000" lnSpcReduction="20000"/>
          </a:bodyPr>
          <a:lstStyle/>
          <a:p>
            <a:r>
              <a:rPr lang="hu-HU" sz="7200" dirty="0"/>
              <a:t>id (fő azonosító): Ez a mező az adott felhasználó azonosítója. Ez az elsődleges kulcs, szóval egyedi minden egyes felhasználónak ezért segít megkülönböztetni különböző felhasználókat a táblában. Ehhez az azonosítóhoz kapcsolódik az összes többi azonosító, mivel ez a fő azonosító.</a:t>
            </a:r>
          </a:p>
          <a:p>
            <a:r>
              <a:rPr lang="hu-HU" sz="7200" dirty="0"/>
              <a:t>preferred_lang (kiválasztott nyelv): Ez a mező a felhasználó által kiválasztott nyelv adatait tárolja, Egyelőre még csak magyar és angol nyelv elérhető.</a:t>
            </a:r>
          </a:p>
          <a:p>
            <a:r>
              <a:rPr lang="hu-HU" sz="7200" dirty="0"/>
              <a:t>profile_picture (profilkép): Ez a mező az adott felhasználó profilképe, a felhasználó állítja be egy JPEG, PNG, GIF, Animated GIF, WebP, Animated WebP, BMP, and WBMP formátumu képpel, ha nem állít be profilképet, az applikáció az alapértelmezettet adja a felhasználónak.</a:t>
            </a:r>
          </a:p>
          <a:p>
            <a:r>
              <a:rPr lang="hu-HU" sz="7200" dirty="0"/>
              <a:t>username (felhasználónév): Ez a mező tartalmazza az adott felhasználó által megadott felhasználónevet, ezzel a névvel tudnak a többi felhasználók rákeresni erre a személyre, ez a név jelenik meg a chatekben.</a:t>
            </a:r>
          </a:p>
          <a:p>
            <a:r>
              <a:rPr lang="hu-HU" sz="7200" dirty="0"/>
              <a:t>email (email cím): Ez a mező tartalmazza az adott felhasználó által megadott email címet, erre az email címre fogja megkapni a felhasználó az összes üzenetet a rendszertől (pl.: új jelszó kérés).</a:t>
            </a:r>
          </a:p>
          <a:p>
            <a:r>
              <a:rPr lang="hu-HU" sz="7200" dirty="0"/>
              <a:t>password_hash (jelszó): Ez a mező tartalmazza az adott felhasználó által megadott jelszót, ezzel tud csak a felhasználó bejelentkezni fiókjába, és he elfelejti, új jelszót kell kérnie mert a Chatex nem fogja tudni megadni, mert az adatbázisban csak egy hash code-ként van elmentve.</a:t>
            </a:r>
          </a:p>
          <a:p>
            <a:r>
              <a:rPr lang="hu-HU" sz="7200" dirty="0"/>
              <a:t>password_reset_token (jelszó helyreállítása): Ez a mező tartalmazza az adott felhasználónak éppen függőbe lévő jelszó helyreállítási kérését, ha nincs, akkor üres, ha van, akkor az adatbázis mutatja a tokent.</a:t>
            </a:r>
          </a:p>
          <a:p>
            <a:r>
              <a:rPr lang="hu-HU" sz="7200" dirty="0"/>
              <a:t>password_reset_expires (jelszó helyreállításának élettartama): Ez a mező tartalmazza az adott felhasználónak a jelszó helyreállításának élettartamát (15 perc), ha a felhasználó nem végezte el a dolgát ebben az időtartamban, a jelszó helyreállításának tokenje automatikusan törölve lesz az adatbázisból és új kérést kell nyitnia a felhasználónak.</a:t>
            </a:r>
          </a:p>
          <a:p>
            <a:r>
              <a:rPr lang="hu-HU" sz="7200" dirty="0"/>
              <a:t>created_at (fiók készült ekkor): Ez a mező tartalmazza azt, hogy adott felhasználó pontosan mikor regisztrálta fiókját.</a:t>
            </a:r>
          </a:p>
          <a:p>
            <a:endParaRPr lang="hu-HU" dirty="0"/>
          </a:p>
        </p:txBody>
      </p:sp>
      <p:pic>
        <p:nvPicPr>
          <p:cNvPr id="5" name="Kép 4">
            <a:extLst>
              <a:ext uri="{FF2B5EF4-FFF2-40B4-BE49-F238E27FC236}">
                <a16:creationId xmlns:a16="http://schemas.microsoft.com/office/drawing/2014/main" id="{6A1C91CD-BF44-49FD-9D79-85FB4F7D6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3886" y="655202"/>
            <a:ext cx="7096125" cy="4857750"/>
          </a:xfrm>
          <a:prstGeom prst="rect">
            <a:avLst/>
          </a:prstGeom>
        </p:spPr>
      </p:pic>
      <p:pic>
        <p:nvPicPr>
          <p:cNvPr id="6" name="Kép 5">
            <a:extLst>
              <a:ext uri="{FF2B5EF4-FFF2-40B4-BE49-F238E27FC236}">
                <a16:creationId xmlns:a16="http://schemas.microsoft.com/office/drawing/2014/main" id="{A833ECE0-79AF-4DC6-84D2-EB074AEFF1D7}"/>
              </a:ext>
            </a:extLst>
          </p:cNvPr>
          <p:cNvPicPr/>
          <p:nvPr/>
        </p:nvPicPr>
        <p:blipFill>
          <a:blip r:embed="rId3">
            <a:extLst>
              <a:ext uri="{28A0092B-C50C-407E-A947-70E740481C1C}">
                <a14:useLocalDpi xmlns:a14="http://schemas.microsoft.com/office/drawing/2010/main" val="0"/>
              </a:ext>
            </a:extLst>
          </a:blip>
          <a:stretch>
            <a:fillRect/>
          </a:stretch>
        </p:blipFill>
        <p:spPr>
          <a:xfrm>
            <a:off x="9984084" y="1512915"/>
            <a:ext cx="2314575" cy="2152650"/>
          </a:xfrm>
          <a:prstGeom prst="rect">
            <a:avLst/>
          </a:prstGeom>
        </p:spPr>
      </p:pic>
      <p:pic>
        <p:nvPicPr>
          <p:cNvPr id="10" name="Kép 9">
            <a:extLst>
              <a:ext uri="{FF2B5EF4-FFF2-40B4-BE49-F238E27FC236}">
                <a16:creationId xmlns:a16="http://schemas.microsoft.com/office/drawing/2014/main" id="{711638E1-B3AF-4A1D-8FA6-DB4519C57048}"/>
              </a:ext>
            </a:extLst>
          </p:cNvPr>
          <p:cNvPicPr/>
          <p:nvPr/>
        </p:nvPicPr>
        <p:blipFill>
          <a:blip r:embed="rId4">
            <a:extLst>
              <a:ext uri="{28A0092B-C50C-407E-A947-70E740481C1C}">
                <a14:useLocalDpi xmlns:a14="http://schemas.microsoft.com/office/drawing/2010/main" val="0"/>
              </a:ext>
            </a:extLst>
          </a:blip>
          <a:stretch>
            <a:fillRect/>
          </a:stretch>
        </p:blipFill>
        <p:spPr>
          <a:xfrm>
            <a:off x="10355227" y="1485165"/>
            <a:ext cx="1819275" cy="1533525"/>
          </a:xfrm>
          <a:prstGeom prst="rect">
            <a:avLst/>
          </a:prstGeom>
        </p:spPr>
      </p:pic>
      <p:sp>
        <p:nvSpPr>
          <p:cNvPr id="9" name="Szövegdoboz 8">
            <a:extLst>
              <a:ext uri="{FF2B5EF4-FFF2-40B4-BE49-F238E27FC236}">
                <a16:creationId xmlns:a16="http://schemas.microsoft.com/office/drawing/2014/main" id="{7220D804-3D7C-485C-B4DF-4AFCF2C5DE80}"/>
              </a:ext>
            </a:extLst>
          </p:cNvPr>
          <p:cNvSpPr txBox="1"/>
          <p:nvPr/>
        </p:nvSpPr>
        <p:spPr>
          <a:xfrm>
            <a:off x="178903" y="580399"/>
            <a:ext cx="9805052" cy="4801314"/>
          </a:xfrm>
          <a:prstGeom prst="rect">
            <a:avLst/>
          </a:prstGeom>
          <a:noFill/>
        </p:spPr>
        <p:txBody>
          <a:bodyPr wrap="square" rtlCol="0">
            <a:spAutoFit/>
          </a:bodyPr>
          <a:lstStyle/>
          <a:p>
            <a:pPr marL="285750" indent="-285750">
              <a:buFont typeface="Arial" panose="020B0604020202020204" pitchFamily="34" charset="0"/>
              <a:buChar char="•"/>
            </a:pPr>
            <a:r>
              <a:rPr lang="hu-HU" dirty="0"/>
              <a:t>message id (üzenet azonosító): Ez a mező tartalmazza minden egyes üzenetnek az azonosítóját, hogy miután a felhasználó kilép az applikációból, ne tűnjenek el az üzenet mikor visszalép, ez a táblának az elsődleges kulcsa, a mező INT típusú és maximum 11 karaktert fogad be.</a:t>
            </a:r>
          </a:p>
          <a:p>
            <a:pPr marL="285750" indent="-285750">
              <a:buFont typeface="Arial" panose="020B0604020202020204" pitchFamily="34" charset="0"/>
              <a:buChar char="•"/>
            </a:pPr>
            <a:r>
              <a:rPr lang="hu-HU" dirty="0"/>
              <a:t>sender_id (adó azonosító): Ez a mező tartalmazza az üzenetet küldő felhasználónak az azonosítóját, ezzel biztosítjuk, hogy az üzenet biztos ez a kettő személy között lesz elmentve, a mező INT típusú és maximum 11 karaktert fogad be.</a:t>
            </a:r>
          </a:p>
          <a:p>
            <a:pPr marL="285750" indent="-285750">
              <a:buFont typeface="Arial" panose="020B0604020202020204" pitchFamily="34" charset="0"/>
              <a:buChar char="•"/>
            </a:pPr>
            <a:r>
              <a:rPr lang="hu-HU" dirty="0"/>
              <a:t>receiver_id (vevő azonosító): Ez a mező tartalmazza az üzenetet vevő felhasználónak az azonosítóját, ezzel biztosítjuk, hogy az üzenet biztos ez a kettő személy között lesz elmentve, a mező INT típusú és maximum 11 karaktert fogad be.</a:t>
            </a:r>
          </a:p>
          <a:p>
            <a:pPr marL="285750" indent="-285750">
              <a:buFont typeface="Arial" panose="020B0604020202020204" pitchFamily="34" charset="0"/>
              <a:buChar char="•"/>
            </a:pPr>
            <a:r>
              <a:rPr lang="hu-HU" dirty="0"/>
              <a:t>message_text (üzenet): Ez a mező tartalmazza az üzenetek tartalmát, amihez hozzá van adva az üzenet azonosító, ezzel a kettővel nem fog elveszni se maga az üzenet, se az üzenet tartalma, a mező VARCHAR típusú és maximum 500 karaktert fogad be.</a:t>
            </a:r>
          </a:p>
          <a:p>
            <a:pPr marL="285750" indent="-285750">
              <a:buFont typeface="Arial" panose="020B0604020202020204" pitchFamily="34" charset="0"/>
              <a:buChar char="•"/>
            </a:pPr>
            <a:r>
              <a:rPr lang="hu-HU" dirty="0"/>
              <a:t>sent_at (elküldve ekkor): Ez a mező tartalmazza azt az időpontot, amikor az adó felhasználó által elküldött üzenetet a vevő felhasználó megkapta, a mező TIMESTAMP típusú.</a:t>
            </a:r>
          </a:p>
          <a:p>
            <a:pPr marL="285750" indent="-285750">
              <a:buFont typeface="Arial" panose="020B0604020202020204" pitchFamily="34" charset="0"/>
              <a:buChar char="•"/>
            </a:pPr>
            <a:r>
              <a:rPr lang="hu-HU" dirty="0"/>
              <a:t>is_read (láttam): Ez a mező tartalmazza azt, hogy az elküldött üzenetet a vevő felhasználó látta-e vagy nem, a mező TINYINIT típusú és csak egyetlen egy karaktert fogad be.</a:t>
            </a:r>
          </a:p>
          <a:p>
            <a:pPr marL="285750" indent="-285750">
              <a:buFont typeface="Arial" panose="020B0604020202020204" pitchFamily="34" charset="0"/>
              <a:buChar char="•"/>
            </a:pPr>
            <a:endParaRPr lang="hu-HU" dirty="0"/>
          </a:p>
        </p:txBody>
      </p:sp>
      <p:pic>
        <p:nvPicPr>
          <p:cNvPr id="12" name="Kép 11">
            <a:extLst>
              <a:ext uri="{FF2B5EF4-FFF2-40B4-BE49-F238E27FC236}">
                <a16:creationId xmlns:a16="http://schemas.microsoft.com/office/drawing/2014/main" id="{3DF13DC7-089F-4A8B-8CB3-23C1B6DF41CF}"/>
              </a:ext>
            </a:extLst>
          </p:cNvPr>
          <p:cNvPicPr/>
          <p:nvPr/>
        </p:nvPicPr>
        <p:blipFill>
          <a:blip r:embed="rId5">
            <a:extLst>
              <a:ext uri="{28A0092B-C50C-407E-A947-70E740481C1C}">
                <a14:useLocalDpi xmlns:a14="http://schemas.microsoft.com/office/drawing/2010/main" val="0"/>
              </a:ext>
            </a:extLst>
          </a:blip>
          <a:stretch>
            <a:fillRect/>
          </a:stretch>
        </p:blipFill>
        <p:spPr>
          <a:xfrm>
            <a:off x="10679077" y="1512915"/>
            <a:ext cx="1495425" cy="1104900"/>
          </a:xfrm>
          <a:prstGeom prst="rect">
            <a:avLst/>
          </a:prstGeom>
        </p:spPr>
      </p:pic>
      <p:sp>
        <p:nvSpPr>
          <p:cNvPr id="11" name="Szövegdoboz 10">
            <a:extLst>
              <a:ext uri="{FF2B5EF4-FFF2-40B4-BE49-F238E27FC236}">
                <a16:creationId xmlns:a16="http://schemas.microsoft.com/office/drawing/2014/main" id="{7552004E-259E-4E78-9B43-FEAE1038E2A8}"/>
              </a:ext>
            </a:extLst>
          </p:cNvPr>
          <p:cNvSpPr txBox="1"/>
          <p:nvPr/>
        </p:nvSpPr>
        <p:spPr>
          <a:xfrm>
            <a:off x="178904" y="585655"/>
            <a:ext cx="9805051" cy="2308324"/>
          </a:xfrm>
          <a:prstGeom prst="rect">
            <a:avLst/>
          </a:prstGeom>
          <a:noFill/>
        </p:spPr>
        <p:txBody>
          <a:bodyPr wrap="square" rtlCol="0">
            <a:spAutoFit/>
          </a:bodyPr>
          <a:lstStyle/>
          <a:p>
            <a:pPr marL="285750" indent="-285750">
              <a:buFont typeface="Arial" panose="020B0604020202020204" pitchFamily="34" charset="0"/>
              <a:buChar char="•"/>
            </a:pPr>
            <a:r>
              <a:rPr lang="hu-HU" dirty="0"/>
              <a:t>id (azonosító): Ez a mező tartalmazza a barátlistán lévő felhasználók azonosítóját, ez az azonosító az elsődleges kulcs és INT típusú, maximum 11 karaktert fogad be.</a:t>
            </a:r>
          </a:p>
          <a:p>
            <a:pPr marL="285750" indent="-285750">
              <a:buFont typeface="Arial" panose="020B0604020202020204" pitchFamily="34" charset="0"/>
              <a:buChar char="•"/>
            </a:pPr>
            <a:r>
              <a:rPr lang="hu-HU" dirty="0"/>
              <a:t>user_id (felhasználó azonosító): Ez a mező tartalmazza a felhasználónak az azonosítóját, ez az egyik rész a barát azonosító megalkotásához, a mező INT típusú és maximum 11 karaktert fogad be.</a:t>
            </a:r>
          </a:p>
          <a:p>
            <a:pPr marL="285750" indent="-285750">
              <a:buFont typeface="Arial" panose="020B0604020202020204" pitchFamily="34" charset="0"/>
              <a:buChar char="•"/>
            </a:pPr>
            <a:r>
              <a:rPr lang="hu-HU" dirty="0"/>
              <a:t>friend_id (barát azonosító): Ez a mező tartalmazza a két felhasználó azonosítóját, amit kombinálva megalkotja a barát azonosítót (pl.:1-27), a mező INT típusú és maximum 11 karaktert fogad be</a:t>
            </a:r>
          </a:p>
          <a:p>
            <a:pPr marL="285750" indent="-285750">
              <a:buFont typeface="Arial" panose="020B0604020202020204" pitchFamily="34" charset="0"/>
              <a:buChar char="•"/>
            </a:pPr>
            <a:r>
              <a:rPr lang="hu-HU" dirty="0"/>
              <a:t>created_at (barátlistához hozzáadva ekkor): Ez a mező tartalmazza azt az időpontot, amikor a két felhasználó hozzá adta egymást a barátlistájukhoz, a mező TIMESTAMP típusú.</a:t>
            </a:r>
          </a:p>
        </p:txBody>
      </p:sp>
      <p:pic>
        <p:nvPicPr>
          <p:cNvPr id="14" name="Kép 13">
            <a:extLst>
              <a:ext uri="{FF2B5EF4-FFF2-40B4-BE49-F238E27FC236}">
                <a16:creationId xmlns:a16="http://schemas.microsoft.com/office/drawing/2014/main" id="{A9EE22DB-65BE-41BD-AA91-FBCB508F9F3F}"/>
              </a:ext>
            </a:extLst>
          </p:cNvPr>
          <p:cNvPicPr/>
          <p:nvPr/>
        </p:nvPicPr>
        <p:blipFill>
          <a:blip r:embed="rId6">
            <a:extLst>
              <a:ext uri="{28A0092B-C50C-407E-A947-70E740481C1C}">
                <a14:useLocalDpi xmlns:a14="http://schemas.microsoft.com/office/drawing/2010/main" val="0"/>
              </a:ext>
            </a:extLst>
          </a:blip>
          <a:stretch>
            <a:fillRect/>
          </a:stretch>
        </p:blipFill>
        <p:spPr>
          <a:xfrm>
            <a:off x="9477375" y="1485165"/>
            <a:ext cx="2714625" cy="1323975"/>
          </a:xfrm>
          <a:prstGeom prst="rect">
            <a:avLst/>
          </a:prstGeom>
        </p:spPr>
      </p:pic>
      <p:sp>
        <p:nvSpPr>
          <p:cNvPr id="13" name="Szövegdoboz 12">
            <a:extLst>
              <a:ext uri="{FF2B5EF4-FFF2-40B4-BE49-F238E27FC236}">
                <a16:creationId xmlns:a16="http://schemas.microsoft.com/office/drawing/2014/main" id="{68EF58BC-49D0-441C-9216-A695813EB1BB}"/>
              </a:ext>
            </a:extLst>
          </p:cNvPr>
          <p:cNvSpPr txBox="1"/>
          <p:nvPr/>
        </p:nvSpPr>
        <p:spPr>
          <a:xfrm>
            <a:off x="179034" y="580399"/>
            <a:ext cx="9298341" cy="4524315"/>
          </a:xfrm>
          <a:prstGeom prst="rect">
            <a:avLst/>
          </a:prstGeom>
          <a:noFill/>
        </p:spPr>
        <p:txBody>
          <a:bodyPr wrap="square" rtlCol="0">
            <a:spAutoFit/>
          </a:bodyPr>
          <a:lstStyle/>
          <a:p>
            <a:pPr marL="285750" indent="-285750">
              <a:buFont typeface="Arial" panose="020B0604020202020204" pitchFamily="34" charset="0"/>
              <a:buChar char="•"/>
            </a:pPr>
            <a:r>
              <a:rPr lang="hu-HU" dirty="0"/>
              <a:t>id (azonosító): Ez a mező tartalmazza maga a barátkérelemnek az azonosítóját, hogy az adatbázis feljegyezze a két felhasználó között lehetséges több barátkérelmet is, a mező INT típusú és maximum 11 karaktert fogad be.</a:t>
            </a:r>
          </a:p>
          <a:p>
            <a:pPr marL="285750" indent="-285750">
              <a:buFont typeface="Arial" panose="020B0604020202020204" pitchFamily="34" charset="0"/>
              <a:buChar char="•"/>
            </a:pPr>
            <a:r>
              <a:rPr lang="hu-HU" dirty="0"/>
              <a:t>sender_id (barátkérelmet küldő azonosító): Ez a mező tartalmazza a barátkérelmet elküldő felhasználónak az azonosítóját, a mező INT típusú és maximum 11 karaktert fogad be.</a:t>
            </a:r>
          </a:p>
          <a:p>
            <a:pPr marL="285750" indent="-285750">
              <a:buFont typeface="Arial" panose="020B0604020202020204" pitchFamily="34" charset="0"/>
              <a:buChar char="•"/>
            </a:pPr>
            <a:r>
              <a:rPr lang="hu-HU" dirty="0"/>
              <a:t>receiver_id (barátkérelmet kapó azonosító): Ez a mező tartalmazza annak a felhasználónak az azonosítóját, aki a barátkérelmet kapta egy másik felhasználótól, aki még nincs a barátlistáján, a mező INT típusú és maximum 11 karaktert fogad be.</a:t>
            </a:r>
          </a:p>
          <a:p>
            <a:pPr marL="285750" indent="-285750">
              <a:buFont typeface="Arial" panose="020B0604020202020204" pitchFamily="34" charset="0"/>
              <a:buChar char="•"/>
            </a:pPr>
            <a:r>
              <a:rPr lang="hu-HU" dirty="0"/>
              <a:t>status (barátkérelem állapota): Ez a mező tartalmazza a barátkérelem állapotát, egyből az elküldés után a „pending” (függőben) attribútumot kapja, ha a vevő felhasználó elutasítja akkor a „declined” (elutasítva) attribútumot kapja, ha elfogadja akkor meg „accepted” (elfogadva) attribútumot kapja, a mező ENUM típusú, és csak „pending”, „accepted” és „decline” -al térhet vissza.</a:t>
            </a:r>
          </a:p>
          <a:p>
            <a:pPr marL="285750" indent="-285750">
              <a:buFont typeface="Arial" panose="020B0604020202020204" pitchFamily="34" charset="0"/>
              <a:buChar char="•"/>
            </a:pPr>
            <a:r>
              <a:rPr lang="hu-HU" dirty="0"/>
              <a:t>created_at (barátkérelem elküldésének időpontja): Ez a mező tartalmazza azt az időpontot, amikor a barátkérelmet elküldték a felhasználónak.</a:t>
            </a:r>
          </a:p>
          <a:p>
            <a:endParaRPr lang="hu-HU" dirty="0"/>
          </a:p>
        </p:txBody>
      </p:sp>
    </p:spTree>
    <p:extLst>
      <p:ext uri="{BB962C8B-B14F-4D97-AF65-F5344CB8AC3E}">
        <p14:creationId xmlns:p14="http://schemas.microsoft.com/office/powerpoint/2010/main" val="366852643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0"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animEffect transition="in" filter="fade">
                                      <p:cBhvr>
                                        <p:cTn id="9" dur="500"/>
                                        <p:tgtEl>
                                          <p:spTgt spid="3">
                                            <p:txEl>
                                              <p:pRg st="0" end="0"/>
                                            </p:txEl>
                                          </p:spTgt>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500"/>
                                        <p:tgtEl>
                                          <p:spTgt spid="3">
                                            <p:txEl>
                                              <p:pRg st="0" end="0"/>
                                            </p:txEl>
                                          </p:spTgt>
                                        </p:tgtEl>
                                      </p:cBhvr>
                                    </p:animEffect>
                                    <p:set>
                                      <p:cBhvr>
                                        <p:cTn id="41" dur="1" fill="hold">
                                          <p:stCondLst>
                                            <p:cond delay="499"/>
                                          </p:stCondLst>
                                        </p:cTn>
                                        <p:tgtEl>
                                          <p:spTgt spid="3">
                                            <p:txEl>
                                              <p:pRg st="0" end="0"/>
                                            </p:txEl>
                                          </p:spTgt>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6"/>
                                        </p:tgtEl>
                                      </p:cBhvr>
                                    </p:animEffect>
                                    <p:set>
                                      <p:cBhvr>
                                        <p:cTn id="44" dur="1" fill="hold">
                                          <p:stCondLst>
                                            <p:cond delay="499"/>
                                          </p:stCondLst>
                                        </p:cTn>
                                        <p:tgtEl>
                                          <p:spTgt spid="6"/>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3">
                                            <p:txEl>
                                              <p:pRg st="1" end="1"/>
                                            </p:txEl>
                                          </p:spTgt>
                                        </p:tgtEl>
                                      </p:cBhvr>
                                    </p:animEffect>
                                    <p:set>
                                      <p:cBhvr>
                                        <p:cTn id="47" dur="1" fill="hold">
                                          <p:stCondLst>
                                            <p:cond delay="499"/>
                                          </p:stCondLst>
                                        </p:cTn>
                                        <p:tgtEl>
                                          <p:spTgt spid="3">
                                            <p:txEl>
                                              <p:pRg st="1" end="1"/>
                                            </p:txEl>
                                          </p:spTgt>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3">
                                            <p:txEl>
                                              <p:pRg st="2" end="2"/>
                                            </p:txEl>
                                          </p:spTgt>
                                        </p:tgtEl>
                                      </p:cBhvr>
                                    </p:animEffect>
                                    <p:set>
                                      <p:cBhvr>
                                        <p:cTn id="50" dur="1" fill="hold">
                                          <p:stCondLst>
                                            <p:cond delay="499"/>
                                          </p:stCondLst>
                                        </p:cTn>
                                        <p:tgtEl>
                                          <p:spTgt spid="3">
                                            <p:txEl>
                                              <p:pRg st="2" end="2"/>
                                            </p:txEl>
                                          </p:spTgt>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3">
                                            <p:txEl>
                                              <p:pRg st="3" end="3"/>
                                            </p:txEl>
                                          </p:spTgt>
                                        </p:tgtEl>
                                      </p:cBhvr>
                                    </p:animEffect>
                                    <p:set>
                                      <p:cBhvr>
                                        <p:cTn id="53" dur="1" fill="hold">
                                          <p:stCondLst>
                                            <p:cond delay="499"/>
                                          </p:stCondLst>
                                        </p:cTn>
                                        <p:tgtEl>
                                          <p:spTgt spid="3">
                                            <p:txEl>
                                              <p:pRg st="3" end="3"/>
                                            </p:txEl>
                                          </p:spTgt>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3">
                                            <p:txEl>
                                              <p:pRg st="4" end="4"/>
                                            </p:txEl>
                                          </p:spTgt>
                                        </p:tgtEl>
                                      </p:cBhvr>
                                    </p:animEffect>
                                    <p:set>
                                      <p:cBhvr>
                                        <p:cTn id="56" dur="1" fill="hold">
                                          <p:stCondLst>
                                            <p:cond delay="499"/>
                                          </p:stCondLst>
                                        </p:cTn>
                                        <p:tgtEl>
                                          <p:spTgt spid="3">
                                            <p:txEl>
                                              <p:pRg st="4" end="4"/>
                                            </p:txEl>
                                          </p:spTgt>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3">
                                            <p:txEl>
                                              <p:pRg st="5" end="5"/>
                                            </p:txEl>
                                          </p:spTgt>
                                        </p:tgtEl>
                                      </p:cBhvr>
                                    </p:animEffect>
                                    <p:set>
                                      <p:cBhvr>
                                        <p:cTn id="59" dur="1" fill="hold">
                                          <p:stCondLst>
                                            <p:cond delay="499"/>
                                          </p:stCondLst>
                                        </p:cTn>
                                        <p:tgtEl>
                                          <p:spTgt spid="3">
                                            <p:txEl>
                                              <p:pRg st="5" end="5"/>
                                            </p:txEl>
                                          </p:spTgt>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3">
                                            <p:txEl>
                                              <p:pRg st="6" end="6"/>
                                            </p:txEl>
                                          </p:spTgt>
                                        </p:tgtEl>
                                      </p:cBhvr>
                                    </p:animEffect>
                                    <p:set>
                                      <p:cBhvr>
                                        <p:cTn id="62" dur="1" fill="hold">
                                          <p:stCondLst>
                                            <p:cond delay="499"/>
                                          </p:stCondLst>
                                        </p:cTn>
                                        <p:tgtEl>
                                          <p:spTgt spid="3">
                                            <p:txEl>
                                              <p:pRg st="6" end="6"/>
                                            </p:txEl>
                                          </p:spTgt>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500"/>
                                        <p:tgtEl>
                                          <p:spTgt spid="3">
                                            <p:txEl>
                                              <p:pRg st="7" end="7"/>
                                            </p:txEl>
                                          </p:spTgt>
                                        </p:tgtEl>
                                      </p:cBhvr>
                                    </p:animEffect>
                                    <p:set>
                                      <p:cBhvr>
                                        <p:cTn id="65" dur="1" fill="hold">
                                          <p:stCondLst>
                                            <p:cond delay="499"/>
                                          </p:stCondLst>
                                        </p:cTn>
                                        <p:tgtEl>
                                          <p:spTgt spid="3">
                                            <p:txEl>
                                              <p:pRg st="7" end="7"/>
                                            </p:txEl>
                                          </p:spTgt>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500"/>
                                        <p:tgtEl>
                                          <p:spTgt spid="3">
                                            <p:txEl>
                                              <p:pRg st="8" end="8"/>
                                            </p:txEl>
                                          </p:spTgt>
                                        </p:tgtEl>
                                      </p:cBhvr>
                                    </p:animEffect>
                                    <p:set>
                                      <p:cBhvr>
                                        <p:cTn id="68" dur="1" fill="hold">
                                          <p:stCondLst>
                                            <p:cond delay="499"/>
                                          </p:stCondLst>
                                        </p:cTn>
                                        <p:tgtEl>
                                          <p:spTgt spid="3">
                                            <p:txEl>
                                              <p:pRg st="8" end="8"/>
                                            </p:txEl>
                                          </p:spTgt>
                                        </p:tgtEl>
                                        <p:attrNameLst>
                                          <p:attrName>style.visibility</p:attrName>
                                        </p:attrNameLst>
                                      </p:cBhvr>
                                      <p:to>
                                        <p:strVal val="hidden"/>
                                      </p:to>
                                    </p:set>
                                  </p:childTnLst>
                                </p:cTn>
                              </p:par>
                              <p:par>
                                <p:cTn id="69" presetID="10" presetClass="entr" presetSubtype="0" fill="hold" nodeType="withEffect">
                                  <p:stCondLst>
                                    <p:cond delay="0"/>
                                  </p:stCondLst>
                                  <p:childTnLst>
                                    <p:set>
                                      <p:cBhvr>
                                        <p:cTn id="70" dur="1" fill="hold">
                                          <p:stCondLst>
                                            <p:cond delay="0"/>
                                          </p:stCondLst>
                                        </p:cTn>
                                        <p:tgtEl>
                                          <p:spTgt spid="10"/>
                                        </p:tgtEl>
                                        <p:attrNameLst>
                                          <p:attrName>style.visibility</p:attrName>
                                        </p:attrNameLst>
                                      </p:cBhvr>
                                      <p:to>
                                        <p:strVal val="visible"/>
                                      </p:to>
                                    </p:set>
                                    <p:animEffect transition="in" filter="fade">
                                      <p:cBhvr>
                                        <p:cTn id="71" dur="500"/>
                                        <p:tgtEl>
                                          <p:spTgt spid="1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9"/>
                                        </p:tgtEl>
                                        <p:attrNameLst>
                                          <p:attrName>style.visibility</p:attrName>
                                        </p:attrNameLst>
                                      </p:cBhvr>
                                      <p:to>
                                        <p:strVal val="visible"/>
                                      </p:to>
                                    </p:set>
                                    <p:animEffect transition="in" filter="fade">
                                      <p:cBhvr>
                                        <p:cTn id="74" dur="500"/>
                                        <p:tgtEl>
                                          <p:spTgt spid="9"/>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xit" presetSubtype="0" fill="hold" nodeType="clickEffect">
                                  <p:stCondLst>
                                    <p:cond delay="0"/>
                                  </p:stCondLst>
                                  <p:childTnLst>
                                    <p:animEffect transition="out" filter="fade">
                                      <p:cBhvr>
                                        <p:cTn id="78" dur="500"/>
                                        <p:tgtEl>
                                          <p:spTgt spid="10"/>
                                        </p:tgtEl>
                                      </p:cBhvr>
                                    </p:animEffect>
                                    <p:set>
                                      <p:cBhvr>
                                        <p:cTn id="79" dur="1" fill="hold">
                                          <p:stCondLst>
                                            <p:cond delay="499"/>
                                          </p:stCondLst>
                                        </p:cTn>
                                        <p:tgtEl>
                                          <p:spTgt spid="10"/>
                                        </p:tgtEl>
                                        <p:attrNameLst>
                                          <p:attrName>style.visibility</p:attrName>
                                        </p:attrNameLst>
                                      </p:cBhvr>
                                      <p:to>
                                        <p:strVal val="hidden"/>
                                      </p:to>
                                    </p:set>
                                  </p:childTnLst>
                                </p:cTn>
                              </p:par>
                              <p:par>
                                <p:cTn id="80" presetID="10" presetClass="exit" presetSubtype="0" fill="hold" grpId="1" nodeType="withEffect">
                                  <p:stCondLst>
                                    <p:cond delay="0"/>
                                  </p:stCondLst>
                                  <p:childTnLst>
                                    <p:animEffect transition="out" filter="fade">
                                      <p:cBhvr>
                                        <p:cTn id="81" dur="500"/>
                                        <p:tgtEl>
                                          <p:spTgt spid="9"/>
                                        </p:tgtEl>
                                      </p:cBhvr>
                                    </p:animEffect>
                                    <p:set>
                                      <p:cBhvr>
                                        <p:cTn id="82" dur="1" fill="hold">
                                          <p:stCondLst>
                                            <p:cond delay="499"/>
                                          </p:stCondLst>
                                        </p:cTn>
                                        <p:tgtEl>
                                          <p:spTgt spid="9"/>
                                        </p:tgtEl>
                                        <p:attrNameLst>
                                          <p:attrName>style.visibility</p:attrName>
                                        </p:attrNameLst>
                                      </p:cBhvr>
                                      <p:to>
                                        <p:strVal val="hidden"/>
                                      </p:to>
                                    </p:set>
                                  </p:childTnLst>
                                </p:cTn>
                              </p:par>
                              <p:par>
                                <p:cTn id="83" presetID="10" presetClass="entr" presetSubtype="0" fill="hold" nodeType="withEffect">
                                  <p:stCondLst>
                                    <p:cond delay="0"/>
                                  </p:stCondLst>
                                  <p:childTnLst>
                                    <p:set>
                                      <p:cBhvr>
                                        <p:cTn id="84" dur="1" fill="hold">
                                          <p:stCondLst>
                                            <p:cond delay="0"/>
                                          </p:stCondLst>
                                        </p:cTn>
                                        <p:tgtEl>
                                          <p:spTgt spid="12"/>
                                        </p:tgtEl>
                                        <p:attrNameLst>
                                          <p:attrName>style.visibility</p:attrName>
                                        </p:attrNameLst>
                                      </p:cBhvr>
                                      <p:to>
                                        <p:strVal val="visible"/>
                                      </p:to>
                                    </p:set>
                                    <p:animEffect transition="in" filter="fade">
                                      <p:cBhvr>
                                        <p:cTn id="85" dur="500"/>
                                        <p:tgtEl>
                                          <p:spTgt spid="1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1"/>
                                        </p:tgtEl>
                                        <p:attrNameLst>
                                          <p:attrName>style.visibility</p:attrName>
                                        </p:attrNameLst>
                                      </p:cBhvr>
                                      <p:to>
                                        <p:strVal val="visible"/>
                                      </p:to>
                                    </p:set>
                                    <p:animEffect transition="in" filter="fade">
                                      <p:cBhvr>
                                        <p:cTn id="88" dur="500"/>
                                        <p:tgtEl>
                                          <p:spTgt spid="11"/>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xit" presetSubtype="0" fill="hold" nodeType="clickEffect">
                                  <p:stCondLst>
                                    <p:cond delay="0"/>
                                  </p:stCondLst>
                                  <p:childTnLst>
                                    <p:animEffect transition="out" filter="fade">
                                      <p:cBhvr>
                                        <p:cTn id="92" dur="500"/>
                                        <p:tgtEl>
                                          <p:spTgt spid="12"/>
                                        </p:tgtEl>
                                      </p:cBhvr>
                                    </p:animEffect>
                                    <p:set>
                                      <p:cBhvr>
                                        <p:cTn id="93" dur="1" fill="hold">
                                          <p:stCondLst>
                                            <p:cond delay="499"/>
                                          </p:stCondLst>
                                        </p:cTn>
                                        <p:tgtEl>
                                          <p:spTgt spid="12"/>
                                        </p:tgtEl>
                                        <p:attrNameLst>
                                          <p:attrName>style.visibility</p:attrName>
                                        </p:attrNameLst>
                                      </p:cBhvr>
                                      <p:to>
                                        <p:strVal val="hidden"/>
                                      </p:to>
                                    </p:set>
                                  </p:childTnLst>
                                </p:cTn>
                              </p:par>
                              <p:par>
                                <p:cTn id="94" presetID="10" presetClass="exit" presetSubtype="0" fill="hold" grpId="1" nodeType="withEffect">
                                  <p:stCondLst>
                                    <p:cond delay="0"/>
                                  </p:stCondLst>
                                  <p:childTnLst>
                                    <p:animEffect transition="out" filter="fade">
                                      <p:cBhvr>
                                        <p:cTn id="95" dur="500"/>
                                        <p:tgtEl>
                                          <p:spTgt spid="11"/>
                                        </p:tgtEl>
                                      </p:cBhvr>
                                    </p:animEffect>
                                    <p:set>
                                      <p:cBhvr>
                                        <p:cTn id="96" dur="1" fill="hold">
                                          <p:stCondLst>
                                            <p:cond delay="499"/>
                                          </p:stCondLst>
                                        </p:cTn>
                                        <p:tgtEl>
                                          <p:spTgt spid="11"/>
                                        </p:tgtEl>
                                        <p:attrNameLst>
                                          <p:attrName>style.visibility</p:attrName>
                                        </p:attrNameLst>
                                      </p:cBhvr>
                                      <p:to>
                                        <p:strVal val="hidden"/>
                                      </p:to>
                                    </p:set>
                                  </p:childTnLst>
                                </p:cTn>
                              </p:par>
                              <p:par>
                                <p:cTn id="97" presetID="10" presetClass="entr" presetSubtype="0" fill="hold" nodeType="withEffect">
                                  <p:stCondLst>
                                    <p:cond delay="0"/>
                                  </p:stCondLst>
                                  <p:childTnLst>
                                    <p:set>
                                      <p:cBhvr>
                                        <p:cTn id="98" dur="1" fill="hold">
                                          <p:stCondLst>
                                            <p:cond delay="0"/>
                                          </p:stCondLst>
                                        </p:cTn>
                                        <p:tgtEl>
                                          <p:spTgt spid="14"/>
                                        </p:tgtEl>
                                        <p:attrNameLst>
                                          <p:attrName>style.visibility</p:attrName>
                                        </p:attrNameLst>
                                      </p:cBhvr>
                                      <p:to>
                                        <p:strVal val="visible"/>
                                      </p:to>
                                    </p:set>
                                    <p:animEffect transition="in" filter="fade">
                                      <p:cBhvr>
                                        <p:cTn id="99" dur="500"/>
                                        <p:tgtEl>
                                          <p:spTgt spid="14"/>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3"/>
                                        </p:tgtEl>
                                        <p:attrNameLst>
                                          <p:attrName>style.visibility</p:attrName>
                                        </p:attrNameLst>
                                      </p:cBhvr>
                                      <p:to>
                                        <p:strVal val="visible"/>
                                      </p:to>
                                    </p:set>
                                    <p:animEffect transition="in" filter="fade">
                                      <p:cBhvr>
                                        <p:cTn id="10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9" grpId="0"/>
      <p:bldP spid="9" grpId="1"/>
      <p:bldP spid="11" grpId="0"/>
      <p:bldP spid="11" grpId="1"/>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FDBD4E3-69B8-4B54-A22D-A40F3DC3D067}"/>
              </a:ext>
            </a:extLst>
          </p:cNvPr>
          <p:cNvSpPr>
            <a:spLocks noGrp="1"/>
          </p:cNvSpPr>
          <p:nvPr>
            <p:ph type="title"/>
          </p:nvPr>
        </p:nvSpPr>
        <p:spPr/>
        <p:txBody>
          <a:bodyPr/>
          <a:lstStyle/>
          <a:p>
            <a:r>
              <a:rPr lang="hu-HU" dirty="0">
                <a:latin typeface="Times New Roman" panose="02020603050405020304" pitchFamily="18" charset="0"/>
                <a:cs typeface="Times New Roman" panose="02020603050405020304" pitchFamily="18" charset="0"/>
              </a:rPr>
              <a:t>Működése</a:t>
            </a:r>
          </a:p>
        </p:txBody>
      </p:sp>
      <p:sp>
        <p:nvSpPr>
          <p:cNvPr id="3" name="Tartalom helye 2">
            <a:extLst>
              <a:ext uri="{FF2B5EF4-FFF2-40B4-BE49-F238E27FC236}">
                <a16:creationId xmlns:a16="http://schemas.microsoft.com/office/drawing/2014/main" id="{A9D09456-10A8-402D-A084-472FADD47290}"/>
              </a:ext>
            </a:extLst>
          </p:cNvPr>
          <p:cNvSpPr>
            <a:spLocks noGrp="1"/>
          </p:cNvSpPr>
          <p:nvPr>
            <p:ph idx="1"/>
          </p:nvPr>
        </p:nvSpPr>
        <p:spPr>
          <a:xfrm>
            <a:off x="997640" y="1497809"/>
            <a:ext cx="6762750" cy="2498725"/>
          </a:xfrm>
        </p:spPr>
        <p:txBody>
          <a:bodyPr>
            <a:normAutofit/>
          </a:bodyPr>
          <a:lstStyle/>
          <a:p>
            <a:r>
              <a:rPr lang="hu-HU" dirty="0">
                <a:latin typeface="Times New Roman" panose="02020603050405020304" pitchFamily="18" charset="0"/>
                <a:cs typeface="Times New Roman" panose="02020603050405020304" pitchFamily="18" charset="0"/>
              </a:rPr>
              <a:t>Az app először a bejelentkezési felületre hozza a felhasználót, ahol lehetősége van regisztrálni ha nincsen még fiókja, ha elfelejtette a jelszavát, akkor újat csináltatni és nyelvet megváltoztatni.</a:t>
            </a:r>
          </a:p>
        </p:txBody>
      </p:sp>
      <p:pic>
        <p:nvPicPr>
          <p:cNvPr id="4" name="Kép 3">
            <a:extLst>
              <a:ext uri="{FF2B5EF4-FFF2-40B4-BE49-F238E27FC236}">
                <a16:creationId xmlns:a16="http://schemas.microsoft.com/office/drawing/2014/main" id="{8B6569DA-16CC-4FBB-BBFE-005C4AFD10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3293" y="945968"/>
            <a:ext cx="2430181" cy="5400404"/>
          </a:xfrm>
          <a:prstGeom prst="rect">
            <a:avLst/>
          </a:prstGeom>
        </p:spPr>
      </p:pic>
      <p:sp>
        <p:nvSpPr>
          <p:cNvPr id="5" name="Szövegdoboz 4">
            <a:extLst>
              <a:ext uri="{FF2B5EF4-FFF2-40B4-BE49-F238E27FC236}">
                <a16:creationId xmlns:a16="http://schemas.microsoft.com/office/drawing/2014/main" id="{1EF82700-C441-4EE9-9C5B-A9A64CCA19B0}"/>
              </a:ext>
            </a:extLst>
          </p:cNvPr>
          <p:cNvSpPr txBox="1"/>
          <p:nvPr/>
        </p:nvSpPr>
        <p:spPr>
          <a:xfrm>
            <a:off x="997640" y="1457334"/>
            <a:ext cx="6762748" cy="1815882"/>
          </a:xfrm>
          <a:prstGeom prst="rect">
            <a:avLst/>
          </a:prstGeom>
          <a:noFill/>
        </p:spPr>
        <p:txBody>
          <a:bodyPr wrap="square" rtlCol="0">
            <a:spAutoFit/>
          </a:bodyPr>
          <a:lstStyle/>
          <a:p>
            <a:pPr marL="457200" indent="-457200">
              <a:buFont typeface="Arial" panose="020B0604020202020204" pitchFamily="34" charset="0"/>
              <a:buChar char="•"/>
            </a:pPr>
            <a:r>
              <a:rPr lang="hu-HU" sz="2800" dirty="0">
                <a:latin typeface="Times New Roman" panose="02020603050405020304" pitchFamily="18" charset="0"/>
                <a:cs typeface="Times New Roman" panose="02020603050405020304" pitchFamily="18" charset="0"/>
              </a:rPr>
              <a:t>A regisztrációs felületen a felhasználónak be kell írnia az email címét és megfelelő jelszót megadnia utána megerősíti a jelszavát hogy létrehozza a fiókot</a:t>
            </a:r>
          </a:p>
        </p:txBody>
      </p:sp>
      <p:pic>
        <p:nvPicPr>
          <p:cNvPr id="6" name="Kép 5">
            <a:extLst>
              <a:ext uri="{FF2B5EF4-FFF2-40B4-BE49-F238E27FC236}">
                <a16:creationId xmlns:a16="http://schemas.microsoft.com/office/drawing/2014/main" id="{DE846D28-AADB-4544-B520-AD63BC78EFD7}"/>
              </a:ext>
            </a:extLst>
          </p:cNvPr>
          <p:cNvPicPr>
            <a:picLocks noChangeAspect="1"/>
          </p:cNvPicPr>
          <p:nvPr/>
        </p:nvPicPr>
        <p:blipFill>
          <a:blip r:embed="rId3"/>
          <a:stretch>
            <a:fillRect/>
          </a:stretch>
        </p:blipFill>
        <p:spPr>
          <a:xfrm>
            <a:off x="8725409" y="964256"/>
            <a:ext cx="2581015" cy="5400404"/>
          </a:xfrm>
          <a:prstGeom prst="rect">
            <a:avLst/>
          </a:prstGeom>
        </p:spPr>
      </p:pic>
      <p:sp>
        <p:nvSpPr>
          <p:cNvPr id="7" name="Szövegdoboz 6">
            <a:extLst>
              <a:ext uri="{FF2B5EF4-FFF2-40B4-BE49-F238E27FC236}">
                <a16:creationId xmlns:a16="http://schemas.microsoft.com/office/drawing/2014/main" id="{4528B804-D583-4675-BC41-352EEE41EA0D}"/>
              </a:ext>
            </a:extLst>
          </p:cNvPr>
          <p:cNvSpPr txBox="1"/>
          <p:nvPr/>
        </p:nvSpPr>
        <p:spPr>
          <a:xfrm>
            <a:off x="994340" y="1457334"/>
            <a:ext cx="6762748" cy="1815882"/>
          </a:xfrm>
          <a:prstGeom prst="rect">
            <a:avLst/>
          </a:prstGeom>
          <a:noFill/>
        </p:spPr>
        <p:txBody>
          <a:bodyPr wrap="square" rtlCol="0">
            <a:spAutoFit/>
          </a:bodyPr>
          <a:lstStyle/>
          <a:p>
            <a:pPr marL="457200" indent="-457200">
              <a:buFont typeface="Arial" panose="020B0604020202020204" pitchFamily="34" charset="0"/>
              <a:buChar char="•"/>
            </a:pPr>
            <a:r>
              <a:rPr lang="hu-HU" sz="2800" dirty="0">
                <a:latin typeface="Times New Roman" panose="02020603050405020304" pitchFamily="18" charset="0"/>
                <a:cs typeface="Times New Roman" panose="02020603050405020304" pitchFamily="18" charset="0"/>
              </a:rPr>
              <a:t>Ha elfelejtette a jelszavát, akkor könnyen tud újat csináltatni ha megadja az email címét és az oda elküldött utasításokat követi</a:t>
            </a:r>
          </a:p>
        </p:txBody>
      </p:sp>
      <p:pic>
        <p:nvPicPr>
          <p:cNvPr id="9" name="Kép 8">
            <a:extLst>
              <a:ext uri="{FF2B5EF4-FFF2-40B4-BE49-F238E27FC236}">
                <a16:creationId xmlns:a16="http://schemas.microsoft.com/office/drawing/2014/main" id="{2B6CECDF-AA69-46ED-83DE-06A5AA7121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2077" y="974913"/>
            <a:ext cx="2581015" cy="5408035"/>
          </a:xfrm>
          <a:prstGeom prst="rect">
            <a:avLst/>
          </a:prstGeom>
        </p:spPr>
      </p:pic>
      <p:sp>
        <p:nvSpPr>
          <p:cNvPr id="8" name="Szövegdoboz 7">
            <a:extLst>
              <a:ext uri="{FF2B5EF4-FFF2-40B4-BE49-F238E27FC236}">
                <a16:creationId xmlns:a16="http://schemas.microsoft.com/office/drawing/2014/main" id="{F92EFC32-78F9-4504-8926-50972BF4D912}"/>
              </a:ext>
            </a:extLst>
          </p:cNvPr>
          <p:cNvSpPr txBox="1"/>
          <p:nvPr/>
        </p:nvSpPr>
        <p:spPr>
          <a:xfrm>
            <a:off x="999918" y="1473147"/>
            <a:ext cx="6571720" cy="2246769"/>
          </a:xfrm>
          <a:prstGeom prst="rect">
            <a:avLst/>
          </a:prstGeom>
          <a:noFill/>
        </p:spPr>
        <p:txBody>
          <a:bodyPr wrap="square" rtlCol="0">
            <a:spAutoFit/>
          </a:bodyPr>
          <a:lstStyle/>
          <a:p>
            <a:pPr marL="285750" indent="-285750">
              <a:buFont typeface="Arial" panose="020B0604020202020204" pitchFamily="34" charset="0"/>
              <a:buChar char="•"/>
            </a:pPr>
            <a:r>
              <a:rPr lang="hu-HU" sz="2800" dirty="0"/>
              <a:t>Utána a beírt email-re megkapja a jelszó helyreállítási linket.</a:t>
            </a:r>
          </a:p>
          <a:p>
            <a:pPr marL="285750" indent="-285750">
              <a:buFont typeface="Arial" panose="020B0604020202020204" pitchFamily="34" charset="0"/>
              <a:buChar char="•"/>
            </a:pPr>
            <a:r>
              <a:rPr lang="hu-HU" sz="2800" dirty="0"/>
              <a:t>miután a felhasználó rákattint a linkre, be kell írnia az új jelszót és utána megerősítenie a jelszó újbóli beírásával.</a:t>
            </a:r>
          </a:p>
        </p:txBody>
      </p:sp>
      <p:pic>
        <p:nvPicPr>
          <p:cNvPr id="10" name="Kép 9">
            <a:extLst>
              <a:ext uri="{FF2B5EF4-FFF2-40B4-BE49-F238E27FC236}">
                <a16:creationId xmlns:a16="http://schemas.microsoft.com/office/drawing/2014/main" id="{B11ED207-5BD2-4FC9-8EB1-0E687A0EE4A1}"/>
              </a:ext>
            </a:extLst>
          </p:cNvPr>
          <p:cNvPicPr/>
          <p:nvPr/>
        </p:nvPicPr>
        <p:blipFill>
          <a:blip r:embed="rId5">
            <a:extLst>
              <a:ext uri="{28A0092B-C50C-407E-A947-70E740481C1C}">
                <a14:useLocalDpi xmlns:a14="http://schemas.microsoft.com/office/drawing/2010/main" val="0"/>
              </a:ext>
            </a:extLst>
          </a:blip>
          <a:stretch>
            <a:fillRect/>
          </a:stretch>
        </p:blipFill>
        <p:spPr>
          <a:xfrm>
            <a:off x="994340" y="3677847"/>
            <a:ext cx="8108950" cy="2519680"/>
          </a:xfrm>
          <a:prstGeom prst="rect">
            <a:avLst/>
          </a:prstGeom>
        </p:spPr>
      </p:pic>
      <p:pic>
        <p:nvPicPr>
          <p:cNvPr id="11" name="Kép 10">
            <a:extLst>
              <a:ext uri="{FF2B5EF4-FFF2-40B4-BE49-F238E27FC236}">
                <a16:creationId xmlns:a16="http://schemas.microsoft.com/office/drawing/2014/main" id="{8FD9DC08-DFED-4904-8E9E-57395493B022}"/>
              </a:ext>
            </a:extLst>
          </p:cNvPr>
          <p:cNvPicPr/>
          <p:nvPr/>
        </p:nvPicPr>
        <p:blipFill>
          <a:blip r:embed="rId6">
            <a:extLst>
              <a:ext uri="{28A0092B-C50C-407E-A947-70E740481C1C}">
                <a14:useLocalDpi xmlns:a14="http://schemas.microsoft.com/office/drawing/2010/main" val="0"/>
              </a:ext>
            </a:extLst>
          </a:blip>
          <a:stretch>
            <a:fillRect/>
          </a:stretch>
        </p:blipFill>
        <p:spPr>
          <a:xfrm>
            <a:off x="8159768" y="1690688"/>
            <a:ext cx="3917228" cy="2575295"/>
          </a:xfrm>
          <a:prstGeom prst="rect">
            <a:avLst/>
          </a:prstGeom>
        </p:spPr>
      </p:pic>
    </p:spTree>
    <p:extLst>
      <p:ext uri="{BB962C8B-B14F-4D97-AF65-F5344CB8AC3E}">
        <p14:creationId xmlns:p14="http://schemas.microsoft.com/office/powerpoint/2010/main" val="95303931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6"/>
                                        </p:tgtEl>
                                      </p:cBhvr>
                                    </p:animEffect>
                                    <p:set>
                                      <p:cBhvr>
                                        <p:cTn id="21" dur="1" fill="hold">
                                          <p:stCondLst>
                                            <p:cond delay="499"/>
                                          </p:stCondLst>
                                        </p:cTn>
                                        <p:tgtEl>
                                          <p:spTgt spid="6"/>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5"/>
                                        </p:tgtEl>
                                      </p:cBhvr>
                                    </p:animEffect>
                                    <p:set>
                                      <p:cBhvr>
                                        <p:cTn id="24" dur="1" fill="hold">
                                          <p:stCondLst>
                                            <p:cond delay="499"/>
                                          </p:stCondLst>
                                        </p:cTn>
                                        <p:tgtEl>
                                          <p:spTgt spid="5"/>
                                        </p:tgtEl>
                                        <p:attrNameLst>
                                          <p:attrName>style.visibility</p:attrName>
                                        </p:attrNameLst>
                                      </p:cBhvr>
                                      <p:to>
                                        <p:strVal val="hidden"/>
                                      </p:to>
                                    </p:set>
                                  </p:childTnLst>
                                </p:cTn>
                              </p:par>
                              <p:par>
                                <p:cTn id="25" presetID="10"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7"/>
                                        </p:tgtEl>
                                      </p:cBhvr>
                                    </p:animEffect>
                                    <p:set>
                                      <p:cBhvr>
                                        <p:cTn id="35" dur="1" fill="hold">
                                          <p:stCondLst>
                                            <p:cond delay="499"/>
                                          </p:stCondLst>
                                        </p:cTn>
                                        <p:tgtEl>
                                          <p:spTgt spid="7"/>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9"/>
                                        </p:tgtEl>
                                      </p:cBhvr>
                                    </p:animEffect>
                                    <p:set>
                                      <p:cBhvr>
                                        <p:cTn id="38" dur="1" fill="hold">
                                          <p:stCondLst>
                                            <p:cond delay="499"/>
                                          </p:stCondLst>
                                        </p:cTn>
                                        <p:tgtEl>
                                          <p:spTgt spid="9"/>
                                        </p:tgtEl>
                                        <p:attrNameLst>
                                          <p:attrName>style.visibility</p:attrName>
                                        </p:attrNameLst>
                                      </p:cBhvr>
                                      <p:to>
                                        <p:strVal val="hidden"/>
                                      </p:to>
                                    </p:set>
                                  </p:childTnLst>
                                </p:cTn>
                              </p:par>
                              <p:par>
                                <p:cTn id="39" presetID="10" presetClass="entr" presetSubtype="0" fill="hold" nodeType="withEffect">
                                  <p:stCondLst>
                                    <p:cond delay="0"/>
                                  </p:stCondLst>
                                  <p:childTnLst>
                                    <p:set>
                                      <p:cBhvr>
                                        <p:cTn id="40" dur="1" fill="hold">
                                          <p:stCondLst>
                                            <p:cond delay="0"/>
                                          </p:stCondLst>
                                        </p:cTn>
                                        <p:tgtEl>
                                          <p:spTgt spid="8">
                                            <p:txEl>
                                              <p:pRg st="0" end="0"/>
                                            </p:txEl>
                                          </p:spTgt>
                                        </p:tgtEl>
                                        <p:attrNameLst>
                                          <p:attrName>style.visibility</p:attrName>
                                        </p:attrNameLst>
                                      </p:cBhvr>
                                      <p:to>
                                        <p:strVal val="visible"/>
                                      </p:to>
                                    </p:set>
                                    <p:animEffect transition="in" filter="fade">
                                      <p:cBhvr>
                                        <p:cTn id="41" dur="500"/>
                                        <p:tgtEl>
                                          <p:spTgt spid="8">
                                            <p:txEl>
                                              <p:pRg st="0" end="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8">
                                            <p:txEl>
                                              <p:pRg st="1" end="1"/>
                                            </p:txEl>
                                          </p:spTgt>
                                        </p:tgtEl>
                                        <p:attrNameLst>
                                          <p:attrName>style.visibility</p:attrName>
                                        </p:attrNameLst>
                                      </p:cBhvr>
                                      <p:to>
                                        <p:strVal val="visible"/>
                                      </p:to>
                                    </p:set>
                                    <p:animEffect transition="in" filter="fade">
                                      <p:cBhvr>
                                        <p:cTn id="49" dur="500"/>
                                        <p:tgtEl>
                                          <p:spTgt spid="8">
                                            <p:txEl>
                                              <p:pRg st="1" end="1"/>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5" grpId="1"/>
      <p:bldP spid="7" grpId="0"/>
      <p:bldP spid="7"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D1364D1-D3C2-0C52-D8FB-2E876E0743A2}"/>
              </a:ext>
            </a:extLst>
          </p:cNvPr>
          <p:cNvSpPr>
            <a:spLocks noGrp="1"/>
          </p:cNvSpPr>
          <p:nvPr>
            <p:ph type="title"/>
          </p:nvPr>
        </p:nvSpPr>
        <p:spPr>
          <a:xfrm>
            <a:off x="8312727" y="0"/>
            <a:ext cx="3311238" cy="1096963"/>
          </a:xfrm>
        </p:spPr>
        <p:txBody>
          <a:bodyPr/>
          <a:lstStyle/>
          <a:p>
            <a:pPr algn="r"/>
            <a:r>
              <a:rPr lang="hu-HU"/>
              <a:t>Fájlstruktúra</a:t>
            </a:r>
            <a:endParaRPr lang="hu-HU" dirty="0"/>
          </a:p>
        </p:txBody>
      </p:sp>
      <p:sp>
        <p:nvSpPr>
          <p:cNvPr id="3" name="Tartalom helye 2">
            <a:extLst>
              <a:ext uri="{FF2B5EF4-FFF2-40B4-BE49-F238E27FC236}">
                <a16:creationId xmlns:a16="http://schemas.microsoft.com/office/drawing/2014/main" id="{1FBC97C2-71E7-8F08-3521-3A989699B821}"/>
              </a:ext>
            </a:extLst>
          </p:cNvPr>
          <p:cNvSpPr>
            <a:spLocks noGrp="1"/>
          </p:cNvSpPr>
          <p:nvPr>
            <p:ph idx="1"/>
          </p:nvPr>
        </p:nvSpPr>
        <p:spPr>
          <a:xfrm>
            <a:off x="453735" y="0"/>
            <a:ext cx="7578435" cy="4351338"/>
          </a:xfrm>
        </p:spPr>
        <p:txBody>
          <a:bodyPr>
            <a:normAutofit fontScale="25000" lnSpcReduction="20000"/>
          </a:bodyPr>
          <a:lstStyle/>
          <a:p>
            <a:pPr marL="0" lvl="0" indent="0">
              <a:lnSpc>
                <a:spcPct val="150000"/>
              </a:lnSpc>
              <a:buNone/>
            </a:pPr>
            <a:r>
              <a:rPr lang="hu-HU" sz="12000" b="1" dirty="0">
                <a:effectLst/>
                <a:latin typeface="Times New Roman" panose="02020603050405020304" pitchFamily="18" charset="0"/>
                <a:ea typeface="Times New Roman" panose="02020603050405020304" pitchFamily="18" charset="0"/>
                <a:cs typeface="Times New Roman" panose="02020603050405020304" pitchFamily="18" charset="0"/>
              </a:rPr>
              <a:t>Auth</a:t>
            </a:r>
            <a:endParaRPr lang="hu-HU" sz="12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9600" dirty="0">
                <a:effectLst/>
                <a:latin typeface="Times New Roman" panose="02020603050405020304" pitchFamily="18" charset="0"/>
                <a:ea typeface="Times New Roman" panose="02020603050405020304" pitchFamily="18" charset="0"/>
                <a:cs typeface="Times New Roman" panose="02020603050405020304" pitchFamily="18" charset="0"/>
              </a:rPr>
              <a:t>Tartalmazza az applikációnknak az összes authentikációs funkcióját </a:t>
            </a:r>
            <a:endParaRPr lang="hu-HU" sz="9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9600" dirty="0">
                <a:effectLst/>
                <a:latin typeface="Times New Roman" panose="02020603050405020304" pitchFamily="18" charset="0"/>
                <a:ea typeface="Times New Roman" panose="02020603050405020304" pitchFamily="18" charset="0"/>
                <a:cs typeface="Times New Roman" panose="02020603050405020304" pitchFamily="18" charset="0"/>
              </a:rPr>
              <a:t>login.php: Bejelentkezési funkció</a:t>
            </a:r>
            <a:endParaRPr lang="hu-HU" sz="9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9600" dirty="0">
                <a:effectLst/>
                <a:latin typeface="Times New Roman" panose="02020603050405020304" pitchFamily="18" charset="0"/>
                <a:ea typeface="Times New Roman" panose="02020603050405020304" pitchFamily="18" charset="0"/>
                <a:cs typeface="Times New Roman" panose="02020603050405020304" pitchFamily="18" charset="0"/>
              </a:rPr>
              <a:t>Register.php: Regisztrációs funkció</a:t>
            </a:r>
            <a:endParaRPr lang="hu-HU" sz="9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9600" dirty="0">
                <a:effectLst/>
                <a:latin typeface="Times New Roman" panose="02020603050405020304" pitchFamily="18" charset="0"/>
                <a:ea typeface="Times New Roman" panose="02020603050405020304" pitchFamily="18" charset="0"/>
                <a:cs typeface="Times New Roman" panose="02020603050405020304" pitchFamily="18" charset="0"/>
              </a:rPr>
              <a:t>logout.php: Kijelentkezési funkció</a:t>
            </a:r>
            <a:endParaRPr lang="hu-HU" sz="9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9600" dirty="0">
                <a:effectLst/>
                <a:latin typeface="Times New Roman" panose="02020603050405020304" pitchFamily="18" charset="0"/>
                <a:ea typeface="Times New Roman" panose="02020603050405020304" pitchFamily="18" charset="0"/>
                <a:cs typeface="Times New Roman" panose="02020603050405020304" pitchFamily="18" charset="0"/>
              </a:rPr>
              <a:t>update_status.php: A felhasználó státuszának ellenőrzése (ha nyitva van a mobilon az applikáció akkor Online, különben offline)</a:t>
            </a:r>
            <a:endParaRPr lang="hu-HU" sz="9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hu-HU" sz="9600" dirty="0">
                <a:effectLst/>
                <a:latin typeface="Times New Roman" panose="02020603050405020304" pitchFamily="18" charset="0"/>
                <a:ea typeface="Times New Roman" panose="02020603050405020304" pitchFamily="18" charset="0"/>
                <a:cs typeface="Times New Roman" panose="02020603050405020304" pitchFamily="18" charset="0"/>
              </a:rPr>
              <a:t>validate_token.php: Megnézi, hogy a token még érvényes-e vagy már elavult</a:t>
            </a:r>
            <a:endParaRPr lang="hu-HU" sz="96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hu-HU" dirty="0"/>
          </a:p>
        </p:txBody>
      </p:sp>
      <p:pic>
        <p:nvPicPr>
          <p:cNvPr id="4" name="Kép 3">
            <a:extLst>
              <a:ext uri="{FF2B5EF4-FFF2-40B4-BE49-F238E27FC236}">
                <a16:creationId xmlns:a16="http://schemas.microsoft.com/office/drawing/2014/main" id="{8E974796-5B8B-5923-6FB6-99184E8914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4237" y="934642"/>
            <a:ext cx="3255665" cy="4320000"/>
          </a:xfrm>
          <a:prstGeom prst="rect">
            <a:avLst/>
          </a:prstGeom>
        </p:spPr>
      </p:pic>
      <p:sp>
        <p:nvSpPr>
          <p:cNvPr id="5" name="Szövegdoboz 4">
            <a:extLst>
              <a:ext uri="{FF2B5EF4-FFF2-40B4-BE49-F238E27FC236}">
                <a16:creationId xmlns:a16="http://schemas.microsoft.com/office/drawing/2014/main" id="{FF266472-B5FA-3E31-B18D-A9FA639760A6}"/>
              </a:ext>
            </a:extLst>
          </p:cNvPr>
          <p:cNvSpPr txBox="1"/>
          <p:nvPr/>
        </p:nvSpPr>
        <p:spPr>
          <a:xfrm>
            <a:off x="453102" y="0"/>
            <a:ext cx="7578438" cy="6150402"/>
          </a:xfrm>
          <a:prstGeom prst="rect">
            <a:avLst/>
          </a:prstGeom>
          <a:noFill/>
        </p:spPr>
        <p:txBody>
          <a:bodyPr wrap="square" rtlCol="0">
            <a:spAutoFit/>
          </a:bodyPr>
          <a:lstStyle/>
          <a:p>
            <a:pPr lvl="0" algn="just">
              <a:lnSpc>
                <a:spcPct val="150000"/>
              </a:lnSpc>
            </a:pPr>
            <a:r>
              <a:rPr lang="hu-HU" sz="3000" b="1" dirty="0">
                <a:effectLst/>
                <a:latin typeface="Times New Roman" panose="02020603050405020304" pitchFamily="18" charset="0"/>
                <a:ea typeface="Times New Roman" panose="02020603050405020304" pitchFamily="18" charset="0"/>
                <a:cs typeface="Times New Roman" panose="02020603050405020304" pitchFamily="18" charset="0"/>
              </a:rPr>
              <a:t>Chat</a:t>
            </a:r>
            <a:endParaRPr lang="hu-HU" sz="3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Tartalmazza a chathez szükséges funkciókat</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get_chats.php: Kimutatja a felhasználónak a jelenlegi csevegéseit</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get_friend_list.php: Kimutatja a barátlistát.</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get_group_chats.php: Kimutatja a felhasználó által felvett csoportokat</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get_messages.php: Kimutatja a felhasználó és egy másik személy közötti üzeneteket</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start_chat.php: Csevegés elindítása egy ismerőssel</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hu-HU" dirty="0"/>
          </a:p>
        </p:txBody>
      </p:sp>
      <p:sp>
        <p:nvSpPr>
          <p:cNvPr id="6" name="Szövegdoboz 5">
            <a:extLst>
              <a:ext uri="{FF2B5EF4-FFF2-40B4-BE49-F238E27FC236}">
                <a16:creationId xmlns:a16="http://schemas.microsoft.com/office/drawing/2014/main" id="{5B0B9A9A-28CD-D903-C06E-324EEB25D478}"/>
              </a:ext>
            </a:extLst>
          </p:cNvPr>
          <p:cNvSpPr txBox="1"/>
          <p:nvPr/>
        </p:nvSpPr>
        <p:spPr>
          <a:xfrm>
            <a:off x="453101" y="0"/>
            <a:ext cx="7578439" cy="6150402"/>
          </a:xfrm>
          <a:prstGeom prst="rect">
            <a:avLst/>
          </a:prstGeom>
          <a:noFill/>
        </p:spPr>
        <p:txBody>
          <a:bodyPr wrap="square" rtlCol="0">
            <a:spAutoFit/>
          </a:bodyPr>
          <a:lstStyle/>
          <a:p>
            <a:pPr lvl="0">
              <a:lnSpc>
                <a:spcPct val="150000"/>
              </a:lnSpc>
            </a:pPr>
            <a:r>
              <a:rPr lang="hu-HU" sz="3000" b="1" dirty="0">
                <a:effectLst/>
                <a:latin typeface="Times New Roman" panose="02020603050405020304" pitchFamily="18" charset="0"/>
                <a:ea typeface="Times New Roman" panose="02020603050405020304" pitchFamily="18" charset="0"/>
                <a:cs typeface="Times New Roman" panose="02020603050405020304" pitchFamily="18" charset="0"/>
              </a:rPr>
              <a:t>Friends</a:t>
            </a:r>
            <a:endParaRPr lang="hu-HU" sz="3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check_friend_status.php: Kimutatja az ismerőseidnek a státuszát (Online – Offline)</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get_friend_request_count.php: Az összes még el nem fogadott barátkérelmek számát mutatja ki</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get_requests.php: Kapott barátkérelmek kimutatása</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search_users.php: Felhasználók keresése</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accept_request.php: barátkérelmek elfogadása</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decline_request.php: barátkérelmek elutasítása</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send_friend_request.php: barátkérelmek elküldése</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hu-HU" dirty="0"/>
          </a:p>
        </p:txBody>
      </p:sp>
      <p:pic>
        <p:nvPicPr>
          <p:cNvPr id="7" name="Kép 6">
            <a:extLst>
              <a:ext uri="{FF2B5EF4-FFF2-40B4-BE49-F238E27FC236}">
                <a16:creationId xmlns:a16="http://schemas.microsoft.com/office/drawing/2014/main" id="{76DFF4CA-E6D2-F7B6-4C44-6F5B44FD91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4869" y="934642"/>
            <a:ext cx="3254400" cy="4146840"/>
          </a:xfrm>
          <a:prstGeom prst="rect">
            <a:avLst/>
          </a:prstGeom>
        </p:spPr>
      </p:pic>
      <p:sp>
        <p:nvSpPr>
          <p:cNvPr id="8" name="Szövegdoboz 7">
            <a:extLst>
              <a:ext uri="{FF2B5EF4-FFF2-40B4-BE49-F238E27FC236}">
                <a16:creationId xmlns:a16="http://schemas.microsoft.com/office/drawing/2014/main" id="{05793EB7-F7C9-8A07-806F-50F771870F3B}"/>
              </a:ext>
            </a:extLst>
          </p:cNvPr>
          <p:cNvSpPr txBox="1"/>
          <p:nvPr/>
        </p:nvSpPr>
        <p:spPr>
          <a:xfrm>
            <a:off x="453101" y="0"/>
            <a:ext cx="7578439" cy="6288901"/>
          </a:xfrm>
          <a:prstGeom prst="rect">
            <a:avLst/>
          </a:prstGeom>
          <a:noFill/>
        </p:spPr>
        <p:txBody>
          <a:bodyPr wrap="square" rtlCol="0">
            <a:spAutoFit/>
          </a:bodyPr>
          <a:lstStyle/>
          <a:p>
            <a:pPr lvl="0">
              <a:lnSpc>
                <a:spcPct val="150000"/>
              </a:lnSpc>
            </a:pPr>
            <a:r>
              <a:rPr lang="hu-HU" sz="3000" b="1" dirty="0">
                <a:effectLst/>
                <a:latin typeface="Times New Roman" panose="02020603050405020304" pitchFamily="18" charset="0"/>
                <a:ea typeface="Times New Roman" panose="02020603050405020304" pitchFamily="18" charset="0"/>
                <a:cs typeface="Times New Roman" panose="02020603050405020304" pitchFamily="18" charset="0"/>
              </a:rPr>
              <a:t>Reset password</a:t>
            </a:r>
            <a:endParaRPr lang="hu-HU" sz="3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open_reset_window.php: Megnyitja a jelszó helyreállításhoz szükséges ablakot</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reset_password_form.php: Egy lekicsinyített ablakban megjelenő Form a jelszó helyreállításához</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reset_password.php: Jelszó helyreállítása</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lvl="0">
              <a:lnSpc>
                <a:spcPct val="150000"/>
              </a:lnSpc>
            </a:pPr>
            <a:r>
              <a:rPr lang="hu-HU" sz="3000" b="1" dirty="0">
                <a:effectLst/>
                <a:latin typeface="Times New Roman" panose="02020603050405020304" pitchFamily="18" charset="0"/>
                <a:ea typeface="Times New Roman" panose="02020603050405020304" pitchFamily="18" charset="0"/>
                <a:cs typeface="Times New Roman" panose="02020603050405020304" pitchFamily="18" charset="0"/>
              </a:rPr>
              <a:t>Settings</a:t>
            </a:r>
            <a:endParaRPr lang="hu-HU" sz="3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update_profile_picture.php: Új profilkép beszúrása a felhasználónak</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update_username.php: Új felhasználónév készítése</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hu-HU" dirty="0"/>
          </a:p>
        </p:txBody>
      </p:sp>
    </p:spTree>
    <p:extLst>
      <p:ext uri="{BB962C8B-B14F-4D97-AF65-F5344CB8AC3E}">
        <p14:creationId xmlns:p14="http://schemas.microsoft.com/office/powerpoint/2010/main" val="306786829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3">
                                            <p:txEl>
                                              <p:pRg st="3" end="3"/>
                                            </p:txEl>
                                          </p:spTgt>
                                        </p:tgtEl>
                                      </p:cBhvr>
                                    </p:animEffect>
                                    <p:set>
                                      <p:cBhvr>
                                        <p:cTn id="16" dur="1" fill="hold">
                                          <p:stCondLst>
                                            <p:cond delay="499"/>
                                          </p:stCondLst>
                                        </p:cTn>
                                        <p:tgtEl>
                                          <p:spTgt spid="3">
                                            <p:txEl>
                                              <p:pRg st="3" end="3"/>
                                            </p:txEl>
                                          </p:spTgt>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
                                            <p:txEl>
                                              <p:pRg st="4" end="4"/>
                                            </p:txEl>
                                          </p:spTgt>
                                        </p:tgtEl>
                                      </p:cBhvr>
                                    </p:animEffect>
                                    <p:set>
                                      <p:cBhvr>
                                        <p:cTn id="19" dur="1" fill="hold">
                                          <p:stCondLst>
                                            <p:cond delay="499"/>
                                          </p:stCondLst>
                                        </p:cTn>
                                        <p:tgtEl>
                                          <p:spTgt spid="3">
                                            <p:txEl>
                                              <p:pRg st="4" end="4"/>
                                            </p:txEl>
                                          </p:spTgt>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3">
                                            <p:txEl>
                                              <p:pRg st="5" end="5"/>
                                            </p:txEl>
                                          </p:spTgt>
                                        </p:tgtEl>
                                      </p:cBhvr>
                                    </p:animEffect>
                                    <p:set>
                                      <p:cBhvr>
                                        <p:cTn id="22" dur="1" fill="hold">
                                          <p:stCondLst>
                                            <p:cond delay="499"/>
                                          </p:stCondLst>
                                        </p:cTn>
                                        <p:tgtEl>
                                          <p:spTgt spid="3">
                                            <p:txEl>
                                              <p:pRg st="5" end="5"/>
                                            </p:txEl>
                                          </p:spTgt>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3">
                                            <p:txEl>
                                              <p:pRg st="6" end="6"/>
                                            </p:txEl>
                                          </p:spTgt>
                                        </p:tgtEl>
                                      </p:cBhvr>
                                    </p:animEffect>
                                    <p:set>
                                      <p:cBhvr>
                                        <p:cTn id="25" dur="1" fill="hold">
                                          <p:stCondLst>
                                            <p:cond delay="499"/>
                                          </p:stCondLst>
                                        </p:cTn>
                                        <p:tgtEl>
                                          <p:spTgt spid="3">
                                            <p:txEl>
                                              <p:pRg st="6" end="6"/>
                                            </p:txEl>
                                          </p:spTgt>
                                        </p:tgtEl>
                                        <p:attrNameLst>
                                          <p:attrName>style.visibility</p:attrName>
                                        </p:attrNameLst>
                                      </p:cBhvr>
                                      <p:to>
                                        <p:strVal val="hidden"/>
                                      </p:to>
                                    </p:set>
                                  </p:childTnLst>
                                </p:cTn>
                              </p:par>
                              <p:par>
                                <p:cTn id="26" presetID="10" presetClass="entr" presetSubtype="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1" nodeType="clickEffect">
                                  <p:stCondLst>
                                    <p:cond delay="0"/>
                                  </p:stCondLst>
                                  <p:childTnLst>
                                    <p:animEffect transition="out" filter="fade">
                                      <p:cBhvr>
                                        <p:cTn id="32" dur="500"/>
                                        <p:tgtEl>
                                          <p:spTgt spid="5"/>
                                        </p:tgtEl>
                                      </p:cBhvr>
                                    </p:animEffect>
                                    <p:set>
                                      <p:cBhvr>
                                        <p:cTn id="33" dur="1" fill="hold">
                                          <p:stCondLst>
                                            <p:cond delay="499"/>
                                          </p:stCondLst>
                                        </p:cTn>
                                        <p:tgtEl>
                                          <p:spTgt spid="5"/>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4"/>
                                        </p:tgtEl>
                                      </p:cBhvr>
                                    </p:animEffect>
                                    <p:set>
                                      <p:cBhvr>
                                        <p:cTn id="36" dur="1" fill="hold">
                                          <p:stCondLst>
                                            <p:cond delay="499"/>
                                          </p:stCondLst>
                                        </p:cTn>
                                        <p:tgtEl>
                                          <p:spTgt spid="4"/>
                                        </p:tgtEl>
                                        <p:attrNameLst>
                                          <p:attrName>style.visibility</p:attrName>
                                        </p:attrNameLst>
                                      </p:cBhvr>
                                      <p:to>
                                        <p:strVal val="hidden"/>
                                      </p:to>
                                    </p:set>
                                  </p:childTnLst>
                                </p:cTn>
                              </p:par>
                              <p:par>
                                <p:cTn id="37" presetID="10"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par>
                                <p:cTn id="40" presetID="10" presetClass="entr" presetSubtype="0" fill="hold"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500"/>
                                        <p:tgtEl>
                                          <p:spTgt spid="6"/>
                                        </p:tgtEl>
                                      </p:cBhvr>
                                    </p:animEffect>
                                    <p:set>
                                      <p:cBhvr>
                                        <p:cTn id="47" dur="1" fill="hold">
                                          <p:stCondLst>
                                            <p:cond delay="499"/>
                                          </p:stCondLst>
                                        </p:cTn>
                                        <p:tgtEl>
                                          <p:spTgt spid="6"/>
                                        </p:tgtEl>
                                        <p:attrNameLst>
                                          <p:attrName>style.visibility</p:attrName>
                                        </p:attrNameLst>
                                      </p:cBhvr>
                                      <p:to>
                                        <p:strVal val="hidden"/>
                                      </p:to>
                                    </p:set>
                                  </p:childTnLst>
                                </p:cTn>
                              </p:par>
                              <p:par>
                                <p:cTn id="48" presetID="10" presetClass="entr" presetSubtype="0" fill="hold" grpId="0" nodeType="with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8" grpId="0"/>
    </p:bldLst>
  </p:timing>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4063</TotalTime>
  <Words>3704</Words>
  <Application>Microsoft Office PowerPoint</Application>
  <PresentationFormat>Szélesvásznú</PresentationFormat>
  <Paragraphs>248</Paragraphs>
  <Slides>23</Slides>
  <Notes>0</Notes>
  <HiddenSlides>0</HiddenSlides>
  <MMClips>0</MMClips>
  <ScaleCrop>false</ScaleCrop>
  <HeadingPairs>
    <vt:vector size="6" baseType="variant">
      <vt:variant>
        <vt:lpstr>Használt betűtípusok</vt:lpstr>
      </vt:variant>
      <vt:variant>
        <vt:i4>7</vt:i4>
      </vt:variant>
      <vt:variant>
        <vt:lpstr>Téma</vt:lpstr>
      </vt:variant>
      <vt:variant>
        <vt:i4>1</vt:i4>
      </vt:variant>
      <vt:variant>
        <vt:lpstr>Diacímek</vt:lpstr>
      </vt:variant>
      <vt:variant>
        <vt:i4>23</vt:i4>
      </vt:variant>
    </vt:vector>
  </HeadingPairs>
  <TitlesOfParts>
    <vt:vector size="31" baseType="lpstr">
      <vt:lpstr>Arial</vt:lpstr>
      <vt:lpstr>Calibri</vt:lpstr>
      <vt:lpstr>Calibri Light</vt:lpstr>
      <vt:lpstr>Courier New</vt:lpstr>
      <vt:lpstr>Symbol</vt:lpstr>
      <vt:lpstr>Times New Roman</vt:lpstr>
      <vt:lpstr>Wingdings</vt:lpstr>
      <vt:lpstr>Office-téma</vt:lpstr>
      <vt:lpstr>Chatex vizsgaremek</vt:lpstr>
      <vt:lpstr>Szoftver Célja</vt:lpstr>
      <vt:lpstr>Műszaki feltételek</vt:lpstr>
      <vt:lpstr>Fejlesztői környezet</vt:lpstr>
      <vt:lpstr>Fejlesztői eszközök - Frontend</vt:lpstr>
      <vt:lpstr>Fejlesztői eszközök - Backend</vt:lpstr>
      <vt:lpstr>Adatbázis</vt:lpstr>
      <vt:lpstr>Működése</vt:lpstr>
      <vt:lpstr>Fájlstruktúra</vt:lpstr>
      <vt:lpstr>Tesztelés</vt:lpstr>
      <vt:lpstr>Felhasználói információ</vt:lpstr>
      <vt:lpstr>Applikáció használatának részletes ismertetése</vt:lpstr>
      <vt:lpstr>Elfelejtett folyamatának ismertetése</vt:lpstr>
      <vt:lpstr>Barát keresése folyamat ismertetése</vt:lpstr>
      <vt:lpstr>Barátjelölések elfogadása</vt:lpstr>
      <vt:lpstr>Beállítások navigálása</vt:lpstr>
      <vt:lpstr>Fiók módosítása</vt:lpstr>
      <vt:lpstr>További, még nem implementált ötleteink</vt:lpstr>
      <vt:lpstr>Source Code</vt:lpstr>
      <vt:lpstr>Tools for Project Development</vt:lpstr>
      <vt:lpstr>Összefoglalás</vt:lpstr>
      <vt:lpstr>Distribution of work in the team</vt:lpstr>
      <vt:lpstr>Köszönetnyilvánítás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Chatex vizsgaremek</dc:title>
  <dc:creator>User</dc:creator>
  <cp:lastModifiedBy>Szép Dani</cp:lastModifiedBy>
  <cp:revision>47</cp:revision>
  <dcterms:created xsi:type="dcterms:W3CDTF">2025-02-20T07:42:42Z</dcterms:created>
  <dcterms:modified xsi:type="dcterms:W3CDTF">2025-04-24T22:58:25Z</dcterms:modified>
</cp:coreProperties>
</file>