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83" r:id="rId3"/>
    <p:sldId id="257" r:id="rId4"/>
    <p:sldId id="284" r:id="rId5"/>
    <p:sldId id="260" r:id="rId6"/>
    <p:sldId id="265" r:id="rId7"/>
    <p:sldId id="266" r:id="rId8"/>
    <p:sldId id="267" r:id="rId9"/>
    <p:sldId id="268" r:id="rId10"/>
    <p:sldId id="261" r:id="rId11"/>
    <p:sldId id="269" r:id="rId12"/>
    <p:sldId id="270" r:id="rId13"/>
    <p:sldId id="271" r:id="rId14"/>
    <p:sldId id="272" r:id="rId15"/>
    <p:sldId id="273" r:id="rId16"/>
    <p:sldId id="277" r:id="rId17"/>
    <p:sldId id="275" r:id="rId18"/>
    <p:sldId id="278" r:id="rId19"/>
    <p:sldId id="279" r:id="rId20"/>
    <p:sldId id="280" r:id="rId21"/>
    <p:sldId id="262" r:id="rId22"/>
    <p:sldId id="263" r:id="rId23"/>
    <p:sldId id="281" r:id="rId24"/>
    <p:sldId id="264" r:id="rId25"/>
    <p:sldId id="282" r:id="rId26"/>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8" d="100"/>
          <a:sy n="118" d="100"/>
        </p:scale>
        <p:origin x="51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u-HU" dirty="0" err="1"/>
              <a:t>Work</a:t>
            </a:r>
            <a:r>
              <a:rPr lang="hu-HU" baseline="0" dirty="0"/>
              <a:t> </a:t>
            </a:r>
            <a:r>
              <a:rPr lang="hu-HU" baseline="0" dirty="0" err="1"/>
              <a:t>Distribution</a:t>
            </a:r>
            <a:endParaRPr lang="hu-HU" dirty="0"/>
          </a:p>
        </c:rich>
      </c:tx>
      <c:layout>
        <c:manualLayout>
          <c:xMode val="edge"/>
          <c:yMode val="edge"/>
          <c:x val="0.41530193236714974"/>
          <c:y val="2.918642495710514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pieChart>
        <c:varyColors val="1"/>
        <c:ser>
          <c:idx val="0"/>
          <c:order val="0"/>
          <c:tx>
            <c:strRef>
              <c:f>Munka1!$B$1</c:f>
              <c:strCache>
                <c:ptCount val="1"/>
                <c:pt idx="0">
                  <c:v>Értékesítés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056-453F-996D-9C2A709BE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66-4331-97AF-39C60C4CBD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056-453F-996D-9C2A709BE50F}"/>
              </c:ext>
            </c:extLst>
          </c:dPt>
          <c:dLbls>
            <c:dLbl>
              <c:idx val="0"/>
              <c:tx>
                <c:rich>
                  <a:bodyPr/>
                  <a:lstStyle/>
                  <a:p>
                    <a:fld id="{08B589FF-BA70-44EB-86D0-A7E7A7890A7C}" type="CATEGORYNAME">
                      <a:rPr lang="en-US" dirty="0">
                        <a:solidFill>
                          <a:schemeClr val="bg1"/>
                        </a:solidFill>
                      </a:rPr>
                      <a:pPr/>
                      <a:t>[KATEGÓRIA NEVE]</a:t>
                    </a:fld>
                    <a:r>
                      <a:rPr lang="en-US" baseline="0" dirty="0">
                        <a:solidFill>
                          <a:schemeClr val="bg1"/>
                        </a:solidFill>
                      </a:rPr>
                      <a:t>
</a:t>
                    </a:r>
                    <a:fld id="{6ABC29E7-AD8F-4F47-A1F2-D090BB34F9AB}" type="PERCENTAGE">
                      <a:rPr lang="en-US" baseline="0" dirty="0">
                        <a:solidFill>
                          <a:schemeClr val="bg1"/>
                        </a:solidFill>
                      </a:rPr>
                      <a:pPr/>
                      <a:t>[SZÁZALÉK]</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056-453F-996D-9C2A709BE5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u-HU"/>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Munka1!$A$2:$A$4</c:f>
              <c:strCache>
                <c:ptCount val="3"/>
                <c:pt idx="0">
                  <c:v>Szép Dániel</c:v>
                </c:pt>
                <c:pt idx="1">
                  <c:v>Kiss Levente</c:v>
                </c:pt>
                <c:pt idx="2">
                  <c:v>Szabó Richárd</c:v>
                </c:pt>
              </c:strCache>
            </c:strRef>
          </c:cat>
          <c:val>
            <c:numRef>
              <c:f>Munka1!$B$2:$B$4</c:f>
              <c:numCache>
                <c:formatCode>General</c:formatCode>
                <c:ptCount val="3"/>
                <c:pt idx="0">
                  <c:v>4</c:v>
                </c:pt>
                <c:pt idx="1">
                  <c:v>6</c:v>
                </c:pt>
                <c:pt idx="2">
                  <c:v>0</c:v>
                </c:pt>
              </c:numCache>
            </c:numRef>
          </c:val>
          <c:extLst>
            <c:ext xmlns:c16="http://schemas.microsoft.com/office/drawing/2014/chart" uri="{C3380CC4-5D6E-409C-BE32-E72D297353CC}">
              <c16:uniqueId val="{00000000-8056-453F-996D-9C2A709BE50F}"/>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FC5854-125E-4E55-BDEE-E7690B9FC3C9}"/>
              </a:ext>
            </a:extLst>
          </p:cNvPr>
          <p:cNvSpPr>
            <a:spLocks noGrp="1"/>
          </p:cNvSpPr>
          <p:nvPr>
            <p:ph type="ctrTitle"/>
          </p:nvPr>
        </p:nvSpPr>
        <p:spPr>
          <a:xfrm>
            <a:off x="1524000" y="1122363"/>
            <a:ext cx="9144000" cy="2387600"/>
          </a:xfrm>
        </p:spPr>
        <p:txBody>
          <a:bodyPr anchor="b">
            <a:normAutofit/>
          </a:bodyPr>
          <a:lstStyle>
            <a:lvl1pPr algn="ctr">
              <a:defRPr sz="6600"/>
            </a:lvl1pPr>
          </a:lstStyle>
          <a:p>
            <a:r>
              <a:rPr lang="hu-HU" dirty="0"/>
              <a:t>Mintacím szerkesztése</a:t>
            </a:r>
          </a:p>
        </p:txBody>
      </p:sp>
      <p:sp>
        <p:nvSpPr>
          <p:cNvPr id="3" name="Alcím 2">
            <a:extLst>
              <a:ext uri="{FF2B5EF4-FFF2-40B4-BE49-F238E27FC236}">
                <a16:creationId xmlns:a16="http://schemas.microsoft.com/office/drawing/2014/main" id="{EE655096-15FD-42B4-AB69-6DDB320B4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97FC5F8-6ABE-4A0D-8EA5-E97721F5EEBB}"/>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5" name="Élőláb helye 4">
            <a:extLst>
              <a:ext uri="{FF2B5EF4-FFF2-40B4-BE49-F238E27FC236}">
                <a16:creationId xmlns:a16="http://schemas.microsoft.com/office/drawing/2014/main" id="{0296498D-8112-45D0-B172-0404B3B966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90F704D-5B76-472B-820E-EC42711B5F9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2056101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3B2F90-0749-4E66-B440-F52C6A55E9F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AF9B36D-37D5-4859-A109-DA8A8097154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0A0F71D-E1AE-4E69-8B40-638C12A7C345}"/>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5" name="Élőláb helye 4">
            <a:extLst>
              <a:ext uri="{FF2B5EF4-FFF2-40B4-BE49-F238E27FC236}">
                <a16:creationId xmlns:a16="http://schemas.microsoft.com/office/drawing/2014/main" id="{A25A2BE9-2209-44ED-852B-0F43A3EB976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F40DFA7-0C3A-4DC4-A50F-9076025571A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375000577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11E9BE3-59AD-480A-89B2-D353F877C7E4}"/>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D3B425A-D0EE-4327-AA35-9FF785289BC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80485A6-C914-4806-BE29-E0F23AD78930}"/>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5" name="Élőláb helye 4">
            <a:extLst>
              <a:ext uri="{FF2B5EF4-FFF2-40B4-BE49-F238E27FC236}">
                <a16:creationId xmlns:a16="http://schemas.microsoft.com/office/drawing/2014/main" id="{6A1BD5EC-6392-49D8-97FC-F47E37590D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4DB61EA-E2B4-477D-89D0-F9A7879DC82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69257609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D90028-5D66-486B-BA9E-C81ECA0B1B5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5C9632A-CFE0-40A7-995F-F2E000747B9B}"/>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FEACE41-BA42-4DFC-A448-42524954BA0C}"/>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5" name="Élőláb helye 4">
            <a:extLst>
              <a:ext uri="{FF2B5EF4-FFF2-40B4-BE49-F238E27FC236}">
                <a16:creationId xmlns:a16="http://schemas.microsoft.com/office/drawing/2014/main" id="{A2CA0E43-6DD1-4EA8-A864-B784B937DB9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B0C68E-CA88-496D-AFDB-A7EB5336CE33}"/>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559905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C50927-69A9-4284-B71C-2507CCE77CDA}"/>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1F91C1A-BDEB-4486-821A-80248F76C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7ABAFEE9-4128-4FA4-A19B-1CD47F8D8651}"/>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5" name="Élőláb helye 4">
            <a:extLst>
              <a:ext uri="{FF2B5EF4-FFF2-40B4-BE49-F238E27FC236}">
                <a16:creationId xmlns:a16="http://schemas.microsoft.com/office/drawing/2014/main" id="{DE678F40-E591-494A-B1B5-259CAD0487E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57AB2BC-AE80-430B-8B56-2B3AE285FD8C}"/>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01979316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123A91-59D8-4A2C-94FE-C58D4A2E61A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06FB7A7-9514-4DE7-995C-DC9BDBE5385A}"/>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855E2FC-63BC-498F-8859-562BC652C47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927A776-2020-49BA-9C81-2E5ECA10F0CD}"/>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6" name="Élőláb helye 5">
            <a:extLst>
              <a:ext uri="{FF2B5EF4-FFF2-40B4-BE49-F238E27FC236}">
                <a16:creationId xmlns:a16="http://schemas.microsoft.com/office/drawing/2014/main" id="{367B91AA-BB62-4CFF-AD12-2F55F1F8E6F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55609C4-F90D-4A03-A36C-4B4F8B8C952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401505238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B23722-DFF7-4719-B92B-C35BAC39D2D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726D29B-91D3-454C-A7C0-4E353B532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5F718C48-C12B-4538-9CB6-08C2672F93A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3CEEFFA-0E67-466E-B095-10DF0A2ED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127B4B72-BEB6-4F16-9029-FA1C8C64E62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908737F-CAC0-4577-909E-9A47D58404D8}"/>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8" name="Élőláb helye 7">
            <a:extLst>
              <a:ext uri="{FF2B5EF4-FFF2-40B4-BE49-F238E27FC236}">
                <a16:creationId xmlns:a16="http://schemas.microsoft.com/office/drawing/2014/main" id="{BCF07422-53CA-48FA-A648-75142E3CE677}"/>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AF40C8B-3101-4C07-BBCB-1C4909D3151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8546568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D9FD0C-E3E0-424D-85E9-9B259C336FF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1704913-C798-4D9D-AA1C-87C414B6B690}"/>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4" name="Élőláb helye 3">
            <a:extLst>
              <a:ext uri="{FF2B5EF4-FFF2-40B4-BE49-F238E27FC236}">
                <a16:creationId xmlns:a16="http://schemas.microsoft.com/office/drawing/2014/main" id="{6256B8E8-ADBF-4755-8E21-266DE6B575D9}"/>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C381B2A-CFDF-45A7-A1D0-3B2DA7DDCF6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9582058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793EAB2-89C8-4BBA-8EF5-18560D6849C3}"/>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3" name="Élőláb helye 2">
            <a:extLst>
              <a:ext uri="{FF2B5EF4-FFF2-40B4-BE49-F238E27FC236}">
                <a16:creationId xmlns:a16="http://schemas.microsoft.com/office/drawing/2014/main" id="{56A93B23-13D8-4CE4-803E-B9A75BD04AA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2F7FDD5-8291-4FE2-882E-EA5199EB143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676949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BD70E9-B0CF-4307-8FC6-158DB6AB847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E70E31C7-19C1-40B2-B181-652197124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E175A8D-92B9-4ED8-9A68-04546E36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0D93B36A-E46D-461C-88F4-437EB6857B60}"/>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6" name="Élőláb helye 5">
            <a:extLst>
              <a:ext uri="{FF2B5EF4-FFF2-40B4-BE49-F238E27FC236}">
                <a16:creationId xmlns:a16="http://schemas.microsoft.com/office/drawing/2014/main" id="{F4A918C4-4266-4A88-BE3D-BD02374D4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29DB85A-FB12-40AE-A901-0D7E4EC00C3F}"/>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6478495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0B290F-D343-4ED4-92B7-B8250192382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CB82FC2-C178-4EAB-A93B-8F3D35A0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1706FA59-3210-4D12-AC42-964030A85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19D3DE-128C-4CBF-8BF4-7729EDDEAC4B}"/>
              </a:ext>
            </a:extLst>
          </p:cNvPr>
          <p:cNvSpPr>
            <a:spLocks noGrp="1"/>
          </p:cNvSpPr>
          <p:nvPr>
            <p:ph type="dt" sz="half" idx="10"/>
          </p:nvPr>
        </p:nvSpPr>
        <p:spPr/>
        <p:txBody>
          <a:bodyPr/>
          <a:lstStyle/>
          <a:p>
            <a:fld id="{49C7206F-81B5-47CB-B4AE-74E52014996F}" type="datetimeFigureOut">
              <a:rPr lang="hu-HU" smtClean="0"/>
              <a:t>2025. 05. 12.</a:t>
            </a:fld>
            <a:endParaRPr lang="hu-HU"/>
          </a:p>
        </p:txBody>
      </p:sp>
      <p:sp>
        <p:nvSpPr>
          <p:cNvPr id="6" name="Élőláb helye 5">
            <a:extLst>
              <a:ext uri="{FF2B5EF4-FFF2-40B4-BE49-F238E27FC236}">
                <a16:creationId xmlns:a16="http://schemas.microsoft.com/office/drawing/2014/main" id="{DA4C8018-9A27-449D-B488-96E3BF109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BBAC60E-B770-4FF5-AEFA-800A28D661B0}"/>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59878447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0810E1E6-5163-4F76-BEED-BBC47F60B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dirty="0"/>
              <a:t>Mintacím szerkesztése</a:t>
            </a:r>
          </a:p>
        </p:txBody>
      </p:sp>
      <p:sp>
        <p:nvSpPr>
          <p:cNvPr id="3" name="Szöveg helye 2">
            <a:extLst>
              <a:ext uri="{FF2B5EF4-FFF2-40B4-BE49-F238E27FC236}">
                <a16:creationId xmlns:a16="http://schemas.microsoft.com/office/drawing/2014/main" id="{9BCD00D3-20AB-428F-8EAF-1CD7D8F5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Dátum helye 3">
            <a:extLst>
              <a:ext uri="{FF2B5EF4-FFF2-40B4-BE49-F238E27FC236}">
                <a16:creationId xmlns:a16="http://schemas.microsoft.com/office/drawing/2014/main" id="{6406C51F-85BF-4298-93BA-0C9C3D79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206F-81B5-47CB-B4AE-74E52014996F}" type="datetimeFigureOut">
              <a:rPr lang="hu-HU" smtClean="0"/>
              <a:t>2025. 05. 12.</a:t>
            </a:fld>
            <a:endParaRPr lang="hu-HU" dirty="0"/>
          </a:p>
        </p:txBody>
      </p:sp>
      <p:sp>
        <p:nvSpPr>
          <p:cNvPr id="5" name="Élőláb helye 4">
            <a:extLst>
              <a:ext uri="{FF2B5EF4-FFF2-40B4-BE49-F238E27FC236}">
                <a16:creationId xmlns:a16="http://schemas.microsoft.com/office/drawing/2014/main" id="{E9DC32C3-C2AE-446A-82C2-5436D5FED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4D4C8F20-317D-48D1-8FE5-1FE358EAA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33AB-CD08-4D5C-BD5A-50515C667E20}" type="slidenum">
              <a:rPr lang="hu-HU" smtClean="0"/>
              <a:t>‹#›</a:t>
            </a:fld>
            <a:endParaRPr lang="hu-HU"/>
          </a:p>
        </p:txBody>
      </p:sp>
    </p:spTree>
    <p:extLst>
      <p:ext uri="{BB962C8B-B14F-4D97-AF65-F5344CB8AC3E}">
        <p14:creationId xmlns:p14="http://schemas.microsoft.com/office/powerpoint/2010/main" val="32241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b="1" i="0" u="none"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30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3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3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3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wrongemail@example.com" TargetMode="External"/><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C2F8A8-959D-483B-B850-30DF44BA8D75}"/>
              </a:ext>
            </a:extLst>
          </p:cNvPr>
          <p:cNvSpPr>
            <a:spLocks noGrp="1"/>
          </p:cNvSpPr>
          <p:nvPr>
            <p:ph type="ctrTitle"/>
          </p:nvPr>
        </p:nvSpPr>
        <p:spPr>
          <a:xfrm>
            <a:off x="1524000" y="2699197"/>
            <a:ext cx="9144000" cy="1459606"/>
          </a:xfrm>
        </p:spPr>
        <p:txBody>
          <a:bodyPr>
            <a:normAutofit/>
          </a:bodyPr>
          <a:lstStyle/>
          <a:p>
            <a:r>
              <a:rPr lang="hu-HU" dirty="0"/>
              <a:t>C</a:t>
            </a:r>
            <a:r>
              <a:rPr lang="hu-HU" dirty="0">
                <a:latin typeface="Times New Roman" panose="02020603050405020304" pitchFamily="18" charset="0"/>
                <a:cs typeface="Times New Roman" panose="02020603050405020304" pitchFamily="18" charset="0"/>
              </a:rPr>
              <a:t>hatex</a:t>
            </a:r>
            <a:br>
              <a:rPr lang="hu-HU" dirty="0">
                <a:latin typeface="Times New Roman" panose="02020603050405020304" pitchFamily="18" charset="0"/>
                <a:cs typeface="Times New Roman" panose="02020603050405020304" pitchFamily="18" charset="0"/>
              </a:rPr>
            </a:br>
            <a:r>
              <a:rPr lang="hu-HU" sz="2400" i="1" dirty="0">
                <a:ea typeface="+mn-ea"/>
              </a:rPr>
              <a:t>Egy modern, egyszerű chat alkalmazás</a:t>
            </a:r>
          </a:p>
        </p:txBody>
      </p:sp>
      <p:sp>
        <p:nvSpPr>
          <p:cNvPr id="5" name="Alcím 4">
            <a:extLst>
              <a:ext uri="{FF2B5EF4-FFF2-40B4-BE49-F238E27FC236}">
                <a16:creationId xmlns:a16="http://schemas.microsoft.com/office/drawing/2014/main" id="{C7E239EF-C4D2-4828-B408-444095E2173B}"/>
              </a:ext>
            </a:extLst>
          </p:cNvPr>
          <p:cNvSpPr>
            <a:spLocks noGrp="1"/>
          </p:cNvSpPr>
          <p:nvPr>
            <p:ph type="subTitle" idx="1"/>
          </p:nvPr>
        </p:nvSpPr>
        <p:spPr>
          <a:xfrm>
            <a:off x="1524000" y="4276489"/>
            <a:ext cx="9144000" cy="1655762"/>
          </a:xfrm>
        </p:spPr>
        <p:txBody>
          <a:bodyPr>
            <a:normAutofit lnSpcReduction="10000"/>
          </a:bodyPr>
          <a:lstStyle/>
          <a:p>
            <a:pPr algn="r"/>
            <a:r>
              <a:rPr lang="hu-HU" b="1" u="sng" dirty="0">
                <a:latin typeface="Times New Roman" panose="02020603050405020304" pitchFamily="18" charset="0"/>
                <a:cs typeface="Times New Roman" panose="02020603050405020304" pitchFamily="18" charset="0"/>
              </a:rPr>
              <a:t>Készítették a 13.D osztály tanulói:</a:t>
            </a:r>
            <a:r>
              <a:rPr lang="hu-HU" dirty="0">
                <a:latin typeface="Times New Roman" panose="02020603050405020304" pitchFamily="18" charset="0"/>
                <a:cs typeface="Times New Roman" panose="02020603050405020304" pitchFamily="18" charset="0"/>
              </a:rPr>
              <a:t> </a:t>
            </a:r>
          </a:p>
          <a:p>
            <a:pPr algn="r"/>
            <a:r>
              <a:rPr lang="hu-HU" dirty="0">
                <a:latin typeface="Times New Roman" panose="02020603050405020304" pitchFamily="18" charset="0"/>
                <a:cs typeface="Times New Roman" panose="02020603050405020304" pitchFamily="18" charset="0"/>
              </a:rPr>
              <a:t>Szép Dániel</a:t>
            </a:r>
          </a:p>
          <a:p>
            <a:pPr algn="r"/>
            <a:r>
              <a:rPr lang="hu-HU" dirty="0">
                <a:latin typeface="Times New Roman" panose="02020603050405020304" pitchFamily="18" charset="0"/>
                <a:cs typeface="Times New Roman" panose="02020603050405020304" pitchFamily="18" charset="0"/>
              </a:rPr>
              <a:t>Kiss Levente Ábris</a:t>
            </a:r>
          </a:p>
          <a:p>
            <a:pPr algn="r"/>
            <a:r>
              <a:rPr lang="hu-HU" dirty="0">
                <a:latin typeface="Times New Roman" panose="02020603050405020304" pitchFamily="18" charset="0"/>
                <a:cs typeface="Times New Roman" panose="02020603050405020304" pitchFamily="18" charset="0"/>
              </a:rPr>
              <a:t>(Szabó Richárd László)</a:t>
            </a:r>
          </a:p>
        </p:txBody>
      </p:sp>
      <p:pic>
        <p:nvPicPr>
          <p:cNvPr id="7" name="Kép 6" descr="A képen Grafika, kör, Betűtípus, embléma látható&#10;&#10;Előfordulhat, hogy a mesterséges intelligencia által létrehozott tartalom helytelen.">
            <a:extLst>
              <a:ext uri="{FF2B5EF4-FFF2-40B4-BE49-F238E27FC236}">
                <a16:creationId xmlns:a16="http://schemas.microsoft.com/office/drawing/2014/main" id="{35D295E1-0940-8E3D-211B-D7601B9E1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6000" y="512323"/>
            <a:ext cx="2160000" cy="2160000"/>
          </a:xfrm>
          <a:prstGeom prst="rect">
            <a:avLst/>
          </a:prstGeom>
        </p:spPr>
      </p:pic>
    </p:spTree>
    <p:extLst>
      <p:ext uri="{BB962C8B-B14F-4D97-AF65-F5344CB8AC3E}">
        <p14:creationId xmlns:p14="http://schemas.microsoft.com/office/powerpoint/2010/main" val="33488359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DBD4E3-69B8-4B54-A22D-A40F3DC3D067}"/>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Működése</a:t>
            </a:r>
          </a:p>
        </p:txBody>
      </p:sp>
      <p:sp>
        <p:nvSpPr>
          <p:cNvPr id="3" name="Tartalom helye 2">
            <a:extLst>
              <a:ext uri="{FF2B5EF4-FFF2-40B4-BE49-F238E27FC236}">
                <a16:creationId xmlns:a16="http://schemas.microsoft.com/office/drawing/2014/main" id="{A9D09456-10A8-402D-A084-472FADD47290}"/>
              </a:ext>
            </a:extLst>
          </p:cNvPr>
          <p:cNvSpPr>
            <a:spLocks noGrp="1"/>
          </p:cNvSpPr>
          <p:nvPr>
            <p:ph idx="1"/>
          </p:nvPr>
        </p:nvSpPr>
        <p:spPr>
          <a:xfrm>
            <a:off x="997640" y="1497809"/>
            <a:ext cx="6762750" cy="2498725"/>
          </a:xfrm>
        </p:spPr>
        <p:txBody>
          <a:bodyPr>
            <a:normAutofit/>
          </a:bodyPr>
          <a:lstStyle/>
          <a:p>
            <a:r>
              <a:rPr lang="hu-HU" dirty="0">
                <a:latin typeface="Times New Roman" panose="02020603050405020304" pitchFamily="18" charset="0"/>
                <a:cs typeface="Times New Roman" panose="02020603050405020304" pitchFamily="18" charset="0"/>
              </a:rPr>
              <a:t>Az app először a bejelentkezési felületre hozza a felhasználót, ahol lehetősége van regisztrálni ha nincsen még fiókja, ha elfelejtette a jelszavát, akkor újat csináltatni és nyelvet megváltoztatni.</a:t>
            </a:r>
          </a:p>
        </p:txBody>
      </p:sp>
      <p:pic>
        <p:nvPicPr>
          <p:cNvPr id="4" name="Kép 3">
            <a:extLst>
              <a:ext uri="{FF2B5EF4-FFF2-40B4-BE49-F238E27FC236}">
                <a16:creationId xmlns:a16="http://schemas.microsoft.com/office/drawing/2014/main" id="{8B6569DA-16CC-4FBB-BBFE-005C4AFD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93" y="945968"/>
            <a:ext cx="2430181" cy="5400404"/>
          </a:xfrm>
          <a:prstGeom prst="rect">
            <a:avLst/>
          </a:prstGeom>
        </p:spPr>
      </p:pic>
      <p:sp>
        <p:nvSpPr>
          <p:cNvPr id="5" name="Szövegdoboz 4">
            <a:extLst>
              <a:ext uri="{FF2B5EF4-FFF2-40B4-BE49-F238E27FC236}">
                <a16:creationId xmlns:a16="http://schemas.microsoft.com/office/drawing/2014/main" id="{1EF82700-C441-4EE9-9C5B-A9A64CCA19B0}"/>
              </a:ext>
            </a:extLst>
          </p:cNvPr>
          <p:cNvSpPr txBox="1"/>
          <p:nvPr/>
        </p:nvSpPr>
        <p:spPr>
          <a:xfrm>
            <a:off x="9976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A regisztrációs felületen a felhasználónak be kell írnia az email címét és megfelelő jelszót megadnia utána megerősíti a jelszavát hogy létrehozza a fiókot</a:t>
            </a:r>
          </a:p>
        </p:txBody>
      </p:sp>
      <p:pic>
        <p:nvPicPr>
          <p:cNvPr id="6" name="Kép 5">
            <a:extLst>
              <a:ext uri="{FF2B5EF4-FFF2-40B4-BE49-F238E27FC236}">
                <a16:creationId xmlns:a16="http://schemas.microsoft.com/office/drawing/2014/main" id="{DE846D28-AADB-4544-B520-AD63BC78EFD7}"/>
              </a:ext>
            </a:extLst>
          </p:cNvPr>
          <p:cNvPicPr>
            <a:picLocks noChangeAspect="1"/>
          </p:cNvPicPr>
          <p:nvPr/>
        </p:nvPicPr>
        <p:blipFill>
          <a:blip r:embed="rId3"/>
          <a:stretch>
            <a:fillRect/>
          </a:stretch>
        </p:blipFill>
        <p:spPr>
          <a:xfrm>
            <a:off x="8725409" y="964256"/>
            <a:ext cx="2581015" cy="5400404"/>
          </a:xfrm>
          <a:prstGeom prst="rect">
            <a:avLst/>
          </a:prstGeom>
        </p:spPr>
      </p:pic>
      <p:sp>
        <p:nvSpPr>
          <p:cNvPr id="7" name="Szövegdoboz 6">
            <a:extLst>
              <a:ext uri="{FF2B5EF4-FFF2-40B4-BE49-F238E27FC236}">
                <a16:creationId xmlns:a16="http://schemas.microsoft.com/office/drawing/2014/main" id="{4528B804-D583-4675-BC41-352EEE41EA0D}"/>
              </a:ext>
            </a:extLst>
          </p:cNvPr>
          <p:cNvSpPr txBox="1"/>
          <p:nvPr/>
        </p:nvSpPr>
        <p:spPr>
          <a:xfrm>
            <a:off x="9943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Ha elfelejtette a jelszavát, akkor könnyen tud újat csináltatni ha megadja az email címét és az oda elküldött utasításokat követi</a:t>
            </a:r>
          </a:p>
        </p:txBody>
      </p:sp>
      <p:pic>
        <p:nvPicPr>
          <p:cNvPr id="9" name="Kép 8">
            <a:extLst>
              <a:ext uri="{FF2B5EF4-FFF2-40B4-BE49-F238E27FC236}">
                <a16:creationId xmlns:a16="http://schemas.microsoft.com/office/drawing/2014/main" id="{2B6CECDF-AA69-46ED-83DE-06A5AA712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077" y="974913"/>
            <a:ext cx="2581015" cy="5408035"/>
          </a:xfrm>
          <a:prstGeom prst="rect">
            <a:avLst/>
          </a:prstGeom>
        </p:spPr>
      </p:pic>
      <p:sp>
        <p:nvSpPr>
          <p:cNvPr id="8" name="Szövegdoboz 7">
            <a:extLst>
              <a:ext uri="{FF2B5EF4-FFF2-40B4-BE49-F238E27FC236}">
                <a16:creationId xmlns:a16="http://schemas.microsoft.com/office/drawing/2014/main" id="{F92EFC32-78F9-4504-8926-50972BF4D912}"/>
              </a:ext>
            </a:extLst>
          </p:cNvPr>
          <p:cNvSpPr txBox="1"/>
          <p:nvPr/>
        </p:nvSpPr>
        <p:spPr>
          <a:xfrm>
            <a:off x="999918" y="1473147"/>
            <a:ext cx="6571720" cy="2246769"/>
          </a:xfrm>
          <a:prstGeom prst="rect">
            <a:avLst/>
          </a:prstGeom>
          <a:noFill/>
        </p:spPr>
        <p:txBody>
          <a:bodyPr wrap="square" rtlCol="0">
            <a:spAutoFit/>
          </a:bodyPr>
          <a:lstStyle/>
          <a:p>
            <a:pPr marL="285750" indent="-285750">
              <a:buFont typeface="Arial" panose="020B0604020202020204" pitchFamily="34" charset="0"/>
              <a:buChar char="•"/>
            </a:pPr>
            <a:r>
              <a:rPr lang="hu-HU" sz="2800" dirty="0"/>
              <a:t>Utána a beírt email-re megkapja a jelszó helyreállítási linket.</a:t>
            </a:r>
          </a:p>
          <a:p>
            <a:pPr marL="285750" indent="-285750">
              <a:buFont typeface="Arial" panose="020B0604020202020204" pitchFamily="34" charset="0"/>
              <a:buChar char="•"/>
            </a:pPr>
            <a:r>
              <a:rPr lang="hu-HU" sz="2800" dirty="0"/>
              <a:t>miután a felhasználó rákattint a linkre, be kell írnia az új jelszót és utána megerősítenie a jelszó újbóli beírásával.</a:t>
            </a:r>
          </a:p>
        </p:txBody>
      </p:sp>
      <p:pic>
        <p:nvPicPr>
          <p:cNvPr id="10" name="Kép 9">
            <a:extLst>
              <a:ext uri="{FF2B5EF4-FFF2-40B4-BE49-F238E27FC236}">
                <a16:creationId xmlns:a16="http://schemas.microsoft.com/office/drawing/2014/main" id="{B11ED207-5BD2-4FC9-8EB1-0E687A0EE4A1}"/>
              </a:ext>
            </a:extLst>
          </p:cNvPr>
          <p:cNvPicPr/>
          <p:nvPr/>
        </p:nvPicPr>
        <p:blipFill>
          <a:blip r:embed="rId5">
            <a:extLst>
              <a:ext uri="{28A0092B-C50C-407E-A947-70E740481C1C}">
                <a14:useLocalDpi xmlns:a14="http://schemas.microsoft.com/office/drawing/2010/main" val="0"/>
              </a:ext>
            </a:extLst>
          </a:blip>
          <a:stretch>
            <a:fillRect/>
          </a:stretch>
        </p:blipFill>
        <p:spPr>
          <a:xfrm>
            <a:off x="994340" y="3677847"/>
            <a:ext cx="8108950" cy="2519680"/>
          </a:xfrm>
          <a:prstGeom prst="rect">
            <a:avLst/>
          </a:prstGeom>
        </p:spPr>
      </p:pic>
      <p:pic>
        <p:nvPicPr>
          <p:cNvPr id="11" name="Kép 10">
            <a:extLst>
              <a:ext uri="{FF2B5EF4-FFF2-40B4-BE49-F238E27FC236}">
                <a16:creationId xmlns:a16="http://schemas.microsoft.com/office/drawing/2014/main" id="{8FD9DC08-DFED-4904-8E9E-57395493B022}"/>
              </a:ext>
            </a:extLst>
          </p:cNvPr>
          <p:cNvPicPr/>
          <p:nvPr/>
        </p:nvPicPr>
        <p:blipFill>
          <a:blip r:embed="rId6">
            <a:extLst>
              <a:ext uri="{28A0092B-C50C-407E-A947-70E740481C1C}">
                <a14:useLocalDpi xmlns:a14="http://schemas.microsoft.com/office/drawing/2010/main" val="0"/>
              </a:ext>
            </a:extLst>
          </a:blip>
          <a:stretch>
            <a:fillRect/>
          </a:stretch>
        </p:blipFill>
        <p:spPr>
          <a:xfrm>
            <a:off x="8159768" y="1690688"/>
            <a:ext cx="3917228" cy="2575295"/>
          </a:xfrm>
          <a:prstGeom prst="rect">
            <a:avLst/>
          </a:prstGeom>
        </p:spPr>
      </p:pic>
    </p:spTree>
    <p:extLst>
      <p:ext uri="{BB962C8B-B14F-4D97-AF65-F5344CB8AC3E}">
        <p14:creationId xmlns:p14="http://schemas.microsoft.com/office/powerpoint/2010/main" val="9530393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fade">
                                      <p:cBhvr>
                                        <p:cTn id="41" dur="500"/>
                                        <p:tgtEl>
                                          <p:spTgt spid="8">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P spid="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D1364D1-D3C2-0C52-D8FB-2E876E0743A2}"/>
              </a:ext>
            </a:extLst>
          </p:cNvPr>
          <p:cNvSpPr>
            <a:spLocks noGrp="1"/>
          </p:cNvSpPr>
          <p:nvPr>
            <p:ph type="title"/>
          </p:nvPr>
        </p:nvSpPr>
        <p:spPr>
          <a:xfrm>
            <a:off x="8312727" y="0"/>
            <a:ext cx="3311238" cy="1096963"/>
          </a:xfrm>
        </p:spPr>
        <p:txBody>
          <a:bodyPr>
            <a:normAutofit fontScale="90000"/>
          </a:bodyPr>
          <a:lstStyle/>
          <a:p>
            <a:pPr algn="r"/>
            <a:r>
              <a:rPr lang="hu-HU"/>
              <a:t>Fájlstruktúra</a:t>
            </a:r>
            <a:endParaRPr lang="hu-HU" dirty="0"/>
          </a:p>
        </p:txBody>
      </p:sp>
      <p:sp>
        <p:nvSpPr>
          <p:cNvPr id="3" name="Tartalom helye 2">
            <a:extLst>
              <a:ext uri="{FF2B5EF4-FFF2-40B4-BE49-F238E27FC236}">
                <a16:creationId xmlns:a16="http://schemas.microsoft.com/office/drawing/2014/main" id="{1FBC97C2-71E7-8F08-3521-3A989699B821}"/>
              </a:ext>
            </a:extLst>
          </p:cNvPr>
          <p:cNvSpPr>
            <a:spLocks noGrp="1"/>
          </p:cNvSpPr>
          <p:nvPr>
            <p:ph idx="1"/>
          </p:nvPr>
        </p:nvSpPr>
        <p:spPr>
          <a:xfrm>
            <a:off x="453735" y="0"/>
            <a:ext cx="7578435" cy="4351338"/>
          </a:xfrm>
        </p:spPr>
        <p:txBody>
          <a:bodyPr>
            <a:normAutofit fontScale="25000" lnSpcReduction="20000"/>
          </a:bodyPr>
          <a:lstStyle/>
          <a:p>
            <a:pPr marL="0" lvl="0" indent="0">
              <a:lnSpc>
                <a:spcPct val="150000"/>
              </a:lnSpc>
              <a:buNone/>
            </a:pPr>
            <a:r>
              <a:rPr lang="hu-HU" sz="12000" b="1" dirty="0">
                <a:effectLst/>
                <a:latin typeface="Times New Roman" panose="02020603050405020304" pitchFamily="18" charset="0"/>
                <a:ea typeface="Times New Roman" panose="02020603050405020304" pitchFamily="18" charset="0"/>
                <a:cs typeface="Times New Roman" panose="02020603050405020304" pitchFamily="18" charset="0"/>
              </a:rPr>
              <a:t>Auth</a:t>
            </a:r>
            <a:endParaRPr lang="hu-HU" sz="1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Tartalmazza az applikációnknak az összes authentikációs funkcióját </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login.php: Bejelentkezési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Register.php: Regisztrációs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logout.php: Kijelentkezési funkció</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update_status.php: A felhasználó státuszának ellenőrzése (ha nyitva van a mobilon az applikáció akkor Online, különben offline)</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9600" dirty="0">
                <a:effectLst/>
                <a:latin typeface="Times New Roman" panose="02020603050405020304" pitchFamily="18" charset="0"/>
                <a:ea typeface="Times New Roman" panose="02020603050405020304" pitchFamily="18" charset="0"/>
                <a:cs typeface="Times New Roman" panose="02020603050405020304" pitchFamily="18" charset="0"/>
              </a:rPr>
              <a:t>validate_token.php: Megnézi, hogy a token még érvényes-e vagy már elavult</a:t>
            </a:r>
            <a:endParaRPr lang="hu-HU" sz="96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4" name="Kép 3">
            <a:extLst>
              <a:ext uri="{FF2B5EF4-FFF2-40B4-BE49-F238E27FC236}">
                <a16:creationId xmlns:a16="http://schemas.microsoft.com/office/drawing/2014/main" id="{8E974796-5B8B-5923-6FB6-99184E891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4237" y="934642"/>
            <a:ext cx="3255665" cy="4320000"/>
          </a:xfrm>
          <a:prstGeom prst="rect">
            <a:avLst/>
          </a:prstGeom>
        </p:spPr>
      </p:pic>
      <p:sp>
        <p:nvSpPr>
          <p:cNvPr id="5" name="Szövegdoboz 4">
            <a:extLst>
              <a:ext uri="{FF2B5EF4-FFF2-40B4-BE49-F238E27FC236}">
                <a16:creationId xmlns:a16="http://schemas.microsoft.com/office/drawing/2014/main" id="{FF266472-B5FA-3E31-B18D-A9FA639760A6}"/>
              </a:ext>
            </a:extLst>
          </p:cNvPr>
          <p:cNvSpPr txBox="1"/>
          <p:nvPr/>
        </p:nvSpPr>
        <p:spPr>
          <a:xfrm>
            <a:off x="453102" y="0"/>
            <a:ext cx="7578438" cy="6150402"/>
          </a:xfrm>
          <a:prstGeom prst="rect">
            <a:avLst/>
          </a:prstGeom>
          <a:noFill/>
        </p:spPr>
        <p:txBody>
          <a:bodyPr wrap="square" rtlCol="0">
            <a:spAutoFit/>
          </a:bodyPr>
          <a:lstStyle/>
          <a:p>
            <a:pPr lvl="0" algn="just">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Chat</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Tartalmazza a chathez szükséges funkciókat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get_chats.php: Kimutatja a felhasználónak a jelenlegi csevegéseit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get_friend_list.php: Kimutatja a barátlistát.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get_group_chats.php: Kimutatja a felhasználó által felvett csoportokat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get_messages.php: Kimutatja a felhasználó és egy másik személy közötti üzeneteket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start_chat.php: Csevegés elindítása egy ismerőssel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6" name="Szövegdoboz 5">
            <a:extLst>
              <a:ext uri="{FF2B5EF4-FFF2-40B4-BE49-F238E27FC236}">
                <a16:creationId xmlns:a16="http://schemas.microsoft.com/office/drawing/2014/main" id="{5B0B9A9A-28CD-D903-C06E-324EEB25D478}"/>
              </a:ext>
            </a:extLst>
          </p:cNvPr>
          <p:cNvSpPr txBox="1"/>
          <p:nvPr/>
        </p:nvSpPr>
        <p:spPr>
          <a:xfrm>
            <a:off x="453101" y="0"/>
            <a:ext cx="7578439" cy="6150402"/>
          </a:xfrm>
          <a:prstGeom prst="rect">
            <a:avLst/>
          </a:prstGeom>
          <a:noFill/>
        </p:spPr>
        <p:txBody>
          <a:bodyPr wrap="square" rtlCol="0">
            <a:spAutoFit/>
          </a:bodyPr>
          <a:lstStyle/>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Friends</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check_friend_status.php: Kimutatja az ismerőseidnek a státuszát (Online – Offline)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get_friend_request_count.php: Az összes még el nem fogadott barátkérelmek számát mutatja ki</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get_requests.php: Kapott barátkérelmek kimutatása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search_users.php: Felhasználók keresése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accept_request.php: barátkérelmek elfogadása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decline_request.php: barátkérelmek elutasítása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send_friend_request.php: barátkérelmek elküldése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7" name="Kép 6">
            <a:extLst>
              <a:ext uri="{FF2B5EF4-FFF2-40B4-BE49-F238E27FC236}">
                <a16:creationId xmlns:a16="http://schemas.microsoft.com/office/drawing/2014/main" id="{76DFF4CA-E6D2-F7B6-4C44-6F5B44FD9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4869" y="934642"/>
            <a:ext cx="3254400" cy="4146840"/>
          </a:xfrm>
          <a:prstGeom prst="rect">
            <a:avLst/>
          </a:prstGeom>
        </p:spPr>
      </p:pic>
      <p:sp>
        <p:nvSpPr>
          <p:cNvPr id="8" name="Szövegdoboz 7">
            <a:extLst>
              <a:ext uri="{FF2B5EF4-FFF2-40B4-BE49-F238E27FC236}">
                <a16:creationId xmlns:a16="http://schemas.microsoft.com/office/drawing/2014/main" id="{05793EB7-F7C9-8A07-806F-50F771870F3B}"/>
              </a:ext>
            </a:extLst>
          </p:cNvPr>
          <p:cNvSpPr txBox="1"/>
          <p:nvPr/>
        </p:nvSpPr>
        <p:spPr>
          <a:xfrm>
            <a:off x="453101" y="0"/>
            <a:ext cx="7578439" cy="6288901"/>
          </a:xfrm>
          <a:prstGeom prst="rect">
            <a:avLst/>
          </a:prstGeom>
          <a:noFill/>
        </p:spPr>
        <p:txBody>
          <a:bodyPr wrap="square" rtlCol="0">
            <a:spAutoFit/>
          </a:bodyPr>
          <a:lstStyle/>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Reset password</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open_reset_window.php: Megnyitja a jelszó helyreállításhoz szükséges ablakot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reset_password_form.php: Egy lekicsinyített ablakban megjelenő Form a jelszó helyreállításához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reset_password.php: Jelszó helyreállítása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lvl="0">
              <a:lnSpc>
                <a:spcPct val="150000"/>
              </a:lnSpc>
            </a:pPr>
            <a:r>
              <a:rPr lang="hu-HU" sz="3000" b="1" dirty="0">
                <a:effectLst/>
                <a:latin typeface="Times New Roman" panose="02020603050405020304" pitchFamily="18" charset="0"/>
                <a:ea typeface="Times New Roman" panose="02020603050405020304" pitchFamily="18" charset="0"/>
                <a:cs typeface="Times New Roman" panose="02020603050405020304" pitchFamily="18" charset="0"/>
              </a:rPr>
              <a:t>Settings</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update_profile_picture.php: Új profilkép beszúrása a felhasználónak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update_username.php: Új felhasználónév készítése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Tree>
    <p:extLst>
      <p:ext uri="{BB962C8B-B14F-4D97-AF65-F5344CB8AC3E}">
        <p14:creationId xmlns:p14="http://schemas.microsoft.com/office/powerpoint/2010/main" val="30678682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
                                        </p:tgtEl>
                                      </p:cBhvr>
                                    </p:animEffect>
                                    <p:set>
                                      <p:cBhvr>
                                        <p:cTn id="36" dur="1" fill="hold">
                                          <p:stCondLst>
                                            <p:cond delay="499"/>
                                          </p:stCondLst>
                                        </p:cTn>
                                        <p:tgtEl>
                                          <p:spTgt spid="4"/>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a:extLst>
              <a:ext uri="{FF2B5EF4-FFF2-40B4-BE49-F238E27FC236}">
                <a16:creationId xmlns:a16="http://schemas.microsoft.com/office/drawing/2014/main" id="{B247F81F-76C9-92A2-CE83-52BBAD1B1557}"/>
              </a:ext>
            </a:extLst>
          </p:cNvPr>
          <p:cNvSpPr>
            <a:spLocks noGrp="1"/>
          </p:cNvSpPr>
          <p:nvPr>
            <p:ph idx="1"/>
          </p:nvPr>
        </p:nvSpPr>
        <p:spPr>
          <a:xfrm>
            <a:off x="0" y="506995"/>
            <a:ext cx="10515600" cy="5321640"/>
          </a:xfrm>
        </p:spPr>
        <p:txBody>
          <a:bodyPr>
            <a:normAutofit lnSpcReduction="10000"/>
          </a:bodyPr>
          <a:lstStyle/>
          <a:p>
            <a:pPr>
              <a:lnSpc>
                <a:spcPct val="150000"/>
              </a:lnSpc>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tesztelés célja az, hogy biztosra menjünk, hogy az applikációnk különböző funkciói (pl.: regisztráció, bejelentkezés, jelszó helyreállítás, ismerősök hozzáadása stb.) helyesen működjenek.</a:t>
            </a: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Ennek két fő része a pozitív és a negatív tesztelés:</a:t>
            </a:r>
          </a:p>
          <a:p>
            <a:pPr marL="742950" lvl="1" indent="-285750">
              <a:lnSpc>
                <a:spcPct val="150000"/>
              </a:lnSpc>
              <a:buFont typeface="Courier New" panose="02070309020205020404" pitchFamily="49" charset="0"/>
              <a:buChar char="o"/>
            </a:pPr>
            <a:r>
              <a:rPr lang="hu-HU" dirty="0">
                <a:effectLst/>
                <a:latin typeface="Times New Roman" panose="02020603050405020304" pitchFamily="18" charset="0"/>
                <a:ea typeface="Times New Roman" panose="02020603050405020304" pitchFamily="18" charset="0"/>
                <a:cs typeface="Times New Roman" panose="02020603050405020304" pitchFamily="18" charset="0"/>
              </a:rPr>
              <a:t>A pozitív teszteléssel helyes adatokat megadva vizsgáljuk, hogyan veszi át az applikáció és mit csinál vele.</a:t>
            </a:r>
          </a:p>
          <a:p>
            <a:pPr marL="742950" lvl="1" indent="-285750">
              <a:lnSpc>
                <a:spcPct val="150000"/>
              </a:lnSpc>
              <a:spcAft>
                <a:spcPts val="800"/>
              </a:spcAft>
              <a:buFont typeface="Courier New" panose="02070309020205020404" pitchFamily="49" charset="0"/>
              <a:buChar char="o"/>
            </a:pPr>
            <a:r>
              <a:rPr lang="hu-HU" dirty="0">
                <a:effectLst/>
                <a:latin typeface="Times New Roman" panose="02020603050405020304" pitchFamily="18" charset="0"/>
                <a:ea typeface="Times New Roman" panose="02020603050405020304" pitchFamily="18" charset="0"/>
                <a:cs typeface="Times New Roman" panose="02020603050405020304" pitchFamily="18" charset="0"/>
              </a:rPr>
              <a:t>Negatív teszteléssel rossz adatot megadva vizsgáljuk azt, hogyan viselkedik és reagál erre az applikáció</a:t>
            </a:r>
          </a:p>
          <a:p>
            <a:endParaRPr lang="hu-HU" dirty="0"/>
          </a:p>
        </p:txBody>
      </p:sp>
      <p:sp>
        <p:nvSpPr>
          <p:cNvPr id="5" name="Szövegdoboz 4">
            <a:extLst>
              <a:ext uri="{FF2B5EF4-FFF2-40B4-BE49-F238E27FC236}">
                <a16:creationId xmlns:a16="http://schemas.microsoft.com/office/drawing/2014/main" id="{880C639E-43AD-1A2D-B9B9-A13B668A6797}"/>
              </a:ext>
            </a:extLst>
          </p:cNvPr>
          <p:cNvSpPr txBox="1"/>
          <p:nvPr/>
        </p:nvSpPr>
        <p:spPr>
          <a:xfrm>
            <a:off x="-17402" y="454827"/>
            <a:ext cx="10896600" cy="4109138"/>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1: Regisztráció helyes adatokkal.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2: Regisztráció üres emaillel.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3: Regisztráció üres jelszóval.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4: Regisztráció rövid jelszóval.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Test 5: Regisztráció különleges karakterekkel.</a:t>
            </a:r>
          </a:p>
          <a:p>
            <a:pPr marL="342900" indent="-342900">
              <a:lnSpc>
                <a:spcPct val="150000"/>
              </a:lnSpc>
              <a:spcAft>
                <a:spcPts val="800"/>
              </a:spcAft>
              <a:buFont typeface="Symbol" panose="05050102010706020507" pitchFamily="18" charset="2"/>
              <a:buChar char=""/>
            </a:pPr>
            <a:r>
              <a:rPr lang="hu-HU" sz="2400" dirty="0">
                <a:latin typeface="Times New Roman" panose="02020603050405020304" pitchFamily="18" charset="0"/>
                <a:cs typeface="Times New Roman" panose="02020603050405020304" pitchFamily="18" charset="0"/>
              </a:rPr>
              <a:t>Test 6: Bejelentkezés rossz adatokkal.</a:t>
            </a:r>
            <a:endParaRPr lang="hu-HU"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50000"/>
              </a:lnSpc>
              <a:spcAft>
                <a:spcPts val="800"/>
              </a:spcAft>
              <a:buFont typeface="Symbol" panose="05050102010706020507" pitchFamily="18" charset="2"/>
              <a:buChar char=""/>
            </a:pPr>
            <a:r>
              <a:rPr lang="hu-HU" sz="2400" dirty="0">
                <a:latin typeface="Times New Roman" panose="02020603050405020304" pitchFamily="18" charset="0"/>
                <a:cs typeface="Times New Roman" panose="02020603050405020304" pitchFamily="18" charset="0"/>
              </a:rPr>
              <a:t>Test 8: Felhasználó „valaki2” megkeresése.</a:t>
            </a:r>
            <a:endParaRPr lang="hu-HU"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Szövegdoboz 5">
            <a:extLst>
              <a:ext uri="{FF2B5EF4-FFF2-40B4-BE49-F238E27FC236}">
                <a16:creationId xmlns:a16="http://schemas.microsoft.com/office/drawing/2014/main" id="{0B8DAEFD-0508-DF91-7927-CEB8D8BC4917}"/>
              </a:ext>
            </a:extLst>
          </p:cNvPr>
          <p:cNvSpPr txBox="1"/>
          <p:nvPr/>
        </p:nvSpPr>
        <p:spPr>
          <a:xfrm>
            <a:off x="-5781" y="463102"/>
            <a:ext cx="8052204" cy="3795911"/>
          </a:xfrm>
          <a:prstGeom prst="rect">
            <a:avLst/>
          </a:prstGeom>
          <a:noFill/>
        </p:spPr>
        <p:txBody>
          <a:bodyPr wrap="non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1:</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Valid registration</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validEmail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validPassword123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sikeresen regisztrál és nem ad ki hibaüzenetet.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7" name="Szövegdoboz 6">
            <a:extLst>
              <a:ext uri="{FF2B5EF4-FFF2-40B4-BE49-F238E27FC236}">
                <a16:creationId xmlns:a16="http://schemas.microsoft.com/office/drawing/2014/main" id="{C6F9F28F-6D74-8396-D5D0-52088FBB96C3}"/>
              </a:ext>
            </a:extLst>
          </p:cNvPr>
          <p:cNvSpPr txBox="1"/>
          <p:nvPr/>
        </p:nvSpPr>
        <p:spPr>
          <a:xfrm>
            <a:off x="-5781" y="458646"/>
            <a:ext cx="10515600" cy="4349909"/>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2:</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Registration with empty 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validPassword123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Sikertelen regisztrálás, toastmessage megjelenik, hogy nem lehet üres emaillel regisztrálni.</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8" name="Szövegdoboz 7">
            <a:extLst>
              <a:ext uri="{FF2B5EF4-FFF2-40B4-BE49-F238E27FC236}">
                <a16:creationId xmlns:a16="http://schemas.microsoft.com/office/drawing/2014/main" id="{E458D71F-9D6C-C186-D928-4CBA79C89915}"/>
              </a:ext>
            </a:extLst>
          </p:cNvPr>
          <p:cNvSpPr txBox="1"/>
          <p:nvPr/>
        </p:nvSpPr>
        <p:spPr>
          <a:xfrm>
            <a:off x="-8535" y="474928"/>
            <a:ext cx="10896600" cy="3795911"/>
          </a:xfrm>
          <a:prstGeom prst="rect">
            <a:avLst/>
          </a:prstGeom>
          <a:noFill/>
        </p:spPr>
        <p:txBody>
          <a:bodyPr wrap="squar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Registration with empty password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validEmail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Sikertelen regisztrálás, toastmessage megjelenik, hogy hibás a jelszó.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10" name="Szövegdoboz 9">
            <a:extLst>
              <a:ext uri="{FF2B5EF4-FFF2-40B4-BE49-F238E27FC236}">
                <a16:creationId xmlns:a16="http://schemas.microsoft.com/office/drawing/2014/main" id="{B9F77D0D-AD13-2C3F-05DD-56863E7C3ECC}"/>
              </a:ext>
            </a:extLst>
          </p:cNvPr>
          <p:cNvSpPr txBox="1"/>
          <p:nvPr/>
        </p:nvSpPr>
        <p:spPr>
          <a:xfrm>
            <a:off x="-11289" y="475803"/>
            <a:ext cx="8295861" cy="3795911"/>
          </a:xfrm>
          <a:prstGeom prst="rect">
            <a:avLst/>
          </a:prstGeom>
          <a:noFill/>
        </p:spPr>
        <p:txBody>
          <a:bodyPr wrap="non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5:</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Registration with special characters in password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validEmail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@nval!dPassword123)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Sikeres regisztrálás és bekerül az adatbázisba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9" name="Szövegdoboz 8">
            <a:extLst>
              <a:ext uri="{FF2B5EF4-FFF2-40B4-BE49-F238E27FC236}">
                <a16:creationId xmlns:a16="http://schemas.microsoft.com/office/drawing/2014/main" id="{2A8EDD56-BC71-4307-226D-70AA0E210599}"/>
              </a:ext>
            </a:extLst>
          </p:cNvPr>
          <p:cNvSpPr txBox="1"/>
          <p:nvPr/>
        </p:nvSpPr>
        <p:spPr>
          <a:xfrm>
            <a:off x="-23454" y="475650"/>
            <a:ext cx="10562507" cy="3795911"/>
          </a:xfrm>
          <a:prstGeom prst="rect">
            <a:avLst/>
          </a:prstGeom>
          <a:noFill/>
        </p:spPr>
        <p:txBody>
          <a:bodyPr wrap="none" rtlCol="0">
            <a:spAutoFit/>
          </a:bodyPr>
          <a:lstStyle/>
          <a:p>
            <a:pPr marL="342900" lvl="0" indent="-342900">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Test 4:</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Registration with short password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validEmail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lvl="2" indent="-228600">
              <a:lnSpc>
                <a:spcPct val="150000"/>
              </a:lnSpc>
              <a:buFont typeface="Wingdings" panose="05000000000000000000" pitchFamily="2"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123</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Sikertelen regisztrálás, toastmessage kiírja, hogy túl rövid a jelszó.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2" name="Cím 1">
            <a:extLst>
              <a:ext uri="{FF2B5EF4-FFF2-40B4-BE49-F238E27FC236}">
                <a16:creationId xmlns:a16="http://schemas.microsoft.com/office/drawing/2014/main" id="{35735B95-4873-B13C-B01B-046ED087D657}"/>
              </a:ext>
            </a:extLst>
          </p:cNvPr>
          <p:cNvSpPr>
            <a:spLocks noGrp="1"/>
          </p:cNvSpPr>
          <p:nvPr>
            <p:ph type="title"/>
          </p:nvPr>
        </p:nvSpPr>
        <p:spPr>
          <a:xfrm>
            <a:off x="827312" y="-121795"/>
            <a:ext cx="3351282" cy="941161"/>
          </a:xfrm>
        </p:spPr>
        <p:txBody>
          <a:bodyPr/>
          <a:lstStyle/>
          <a:p>
            <a:r>
              <a:rPr lang="hu-HU" dirty="0"/>
              <a:t>Tesztelés</a:t>
            </a:r>
          </a:p>
        </p:txBody>
      </p:sp>
      <p:sp>
        <p:nvSpPr>
          <p:cNvPr id="4" name="Szövegdoboz 3">
            <a:extLst>
              <a:ext uri="{FF2B5EF4-FFF2-40B4-BE49-F238E27FC236}">
                <a16:creationId xmlns:a16="http://schemas.microsoft.com/office/drawing/2014/main" id="{ECCA5D6F-2A65-C45F-ECA6-22EC98860B8F}"/>
              </a:ext>
            </a:extLst>
          </p:cNvPr>
          <p:cNvSpPr txBox="1"/>
          <p:nvPr/>
        </p:nvSpPr>
        <p:spPr>
          <a:xfrm>
            <a:off x="838192" y="-70256"/>
            <a:ext cx="3778964" cy="769441"/>
          </a:xfrm>
          <a:prstGeom prst="rect">
            <a:avLst/>
          </a:prstGeom>
          <a:noFill/>
        </p:spPr>
        <p:txBody>
          <a:bodyPr wrap="square" rtlCol="0">
            <a:spAutoFit/>
          </a:bodyPr>
          <a:lstStyle/>
          <a:p>
            <a:r>
              <a:rPr lang="hu-HU" sz="4400" dirty="0">
                <a:latin typeface="Times New Roman" panose="02020603050405020304" pitchFamily="18" charset="0"/>
                <a:cs typeface="Times New Roman" panose="02020603050405020304" pitchFamily="18" charset="0"/>
              </a:rPr>
              <a:t>Forgatókönyv</a:t>
            </a:r>
          </a:p>
        </p:txBody>
      </p:sp>
      <p:pic>
        <p:nvPicPr>
          <p:cNvPr id="11" name="Kép 10">
            <a:extLst>
              <a:ext uri="{FF2B5EF4-FFF2-40B4-BE49-F238E27FC236}">
                <a16:creationId xmlns:a16="http://schemas.microsoft.com/office/drawing/2014/main" id="{322C89BB-346F-3CC7-AA02-F9DAF47F25CE}"/>
              </a:ext>
            </a:extLst>
          </p:cNvPr>
          <p:cNvPicPr>
            <a:picLocks noChangeAspect="1"/>
          </p:cNvPicPr>
          <p:nvPr/>
        </p:nvPicPr>
        <p:blipFill>
          <a:blip r:embed="rId2"/>
          <a:stretch>
            <a:fillRect/>
          </a:stretch>
        </p:blipFill>
        <p:spPr>
          <a:xfrm>
            <a:off x="2771774" y="5246914"/>
            <a:ext cx="5794399" cy="1453755"/>
          </a:xfrm>
          <a:prstGeom prst="rect">
            <a:avLst/>
          </a:prstGeom>
        </p:spPr>
      </p:pic>
      <p:sp>
        <p:nvSpPr>
          <p:cNvPr id="17" name="Szövegdoboz 16">
            <a:extLst>
              <a:ext uri="{FF2B5EF4-FFF2-40B4-BE49-F238E27FC236}">
                <a16:creationId xmlns:a16="http://schemas.microsoft.com/office/drawing/2014/main" id="{E903D82D-2D37-937E-EF91-183FCDB3E95A}"/>
              </a:ext>
            </a:extLst>
          </p:cNvPr>
          <p:cNvSpPr txBox="1"/>
          <p:nvPr/>
        </p:nvSpPr>
        <p:spPr>
          <a:xfrm>
            <a:off x="17401" y="454827"/>
            <a:ext cx="11318546" cy="495007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hu-HU" sz="2600" b="1" dirty="0">
                <a:effectLst/>
                <a:latin typeface="Times New Roman" panose="02020603050405020304" pitchFamily="18" charset="0"/>
                <a:ea typeface="Times New Roman" panose="02020603050405020304" pitchFamily="18" charset="0"/>
              </a:rPr>
              <a:t>Bejelentkezési teszt:</a:t>
            </a:r>
            <a:endParaRPr lang="hu-HU" sz="2600" b="1" dirty="0">
              <a:effectLst/>
              <a:latin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Rossz adatok beírásával teszt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Login with incorrect credentials shows toastmessage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Elvárt adatok: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a:t>
            </a:r>
            <a:r>
              <a:rPr lang="hu-HU" sz="24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wrongemail@example.com</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wrongpassword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Eredmény: A bejelentkezés gomb rányomására megjelenik a toastmessage ami azt írja, hogy „Hibás Email vagy jelszó!” pirosban.</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18" name="Kép 17">
            <a:extLst>
              <a:ext uri="{FF2B5EF4-FFF2-40B4-BE49-F238E27FC236}">
                <a16:creationId xmlns:a16="http://schemas.microsoft.com/office/drawing/2014/main" id="{5A87779D-FE9E-95A2-675B-22A7834475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173" y="5259423"/>
            <a:ext cx="5796000" cy="1464361"/>
          </a:xfrm>
          <a:prstGeom prst="rect">
            <a:avLst/>
          </a:prstGeom>
        </p:spPr>
      </p:pic>
      <p:sp>
        <p:nvSpPr>
          <p:cNvPr id="19" name="Szövegdoboz 18">
            <a:extLst>
              <a:ext uri="{FF2B5EF4-FFF2-40B4-BE49-F238E27FC236}">
                <a16:creationId xmlns:a16="http://schemas.microsoft.com/office/drawing/2014/main" id="{2ADECFB5-E303-D42E-0E1F-D609874BCE33}"/>
              </a:ext>
            </a:extLst>
          </p:cNvPr>
          <p:cNvSpPr txBox="1"/>
          <p:nvPr/>
        </p:nvSpPr>
        <p:spPr>
          <a:xfrm>
            <a:off x="0" y="487598"/>
            <a:ext cx="11318545" cy="374974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hu-HU" sz="2600" b="1" dirty="0">
                <a:effectLst/>
                <a:latin typeface="Times New Roman" panose="02020603050405020304" pitchFamily="18" charset="0"/>
                <a:ea typeface="Times New Roman" panose="02020603050405020304" pitchFamily="18" charset="0"/>
              </a:rPr>
              <a:t>Felhasználó keresés teszt:</a:t>
            </a:r>
            <a:endParaRPr lang="hu-HU" sz="2600" b="1" dirty="0">
              <a:effectLst/>
              <a:latin typeface="Times New Roman" panose="02020603050405020304" pitchFamily="18" charset="0"/>
            </a:endParaRPr>
          </a:p>
          <a:p>
            <a:pPr marL="342900" lvl="0" indent="-342900">
              <a:lnSpc>
                <a:spcPct val="150000"/>
              </a:lnSpc>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 applikáció felületén rányom az ismerősök gombra a jobb alsó sarokban, ami átviszi az ismerősök felületre, az ott lévő írható felületre beírja azt, hogy „valaki2”, a felület kimutatja a felhasználó profilját, és rányom a barát hozzáadás gombra.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Azonosító: FindValaki test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a:buNone/>
            </a:pPr>
            <a:r>
              <a:rPr lang="hu-HU" sz="2400" dirty="0">
                <a:effectLst/>
                <a:latin typeface="Times New Roman" panose="02020603050405020304" pitchFamily="18" charset="0"/>
                <a:ea typeface="Times New Roman" panose="02020603050405020304" pitchFamily="18" charset="0"/>
              </a:rPr>
              <a:t>Eredmény: Sikeresen megtalálja a valaki2 felhasználót és sikeresen elküldi az ismerősnek jelölést</a:t>
            </a:r>
            <a:endParaRPr lang="hu-HU" sz="2400" dirty="0"/>
          </a:p>
        </p:txBody>
      </p:sp>
      <p:pic>
        <p:nvPicPr>
          <p:cNvPr id="20" name="Kép 19">
            <a:extLst>
              <a:ext uri="{FF2B5EF4-FFF2-40B4-BE49-F238E27FC236}">
                <a16:creationId xmlns:a16="http://schemas.microsoft.com/office/drawing/2014/main" id="{0863B75B-BCF2-D1C4-92B1-E6CCA5DBFF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6776" y="5550378"/>
            <a:ext cx="5789397" cy="714274"/>
          </a:xfrm>
          <a:prstGeom prst="rect">
            <a:avLst/>
          </a:prstGeom>
        </p:spPr>
      </p:pic>
    </p:spTree>
    <p:extLst>
      <p:ext uri="{BB962C8B-B14F-4D97-AF65-F5344CB8AC3E}">
        <p14:creationId xmlns:p14="http://schemas.microsoft.com/office/powerpoint/2010/main" val="379100772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ntr" presetSubtype="0" fill="hold" grpId="1"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par>
                                <p:cTn id="48" presetID="10" presetClass="entr" presetSubtype="0"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8">
                                            <p:txEl>
                                              <p:pRg st="0" end="0"/>
                                            </p:txEl>
                                          </p:spTgt>
                                        </p:tgtEl>
                                        <p:attrNameLst>
                                          <p:attrName>style.visibility</p:attrName>
                                        </p:attrNameLst>
                                      </p:cBhvr>
                                      <p:to>
                                        <p:strVal val="visible"/>
                                      </p:to>
                                    </p:set>
                                    <p:animEffect transition="in" filter="fade">
                                      <p:cBhvr>
                                        <p:cTn id="58" dur="500"/>
                                        <p:tgtEl>
                                          <p:spTgt spid="8">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animEffect transition="in" filter="fade">
                                      <p:cBhvr>
                                        <p:cTn id="61" dur="500"/>
                                        <p:tgtEl>
                                          <p:spTgt spid="8">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8">
                                            <p:txEl>
                                              <p:pRg st="2" end="2"/>
                                            </p:txEl>
                                          </p:spTgt>
                                        </p:tgtEl>
                                        <p:attrNameLst>
                                          <p:attrName>style.visibility</p:attrName>
                                        </p:attrNameLst>
                                      </p:cBhvr>
                                      <p:to>
                                        <p:strVal val="visible"/>
                                      </p:to>
                                    </p:set>
                                    <p:animEffect transition="in" filter="fade">
                                      <p:cBhvr>
                                        <p:cTn id="64" dur="500"/>
                                        <p:tgtEl>
                                          <p:spTgt spid="8">
                                            <p:txEl>
                                              <p:pRg st="2" end="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animEffect transition="in" filter="fade">
                                      <p:cBhvr>
                                        <p:cTn id="67" dur="500"/>
                                        <p:tgtEl>
                                          <p:spTgt spid="8">
                                            <p:txEl>
                                              <p:pRg st="3" end="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8">
                                            <p:txEl>
                                              <p:pRg st="4" end="4"/>
                                            </p:txEl>
                                          </p:spTgt>
                                        </p:tgtEl>
                                        <p:attrNameLst>
                                          <p:attrName>style.visibility</p:attrName>
                                        </p:attrNameLst>
                                      </p:cBhvr>
                                      <p:to>
                                        <p:strVal val="visible"/>
                                      </p:to>
                                    </p:set>
                                    <p:animEffect transition="in" filter="fade">
                                      <p:cBhvr>
                                        <p:cTn id="70" dur="500"/>
                                        <p:tgtEl>
                                          <p:spTgt spid="8">
                                            <p:txEl>
                                              <p:pRg st="4" end="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8">
                                            <p:txEl>
                                              <p:pRg st="5" end="5"/>
                                            </p:txEl>
                                          </p:spTgt>
                                        </p:tgtEl>
                                        <p:attrNameLst>
                                          <p:attrName>style.visibility</p:attrName>
                                        </p:attrNameLst>
                                      </p:cBhvr>
                                      <p:to>
                                        <p:strVal val="visible"/>
                                      </p:to>
                                    </p:set>
                                    <p:animEffect transition="in" filter="fade">
                                      <p:cBhvr>
                                        <p:cTn id="73" dur="500"/>
                                        <p:tgtEl>
                                          <p:spTgt spid="8">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0" nodeType="clickEffect">
                                  <p:stCondLst>
                                    <p:cond delay="0"/>
                                  </p:stCondLst>
                                  <p:childTnLst>
                                    <p:animEffect transition="out" filter="fade">
                                      <p:cBhvr>
                                        <p:cTn id="77" dur="500"/>
                                        <p:tgtEl>
                                          <p:spTgt spid="8">
                                            <p:txEl>
                                              <p:pRg st="0" end="0"/>
                                            </p:txEl>
                                          </p:spTgt>
                                        </p:tgtEl>
                                      </p:cBhvr>
                                    </p:animEffect>
                                    <p:set>
                                      <p:cBhvr>
                                        <p:cTn id="78" dur="1" fill="hold">
                                          <p:stCondLst>
                                            <p:cond delay="499"/>
                                          </p:stCondLst>
                                        </p:cTn>
                                        <p:tgtEl>
                                          <p:spTgt spid="8">
                                            <p:txEl>
                                              <p:pRg st="0" end="0"/>
                                            </p:txEl>
                                          </p:spTgt>
                                        </p:tgtEl>
                                        <p:attrNameLst>
                                          <p:attrName>style.visibility</p:attrName>
                                        </p:attrNameLst>
                                      </p:cBhvr>
                                      <p:to>
                                        <p:strVal val="hidden"/>
                                      </p:to>
                                    </p:set>
                                  </p:childTnLst>
                                </p:cTn>
                              </p:par>
                              <p:par>
                                <p:cTn id="79" presetID="10" presetClass="exit" presetSubtype="0" fill="hold" grpId="0" nodeType="withEffect">
                                  <p:stCondLst>
                                    <p:cond delay="0"/>
                                  </p:stCondLst>
                                  <p:childTnLst>
                                    <p:animEffect transition="out" filter="fade">
                                      <p:cBhvr>
                                        <p:cTn id="80" dur="500"/>
                                        <p:tgtEl>
                                          <p:spTgt spid="8">
                                            <p:txEl>
                                              <p:pRg st="1" end="1"/>
                                            </p:txEl>
                                          </p:spTgt>
                                        </p:tgtEl>
                                      </p:cBhvr>
                                    </p:animEffect>
                                    <p:set>
                                      <p:cBhvr>
                                        <p:cTn id="81" dur="1" fill="hold">
                                          <p:stCondLst>
                                            <p:cond delay="499"/>
                                          </p:stCondLst>
                                        </p:cTn>
                                        <p:tgtEl>
                                          <p:spTgt spid="8">
                                            <p:txEl>
                                              <p:pRg st="1" end="1"/>
                                            </p:txEl>
                                          </p:spTgt>
                                        </p:tgtEl>
                                        <p:attrNameLst>
                                          <p:attrName>style.visibility</p:attrName>
                                        </p:attrNameLst>
                                      </p:cBhvr>
                                      <p:to>
                                        <p:strVal val="hidden"/>
                                      </p:to>
                                    </p:set>
                                  </p:childTnLst>
                                </p:cTn>
                              </p:par>
                              <p:par>
                                <p:cTn id="82" presetID="10" presetClass="exit" presetSubtype="0" fill="hold" grpId="0" nodeType="withEffect">
                                  <p:stCondLst>
                                    <p:cond delay="0"/>
                                  </p:stCondLst>
                                  <p:childTnLst>
                                    <p:animEffect transition="out" filter="fade">
                                      <p:cBhvr>
                                        <p:cTn id="83" dur="500"/>
                                        <p:tgtEl>
                                          <p:spTgt spid="8">
                                            <p:txEl>
                                              <p:pRg st="2" end="2"/>
                                            </p:txEl>
                                          </p:spTgt>
                                        </p:tgtEl>
                                      </p:cBhvr>
                                    </p:animEffect>
                                    <p:set>
                                      <p:cBhvr>
                                        <p:cTn id="84" dur="1" fill="hold">
                                          <p:stCondLst>
                                            <p:cond delay="499"/>
                                          </p:stCondLst>
                                        </p:cTn>
                                        <p:tgtEl>
                                          <p:spTgt spid="8">
                                            <p:txEl>
                                              <p:pRg st="2" end="2"/>
                                            </p:txEl>
                                          </p:spTgt>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8">
                                            <p:txEl>
                                              <p:pRg st="3" end="3"/>
                                            </p:txEl>
                                          </p:spTgt>
                                        </p:tgtEl>
                                      </p:cBhvr>
                                    </p:animEffect>
                                    <p:set>
                                      <p:cBhvr>
                                        <p:cTn id="87" dur="1" fill="hold">
                                          <p:stCondLst>
                                            <p:cond delay="499"/>
                                          </p:stCondLst>
                                        </p:cTn>
                                        <p:tgtEl>
                                          <p:spTgt spid="8">
                                            <p:txEl>
                                              <p:pRg st="3" end="3"/>
                                            </p:txEl>
                                          </p:spTgt>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8">
                                            <p:txEl>
                                              <p:pRg st="4" end="4"/>
                                            </p:txEl>
                                          </p:spTgt>
                                        </p:tgtEl>
                                      </p:cBhvr>
                                    </p:animEffect>
                                    <p:set>
                                      <p:cBhvr>
                                        <p:cTn id="90" dur="1" fill="hold">
                                          <p:stCondLst>
                                            <p:cond delay="499"/>
                                          </p:stCondLst>
                                        </p:cTn>
                                        <p:tgtEl>
                                          <p:spTgt spid="8">
                                            <p:txEl>
                                              <p:pRg st="4" end="4"/>
                                            </p:txEl>
                                          </p:spTgt>
                                        </p:tgtEl>
                                        <p:attrNameLst>
                                          <p:attrName>style.visibility</p:attrName>
                                        </p:attrNameLst>
                                      </p:cBhvr>
                                      <p:to>
                                        <p:strVal val="hidden"/>
                                      </p:to>
                                    </p:set>
                                  </p:childTnLst>
                                </p:cTn>
                              </p:par>
                              <p:par>
                                <p:cTn id="91" presetID="10" presetClass="exit" presetSubtype="0" fill="hold" grpId="0" nodeType="withEffect">
                                  <p:stCondLst>
                                    <p:cond delay="0"/>
                                  </p:stCondLst>
                                  <p:childTnLst>
                                    <p:animEffect transition="out" filter="fade">
                                      <p:cBhvr>
                                        <p:cTn id="92" dur="500"/>
                                        <p:tgtEl>
                                          <p:spTgt spid="8">
                                            <p:txEl>
                                              <p:pRg st="5" end="5"/>
                                            </p:txEl>
                                          </p:spTgt>
                                        </p:tgtEl>
                                      </p:cBhvr>
                                    </p:animEffect>
                                    <p:set>
                                      <p:cBhvr>
                                        <p:cTn id="93" dur="1" fill="hold">
                                          <p:stCondLst>
                                            <p:cond delay="499"/>
                                          </p:stCondLst>
                                        </p:cTn>
                                        <p:tgtEl>
                                          <p:spTgt spid="8">
                                            <p:txEl>
                                              <p:pRg st="5" end="5"/>
                                            </p:txEl>
                                          </p:spTgt>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9">
                                            <p:txEl>
                                              <p:pRg st="0" end="0"/>
                                            </p:txEl>
                                          </p:spTgt>
                                        </p:tgtEl>
                                        <p:attrNameLst>
                                          <p:attrName>style.visibility</p:attrName>
                                        </p:attrNameLst>
                                      </p:cBhvr>
                                      <p:to>
                                        <p:strVal val="visible"/>
                                      </p:to>
                                    </p:set>
                                    <p:animEffect transition="in" filter="fade">
                                      <p:cBhvr>
                                        <p:cTn id="96" dur="500"/>
                                        <p:tgtEl>
                                          <p:spTgt spid="9">
                                            <p:txEl>
                                              <p:pRg st="0" end="0"/>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9">
                                            <p:txEl>
                                              <p:pRg st="1" end="1"/>
                                            </p:txEl>
                                          </p:spTgt>
                                        </p:tgtEl>
                                        <p:attrNameLst>
                                          <p:attrName>style.visibility</p:attrName>
                                        </p:attrNameLst>
                                      </p:cBhvr>
                                      <p:to>
                                        <p:strVal val="visible"/>
                                      </p:to>
                                    </p:set>
                                    <p:animEffect transition="in" filter="fade">
                                      <p:cBhvr>
                                        <p:cTn id="99" dur="500"/>
                                        <p:tgtEl>
                                          <p:spTgt spid="9">
                                            <p:txEl>
                                              <p:pRg st="1" end="1"/>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9">
                                            <p:txEl>
                                              <p:pRg st="2" end="2"/>
                                            </p:txEl>
                                          </p:spTgt>
                                        </p:tgtEl>
                                        <p:attrNameLst>
                                          <p:attrName>style.visibility</p:attrName>
                                        </p:attrNameLst>
                                      </p:cBhvr>
                                      <p:to>
                                        <p:strVal val="visible"/>
                                      </p:to>
                                    </p:set>
                                    <p:animEffect transition="in" filter="fade">
                                      <p:cBhvr>
                                        <p:cTn id="102" dur="500"/>
                                        <p:tgtEl>
                                          <p:spTgt spid="9">
                                            <p:txEl>
                                              <p:pRg st="2" end="2"/>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9">
                                            <p:txEl>
                                              <p:pRg st="3" end="3"/>
                                            </p:txEl>
                                          </p:spTgt>
                                        </p:tgtEl>
                                        <p:attrNameLst>
                                          <p:attrName>style.visibility</p:attrName>
                                        </p:attrNameLst>
                                      </p:cBhvr>
                                      <p:to>
                                        <p:strVal val="visible"/>
                                      </p:to>
                                    </p:set>
                                    <p:animEffect transition="in" filter="fade">
                                      <p:cBhvr>
                                        <p:cTn id="105" dur="500"/>
                                        <p:tgtEl>
                                          <p:spTgt spid="9">
                                            <p:txEl>
                                              <p:pRg st="3" end="3"/>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9">
                                            <p:txEl>
                                              <p:pRg st="4" end="4"/>
                                            </p:txEl>
                                          </p:spTgt>
                                        </p:tgtEl>
                                        <p:attrNameLst>
                                          <p:attrName>style.visibility</p:attrName>
                                        </p:attrNameLst>
                                      </p:cBhvr>
                                      <p:to>
                                        <p:strVal val="visible"/>
                                      </p:to>
                                    </p:set>
                                    <p:animEffect transition="in" filter="fade">
                                      <p:cBhvr>
                                        <p:cTn id="108" dur="500"/>
                                        <p:tgtEl>
                                          <p:spTgt spid="9">
                                            <p:txEl>
                                              <p:pRg st="4" end="4"/>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9">
                                            <p:txEl>
                                              <p:pRg st="5" end="5"/>
                                            </p:txEl>
                                          </p:spTgt>
                                        </p:tgtEl>
                                        <p:attrNameLst>
                                          <p:attrName>style.visibility</p:attrName>
                                        </p:attrNameLst>
                                      </p:cBhvr>
                                      <p:to>
                                        <p:strVal val="visible"/>
                                      </p:to>
                                    </p:set>
                                    <p:animEffect transition="in" filter="fade">
                                      <p:cBhvr>
                                        <p:cTn id="111" dur="500"/>
                                        <p:tgtEl>
                                          <p:spTgt spid="9">
                                            <p:txEl>
                                              <p:pRg st="5" end="5"/>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0" nodeType="clickEffect">
                                  <p:stCondLst>
                                    <p:cond delay="0"/>
                                  </p:stCondLst>
                                  <p:childTnLst>
                                    <p:animEffect transition="out" filter="fade">
                                      <p:cBhvr>
                                        <p:cTn id="115" dur="500"/>
                                        <p:tgtEl>
                                          <p:spTgt spid="9">
                                            <p:txEl>
                                              <p:pRg st="0" end="0"/>
                                            </p:txEl>
                                          </p:spTgt>
                                        </p:tgtEl>
                                      </p:cBhvr>
                                    </p:animEffect>
                                    <p:set>
                                      <p:cBhvr>
                                        <p:cTn id="116" dur="1" fill="hold">
                                          <p:stCondLst>
                                            <p:cond delay="499"/>
                                          </p:stCondLst>
                                        </p:cTn>
                                        <p:tgtEl>
                                          <p:spTgt spid="9">
                                            <p:txEl>
                                              <p:pRg st="0" end="0"/>
                                            </p:txEl>
                                          </p:spTgt>
                                        </p:tgtEl>
                                        <p:attrNameLst>
                                          <p:attrName>style.visibility</p:attrName>
                                        </p:attrNameLst>
                                      </p:cBhvr>
                                      <p:to>
                                        <p:strVal val="hidden"/>
                                      </p:to>
                                    </p:set>
                                  </p:childTnLst>
                                </p:cTn>
                              </p:par>
                              <p:par>
                                <p:cTn id="117" presetID="10" presetClass="exit" presetSubtype="0" fill="hold" grpId="0" nodeType="withEffect">
                                  <p:stCondLst>
                                    <p:cond delay="0"/>
                                  </p:stCondLst>
                                  <p:childTnLst>
                                    <p:animEffect transition="out" filter="fade">
                                      <p:cBhvr>
                                        <p:cTn id="118" dur="500"/>
                                        <p:tgtEl>
                                          <p:spTgt spid="9">
                                            <p:txEl>
                                              <p:pRg st="1" end="1"/>
                                            </p:txEl>
                                          </p:spTgt>
                                        </p:tgtEl>
                                      </p:cBhvr>
                                    </p:animEffect>
                                    <p:set>
                                      <p:cBhvr>
                                        <p:cTn id="119" dur="1" fill="hold">
                                          <p:stCondLst>
                                            <p:cond delay="499"/>
                                          </p:stCondLst>
                                        </p:cTn>
                                        <p:tgtEl>
                                          <p:spTgt spid="9">
                                            <p:txEl>
                                              <p:pRg st="1" end="1"/>
                                            </p:txEl>
                                          </p:spTgt>
                                        </p:tgtEl>
                                        <p:attrNameLst>
                                          <p:attrName>style.visibility</p:attrName>
                                        </p:attrNameLst>
                                      </p:cBhvr>
                                      <p:to>
                                        <p:strVal val="hidden"/>
                                      </p:to>
                                    </p:set>
                                  </p:childTnLst>
                                </p:cTn>
                              </p:par>
                              <p:par>
                                <p:cTn id="120" presetID="10" presetClass="exit" presetSubtype="0" fill="hold" grpId="0" nodeType="withEffect">
                                  <p:stCondLst>
                                    <p:cond delay="0"/>
                                  </p:stCondLst>
                                  <p:childTnLst>
                                    <p:animEffect transition="out" filter="fade">
                                      <p:cBhvr>
                                        <p:cTn id="121" dur="500"/>
                                        <p:tgtEl>
                                          <p:spTgt spid="9">
                                            <p:txEl>
                                              <p:pRg st="2" end="2"/>
                                            </p:txEl>
                                          </p:spTgt>
                                        </p:tgtEl>
                                      </p:cBhvr>
                                    </p:animEffect>
                                    <p:set>
                                      <p:cBhvr>
                                        <p:cTn id="122" dur="1" fill="hold">
                                          <p:stCondLst>
                                            <p:cond delay="499"/>
                                          </p:stCondLst>
                                        </p:cTn>
                                        <p:tgtEl>
                                          <p:spTgt spid="9">
                                            <p:txEl>
                                              <p:pRg st="2" end="2"/>
                                            </p:txEl>
                                          </p:spTgt>
                                        </p:tgtEl>
                                        <p:attrNameLst>
                                          <p:attrName>style.visibility</p:attrName>
                                        </p:attrNameLst>
                                      </p:cBhvr>
                                      <p:to>
                                        <p:strVal val="hidden"/>
                                      </p:to>
                                    </p:set>
                                  </p:childTnLst>
                                </p:cTn>
                              </p:par>
                              <p:par>
                                <p:cTn id="123" presetID="10" presetClass="exit" presetSubtype="0" fill="hold" grpId="0" nodeType="withEffect">
                                  <p:stCondLst>
                                    <p:cond delay="0"/>
                                  </p:stCondLst>
                                  <p:childTnLst>
                                    <p:animEffect transition="out" filter="fade">
                                      <p:cBhvr>
                                        <p:cTn id="124" dur="500"/>
                                        <p:tgtEl>
                                          <p:spTgt spid="9">
                                            <p:txEl>
                                              <p:pRg st="3" end="3"/>
                                            </p:txEl>
                                          </p:spTgt>
                                        </p:tgtEl>
                                      </p:cBhvr>
                                    </p:animEffect>
                                    <p:set>
                                      <p:cBhvr>
                                        <p:cTn id="125" dur="1" fill="hold">
                                          <p:stCondLst>
                                            <p:cond delay="499"/>
                                          </p:stCondLst>
                                        </p:cTn>
                                        <p:tgtEl>
                                          <p:spTgt spid="9">
                                            <p:txEl>
                                              <p:pRg st="3" end="3"/>
                                            </p:txEl>
                                          </p:spTgt>
                                        </p:tgtEl>
                                        <p:attrNameLst>
                                          <p:attrName>style.visibility</p:attrName>
                                        </p:attrNameLst>
                                      </p:cBhvr>
                                      <p:to>
                                        <p:strVal val="hidden"/>
                                      </p:to>
                                    </p:set>
                                  </p:childTnLst>
                                </p:cTn>
                              </p:par>
                              <p:par>
                                <p:cTn id="126" presetID="10" presetClass="exit" presetSubtype="0" fill="hold" grpId="0" nodeType="withEffect">
                                  <p:stCondLst>
                                    <p:cond delay="0"/>
                                  </p:stCondLst>
                                  <p:childTnLst>
                                    <p:animEffect transition="out" filter="fade">
                                      <p:cBhvr>
                                        <p:cTn id="127" dur="500"/>
                                        <p:tgtEl>
                                          <p:spTgt spid="9">
                                            <p:txEl>
                                              <p:pRg st="4" end="4"/>
                                            </p:txEl>
                                          </p:spTgt>
                                        </p:tgtEl>
                                      </p:cBhvr>
                                    </p:animEffect>
                                    <p:set>
                                      <p:cBhvr>
                                        <p:cTn id="128" dur="1" fill="hold">
                                          <p:stCondLst>
                                            <p:cond delay="499"/>
                                          </p:stCondLst>
                                        </p:cTn>
                                        <p:tgtEl>
                                          <p:spTgt spid="9">
                                            <p:txEl>
                                              <p:pRg st="4" end="4"/>
                                            </p:txEl>
                                          </p:spTgt>
                                        </p:tgtEl>
                                        <p:attrNameLst>
                                          <p:attrName>style.visibility</p:attrName>
                                        </p:attrNameLst>
                                      </p:cBhvr>
                                      <p:to>
                                        <p:strVal val="hidden"/>
                                      </p:to>
                                    </p:set>
                                  </p:childTnLst>
                                </p:cTn>
                              </p:par>
                              <p:par>
                                <p:cTn id="129" presetID="10" presetClass="exit" presetSubtype="0" fill="hold" grpId="0" nodeType="withEffect">
                                  <p:stCondLst>
                                    <p:cond delay="0"/>
                                  </p:stCondLst>
                                  <p:childTnLst>
                                    <p:animEffect transition="out" filter="fade">
                                      <p:cBhvr>
                                        <p:cTn id="130" dur="500"/>
                                        <p:tgtEl>
                                          <p:spTgt spid="9">
                                            <p:txEl>
                                              <p:pRg st="5" end="5"/>
                                            </p:txEl>
                                          </p:spTgt>
                                        </p:tgtEl>
                                      </p:cBhvr>
                                    </p:animEffect>
                                    <p:set>
                                      <p:cBhvr>
                                        <p:cTn id="131" dur="1" fill="hold">
                                          <p:stCondLst>
                                            <p:cond delay="499"/>
                                          </p:stCondLst>
                                        </p:cTn>
                                        <p:tgtEl>
                                          <p:spTgt spid="9">
                                            <p:txEl>
                                              <p:pRg st="5" end="5"/>
                                            </p:txEl>
                                          </p:spTgt>
                                        </p:tgtEl>
                                        <p:attrNameLst>
                                          <p:attrName>style.visibility</p:attrName>
                                        </p:attrNameLst>
                                      </p:cBhvr>
                                      <p:to>
                                        <p:strVal val="hidden"/>
                                      </p:to>
                                    </p:set>
                                  </p:childTnLst>
                                </p:cTn>
                              </p:par>
                              <p:par>
                                <p:cTn id="132" presetID="10" presetClass="entr" presetSubtype="0" fill="hold" nodeType="withEffect">
                                  <p:stCondLst>
                                    <p:cond delay="0"/>
                                  </p:stCondLst>
                                  <p:childTnLst>
                                    <p:set>
                                      <p:cBhvr>
                                        <p:cTn id="133" dur="1" fill="hold">
                                          <p:stCondLst>
                                            <p:cond delay="0"/>
                                          </p:stCondLst>
                                        </p:cTn>
                                        <p:tgtEl>
                                          <p:spTgt spid="10">
                                            <p:txEl>
                                              <p:pRg st="0" end="0"/>
                                            </p:txEl>
                                          </p:spTgt>
                                        </p:tgtEl>
                                        <p:attrNameLst>
                                          <p:attrName>style.visibility</p:attrName>
                                        </p:attrNameLst>
                                      </p:cBhvr>
                                      <p:to>
                                        <p:strVal val="visible"/>
                                      </p:to>
                                    </p:set>
                                    <p:animEffect transition="in" filter="fade">
                                      <p:cBhvr>
                                        <p:cTn id="134" dur="500"/>
                                        <p:tgtEl>
                                          <p:spTgt spid="10">
                                            <p:txEl>
                                              <p:pRg st="0" end="0"/>
                                            </p:txEl>
                                          </p:spTgt>
                                        </p:tgtEl>
                                      </p:cBhvr>
                                    </p:animEffect>
                                  </p:childTnLst>
                                </p:cTn>
                              </p:par>
                              <p:par>
                                <p:cTn id="135" presetID="10" presetClass="entr" presetSubtype="0" fill="hold" nodeType="withEffect">
                                  <p:stCondLst>
                                    <p:cond delay="0"/>
                                  </p:stCondLst>
                                  <p:childTnLst>
                                    <p:set>
                                      <p:cBhvr>
                                        <p:cTn id="136" dur="1" fill="hold">
                                          <p:stCondLst>
                                            <p:cond delay="0"/>
                                          </p:stCondLst>
                                        </p:cTn>
                                        <p:tgtEl>
                                          <p:spTgt spid="10">
                                            <p:txEl>
                                              <p:pRg st="1" end="1"/>
                                            </p:txEl>
                                          </p:spTgt>
                                        </p:tgtEl>
                                        <p:attrNameLst>
                                          <p:attrName>style.visibility</p:attrName>
                                        </p:attrNameLst>
                                      </p:cBhvr>
                                      <p:to>
                                        <p:strVal val="visible"/>
                                      </p:to>
                                    </p:set>
                                    <p:animEffect transition="in" filter="fade">
                                      <p:cBhvr>
                                        <p:cTn id="137" dur="500"/>
                                        <p:tgtEl>
                                          <p:spTgt spid="10">
                                            <p:txEl>
                                              <p:pRg st="1" end="1"/>
                                            </p:txEl>
                                          </p:spTgt>
                                        </p:tgtEl>
                                      </p:cBhvr>
                                    </p:animEffect>
                                  </p:childTnLst>
                                </p:cTn>
                              </p:par>
                              <p:par>
                                <p:cTn id="138" presetID="10" presetClass="entr" presetSubtype="0" fill="hold" nodeType="withEffect">
                                  <p:stCondLst>
                                    <p:cond delay="0"/>
                                  </p:stCondLst>
                                  <p:childTnLst>
                                    <p:set>
                                      <p:cBhvr>
                                        <p:cTn id="139" dur="1" fill="hold">
                                          <p:stCondLst>
                                            <p:cond delay="0"/>
                                          </p:stCondLst>
                                        </p:cTn>
                                        <p:tgtEl>
                                          <p:spTgt spid="10">
                                            <p:txEl>
                                              <p:pRg st="2" end="2"/>
                                            </p:txEl>
                                          </p:spTgt>
                                        </p:tgtEl>
                                        <p:attrNameLst>
                                          <p:attrName>style.visibility</p:attrName>
                                        </p:attrNameLst>
                                      </p:cBhvr>
                                      <p:to>
                                        <p:strVal val="visible"/>
                                      </p:to>
                                    </p:set>
                                    <p:animEffect transition="in" filter="fade">
                                      <p:cBhvr>
                                        <p:cTn id="140" dur="500"/>
                                        <p:tgtEl>
                                          <p:spTgt spid="10">
                                            <p:txEl>
                                              <p:pRg st="2" end="2"/>
                                            </p:txEl>
                                          </p:spTgt>
                                        </p:tgtEl>
                                      </p:cBhvr>
                                    </p:animEffect>
                                  </p:childTnLst>
                                </p:cTn>
                              </p:par>
                              <p:par>
                                <p:cTn id="141" presetID="10" presetClass="entr" presetSubtype="0" fill="hold" nodeType="withEffect">
                                  <p:stCondLst>
                                    <p:cond delay="0"/>
                                  </p:stCondLst>
                                  <p:childTnLst>
                                    <p:set>
                                      <p:cBhvr>
                                        <p:cTn id="142" dur="1" fill="hold">
                                          <p:stCondLst>
                                            <p:cond delay="0"/>
                                          </p:stCondLst>
                                        </p:cTn>
                                        <p:tgtEl>
                                          <p:spTgt spid="10">
                                            <p:txEl>
                                              <p:pRg st="3" end="3"/>
                                            </p:txEl>
                                          </p:spTgt>
                                        </p:tgtEl>
                                        <p:attrNameLst>
                                          <p:attrName>style.visibility</p:attrName>
                                        </p:attrNameLst>
                                      </p:cBhvr>
                                      <p:to>
                                        <p:strVal val="visible"/>
                                      </p:to>
                                    </p:set>
                                    <p:animEffect transition="in" filter="fade">
                                      <p:cBhvr>
                                        <p:cTn id="143" dur="500"/>
                                        <p:tgtEl>
                                          <p:spTgt spid="10">
                                            <p:txEl>
                                              <p:pRg st="3" end="3"/>
                                            </p:txEl>
                                          </p:spTgt>
                                        </p:tgtEl>
                                      </p:cBhvr>
                                    </p:animEffect>
                                  </p:childTnLst>
                                </p:cTn>
                              </p:par>
                              <p:par>
                                <p:cTn id="144" presetID="10" presetClass="entr" presetSubtype="0" fill="hold" nodeType="withEffect">
                                  <p:stCondLst>
                                    <p:cond delay="0"/>
                                  </p:stCondLst>
                                  <p:childTnLst>
                                    <p:set>
                                      <p:cBhvr>
                                        <p:cTn id="145" dur="1" fill="hold">
                                          <p:stCondLst>
                                            <p:cond delay="0"/>
                                          </p:stCondLst>
                                        </p:cTn>
                                        <p:tgtEl>
                                          <p:spTgt spid="10">
                                            <p:txEl>
                                              <p:pRg st="4" end="4"/>
                                            </p:txEl>
                                          </p:spTgt>
                                        </p:tgtEl>
                                        <p:attrNameLst>
                                          <p:attrName>style.visibility</p:attrName>
                                        </p:attrNameLst>
                                      </p:cBhvr>
                                      <p:to>
                                        <p:strVal val="visible"/>
                                      </p:to>
                                    </p:set>
                                    <p:animEffect transition="in" filter="fade">
                                      <p:cBhvr>
                                        <p:cTn id="146" dur="500"/>
                                        <p:tgtEl>
                                          <p:spTgt spid="10">
                                            <p:txEl>
                                              <p:pRg st="4" end="4"/>
                                            </p:txEl>
                                          </p:spTgt>
                                        </p:tgtEl>
                                      </p:cBhvr>
                                    </p:animEffect>
                                  </p:childTnLst>
                                </p:cTn>
                              </p:par>
                              <p:par>
                                <p:cTn id="147" presetID="10" presetClass="entr" presetSubtype="0" fill="hold" nodeType="withEffect">
                                  <p:stCondLst>
                                    <p:cond delay="0"/>
                                  </p:stCondLst>
                                  <p:childTnLst>
                                    <p:set>
                                      <p:cBhvr>
                                        <p:cTn id="148" dur="1" fill="hold">
                                          <p:stCondLst>
                                            <p:cond delay="0"/>
                                          </p:stCondLst>
                                        </p:cTn>
                                        <p:tgtEl>
                                          <p:spTgt spid="10">
                                            <p:txEl>
                                              <p:pRg st="5" end="5"/>
                                            </p:txEl>
                                          </p:spTgt>
                                        </p:tgtEl>
                                        <p:attrNameLst>
                                          <p:attrName>style.visibility</p:attrName>
                                        </p:attrNameLst>
                                      </p:cBhvr>
                                      <p:to>
                                        <p:strVal val="visible"/>
                                      </p:to>
                                    </p:set>
                                    <p:animEffect transition="in" filter="fade">
                                      <p:cBhvr>
                                        <p:cTn id="149" dur="500"/>
                                        <p:tgtEl>
                                          <p:spTgt spid="10">
                                            <p:txEl>
                                              <p:pRg st="5" end="5"/>
                                            </p:txEl>
                                          </p:spTgt>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grpId="0" nodeType="clickEffect">
                                  <p:stCondLst>
                                    <p:cond delay="0"/>
                                  </p:stCondLst>
                                  <p:childTnLst>
                                    <p:animEffect transition="out" filter="fade">
                                      <p:cBhvr>
                                        <p:cTn id="153" dur="500"/>
                                        <p:tgtEl>
                                          <p:spTgt spid="10">
                                            <p:txEl>
                                              <p:pRg st="0" end="0"/>
                                            </p:txEl>
                                          </p:spTgt>
                                        </p:tgtEl>
                                      </p:cBhvr>
                                    </p:animEffect>
                                    <p:set>
                                      <p:cBhvr>
                                        <p:cTn id="154" dur="1" fill="hold">
                                          <p:stCondLst>
                                            <p:cond delay="499"/>
                                          </p:stCondLst>
                                        </p:cTn>
                                        <p:tgtEl>
                                          <p:spTgt spid="10">
                                            <p:txEl>
                                              <p:pRg st="0" end="0"/>
                                            </p:txEl>
                                          </p:spTgt>
                                        </p:tgtEl>
                                        <p:attrNameLst>
                                          <p:attrName>style.visibility</p:attrName>
                                        </p:attrNameLst>
                                      </p:cBhvr>
                                      <p:to>
                                        <p:strVal val="hidden"/>
                                      </p:to>
                                    </p:set>
                                  </p:childTnLst>
                                </p:cTn>
                              </p:par>
                              <p:par>
                                <p:cTn id="155" presetID="10" presetClass="exit" presetSubtype="0" fill="hold" grpId="0" nodeType="withEffect">
                                  <p:stCondLst>
                                    <p:cond delay="0"/>
                                  </p:stCondLst>
                                  <p:childTnLst>
                                    <p:animEffect transition="out" filter="fade">
                                      <p:cBhvr>
                                        <p:cTn id="156" dur="500"/>
                                        <p:tgtEl>
                                          <p:spTgt spid="10">
                                            <p:txEl>
                                              <p:pRg st="1" end="1"/>
                                            </p:txEl>
                                          </p:spTgt>
                                        </p:tgtEl>
                                      </p:cBhvr>
                                    </p:animEffect>
                                    <p:set>
                                      <p:cBhvr>
                                        <p:cTn id="157" dur="1" fill="hold">
                                          <p:stCondLst>
                                            <p:cond delay="499"/>
                                          </p:stCondLst>
                                        </p:cTn>
                                        <p:tgtEl>
                                          <p:spTgt spid="10">
                                            <p:txEl>
                                              <p:pRg st="1" end="1"/>
                                            </p:txEl>
                                          </p:spTgt>
                                        </p:tgtEl>
                                        <p:attrNameLst>
                                          <p:attrName>style.visibility</p:attrName>
                                        </p:attrNameLst>
                                      </p:cBhvr>
                                      <p:to>
                                        <p:strVal val="hidden"/>
                                      </p:to>
                                    </p:set>
                                  </p:childTnLst>
                                </p:cTn>
                              </p:par>
                              <p:par>
                                <p:cTn id="158" presetID="10" presetClass="exit" presetSubtype="0" fill="hold" grpId="0" nodeType="withEffect">
                                  <p:stCondLst>
                                    <p:cond delay="0"/>
                                  </p:stCondLst>
                                  <p:childTnLst>
                                    <p:animEffect transition="out" filter="fade">
                                      <p:cBhvr>
                                        <p:cTn id="159" dur="500"/>
                                        <p:tgtEl>
                                          <p:spTgt spid="10">
                                            <p:txEl>
                                              <p:pRg st="2" end="2"/>
                                            </p:txEl>
                                          </p:spTgt>
                                        </p:tgtEl>
                                      </p:cBhvr>
                                    </p:animEffect>
                                    <p:set>
                                      <p:cBhvr>
                                        <p:cTn id="160" dur="1" fill="hold">
                                          <p:stCondLst>
                                            <p:cond delay="499"/>
                                          </p:stCondLst>
                                        </p:cTn>
                                        <p:tgtEl>
                                          <p:spTgt spid="10">
                                            <p:txEl>
                                              <p:pRg st="2" end="2"/>
                                            </p:txEl>
                                          </p:spTgt>
                                        </p:tgtEl>
                                        <p:attrNameLst>
                                          <p:attrName>style.visibility</p:attrName>
                                        </p:attrNameLst>
                                      </p:cBhvr>
                                      <p:to>
                                        <p:strVal val="hidden"/>
                                      </p:to>
                                    </p:set>
                                  </p:childTnLst>
                                </p:cTn>
                              </p:par>
                              <p:par>
                                <p:cTn id="161" presetID="10" presetClass="exit" presetSubtype="0" fill="hold" grpId="0" nodeType="withEffect">
                                  <p:stCondLst>
                                    <p:cond delay="0"/>
                                  </p:stCondLst>
                                  <p:childTnLst>
                                    <p:animEffect transition="out" filter="fade">
                                      <p:cBhvr>
                                        <p:cTn id="162" dur="500"/>
                                        <p:tgtEl>
                                          <p:spTgt spid="10">
                                            <p:txEl>
                                              <p:pRg st="3" end="3"/>
                                            </p:txEl>
                                          </p:spTgt>
                                        </p:tgtEl>
                                      </p:cBhvr>
                                    </p:animEffect>
                                    <p:set>
                                      <p:cBhvr>
                                        <p:cTn id="163" dur="1" fill="hold">
                                          <p:stCondLst>
                                            <p:cond delay="499"/>
                                          </p:stCondLst>
                                        </p:cTn>
                                        <p:tgtEl>
                                          <p:spTgt spid="10">
                                            <p:txEl>
                                              <p:pRg st="3" end="3"/>
                                            </p:txEl>
                                          </p:spTgt>
                                        </p:tgtEl>
                                        <p:attrNameLst>
                                          <p:attrName>style.visibility</p:attrName>
                                        </p:attrNameLst>
                                      </p:cBhvr>
                                      <p:to>
                                        <p:strVal val="hidden"/>
                                      </p:to>
                                    </p:set>
                                  </p:childTnLst>
                                </p:cTn>
                              </p:par>
                              <p:par>
                                <p:cTn id="164" presetID="10" presetClass="exit" presetSubtype="0" fill="hold" grpId="0" nodeType="withEffect">
                                  <p:stCondLst>
                                    <p:cond delay="0"/>
                                  </p:stCondLst>
                                  <p:childTnLst>
                                    <p:animEffect transition="out" filter="fade">
                                      <p:cBhvr>
                                        <p:cTn id="165" dur="500"/>
                                        <p:tgtEl>
                                          <p:spTgt spid="10">
                                            <p:txEl>
                                              <p:pRg st="4" end="4"/>
                                            </p:txEl>
                                          </p:spTgt>
                                        </p:tgtEl>
                                      </p:cBhvr>
                                    </p:animEffect>
                                    <p:set>
                                      <p:cBhvr>
                                        <p:cTn id="166" dur="1" fill="hold">
                                          <p:stCondLst>
                                            <p:cond delay="499"/>
                                          </p:stCondLst>
                                        </p:cTn>
                                        <p:tgtEl>
                                          <p:spTgt spid="10">
                                            <p:txEl>
                                              <p:pRg st="4" end="4"/>
                                            </p:txEl>
                                          </p:spTgt>
                                        </p:tgtEl>
                                        <p:attrNameLst>
                                          <p:attrName>style.visibility</p:attrName>
                                        </p:attrNameLst>
                                      </p:cBhvr>
                                      <p:to>
                                        <p:strVal val="hidden"/>
                                      </p:to>
                                    </p:set>
                                  </p:childTnLst>
                                </p:cTn>
                              </p:par>
                              <p:par>
                                <p:cTn id="167" presetID="10" presetClass="exit" presetSubtype="0" fill="hold" grpId="0" nodeType="withEffect">
                                  <p:stCondLst>
                                    <p:cond delay="0"/>
                                  </p:stCondLst>
                                  <p:childTnLst>
                                    <p:animEffect transition="out" filter="fade">
                                      <p:cBhvr>
                                        <p:cTn id="168" dur="500"/>
                                        <p:tgtEl>
                                          <p:spTgt spid="10">
                                            <p:txEl>
                                              <p:pRg st="5" end="5"/>
                                            </p:txEl>
                                          </p:spTgt>
                                        </p:tgtEl>
                                      </p:cBhvr>
                                    </p:animEffect>
                                    <p:set>
                                      <p:cBhvr>
                                        <p:cTn id="169" dur="1" fill="hold">
                                          <p:stCondLst>
                                            <p:cond delay="499"/>
                                          </p:stCondLst>
                                        </p:cTn>
                                        <p:tgtEl>
                                          <p:spTgt spid="10">
                                            <p:txEl>
                                              <p:pRg st="5" end="5"/>
                                            </p:txEl>
                                          </p:spTgt>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11"/>
                                        </p:tgtEl>
                                      </p:cBhvr>
                                    </p:animEffect>
                                    <p:set>
                                      <p:cBhvr>
                                        <p:cTn id="172" dur="1" fill="hold">
                                          <p:stCondLst>
                                            <p:cond delay="499"/>
                                          </p:stCondLst>
                                        </p:cTn>
                                        <p:tgtEl>
                                          <p:spTgt spid="11"/>
                                        </p:tgtEl>
                                        <p:attrNameLst>
                                          <p:attrName>style.visibility</p:attrName>
                                        </p:attrNameLst>
                                      </p:cBhvr>
                                      <p:to>
                                        <p:strVal val="hidden"/>
                                      </p:to>
                                    </p:set>
                                  </p:childTnLst>
                                </p:cTn>
                              </p:par>
                              <p:par>
                                <p:cTn id="173" presetID="10" presetClass="entr" presetSubtype="0" fill="hold" nodeType="withEffect">
                                  <p:stCondLst>
                                    <p:cond delay="0"/>
                                  </p:stCondLst>
                                  <p:childTnLst>
                                    <p:set>
                                      <p:cBhvr>
                                        <p:cTn id="174" dur="1" fill="hold">
                                          <p:stCondLst>
                                            <p:cond delay="0"/>
                                          </p:stCondLst>
                                        </p:cTn>
                                        <p:tgtEl>
                                          <p:spTgt spid="18"/>
                                        </p:tgtEl>
                                        <p:attrNameLst>
                                          <p:attrName>style.visibility</p:attrName>
                                        </p:attrNameLst>
                                      </p:cBhvr>
                                      <p:to>
                                        <p:strVal val="visible"/>
                                      </p:to>
                                    </p:set>
                                    <p:animEffect transition="in" filter="fade">
                                      <p:cBhvr>
                                        <p:cTn id="175" dur="500"/>
                                        <p:tgtEl>
                                          <p:spTgt spid="18"/>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7"/>
                                        </p:tgtEl>
                                        <p:attrNameLst>
                                          <p:attrName>style.visibility</p:attrName>
                                        </p:attrNameLst>
                                      </p:cBhvr>
                                      <p:to>
                                        <p:strVal val="visible"/>
                                      </p:to>
                                    </p:set>
                                    <p:animEffect transition="in" filter="fade">
                                      <p:cBhvr>
                                        <p:cTn id="178" dur="500"/>
                                        <p:tgtEl>
                                          <p:spTgt spid="17"/>
                                        </p:tgtEl>
                                      </p:cBhvr>
                                    </p:animEffect>
                                  </p:childTnLst>
                                </p:cTn>
                              </p:par>
                            </p:childTnLst>
                          </p:cTn>
                        </p:par>
                      </p:childTnLst>
                    </p:cTn>
                  </p:par>
                  <p:par>
                    <p:cTn id="179" fill="hold">
                      <p:stCondLst>
                        <p:cond delay="indefinite"/>
                      </p:stCondLst>
                      <p:childTnLst>
                        <p:par>
                          <p:cTn id="180" fill="hold">
                            <p:stCondLst>
                              <p:cond delay="0"/>
                            </p:stCondLst>
                            <p:childTnLst>
                              <p:par>
                                <p:cTn id="181" presetID="10" presetClass="exit" presetSubtype="0" fill="hold" grpId="1" nodeType="clickEffect">
                                  <p:stCondLst>
                                    <p:cond delay="0"/>
                                  </p:stCondLst>
                                  <p:childTnLst>
                                    <p:animEffect transition="out" filter="fade">
                                      <p:cBhvr>
                                        <p:cTn id="182" dur="500"/>
                                        <p:tgtEl>
                                          <p:spTgt spid="17"/>
                                        </p:tgtEl>
                                      </p:cBhvr>
                                    </p:animEffect>
                                    <p:set>
                                      <p:cBhvr>
                                        <p:cTn id="183" dur="1" fill="hold">
                                          <p:stCondLst>
                                            <p:cond delay="499"/>
                                          </p:stCondLst>
                                        </p:cTn>
                                        <p:tgtEl>
                                          <p:spTgt spid="17"/>
                                        </p:tgtEl>
                                        <p:attrNameLst>
                                          <p:attrName>style.visibility</p:attrName>
                                        </p:attrNameLst>
                                      </p:cBhvr>
                                      <p:to>
                                        <p:strVal val="hidden"/>
                                      </p:to>
                                    </p:set>
                                  </p:childTnLst>
                                </p:cTn>
                              </p:par>
                              <p:par>
                                <p:cTn id="184" presetID="10" presetClass="exit" presetSubtype="0" fill="hold" nodeType="withEffect">
                                  <p:stCondLst>
                                    <p:cond delay="0"/>
                                  </p:stCondLst>
                                  <p:childTnLst>
                                    <p:animEffect transition="out" filter="fade">
                                      <p:cBhvr>
                                        <p:cTn id="185" dur="500"/>
                                        <p:tgtEl>
                                          <p:spTgt spid="18"/>
                                        </p:tgtEl>
                                      </p:cBhvr>
                                    </p:animEffect>
                                    <p:set>
                                      <p:cBhvr>
                                        <p:cTn id="186" dur="1" fill="hold">
                                          <p:stCondLst>
                                            <p:cond delay="499"/>
                                          </p:stCondLst>
                                        </p:cTn>
                                        <p:tgtEl>
                                          <p:spTgt spid="18"/>
                                        </p:tgtEl>
                                        <p:attrNameLst>
                                          <p:attrName>style.visibility</p:attrName>
                                        </p:attrNameLst>
                                      </p:cBhvr>
                                      <p:to>
                                        <p:strVal val="hidden"/>
                                      </p:to>
                                    </p:set>
                                  </p:childTnLst>
                                </p:cTn>
                              </p:par>
                              <p:par>
                                <p:cTn id="187" presetID="10" presetClass="entr" presetSubtype="0" fill="hold" grpId="0" nodeType="withEffect">
                                  <p:stCondLst>
                                    <p:cond delay="0"/>
                                  </p:stCondLst>
                                  <p:childTnLst>
                                    <p:set>
                                      <p:cBhvr>
                                        <p:cTn id="188" dur="1" fill="hold">
                                          <p:stCondLst>
                                            <p:cond delay="0"/>
                                          </p:stCondLst>
                                        </p:cTn>
                                        <p:tgtEl>
                                          <p:spTgt spid="19"/>
                                        </p:tgtEl>
                                        <p:attrNameLst>
                                          <p:attrName>style.visibility</p:attrName>
                                        </p:attrNameLst>
                                      </p:cBhvr>
                                      <p:to>
                                        <p:strVal val="visible"/>
                                      </p:to>
                                    </p:set>
                                    <p:animEffect transition="in" filter="fade">
                                      <p:cBhvr>
                                        <p:cTn id="189" dur="500"/>
                                        <p:tgtEl>
                                          <p:spTgt spid="19"/>
                                        </p:tgtEl>
                                      </p:cBhvr>
                                    </p:animEffect>
                                  </p:childTnLst>
                                </p:cTn>
                              </p:par>
                              <p:par>
                                <p:cTn id="190" presetID="10" presetClass="entr" presetSubtype="0" fill="hold" nodeType="withEffect">
                                  <p:stCondLst>
                                    <p:cond delay="0"/>
                                  </p:stCondLst>
                                  <p:childTnLst>
                                    <p:set>
                                      <p:cBhvr>
                                        <p:cTn id="191" dur="1" fill="hold">
                                          <p:stCondLst>
                                            <p:cond delay="0"/>
                                          </p:stCondLst>
                                        </p:cTn>
                                        <p:tgtEl>
                                          <p:spTgt spid="20"/>
                                        </p:tgtEl>
                                        <p:attrNameLst>
                                          <p:attrName>style.visibility</p:attrName>
                                        </p:attrNameLst>
                                      </p:cBhvr>
                                      <p:to>
                                        <p:strVal val="visible"/>
                                      </p:to>
                                    </p:set>
                                    <p:animEffect transition="in" filter="fade">
                                      <p:cBhvr>
                                        <p:cTn id="19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build="allAtOnce"/>
      <p:bldP spid="10" grpId="0" build="allAtOnce"/>
      <p:bldP spid="9" grpId="0" build="allAtOnce"/>
      <p:bldP spid="2" grpId="0"/>
      <p:bldP spid="2" grpId="1"/>
      <p:bldP spid="4" grpId="0"/>
      <p:bldP spid="4" grpId="1"/>
      <p:bldP spid="17" grpId="0"/>
      <p:bldP spid="17" grpId="1"/>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B068505-0EB0-8072-742B-286303702EDD}"/>
              </a:ext>
            </a:extLst>
          </p:cNvPr>
          <p:cNvSpPr>
            <a:spLocks noGrp="1"/>
          </p:cNvSpPr>
          <p:nvPr>
            <p:ph type="title"/>
          </p:nvPr>
        </p:nvSpPr>
        <p:spPr>
          <a:xfrm>
            <a:off x="838200" y="0"/>
            <a:ext cx="10515600" cy="707320"/>
          </a:xfrm>
        </p:spPr>
        <p:txBody>
          <a:bodyPr/>
          <a:lstStyle/>
          <a:p>
            <a:r>
              <a:rPr lang="hu-HU" dirty="0"/>
              <a:t>Felhasználói információ</a:t>
            </a:r>
          </a:p>
        </p:txBody>
      </p:sp>
      <p:sp>
        <p:nvSpPr>
          <p:cNvPr id="3" name="Tartalom helye 2">
            <a:extLst>
              <a:ext uri="{FF2B5EF4-FFF2-40B4-BE49-F238E27FC236}">
                <a16:creationId xmlns:a16="http://schemas.microsoft.com/office/drawing/2014/main" id="{9818AB36-CD95-CACD-579A-C6767ACBD831}"/>
              </a:ext>
            </a:extLst>
          </p:cNvPr>
          <p:cNvSpPr>
            <a:spLocks noGrp="1"/>
          </p:cNvSpPr>
          <p:nvPr>
            <p:ph idx="1"/>
          </p:nvPr>
        </p:nvSpPr>
        <p:spPr>
          <a:xfrm>
            <a:off x="838200" y="707319"/>
            <a:ext cx="10515600" cy="5783791"/>
          </a:xfrm>
        </p:spPr>
        <p:txBody>
          <a:bodyPr>
            <a:normAutofit fontScale="62500" lnSpcReduction="20000"/>
          </a:bodyPr>
          <a:lstStyle/>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A Chatex egy chat applikáció, amit arra szeretnénk fejleszteni, hogy majd jobb legyen, mint a Messenger, mert szerintünk azért, mert szétpakolnak egy chat applikációt sok haszontalan képességgel, nem lesz attól jobb, csak nehezebb lesz rajta kiigazodni, és mi ezen szeretnénk javítani.</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Hardver követelmények: </a:t>
            </a:r>
            <a:r>
              <a:rPr lang="hu-HU" sz="3800" dirty="0">
                <a:effectLst/>
                <a:latin typeface="Times New Roman" panose="02020603050405020304" pitchFamily="18" charset="0"/>
                <a:ea typeface="Times New Roman" panose="02020603050405020304" pitchFamily="18" charset="0"/>
                <a:cs typeface="Times New Roman" panose="02020603050405020304" pitchFamily="18" charset="0"/>
              </a:rPr>
              <a:t>Modern érintőképernyős eszköz</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Operációs rendszer: Legalább Android 5.0-ás verzió </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Szoftver követelmények: kell, hogy az applikációnak tudja telefonja futtatni.</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Internetkapcsolat: legalább 5 Mbps</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3800" kern="1800" dirty="0">
                <a:effectLst/>
                <a:latin typeface="Times New Roman" panose="02020603050405020304" pitchFamily="18" charset="0"/>
                <a:ea typeface="Times New Roman" panose="02020603050405020304" pitchFamily="18" charset="0"/>
                <a:cs typeface="Times New Roman" panose="02020603050405020304" pitchFamily="18" charset="0"/>
              </a:rPr>
              <a:t>Minimum képernyőfelbontás: </a:t>
            </a:r>
            <a:r>
              <a:rPr lang="hu-HU" sz="3800" dirty="0">
                <a:effectLst/>
                <a:latin typeface="Times New Roman" panose="02020603050405020304" pitchFamily="18" charset="0"/>
                <a:ea typeface="Times New Roman" panose="02020603050405020304" pitchFamily="18" charset="0"/>
                <a:cs typeface="Times New Roman" panose="02020603050405020304" pitchFamily="18" charset="0"/>
              </a:rPr>
              <a:t>360x640 pixel.</a:t>
            </a:r>
            <a:endParaRPr lang="hu-HU" sz="3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hu-HU" dirty="0"/>
          </a:p>
        </p:txBody>
      </p:sp>
      <p:sp>
        <p:nvSpPr>
          <p:cNvPr id="4" name="Szövegdoboz 3">
            <a:extLst>
              <a:ext uri="{FF2B5EF4-FFF2-40B4-BE49-F238E27FC236}">
                <a16:creationId xmlns:a16="http://schemas.microsoft.com/office/drawing/2014/main" id="{E303F202-5FEB-EDB1-E539-BD1D875477C7}"/>
              </a:ext>
            </a:extLst>
          </p:cNvPr>
          <p:cNvSpPr txBox="1"/>
          <p:nvPr/>
        </p:nvSpPr>
        <p:spPr>
          <a:xfrm>
            <a:off x="838201" y="662162"/>
            <a:ext cx="10515600" cy="4052391"/>
          </a:xfrm>
          <a:prstGeom prst="rect">
            <a:avLst/>
          </a:prstGeom>
          <a:noFill/>
        </p:spPr>
        <p:txBody>
          <a:bodyPr wrap="square" rtlCol="0">
            <a:spAutoFit/>
          </a:bodyPr>
          <a:lstStyle/>
          <a:p>
            <a:pPr marL="342900" indent="-342900">
              <a:lnSpc>
                <a:spcPct val="150000"/>
              </a:lnSpc>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Mivel az applikációnk egy chat alkalmazás ezért minden egyes funkcióhoz sajnos kell regisztráció, ahhoz, hogy hogyan kell regisztrálni, a következő oldalon megtalálod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Bef>
                <a:spcPts val="600"/>
              </a:spcBef>
              <a:spcAft>
                <a:spcPts val="800"/>
              </a:spcAft>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Főoldal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50000"/>
              </a:lnSpc>
              <a:spcBef>
                <a:spcPts val="600"/>
              </a:spcBef>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rPr>
              <a:t>Az alkalmazás/weboldal megnyitása után megjelenő felület (ha a felhasználó nincs bejelentkezve).</a:t>
            </a:r>
          </a:p>
          <a:p>
            <a:endParaRPr lang="hu-HU" dirty="0"/>
          </a:p>
        </p:txBody>
      </p:sp>
      <p:sp>
        <p:nvSpPr>
          <p:cNvPr id="5" name="Szövegdoboz 4">
            <a:extLst>
              <a:ext uri="{FF2B5EF4-FFF2-40B4-BE49-F238E27FC236}">
                <a16:creationId xmlns:a16="http://schemas.microsoft.com/office/drawing/2014/main" id="{2608996C-B8F8-8C56-749F-90B4FFD021CC}"/>
              </a:ext>
            </a:extLst>
          </p:cNvPr>
          <p:cNvSpPr txBox="1"/>
          <p:nvPr/>
        </p:nvSpPr>
        <p:spPr>
          <a:xfrm>
            <a:off x="838198" y="652315"/>
            <a:ext cx="10515599" cy="6730048"/>
          </a:xfrm>
          <a:prstGeom prst="rect">
            <a:avLst/>
          </a:prstGeom>
          <a:noFill/>
        </p:spPr>
        <p:txBody>
          <a:bodyPr wrap="square" rtlCol="0">
            <a:spAutoFit/>
          </a:bodyPr>
          <a:lstStyle/>
          <a:p>
            <a:pPr marL="342900" indent="-342900">
              <a:lnSpc>
                <a:spcPct val="150000"/>
              </a:lnSpc>
              <a:spcBef>
                <a:spcPts val="600"/>
              </a:spcBef>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rPr>
              <a:t>A felületen található:</a:t>
            </a:r>
          </a:p>
          <a:p>
            <a:pPr marL="571500" indent="-342900">
              <a:lnSpc>
                <a:spcPct val="150000"/>
              </a:lnSpc>
              <a:spcBef>
                <a:spcPts val="600"/>
              </a:spcBef>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Regisztrációs felület, ami tartalmaz: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Felhasználónév</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cím</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megerősítése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Regisztrálás gomb</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 megjelenítése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1257300" lvl="2" indent="-342900">
              <a:lnSpc>
                <a:spcPct val="150000"/>
              </a:lnSpc>
              <a:spcBef>
                <a:spcPts val="600"/>
              </a:spcBef>
              <a:spcAft>
                <a:spcPts val="800"/>
              </a:spcAft>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Megváltozik a mező színe, ha nem </a:t>
            </a:r>
            <a:b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helyes adatot adnak meg</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6" name="Szövegdoboz 5">
            <a:extLst>
              <a:ext uri="{FF2B5EF4-FFF2-40B4-BE49-F238E27FC236}">
                <a16:creationId xmlns:a16="http://schemas.microsoft.com/office/drawing/2014/main" id="{7AABF391-3F00-AFBE-0A1B-7D10615AF4F1}"/>
              </a:ext>
            </a:extLst>
          </p:cNvPr>
          <p:cNvSpPr txBox="1"/>
          <p:nvPr/>
        </p:nvSpPr>
        <p:spPr>
          <a:xfrm>
            <a:off x="838198" y="663603"/>
            <a:ext cx="11353802" cy="6576159"/>
          </a:xfrm>
          <a:prstGeom prst="rect">
            <a:avLst/>
          </a:prstGeom>
          <a:noFill/>
        </p:spPr>
        <p:txBody>
          <a:bodyPr wrap="square" rtlCol="0">
            <a:spAutoFit/>
          </a:bodyPr>
          <a:lstStyle/>
          <a:p>
            <a:pPr marL="285750" indent="-285750" algn="just">
              <a:lnSpc>
                <a:spcPct val="150000"/>
              </a:lnSpc>
              <a:spcBef>
                <a:spcPts val="600"/>
              </a:spcBef>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rPr>
              <a:t>A felületen található:</a:t>
            </a:r>
          </a:p>
          <a:p>
            <a:pPr marL="514350" indent="-285750" algn="just">
              <a:lnSpc>
                <a:spcPct val="150000"/>
              </a:lnSpc>
              <a:spcBef>
                <a:spcPts val="600"/>
              </a:spcBef>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Regisztrációs felület, ami tartalmaz:</a:t>
            </a:r>
          </a:p>
          <a:p>
            <a:pPr marL="800100" lvl="1" indent="-342900" algn="just">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Toastmessage-el jelzi, hogy sikeres-e a regisztráció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felhasználónév rész elvár legalább három karaktert és nem mehet túl 20 karakteren</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 email cím rész elvár egy rendes email formátumot, szóval @-jel, az email nevezője (Pl.: gmail) és a domain név (Pl.: .com).</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800100" lvl="1" indent="-342900" algn="just">
              <a:lnSpc>
                <a:spcPct val="150000"/>
              </a:lnSpc>
              <a:spcBef>
                <a:spcPts val="6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jelszó rész elvár minimum 8 karaktert, amiben kell lennie 1 kisbetűnek, 1 nagybetűnek és egy számot, maximum 20 karakter</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Bef>
                <a:spcPts val="600"/>
              </a:spcBef>
              <a:spcAft>
                <a:spcPts val="800"/>
              </a:spcAft>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jelszó megerősítésnél ugyan az, mint a jelszónál, csak még meg kell egyeznie a jelszóval is.</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7" name="Szövegdoboz 6">
            <a:extLst>
              <a:ext uri="{FF2B5EF4-FFF2-40B4-BE49-F238E27FC236}">
                <a16:creationId xmlns:a16="http://schemas.microsoft.com/office/drawing/2014/main" id="{41A5F61A-E3D0-7B79-4F62-76E8699AB3E1}"/>
              </a:ext>
            </a:extLst>
          </p:cNvPr>
          <p:cNvSpPr txBox="1"/>
          <p:nvPr/>
        </p:nvSpPr>
        <p:spPr>
          <a:xfrm>
            <a:off x="601339" y="655333"/>
            <a:ext cx="7046481" cy="6083717"/>
          </a:xfrm>
          <a:prstGeom prst="rect">
            <a:avLst/>
          </a:prstGeom>
          <a:noFill/>
        </p:spPr>
        <p:txBody>
          <a:bodyPr wrap="none" rtlCol="0">
            <a:spAutoFit/>
          </a:bodyPr>
          <a:lstStyle/>
          <a:p>
            <a:pPr marL="571500" indent="-342900">
              <a:lnSpc>
                <a:spcPct val="150000"/>
              </a:lnSpc>
              <a:spcBef>
                <a:spcPts val="1200"/>
              </a:spcBef>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Bejelentkezési felület, ami tartalmaz: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Email cím</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Bejelentkezés gomb</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Jelszót megjelenítése</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elfelejtett jelszó mező</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Nyelv megváltoztatása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spcAft>
                <a:spcPts val="800"/>
              </a:spcAft>
              <a:buFont typeface="Symbol" panose="05050102010706020507" pitchFamily="18" charset="2"/>
              <a:buChar char=""/>
              <a:tabLst>
                <a:tab pos="457200" algn="l"/>
              </a:tabLs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Toastmessage-el jelzi, hogy sikeres-e a bejelentkezés</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8" name="Kép 7">
            <a:extLst>
              <a:ext uri="{FF2B5EF4-FFF2-40B4-BE49-F238E27FC236}">
                <a16:creationId xmlns:a16="http://schemas.microsoft.com/office/drawing/2014/main" id="{932B64E0-4513-0942-5928-0595E7F3D9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60839" y="616214"/>
            <a:ext cx="2754085" cy="6122836"/>
          </a:xfrm>
          <a:prstGeom prst="rect">
            <a:avLst/>
          </a:prstGeom>
          <a:noFill/>
          <a:ln>
            <a:noFill/>
          </a:ln>
        </p:spPr>
      </p:pic>
      <p:pic>
        <p:nvPicPr>
          <p:cNvPr id="9" name="Kép 8" descr="A képen szöveg, képernyőkép, Betűtípus, szoftver látható&#10;&#10;Előfordulhat, hogy a mesterséges intelligencia által létrehozott tartalom helytelen.">
            <a:extLst>
              <a:ext uri="{FF2B5EF4-FFF2-40B4-BE49-F238E27FC236}">
                <a16:creationId xmlns:a16="http://schemas.microsoft.com/office/drawing/2014/main" id="{88011B9E-F8C5-524A-77CE-CE0B98B949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9895" y="616214"/>
            <a:ext cx="2754085" cy="6122836"/>
          </a:xfrm>
          <a:prstGeom prst="rect">
            <a:avLst/>
          </a:prstGeom>
        </p:spPr>
      </p:pic>
      <p:sp>
        <p:nvSpPr>
          <p:cNvPr id="10" name="Szövegdoboz 9">
            <a:extLst>
              <a:ext uri="{FF2B5EF4-FFF2-40B4-BE49-F238E27FC236}">
                <a16:creationId xmlns:a16="http://schemas.microsoft.com/office/drawing/2014/main" id="{AED5FF62-490F-8F71-ADEB-9180B18DC715}"/>
              </a:ext>
            </a:extLst>
          </p:cNvPr>
          <p:cNvSpPr txBox="1"/>
          <p:nvPr/>
        </p:nvSpPr>
        <p:spPr>
          <a:xfrm>
            <a:off x="556183" y="662161"/>
            <a:ext cx="10797614" cy="2934137"/>
          </a:xfrm>
          <a:prstGeom prst="rect">
            <a:avLst/>
          </a:prstGeom>
          <a:noFill/>
        </p:spPr>
        <p:txBody>
          <a:bodyPr wrap="square" rtlCol="0">
            <a:spAutoFit/>
          </a:bodyPr>
          <a:lstStyle/>
          <a:p>
            <a:pPr marL="632460" indent="-342900">
              <a:lnSpc>
                <a:spcPct val="150000"/>
              </a:lnSpc>
              <a:spcBef>
                <a:spcPts val="1200"/>
              </a:spcBef>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fő képernyőn fér hozzá a felhasználó az alkalmazásunk fő részeihez</a:t>
            </a:r>
            <a:b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mint például maga a chatekhez, a csoportokhoz, ahol egyszerre több személy tud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632460" indent="-342900">
              <a:lnSpc>
                <a:spcPct val="150000"/>
              </a:lnSpc>
              <a:spcBef>
                <a:spcPts val="1200"/>
              </a:spcBef>
              <a:spcAft>
                <a:spcPts val="800"/>
              </a:spcAft>
              <a:buFont typeface="Arial" panose="020B0604020202020204" pitchFamily="34" charset="0"/>
              <a:buChar char="•"/>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egy helyen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chatelni</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egymással, beállítások menü, ahol minden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fontosat</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beállíthat, Ismerősök kezelése és jelölése. </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hu-HU" sz="2400" dirty="0"/>
          </a:p>
        </p:txBody>
      </p:sp>
      <p:pic>
        <p:nvPicPr>
          <p:cNvPr id="11" name="Kép 10"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C9A75CE9-A3F6-9187-5F82-468470AD9E9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1963" y="627378"/>
            <a:ext cx="2755368" cy="6123600"/>
          </a:xfrm>
          <a:prstGeom prst="rect">
            <a:avLst/>
          </a:prstGeom>
        </p:spPr>
      </p:pic>
    </p:spTree>
    <p:extLst>
      <p:ext uri="{BB962C8B-B14F-4D97-AF65-F5344CB8AC3E}">
        <p14:creationId xmlns:p14="http://schemas.microsoft.com/office/powerpoint/2010/main" val="659337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10" presetClass="entr" presetSubtype="0" fill="hold"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Effect transition="in" filter="fade">
                                      <p:cBhvr>
                                        <p:cTn id="33" dur="500"/>
                                        <p:tgtEl>
                                          <p:spTgt spid="5">
                                            <p:txEl>
                                              <p:pRg st="0" end="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 end="1"/>
                                            </p:txEl>
                                          </p:spTgt>
                                        </p:tgtEl>
                                        <p:attrNameLst>
                                          <p:attrName>style.visibility</p:attrName>
                                        </p:attrNameLst>
                                      </p:cBhvr>
                                      <p:to>
                                        <p:strVal val="visible"/>
                                      </p:to>
                                    </p:set>
                                    <p:animEffect transition="in" filter="fade">
                                      <p:cBhvr>
                                        <p:cTn id="36" dur="500"/>
                                        <p:tgtEl>
                                          <p:spTgt spid="5">
                                            <p:txEl>
                                              <p:pRg st="1" end="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animEffect transition="in" filter="fade">
                                      <p:cBhvr>
                                        <p:cTn id="39" dur="500"/>
                                        <p:tgtEl>
                                          <p:spTgt spid="5">
                                            <p:txEl>
                                              <p:pRg st="2" end="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3" end="3"/>
                                            </p:txEl>
                                          </p:spTgt>
                                        </p:tgtEl>
                                        <p:attrNameLst>
                                          <p:attrName>style.visibility</p:attrName>
                                        </p:attrNameLst>
                                      </p:cBhvr>
                                      <p:to>
                                        <p:strVal val="visible"/>
                                      </p:to>
                                    </p:set>
                                    <p:animEffect transition="in" filter="fade">
                                      <p:cBhvr>
                                        <p:cTn id="42" dur="500"/>
                                        <p:tgtEl>
                                          <p:spTgt spid="5">
                                            <p:txEl>
                                              <p:pRg st="3" end="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Effect transition="in" filter="fade">
                                      <p:cBhvr>
                                        <p:cTn id="45" dur="500"/>
                                        <p:tgtEl>
                                          <p:spTgt spid="5">
                                            <p:txEl>
                                              <p:pRg st="4" end="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5" end="5"/>
                                            </p:txEl>
                                          </p:spTgt>
                                        </p:tgtEl>
                                        <p:attrNameLst>
                                          <p:attrName>style.visibility</p:attrName>
                                        </p:attrNameLst>
                                      </p:cBhvr>
                                      <p:to>
                                        <p:strVal val="visible"/>
                                      </p:to>
                                    </p:set>
                                    <p:animEffect transition="in" filter="fade">
                                      <p:cBhvr>
                                        <p:cTn id="48" dur="500"/>
                                        <p:tgtEl>
                                          <p:spTgt spid="5">
                                            <p:txEl>
                                              <p:pRg st="5" end="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500"/>
                                        <p:tgtEl>
                                          <p:spTgt spid="5">
                                            <p:txEl>
                                              <p:pRg st="6" end="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7" end="7"/>
                                            </p:txEl>
                                          </p:spTgt>
                                        </p:tgtEl>
                                        <p:attrNameLst>
                                          <p:attrName>style.visibility</p:attrName>
                                        </p:attrNameLst>
                                      </p:cBhvr>
                                      <p:to>
                                        <p:strVal val="visible"/>
                                      </p:to>
                                    </p:set>
                                    <p:animEffect transition="in" filter="fade">
                                      <p:cBhvr>
                                        <p:cTn id="54" dur="500"/>
                                        <p:tgtEl>
                                          <p:spTgt spid="5">
                                            <p:txEl>
                                              <p:pRg st="7" end="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8" end="8"/>
                                            </p:txEl>
                                          </p:spTgt>
                                        </p:tgtEl>
                                        <p:attrNameLst>
                                          <p:attrName>style.visibility</p:attrName>
                                        </p:attrNameLst>
                                      </p:cBhvr>
                                      <p:to>
                                        <p:strVal val="visible"/>
                                      </p:to>
                                    </p:set>
                                    <p:animEffect transition="in" filter="fade">
                                      <p:cBhvr>
                                        <p:cTn id="57" dur="500"/>
                                        <p:tgtEl>
                                          <p:spTgt spid="5">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5">
                                            <p:txEl>
                                              <p:pRg st="0" end="0"/>
                                            </p:txEl>
                                          </p:spTgt>
                                        </p:tgtEl>
                                      </p:cBhvr>
                                    </p:animEffect>
                                    <p:set>
                                      <p:cBhvr>
                                        <p:cTn id="62" dur="1" fill="hold">
                                          <p:stCondLst>
                                            <p:cond delay="499"/>
                                          </p:stCondLst>
                                        </p:cTn>
                                        <p:tgtEl>
                                          <p:spTgt spid="5">
                                            <p:txEl>
                                              <p:pRg st="0" end="0"/>
                                            </p:txEl>
                                          </p:spTgt>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5">
                                            <p:txEl>
                                              <p:pRg st="1" end="1"/>
                                            </p:txEl>
                                          </p:spTgt>
                                        </p:tgtEl>
                                      </p:cBhvr>
                                    </p:animEffect>
                                    <p:set>
                                      <p:cBhvr>
                                        <p:cTn id="65" dur="1" fill="hold">
                                          <p:stCondLst>
                                            <p:cond delay="499"/>
                                          </p:stCondLst>
                                        </p:cTn>
                                        <p:tgtEl>
                                          <p:spTgt spid="5">
                                            <p:txEl>
                                              <p:pRg st="1" end="1"/>
                                            </p:txEl>
                                          </p:spTgt>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5">
                                            <p:txEl>
                                              <p:pRg st="2" end="2"/>
                                            </p:txEl>
                                          </p:spTgt>
                                        </p:tgtEl>
                                      </p:cBhvr>
                                    </p:animEffect>
                                    <p:set>
                                      <p:cBhvr>
                                        <p:cTn id="68" dur="1" fill="hold">
                                          <p:stCondLst>
                                            <p:cond delay="499"/>
                                          </p:stCondLst>
                                        </p:cTn>
                                        <p:tgtEl>
                                          <p:spTgt spid="5">
                                            <p:txEl>
                                              <p:pRg st="2" end="2"/>
                                            </p:txEl>
                                          </p:spTgt>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5">
                                            <p:txEl>
                                              <p:pRg st="3" end="3"/>
                                            </p:txEl>
                                          </p:spTgt>
                                        </p:tgtEl>
                                      </p:cBhvr>
                                    </p:animEffect>
                                    <p:set>
                                      <p:cBhvr>
                                        <p:cTn id="71" dur="1" fill="hold">
                                          <p:stCondLst>
                                            <p:cond delay="499"/>
                                          </p:stCondLst>
                                        </p:cTn>
                                        <p:tgtEl>
                                          <p:spTgt spid="5">
                                            <p:txEl>
                                              <p:pRg st="3" end="3"/>
                                            </p:txEl>
                                          </p:spTgt>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5">
                                            <p:txEl>
                                              <p:pRg st="4" end="4"/>
                                            </p:txEl>
                                          </p:spTgt>
                                        </p:tgtEl>
                                      </p:cBhvr>
                                    </p:animEffect>
                                    <p:set>
                                      <p:cBhvr>
                                        <p:cTn id="74" dur="1" fill="hold">
                                          <p:stCondLst>
                                            <p:cond delay="499"/>
                                          </p:stCondLst>
                                        </p:cTn>
                                        <p:tgtEl>
                                          <p:spTgt spid="5">
                                            <p:txEl>
                                              <p:pRg st="4" end="4"/>
                                            </p:txEl>
                                          </p:spTgt>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5">
                                            <p:txEl>
                                              <p:pRg st="5" end="5"/>
                                            </p:txEl>
                                          </p:spTgt>
                                        </p:tgtEl>
                                      </p:cBhvr>
                                    </p:animEffect>
                                    <p:set>
                                      <p:cBhvr>
                                        <p:cTn id="77" dur="1" fill="hold">
                                          <p:stCondLst>
                                            <p:cond delay="499"/>
                                          </p:stCondLst>
                                        </p:cTn>
                                        <p:tgtEl>
                                          <p:spTgt spid="5">
                                            <p:txEl>
                                              <p:pRg st="5" end="5"/>
                                            </p:txEl>
                                          </p:spTgt>
                                        </p:tgtEl>
                                        <p:attrNameLst>
                                          <p:attrName>style.visibility</p:attrName>
                                        </p:attrNameLst>
                                      </p:cBhvr>
                                      <p:to>
                                        <p:strVal val="hidden"/>
                                      </p:to>
                                    </p:set>
                                  </p:childTnLst>
                                </p:cTn>
                              </p:par>
                              <p:par>
                                <p:cTn id="78" presetID="10" presetClass="exit" presetSubtype="0" fill="hold" grpId="0" nodeType="withEffect">
                                  <p:stCondLst>
                                    <p:cond delay="0"/>
                                  </p:stCondLst>
                                  <p:childTnLst>
                                    <p:animEffect transition="out" filter="fade">
                                      <p:cBhvr>
                                        <p:cTn id="79" dur="500"/>
                                        <p:tgtEl>
                                          <p:spTgt spid="5">
                                            <p:txEl>
                                              <p:pRg st="6" end="6"/>
                                            </p:txEl>
                                          </p:spTgt>
                                        </p:tgtEl>
                                      </p:cBhvr>
                                    </p:animEffect>
                                    <p:set>
                                      <p:cBhvr>
                                        <p:cTn id="80" dur="1" fill="hold">
                                          <p:stCondLst>
                                            <p:cond delay="499"/>
                                          </p:stCondLst>
                                        </p:cTn>
                                        <p:tgtEl>
                                          <p:spTgt spid="5">
                                            <p:txEl>
                                              <p:pRg st="6" end="6"/>
                                            </p:txEl>
                                          </p:spTgt>
                                        </p:tgtEl>
                                        <p:attrNameLst>
                                          <p:attrName>style.visibility</p:attrName>
                                        </p:attrNameLst>
                                      </p:cBhvr>
                                      <p:to>
                                        <p:strVal val="hidden"/>
                                      </p:to>
                                    </p:set>
                                  </p:childTnLst>
                                </p:cTn>
                              </p:par>
                              <p:par>
                                <p:cTn id="81" presetID="10" presetClass="exit" presetSubtype="0" fill="hold" grpId="0" nodeType="withEffect">
                                  <p:stCondLst>
                                    <p:cond delay="0"/>
                                  </p:stCondLst>
                                  <p:childTnLst>
                                    <p:animEffect transition="out" filter="fade">
                                      <p:cBhvr>
                                        <p:cTn id="82" dur="500"/>
                                        <p:tgtEl>
                                          <p:spTgt spid="5">
                                            <p:txEl>
                                              <p:pRg st="7" end="7"/>
                                            </p:txEl>
                                          </p:spTgt>
                                        </p:tgtEl>
                                      </p:cBhvr>
                                    </p:animEffect>
                                    <p:set>
                                      <p:cBhvr>
                                        <p:cTn id="83" dur="1" fill="hold">
                                          <p:stCondLst>
                                            <p:cond delay="499"/>
                                          </p:stCondLst>
                                        </p:cTn>
                                        <p:tgtEl>
                                          <p:spTgt spid="5">
                                            <p:txEl>
                                              <p:pRg st="7" end="7"/>
                                            </p:txEl>
                                          </p:spTgt>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5">
                                            <p:txEl>
                                              <p:pRg st="8" end="8"/>
                                            </p:txEl>
                                          </p:spTgt>
                                        </p:tgtEl>
                                      </p:cBhvr>
                                    </p:animEffect>
                                    <p:set>
                                      <p:cBhvr>
                                        <p:cTn id="86" dur="1" fill="hold">
                                          <p:stCondLst>
                                            <p:cond delay="499"/>
                                          </p:stCondLst>
                                        </p:cTn>
                                        <p:tgtEl>
                                          <p:spTgt spid="5">
                                            <p:txEl>
                                              <p:pRg st="8" end="8"/>
                                            </p:txEl>
                                          </p:spTgt>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500"/>
                                        <p:tgtEl>
                                          <p:spTgt spid="8"/>
                                        </p:tgtEl>
                                      </p:cBhvr>
                                    </p:animEffect>
                                  </p:childTnLst>
                                </p:cTn>
                              </p:par>
                              <p:par>
                                <p:cTn id="90" presetID="10" presetClass="entr" presetSubtype="0" fill="hold" nodeType="withEffect">
                                  <p:stCondLst>
                                    <p:cond delay="0"/>
                                  </p:stCondLst>
                                  <p:childTnLst>
                                    <p:set>
                                      <p:cBhvr>
                                        <p:cTn id="91" dur="1" fill="hold">
                                          <p:stCondLst>
                                            <p:cond delay="0"/>
                                          </p:stCondLst>
                                        </p:cTn>
                                        <p:tgtEl>
                                          <p:spTgt spid="9"/>
                                        </p:tgtEl>
                                        <p:attrNameLst>
                                          <p:attrName>style.visibility</p:attrName>
                                        </p:attrNameLst>
                                      </p:cBhvr>
                                      <p:to>
                                        <p:strVal val="visible"/>
                                      </p:to>
                                    </p:set>
                                    <p:animEffect transition="in" filter="fade">
                                      <p:cBhvr>
                                        <p:cTn id="92" dur="500"/>
                                        <p:tgtEl>
                                          <p:spTgt spid="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nodeType="clickEffect">
                                  <p:stCondLst>
                                    <p:cond delay="0"/>
                                  </p:stCondLst>
                                  <p:childTnLst>
                                    <p:animEffect transition="out" filter="fade">
                                      <p:cBhvr>
                                        <p:cTn id="96" dur="500"/>
                                        <p:tgtEl>
                                          <p:spTgt spid="8"/>
                                        </p:tgtEl>
                                      </p:cBhvr>
                                    </p:animEffect>
                                    <p:set>
                                      <p:cBhvr>
                                        <p:cTn id="97" dur="1" fill="hold">
                                          <p:stCondLst>
                                            <p:cond delay="499"/>
                                          </p:stCondLst>
                                        </p:cTn>
                                        <p:tgtEl>
                                          <p:spTgt spid="8"/>
                                        </p:tgtEl>
                                        <p:attrNameLst>
                                          <p:attrName>style.visibility</p:attrName>
                                        </p:attrNameLst>
                                      </p:cBhvr>
                                      <p:to>
                                        <p:strVal val="hidden"/>
                                      </p:to>
                                    </p:set>
                                  </p:childTnLst>
                                </p:cTn>
                              </p:par>
                              <p:par>
                                <p:cTn id="98" presetID="10" presetClass="exit" presetSubtype="0" fill="hold" nodeType="withEffect">
                                  <p:stCondLst>
                                    <p:cond delay="0"/>
                                  </p:stCondLst>
                                  <p:childTnLst>
                                    <p:animEffect transition="out" filter="fade">
                                      <p:cBhvr>
                                        <p:cTn id="99" dur="500"/>
                                        <p:tgtEl>
                                          <p:spTgt spid="9"/>
                                        </p:tgtEl>
                                      </p:cBhvr>
                                    </p:animEffect>
                                    <p:set>
                                      <p:cBhvr>
                                        <p:cTn id="100" dur="1" fill="hold">
                                          <p:stCondLst>
                                            <p:cond delay="499"/>
                                          </p:stCondLst>
                                        </p:cTn>
                                        <p:tgtEl>
                                          <p:spTgt spid="9"/>
                                        </p:tgtEl>
                                        <p:attrNameLst>
                                          <p:attrName>style.visibility</p:attrName>
                                        </p:attrNameLst>
                                      </p:cBhvr>
                                      <p:to>
                                        <p:strVal val="hidden"/>
                                      </p:to>
                                    </p:set>
                                  </p:childTnLst>
                                </p:cTn>
                              </p:par>
                              <p:par>
                                <p:cTn id="101" presetID="10" presetClass="entr" presetSubtype="0" fill="hold" grpId="0" nodeType="withEffect">
                                  <p:stCondLst>
                                    <p:cond delay="0"/>
                                  </p:stCondLst>
                                  <p:childTnLst>
                                    <p:set>
                                      <p:cBhvr>
                                        <p:cTn id="102" dur="1" fill="hold">
                                          <p:stCondLst>
                                            <p:cond delay="0"/>
                                          </p:stCondLst>
                                        </p:cTn>
                                        <p:tgtEl>
                                          <p:spTgt spid="6"/>
                                        </p:tgtEl>
                                        <p:attrNameLst>
                                          <p:attrName>style.visibility</p:attrName>
                                        </p:attrNameLst>
                                      </p:cBhvr>
                                      <p:to>
                                        <p:strVal val="visible"/>
                                      </p:to>
                                    </p:set>
                                    <p:animEffect transition="in" filter="fade">
                                      <p:cBhvr>
                                        <p:cTn id="103" dur="500"/>
                                        <p:tgtEl>
                                          <p:spTgt spid="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grpId="1" nodeType="clickEffect">
                                  <p:stCondLst>
                                    <p:cond delay="0"/>
                                  </p:stCondLst>
                                  <p:childTnLst>
                                    <p:animEffect transition="out" filter="fade">
                                      <p:cBhvr>
                                        <p:cTn id="107" dur="500"/>
                                        <p:tgtEl>
                                          <p:spTgt spid="6"/>
                                        </p:tgtEl>
                                      </p:cBhvr>
                                    </p:animEffect>
                                    <p:set>
                                      <p:cBhvr>
                                        <p:cTn id="108" dur="1" fill="hold">
                                          <p:stCondLst>
                                            <p:cond delay="499"/>
                                          </p:stCondLst>
                                        </p:cTn>
                                        <p:tgtEl>
                                          <p:spTgt spid="6"/>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7"/>
                                        </p:tgtEl>
                                        <p:attrNameLst>
                                          <p:attrName>style.visibility</p:attrName>
                                        </p:attrNameLst>
                                      </p:cBhvr>
                                      <p:to>
                                        <p:strVal val="visible"/>
                                      </p:to>
                                    </p:set>
                                    <p:animEffect transition="in" filter="fade">
                                      <p:cBhvr>
                                        <p:cTn id="111" dur="500"/>
                                        <p:tgtEl>
                                          <p:spTgt spid="7"/>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grpId="1" nodeType="clickEffect">
                                  <p:stCondLst>
                                    <p:cond delay="0"/>
                                  </p:stCondLst>
                                  <p:childTnLst>
                                    <p:animEffect transition="out" filter="fade">
                                      <p:cBhvr>
                                        <p:cTn id="115" dur="500"/>
                                        <p:tgtEl>
                                          <p:spTgt spid="7"/>
                                        </p:tgtEl>
                                      </p:cBhvr>
                                    </p:animEffect>
                                    <p:set>
                                      <p:cBhvr>
                                        <p:cTn id="116" dur="1" fill="hold">
                                          <p:stCondLst>
                                            <p:cond delay="499"/>
                                          </p:stCondLst>
                                        </p:cTn>
                                        <p:tgtEl>
                                          <p:spTgt spid="7"/>
                                        </p:tgtEl>
                                        <p:attrNameLst>
                                          <p:attrName>style.visibility</p:attrName>
                                        </p:attrNameLst>
                                      </p:cBhvr>
                                      <p:to>
                                        <p:strVal val="hidden"/>
                                      </p:to>
                                    </p:set>
                                  </p:childTnLst>
                                </p:cTn>
                              </p:par>
                              <p:par>
                                <p:cTn id="117" presetID="10" presetClass="entr" presetSubtype="0" fill="hold" grpId="0" nodeType="with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fade">
                                      <p:cBhvr>
                                        <p:cTn id="119" dur="500"/>
                                        <p:tgtEl>
                                          <p:spTgt spid="10"/>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grpId="1" nodeType="clickEffect">
                                  <p:stCondLst>
                                    <p:cond delay="0"/>
                                  </p:stCondLst>
                                  <p:childTnLst>
                                    <p:animEffect transition="out" filter="fade">
                                      <p:cBhvr>
                                        <p:cTn id="123" dur="500"/>
                                        <p:tgtEl>
                                          <p:spTgt spid="10"/>
                                        </p:tgtEl>
                                      </p:cBhvr>
                                    </p:animEffect>
                                    <p:set>
                                      <p:cBhvr>
                                        <p:cTn id="124" dur="1" fill="hold">
                                          <p:stCondLst>
                                            <p:cond delay="499"/>
                                          </p:stCondLst>
                                        </p:cTn>
                                        <p:tgtEl>
                                          <p:spTgt spid="10"/>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11"/>
                                        </p:tgtEl>
                                        <p:attrNameLst>
                                          <p:attrName>style.visibility</p:attrName>
                                        </p:attrNameLst>
                                      </p:cBhvr>
                                      <p:to>
                                        <p:strVal val="visible"/>
                                      </p:to>
                                    </p:set>
                                    <p:animEffect transition="in" filter="fade">
                                      <p:cBhvr>
                                        <p:cTn id="1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P spid="5" grpId="0" uiExpand="1" build="allAtOnce"/>
      <p:bldP spid="6" grpId="0"/>
      <p:bldP spid="6" grpId="1"/>
      <p:bldP spid="7" grpId="0"/>
      <p:bldP spid="7" grpId="1"/>
      <p:bldP spid="10" grpId="0"/>
      <p:bldP spid="10"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C3F0FDB-B2DA-E421-5CF2-6119FA62B3FE}"/>
              </a:ext>
            </a:extLst>
          </p:cNvPr>
          <p:cNvSpPr>
            <a:spLocks noGrp="1"/>
          </p:cNvSpPr>
          <p:nvPr>
            <p:ph type="title"/>
          </p:nvPr>
        </p:nvSpPr>
        <p:spPr>
          <a:xfrm>
            <a:off x="838200" y="0"/>
            <a:ext cx="10515600" cy="745218"/>
          </a:xfrm>
        </p:spPr>
        <p:txBody>
          <a:bodyPr>
            <a:normAutofit/>
          </a:bodyPr>
          <a:lstStyle/>
          <a:p>
            <a:r>
              <a:rPr lang="hu-HU" sz="3600" b="1" dirty="0">
                <a:effectLst/>
                <a:latin typeface="Times New Roman" panose="02020603050405020304" pitchFamily="18" charset="0"/>
                <a:ea typeface="Times New Roman" panose="02020603050405020304" pitchFamily="18" charset="0"/>
              </a:rPr>
              <a:t>Applikáció használatának részletes ismertetése</a:t>
            </a:r>
            <a:endParaRPr lang="hu-HU" sz="3600" dirty="0"/>
          </a:p>
        </p:txBody>
      </p:sp>
      <p:sp>
        <p:nvSpPr>
          <p:cNvPr id="3" name="Tartalom helye 2">
            <a:extLst>
              <a:ext uri="{FF2B5EF4-FFF2-40B4-BE49-F238E27FC236}">
                <a16:creationId xmlns:a16="http://schemas.microsoft.com/office/drawing/2014/main" id="{0BED35E1-5806-0D3F-22BD-546F51CDB4A7}"/>
              </a:ext>
            </a:extLst>
          </p:cNvPr>
          <p:cNvSpPr>
            <a:spLocks noGrp="1"/>
          </p:cNvSpPr>
          <p:nvPr>
            <p:ph idx="1"/>
          </p:nvPr>
        </p:nvSpPr>
        <p:spPr>
          <a:xfrm>
            <a:off x="838200" y="745217"/>
            <a:ext cx="8022771" cy="5993039"/>
          </a:xfrm>
        </p:spPr>
        <p:txBody>
          <a:bodyPr>
            <a:normAutofit/>
          </a:bodyPr>
          <a:lstStyle/>
          <a:p>
            <a:pPr>
              <a:lnSpc>
                <a:spcPct val="150000"/>
              </a:lnSpc>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Itt az applikáció bejelentkezési felületét látod, innét tudsz bejelentkezni a fiókodba, hogy el tudj kezdeni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chatelni</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regisztrálni, ha nem lenne még fiókod, megváltoztatni az alkalmazás által használt nyelvet és a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jelszavadat</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helyreállítani, ha elfelejtetted, vagy csak újat akarsz csináltatni.</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Ha van fiókod akkor az emailed és jelszavad beírásával be tudsz jelentkezni, ha elfelejtetted a jelszavad, akkor nyomj az elfelejtett jelszó gombra és ha még nincs fiókod akkor készíthetsz egyet az Új fiók létrehozása gombal.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hu-HU" dirty="0"/>
          </a:p>
        </p:txBody>
      </p:sp>
      <p:pic>
        <p:nvPicPr>
          <p:cNvPr id="4" name="Kép 3">
            <a:extLst>
              <a:ext uri="{FF2B5EF4-FFF2-40B4-BE49-F238E27FC236}">
                <a16:creationId xmlns:a16="http://schemas.microsoft.com/office/drawing/2014/main" id="{3BC51D5C-2E10-79BB-C649-30E381BAA86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84126" y="1089025"/>
            <a:ext cx="2105025" cy="4679950"/>
          </a:xfrm>
          <a:prstGeom prst="rect">
            <a:avLst/>
          </a:prstGeom>
          <a:noFill/>
          <a:ln>
            <a:noFill/>
          </a:ln>
        </p:spPr>
      </p:pic>
      <p:pic>
        <p:nvPicPr>
          <p:cNvPr id="5" name="Kép 4"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0BE9665B-E9BE-9C38-68D8-E97347A542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83491" y="1089025"/>
            <a:ext cx="2105660" cy="4679950"/>
          </a:xfrm>
          <a:prstGeom prst="rect">
            <a:avLst/>
          </a:prstGeom>
        </p:spPr>
      </p:pic>
    </p:spTree>
    <p:extLst>
      <p:ext uri="{BB962C8B-B14F-4D97-AF65-F5344CB8AC3E}">
        <p14:creationId xmlns:p14="http://schemas.microsoft.com/office/powerpoint/2010/main" val="127114523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8B88F14-F014-0713-8F7B-3AB44C7BC6C9}"/>
              </a:ext>
            </a:extLst>
          </p:cNvPr>
          <p:cNvSpPr>
            <a:spLocks noGrp="1"/>
          </p:cNvSpPr>
          <p:nvPr>
            <p:ph type="title"/>
          </p:nvPr>
        </p:nvSpPr>
        <p:spPr/>
        <p:txBody>
          <a:bodyPr>
            <a:normAutofit/>
          </a:bodyPr>
          <a:lstStyle/>
          <a:p>
            <a:r>
              <a:rPr lang="hu-HU" sz="3600" b="1" dirty="0">
                <a:effectLst/>
                <a:latin typeface="Times New Roman" panose="02020603050405020304" pitchFamily="18" charset="0"/>
                <a:ea typeface="Times New Roman" panose="02020603050405020304" pitchFamily="18" charset="0"/>
                <a:cs typeface="Times New Roman" panose="02020603050405020304" pitchFamily="18" charset="0"/>
              </a:rPr>
              <a:t>Elfelejtett folyamatának ismertetése</a:t>
            </a:r>
            <a:endParaRPr lang="hu-HU" sz="3600" b="1"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229366C9-5B15-60DE-35F7-9C070172C78A}"/>
              </a:ext>
            </a:extLst>
          </p:cNvPr>
          <p:cNvSpPr>
            <a:spLocks noGrp="1"/>
          </p:cNvSpPr>
          <p:nvPr>
            <p:ph idx="1"/>
          </p:nvPr>
        </p:nvSpPr>
        <p:spPr>
          <a:xfrm>
            <a:off x="838200" y="1825625"/>
            <a:ext cx="7815943" cy="4351338"/>
          </a:xfrm>
        </p:spPr>
        <p:txBody>
          <a:bodyPr/>
          <a:lstStyle/>
          <a:p>
            <a:pPr>
              <a:lnSpc>
                <a:spcPct val="150000"/>
              </a:lnSpc>
              <a:spcBef>
                <a:spcPts val="1200"/>
              </a:spcBef>
              <a:spcAft>
                <a:spcPts val="800"/>
              </a:spcAft>
              <a:buNone/>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Elfelejtett jelszó felület: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Megadja a felhasználó az email címét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Bef>
                <a:spcPts val="1200"/>
              </a:spcBef>
              <a:spcAft>
                <a:spcPts val="800"/>
              </a:spcAft>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Megnyomja a Jelszó helyreállítása gombot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Ha helyes email címet adott meg, akkor az email fiókjában találja az üzenetet az új jelszó kéréséről.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pic>
        <p:nvPicPr>
          <p:cNvPr id="4" name="Kép 3" descr="A képen szöveg, képernyőkép, szoftver, Betűtípus látható&#10;&#10;Előfordulhat, hogy a mesterséges intelligencia által létrehozott tartalom helytelen.">
            <a:extLst>
              <a:ext uri="{FF2B5EF4-FFF2-40B4-BE49-F238E27FC236}">
                <a16:creationId xmlns:a16="http://schemas.microsoft.com/office/drawing/2014/main" id="{D2293FAF-D108-50AA-2509-0CC0B293A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3915" y="365125"/>
            <a:ext cx="2689497" cy="5977561"/>
          </a:xfrm>
          <a:prstGeom prst="rect">
            <a:avLst/>
          </a:prstGeom>
        </p:spPr>
      </p:pic>
      <p:pic>
        <p:nvPicPr>
          <p:cNvPr id="5" name="Kép 4" descr="A képen szöveg, képernyőkép, Betűtípus, szoftver látható&#10;&#10;Előfordulhat, hogy a mesterséges intelligencia által létrehozott tartalom helytelen.">
            <a:extLst>
              <a:ext uri="{FF2B5EF4-FFF2-40B4-BE49-F238E27FC236}">
                <a16:creationId xmlns:a16="http://schemas.microsoft.com/office/drawing/2014/main" id="{1C3465E4-2EAC-3F03-A44A-B5D3F2A249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4777" y="365125"/>
            <a:ext cx="2688795" cy="5976000"/>
          </a:xfrm>
          <a:prstGeom prst="rect">
            <a:avLst/>
          </a:prstGeom>
        </p:spPr>
      </p:pic>
    </p:spTree>
    <p:extLst>
      <p:ext uri="{BB962C8B-B14F-4D97-AF65-F5344CB8AC3E}">
        <p14:creationId xmlns:p14="http://schemas.microsoft.com/office/powerpoint/2010/main" val="4088450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1B9FCE9-0A14-D7F0-D7A7-9DD8C2F187AF}"/>
              </a:ext>
            </a:extLst>
          </p:cNvPr>
          <p:cNvSpPr>
            <a:spLocks noGrp="1"/>
          </p:cNvSpPr>
          <p:nvPr>
            <p:ph type="title"/>
          </p:nvPr>
        </p:nvSpPr>
        <p:spPr/>
        <p:txBody>
          <a:bodyPr/>
          <a:lstStyle/>
          <a:p>
            <a:r>
              <a:rPr lang="hu-HU" sz="4400" b="1" dirty="0">
                <a:effectLst/>
                <a:latin typeface="Times New Roman" panose="02020603050405020304" pitchFamily="18" charset="0"/>
                <a:ea typeface="Times New Roman" panose="02020603050405020304" pitchFamily="18" charset="0"/>
                <a:cs typeface="Times New Roman" panose="02020603050405020304" pitchFamily="18" charset="0"/>
              </a:rPr>
              <a:t>Barát keresése folyamat ismertetése</a:t>
            </a:r>
            <a:endParaRPr lang="hu-HU" dirty="0"/>
          </a:p>
        </p:txBody>
      </p:sp>
      <p:sp>
        <p:nvSpPr>
          <p:cNvPr id="3" name="Tartalom helye 2">
            <a:extLst>
              <a:ext uri="{FF2B5EF4-FFF2-40B4-BE49-F238E27FC236}">
                <a16:creationId xmlns:a16="http://schemas.microsoft.com/office/drawing/2014/main" id="{7BBD7AD1-61A5-F480-8543-BF52D326DD2E}"/>
              </a:ext>
            </a:extLst>
          </p:cNvPr>
          <p:cNvSpPr>
            <a:spLocks noGrp="1"/>
          </p:cNvSpPr>
          <p:nvPr>
            <p:ph sz="half" idx="1"/>
          </p:nvPr>
        </p:nvSpPr>
        <p:spPr/>
        <p:txBody>
          <a:bodyPr/>
          <a:lstStyle/>
          <a:p>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fő felületen rányomsz a „Ismerősök (Friends)” oldalra, ami előhozza a bal oldali képen látható felületet, oda kell beírnod egy fióknak a felhasználónevét, ha van hasonló találat vagy teljes egyezés, akkor kimutatja azt a felhasználót, utána már csak az „Jelölés (Add)” gombra kell rányomnod és el is küldted a felhasználónak a barátkérelmed.</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hu-HU" dirty="0"/>
          </a:p>
        </p:txBody>
      </p:sp>
      <p:sp>
        <p:nvSpPr>
          <p:cNvPr id="4" name="Tartalom helye 3">
            <a:extLst>
              <a:ext uri="{FF2B5EF4-FFF2-40B4-BE49-F238E27FC236}">
                <a16:creationId xmlns:a16="http://schemas.microsoft.com/office/drawing/2014/main" id="{A5777F4F-563C-1BBE-1D24-320781D8BAD6}"/>
              </a:ext>
            </a:extLst>
          </p:cNvPr>
          <p:cNvSpPr>
            <a:spLocks noGrp="1"/>
          </p:cNvSpPr>
          <p:nvPr>
            <p:ph sz="half" idx="2"/>
          </p:nvPr>
        </p:nvSpPr>
        <p:spPr/>
        <p:txBody>
          <a:bodyPr/>
          <a:lstStyle/>
          <a:p>
            <a:endParaRPr lang="hu-HU" dirty="0"/>
          </a:p>
        </p:txBody>
      </p:sp>
      <p:pic>
        <p:nvPicPr>
          <p:cNvPr id="5" name="Kép 4" descr="A képen szöveg, képernyőkép, multimédia, szoftver látható&#10;&#10;Előfordulhat, hogy a mesterséges intelligencia által létrehozott tartalom helytelen.">
            <a:extLst>
              <a:ext uri="{FF2B5EF4-FFF2-40B4-BE49-F238E27FC236}">
                <a16:creationId xmlns:a16="http://schemas.microsoft.com/office/drawing/2014/main" id="{386D1D1F-061A-FCCE-BC36-E0DB12DB0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6741" y="1355499"/>
            <a:ext cx="2351359" cy="5226030"/>
          </a:xfrm>
          <a:prstGeom prst="rect">
            <a:avLst/>
          </a:prstGeom>
        </p:spPr>
      </p:pic>
      <p:pic>
        <p:nvPicPr>
          <p:cNvPr id="6" name="Kép 5"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8499CF91-BC9B-DCAE-E6BD-F895FF92A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9286" y="1355499"/>
            <a:ext cx="2351359" cy="5226030"/>
          </a:xfrm>
          <a:prstGeom prst="rect">
            <a:avLst/>
          </a:prstGeom>
        </p:spPr>
      </p:pic>
    </p:spTree>
    <p:extLst>
      <p:ext uri="{BB962C8B-B14F-4D97-AF65-F5344CB8AC3E}">
        <p14:creationId xmlns:p14="http://schemas.microsoft.com/office/powerpoint/2010/main" val="3405217564"/>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8085D7-0393-A4F4-D8E8-62DD4AC99897}"/>
              </a:ext>
            </a:extLst>
          </p:cNvPr>
          <p:cNvSpPr>
            <a:spLocks noGrp="1"/>
          </p:cNvSpPr>
          <p:nvPr>
            <p:ph type="title"/>
          </p:nvPr>
        </p:nvSpPr>
        <p:spPr/>
        <p:txBody>
          <a:bodyPr/>
          <a:lstStyle/>
          <a:p>
            <a:r>
              <a:rPr lang="hu-HU" sz="4400" b="1" dirty="0">
                <a:effectLst/>
                <a:latin typeface="Times New Roman" panose="02020603050405020304" pitchFamily="18" charset="0"/>
                <a:ea typeface="Times New Roman" panose="02020603050405020304" pitchFamily="18" charset="0"/>
                <a:cs typeface="Times New Roman" panose="02020603050405020304" pitchFamily="18" charset="0"/>
              </a:rPr>
              <a:t>Barátjelölések elfogadása</a:t>
            </a:r>
            <a:endParaRPr lang="hu-HU" dirty="0"/>
          </a:p>
        </p:txBody>
      </p:sp>
      <p:sp>
        <p:nvSpPr>
          <p:cNvPr id="3" name="Tartalom helye 2">
            <a:extLst>
              <a:ext uri="{FF2B5EF4-FFF2-40B4-BE49-F238E27FC236}">
                <a16:creationId xmlns:a16="http://schemas.microsoft.com/office/drawing/2014/main" id="{9FAD07BC-9C69-3F1B-E15D-43F277D506FC}"/>
              </a:ext>
            </a:extLst>
          </p:cNvPr>
          <p:cNvSpPr>
            <a:spLocks noGrp="1"/>
          </p:cNvSpPr>
          <p:nvPr>
            <p:ph sz="half" idx="1"/>
          </p:nvPr>
        </p:nvSpPr>
        <p:spPr/>
        <p:txBody>
          <a:bodyPr>
            <a:normAutofit fontScale="92500"/>
          </a:bodyPr>
          <a:lstStyle/>
          <a:p>
            <a:r>
              <a:rPr lang="hu-HU" sz="2800" dirty="0">
                <a:effectLst/>
                <a:latin typeface="Times New Roman" panose="02020603050405020304" pitchFamily="18" charset="0"/>
                <a:ea typeface="Times New Roman" panose="02020603050405020304" pitchFamily="18" charset="0"/>
                <a:cs typeface="Times New Roman" panose="02020603050405020304" pitchFamily="18" charset="0"/>
              </a:rPr>
              <a:t>Ha kaptál egy barátkérelmet, akkor bármikor amikor az Ismerősök felületre lépsz, kimutatva lesz piros számmal a „Barát jelölések” oldal, </a:t>
            </a:r>
            <a:r>
              <a:rPr lang="hu-HU" sz="2800" dirty="0" err="1">
                <a:effectLst/>
                <a:latin typeface="Times New Roman" panose="02020603050405020304" pitchFamily="18" charset="0"/>
                <a:ea typeface="Times New Roman" panose="02020603050405020304" pitchFamily="18" charset="0"/>
                <a:cs typeface="Times New Roman" panose="02020603050405020304" pitchFamily="18" charset="0"/>
              </a:rPr>
              <a:t>rákattíntva</a:t>
            </a:r>
            <a:r>
              <a:rPr lang="hu-HU" sz="2800" dirty="0">
                <a:effectLst/>
                <a:latin typeface="Times New Roman" panose="02020603050405020304" pitchFamily="18" charset="0"/>
                <a:ea typeface="Times New Roman" panose="02020603050405020304" pitchFamily="18" charset="0"/>
                <a:cs typeface="Times New Roman" panose="02020603050405020304" pitchFamily="18" charset="0"/>
              </a:rPr>
              <a:t> kifogja mutatni azokat a felhasználókat, akiknek a barátkérelmeit nem fogadtad vagy utasítottad el, ha el szeretnéd fogadni, csak a zöld pipára kell nyomnod, és ha el akarod utasítani, akkor a piros X-re.</a:t>
            </a:r>
            <a:endParaRPr lang="hu-HU"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artalom helye 3">
            <a:extLst>
              <a:ext uri="{FF2B5EF4-FFF2-40B4-BE49-F238E27FC236}">
                <a16:creationId xmlns:a16="http://schemas.microsoft.com/office/drawing/2014/main" id="{F406EDC3-D15F-2721-6F23-81E06AE90AC0}"/>
              </a:ext>
            </a:extLst>
          </p:cNvPr>
          <p:cNvSpPr>
            <a:spLocks noGrp="1"/>
          </p:cNvSpPr>
          <p:nvPr>
            <p:ph sz="half" idx="2"/>
          </p:nvPr>
        </p:nvSpPr>
        <p:spPr/>
        <p:txBody>
          <a:bodyPr>
            <a:normAutofit fontScale="92500"/>
          </a:bodyPr>
          <a:lstStyle/>
          <a:p>
            <a:endParaRPr lang="hu-HU"/>
          </a:p>
        </p:txBody>
      </p:sp>
      <p:pic>
        <p:nvPicPr>
          <p:cNvPr id="5" name="Kép 4"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7237FEE4-AD28-0D7E-E09B-2E34B20A8E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1056" y="1230540"/>
            <a:ext cx="2481715" cy="5515754"/>
          </a:xfrm>
          <a:prstGeom prst="rect">
            <a:avLst/>
          </a:prstGeom>
        </p:spPr>
      </p:pic>
      <p:pic>
        <p:nvPicPr>
          <p:cNvPr id="6" name="Kép 5"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C1DD6615-CB1F-2812-6872-186AE0CA96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46371" y="1230540"/>
            <a:ext cx="2481715" cy="5515754"/>
          </a:xfrm>
          <a:prstGeom prst="rect">
            <a:avLst/>
          </a:prstGeom>
        </p:spPr>
      </p:pic>
    </p:spTree>
    <p:extLst>
      <p:ext uri="{BB962C8B-B14F-4D97-AF65-F5344CB8AC3E}">
        <p14:creationId xmlns:p14="http://schemas.microsoft.com/office/powerpoint/2010/main" val="343781111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7F00274-DB67-F4D1-1CDA-F81C821017BC}"/>
              </a:ext>
            </a:extLst>
          </p:cNvPr>
          <p:cNvSpPr>
            <a:spLocks noGrp="1"/>
          </p:cNvSpPr>
          <p:nvPr>
            <p:ph type="title"/>
          </p:nvPr>
        </p:nvSpPr>
        <p:spPr/>
        <p:txBody>
          <a:bodyPr>
            <a:normAutofit/>
          </a:bodyPr>
          <a:lstStyle/>
          <a:p>
            <a:r>
              <a:rPr lang="hu-HU" sz="3600" b="1" dirty="0">
                <a:effectLst/>
                <a:latin typeface="Times New Roman" panose="02020603050405020304" pitchFamily="18" charset="0"/>
                <a:ea typeface="Times New Roman" panose="02020603050405020304" pitchFamily="18" charset="0"/>
              </a:rPr>
              <a:t>Beállítások navigálása</a:t>
            </a:r>
            <a:endParaRPr lang="hu-HU" sz="3600" dirty="0"/>
          </a:p>
        </p:txBody>
      </p:sp>
      <p:sp>
        <p:nvSpPr>
          <p:cNvPr id="3" name="Tartalom helye 2">
            <a:extLst>
              <a:ext uri="{FF2B5EF4-FFF2-40B4-BE49-F238E27FC236}">
                <a16:creationId xmlns:a16="http://schemas.microsoft.com/office/drawing/2014/main" id="{DB9EEFCA-F4C1-410A-015A-E12FCF2A6996}"/>
              </a:ext>
            </a:extLst>
          </p:cNvPr>
          <p:cNvSpPr>
            <a:spLocks noGrp="1"/>
          </p:cNvSpPr>
          <p:nvPr>
            <p:ph sz="half" idx="1"/>
          </p:nvPr>
        </p:nvSpPr>
        <p:spPr/>
        <p:txBody>
          <a:bodyPr>
            <a:normAutofit/>
          </a:bodyPr>
          <a:lstStyle/>
          <a:p>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 beállítások felületre nyomva előhúzza a bal oldali képernyőt, itt meg tudod változtatni az applikáció nyelvét, ki és be tudod kapcsolni az értesítéseket, a fiók adatait meg tudod nézni és a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jelszavadat</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módosítani, még a Nyelv menüt bővíteni fogjuk több nyelvel.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Tartalom helye 3">
            <a:extLst>
              <a:ext uri="{FF2B5EF4-FFF2-40B4-BE49-F238E27FC236}">
                <a16:creationId xmlns:a16="http://schemas.microsoft.com/office/drawing/2014/main" id="{F2A1E64D-AEFC-A2FE-5234-6B516726D548}"/>
              </a:ext>
            </a:extLst>
          </p:cNvPr>
          <p:cNvSpPr>
            <a:spLocks noGrp="1"/>
          </p:cNvSpPr>
          <p:nvPr>
            <p:ph sz="half" idx="2"/>
          </p:nvPr>
        </p:nvSpPr>
        <p:spPr/>
        <p:txBody>
          <a:bodyPr/>
          <a:lstStyle/>
          <a:p>
            <a:endParaRPr lang="hu-HU"/>
          </a:p>
        </p:txBody>
      </p:sp>
      <p:pic>
        <p:nvPicPr>
          <p:cNvPr id="5" name="Kép 4" descr="A képen képernyőkép, szöveg, szoftver, Multimédiás szoftver látható&#10;&#10;Előfordulhat, hogy a mesterséges intelligencia által létrehozott tartalom helytelen.">
            <a:extLst>
              <a:ext uri="{FF2B5EF4-FFF2-40B4-BE49-F238E27FC236}">
                <a16:creationId xmlns:a16="http://schemas.microsoft.com/office/drawing/2014/main" id="{67FE1743-CB52-057A-D7F0-D92C236572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241424"/>
            <a:ext cx="2868386" cy="6375152"/>
          </a:xfrm>
          <a:prstGeom prst="rect">
            <a:avLst/>
          </a:prstGeom>
        </p:spPr>
      </p:pic>
      <p:pic>
        <p:nvPicPr>
          <p:cNvPr id="6" name="Kép 5"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59F2478E-F736-FFCE-16D3-C5171CB427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0586" y="240976"/>
            <a:ext cx="2868587" cy="6375600"/>
          </a:xfrm>
          <a:prstGeom prst="rect">
            <a:avLst/>
          </a:prstGeom>
        </p:spPr>
      </p:pic>
      <p:pic>
        <p:nvPicPr>
          <p:cNvPr id="7" name="Kép 6" descr="A képen szöveg, képernyőkép, szoftver, Multimédiás szoftver látható&#10;&#10;Előfordulhat, hogy a mesterséges intelligencia által létrehozott tartalom helytelen.">
            <a:extLst>
              <a:ext uri="{FF2B5EF4-FFF2-40B4-BE49-F238E27FC236}">
                <a16:creationId xmlns:a16="http://schemas.microsoft.com/office/drawing/2014/main" id="{BF705C2C-886D-EBF4-581A-ACF941018E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8414" y="240976"/>
            <a:ext cx="2868588" cy="6375600"/>
          </a:xfrm>
          <a:prstGeom prst="rect">
            <a:avLst/>
          </a:prstGeom>
        </p:spPr>
      </p:pic>
    </p:spTree>
    <p:extLst>
      <p:ext uri="{BB962C8B-B14F-4D97-AF65-F5344CB8AC3E}">
        <p14:creationId xmlns:p14="http://schemas.microsoft.com/office/powerpoint/2010/main" val="18215765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57EC100-9287-9701-70FA-799189260C08}"/>
              </a:ext>
            </a:extLst>
          </p:cNvPr>
          <p:cNvSpPr>
            <a:spLocks noGrp="1"/>
          </p:cNvSpPr>
          <p:nvPr>
            <p:ph type="title"/>
          </p:nvPr>
        </p:nvSpPr>
        <p:spPr/>
        <p:txBody>
          <a:bodyPr>
            <a:normAutofit/>
          </a:bodyPr>
          <a:lstStyle/>
          <a:p>
            <a:r>
              <a:rPr lang="hu-HU" sz="3600" b="1" dirty="0">
                <a:effectLst/>
                <a:latin typeface="Times New Roman" panose="02020603050405020304" pitchFamily="18" charset="0"/>
                <a:ea typeface="Times New Roman" panose="02020603050405020304" pitchFamily="18" charset="0"/>
              </a:rPr>
              <a:t>Fiók módosítása</a:t>
            </a:r>
            <a:endParaRPr lang="hu-HU" sz="3600" b="1" dirty="0"/>
          </a:p>
        </p:txBody>
      </p:sp>
      <p:sp>
        <p:nvSpPr>
          <p:cNvPr id="3" name="Tartalom helye 2">
            <a:extLst>
              <a:ext uri="{FF2B5EF4-FFF2-40B4-BE49-F238E27FC236}">
                <a16:creationId xmlns:a16="http://schemas.microsoft.com/office/drawing/2014/main" id="{CB9F99D2-5965-6BBA-2E60-8A2457D7425F}"/>
              </a:ext>
            </a:extLst>
          </p:cNvPr>
          <p:cNvSpPr>
            <a:spLocks noGrp="1"/>
          </p:cNvSpPr>
          <p:nvPr>
            <p:ph sz="half" idx="1"/>
          </p:nvPr>
        </p:nvSpPr>
        <p:spPr/>
        <p:txBody>
          <a:bodyPr>
            <a:normAutofit/>
          </a:bodyPr>
          <a:lstStyle/>
          <a:p>
            <a:r>
              <a:rPr lang="hu-HU" sz="3000" dirty="0">
                <a:effectLst/>
                <a:latin typeface="Times New Roman" panose="02020603050405020304" pitchFamily="18" charset="0"/>
                <a:ea typeface="Times New Roman" panose="02020603050405020304" pitchFamily="18" charset="0"/>
                <a:cs typeface="Times New Roman" panose="02020603050405020304" pitchFamily="18" charset="0"/>
              </a:rPr>
              <a:t>A fiók felületen meg tudod tekinteni az adataidat és néhány dolgot még módosítani is tudsz, mint például a profilképedet megváltoztatni akármilyen png, jpeg fájlal és a felhasználónevedet is megváltoztathatod.</a:t>
            </a:r>
            <a:endParaRPr lang="hu-HU" sz="30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Tartalom helye 4">
            <a:extLst>
              <a:ext uri="{FF2B5EF4-FFF2-40B4-BE49-F238E27FC236}">
                <a16:creationId xmlns:a16="http://schemas.microsoft.com/office/drawing/2014/main" id="{EC4F2CB0-8E2B-401E-3550-936F1686F7FB}"/>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304976" y="253206"/>
            <a:ext cx="2807851" cy="6239669"/>
          </a:xfrm>
          <a:prstGeom prst="rect">
            <a:avLst/>
          </a:prstGeom>
          <a:noFill/>
          <a:ln>
            <a:noFill/>
          </a:ln>
        </p:spPr>
      </p:pic>
    </p:spTree>
    <p:extLst>
      <p:ext uri="{BB962C8B-B14F-4D97-AF65-F5344CB8AC3E}">
        <p14:creationId xmlns:p14="http://schemas.microsoft.com/office/powerpoint/2010/main" val="257732355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85EDBC1-76E5-E18C-82E7-42EBE3FC4009}"/>
              </a:ext>
            </a:extLst>
          </p:cNvPr>
          <p:cNvSpPr>
            <a:spLocks noGrp="1"/>
          </p:cNvSpPr>
          <p:nvPr>
            <p:ph type="title"/>
          </p:nvPr>
        </p:nvSpPr>
        <p:spPr/>
        <p:txBody>
          <a:bodyPr/>
          <a:lstStyle/>
          <a:p>
            <a:r>
              <a:rPr lang="hu-HU" dirty="0"/>
              <a:t>Bevezetés:</a:t>
            </a:r>
          </a:p>
        </p:txBody>
      </p:sp>
      <p:sp>
        <p:nvSpPr>
          <p:cNvPr id="3" name="Tartalom helye 2">
            <a:extLst>
              <a:ext uri="{FF2B5EF4-FFF2-40B4-BE49-F238E27FC236}">
                <a16:creationId xmlns:a16="http://schemas.microsoft.com/office/drawing/2014/main" id="{E7FA9621-7FB6-E623-8437-7609BD17694C}"/>
              </a:ext>
            </a:extLst>
          </p:cNvPr>
          <p:cNvSpPr>
            <a:spLocks noGrp="1"/>
          </p:cNvSpPr>
          <p:nvPr>
            <p:ph idx="1"/>
          </p:nvPr>
        </p:nvSpPr>
        <p:spPr/>
        <p:txBody>
          <a:bodyPr/>
          <a:lstStyle/>
          <a:p>
            <a:r>
              <a:rPr lang="hu-HU" dirty="0"/>
              <a:t>Ez a bemutató tartalmazza a:</a:t>
            </a:r>
          </a:p>
          <a:p>
            <a:pPr marL="971550" lvl="1" indent="-514350">
              <a:buFont typeface="+mj-lt"/>
              <a:buAutoNum type="arabicPeriod"/>
            </a:pPr>
            <a:r>
              <a:rPr lang="hu-HU" dirty="0"/>
              <a:t>„Chatex” </a:t>
            </a:r>
            <a:r>
              <a:rPr lang="hu-HU" u="sng" dirty="0"/>
              <a:t>szoftver célját</a:t>
            </a:r>
            <a:r>
              <a:rPr lang="hu-HU" dirty="0"/>
              <a:t>,</a:t>
            </a:r>
          </a:p>
          <a:p>
            <a:pPr marL="971550" lvl="1" indent="-514350">
              <a:buFont typeface="+mj-lt"/>
              <a:buAutoNum type="arabicPeriod"/>
            </a:pPr>
            <a:r>
              <a:rPr lang="hu-HU" u="sng" dirty="0"/>
              <a:t>Műszaki megvalósítását</a:t>
            </a:r>
            <a:r>
              <a:rPr lang="hu-HU" dirty="0"/>
              <a:t>,</a:t>
            </a:r>
          </a:p>
          <a:p>
            <a:pPr marL="971550" lvl="1" indent="-514350">
              <a:buFont typeface="+mj-lt"/>
              <a:buAutoNum type="arabicPeriod"/>
            </a:pPr>
            <a:r>
              <a:rPr lang="hu-HU" u="sng" dirty="0"/>
              <a:t>Működését</a:t>
            </a:r>
            <a:r>
              <a:rPr lang="hu-HU" dirty="0"/>
              <a:t>,</a:t>
            </a:r>
          </a:p>
          <a:p>
            <a:pPr marL="971550" lvl="1" indent="-514350">
              <a:buFont typeface="+mj-lt"/>
              <a:buAutoNum type="arabicPeriod"/>
            </a:pPr>
            <a:r>
              <a:rPr lang="hu-HU" u="sng" dirty="0"/>
              <a:t>Forráskódját</a:t>
            </a:r>
            <a:r>
              <a:rPr lang="hu-HU" dirty="0"/>
              <a:t> (fontosabb részleteit),</a:t>
            </a:r>
          </a:p>
          <a:p>
            <a:pPr marL="971550" lvl="1" indent="-514350">
              <a:buFont typeface="+mj-lt"/>
              <a:buAutoNum type="arabicPeriod"/>
            </a:pPr>
            <a:r>
              <a:rPr lang="hu-HU" u="sng" dirty="0"/>
              <a:t>Munkamegosztását</a:t>
            </a:r>
            <a:r>
              <a:rPr lang="hu-HU" dirty="0"/>
              <a:t>, a </a:t>
            </a:r>
            <a:r>
              <a:rPr lang="hu-HU" u="sng" dirty="0"/>
              <a:t>fejlesztésben betöltött szerepeket</a:t>
            </a:r>
            <a:r>
              <a:rPr lang="hu-HU" dirty="0"/>
              <a:t>, és az </a:t>
            </a:r>
            <a:r>
              <a:rPr lang="hu-HU" u="sng" dirty="0"/>
              <a:t>eszközöket a projekt szervezésében</a:t>
            </a:r>
          </a:p>
        </p:txBody>
      </p:sp>
    </p:spTree>
    <p:extLst>
      <p:ext uri="{BB962C8B-B14F-4D97-AF65-F5344CB8AC3E}">
        <p14:creationId xmlns:p14="http://schemas.microsoft.com/office/powerpoint/2010/main" val="4257311497"/>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94C77E6-661D-43B0-3E55-CE98C9998C58}"/>
              </a:ext>
            </a:extLst>
          </p:cNvPr>
          <p:cNvSpPr>
            <a:spLocks noGrp="1"/>
          </p:cNvSpPr>
          <p:nvPr>
            <p:ph type="title"/>
          </p:nvPr>
        </p:nvSpPr>
        <p:spPr>
          <a:xfrm>
            <a:off x="838200" y="0"/>
            <a:ext cx="10515600" cy="701675"/>
          </a:xfrm>
        </p:spPr>
        <p:txBody>
          <a:bodyPr>
            <a:normAutofit/>
          </a:bodyPr>
          <a:lstStyle/>
          <a:p>
            <a:r>
              <a:rPr lang="hu-HU" sz="3600" b="1" dirty="0">
                <a:effectLst/>
                <a:latin typeface="Times New Roman" panose="02020603050405020304" pitchFamily="18" charset="0"/>
                <a:ea typeface="Times New Roman" panose="02020603050405020304" pitchFamily="18" charset="0"/>
                <a:cs typeface="Times New Roman" panose="02020603050405020304" pitchFamily="18" charset="0"/>
              </a:rPr>
              <a:t>További, még nem implementált ötleteink</a:t>
            </a:r>
            <a:endParaRPr lang="hu-HU" sz="3600" b="1" dirty="0"/>
          </a:p>
        </p:txBody>
      </p:sp>
      <p:sp>
        <p:nvSpPr>
          <p:cNvPr id="3" name="Tartalom helye 2">
            <a:extLst>
              <a:ext uri="{FF2B5EF4-FFF2-40B4-BE49-F238E27FC236}">
                <a16:creationId xmlns:a16="http://schemas.microsoft.com/office/drawing/2014/main" id="{C5804D7C-B3F2-30F4-E14F-D4644379EA1E}"/>
              </a:ext>
            </a:extLst>
          </p:cNvPr>
          <p:cNvSpPr>
            <a:spLocks noGrp="1"/>
          </p:cNvSpPr>
          <p:nvPr>
            <p:ph idx="1"/>
          </p:nvPr>
        </p:nvSpPr>
        <p:spPr>
          <a:xfrm>
            <a:off x="957943" y="701675"/>
            <a:ext cx="10515600" cy="4351338"/>
          </a:xfrm>
        </p:spPr>
        <p:txBody>
          <a:bodyPr>
            <a:noAutofit/>
          </a:bodyPr>
          <a:lstStyle/>
          <a:p>
            <a:pPr>
              <a:lnSpc>
                <a:spcPct val="150000"/>
              </a:lnSpc>
              <a:spcAft>
                <a:spcPts val="800"/>
              </a:spcAft>
              <a:buNone/>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Még biztosan tovább lehetne fejleszteni ezt az applikációt, már van pár ötletünk is, Például: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Kétlépcsős hitelesítés, hogy biztonságosabb legyen a felhasználók fiókja.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Bármikor elérhető szerver kapcsolat.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Több testreszabhatósági lehetőség profilok és chatekhez az egyéniség kedvéért.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Még több nyelv hozzáadása, hogy még több felhasználó tudja élvezni applikációnkat</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Egyszerű bejelentkezés Google fiók segítségével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mj-lt"/>
              <a:buAutoNum type="arabicPeriod"/>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Híváson át történő csevegés</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1775662"/>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788E1A-39E4-45C9-AD36-D0B8C451B314}"/>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Source</a:t>
            </a:r>
            <a:r>
              <a:rPr lang="hu-HU" dirty="0">
                <a:latin typeface="Times New Roman" panose="02020603050405020304" pitchFamily="18" charset="0"/>
                <a:cs typeface="Times New Roman" panose="02020603050405020304" pitchFamily="18" charset="0"/>
              </a:rPr>
              <a:t> Code</a:t>
            </a:r>
          </a:p>
        </p:txBody>
      </p:sp>
      <p:sp>
        <p:nvSpPr>
          <p:cNvPr id="3" name="Tartalom helye 2">
            <a:extLst>
              <a:ext uri="{FF2B5EF4-FFF2-40B4-BE49-F238E27FC236}">
                <a16:creationId xmlns:a16="http://schemas.microsoft.com/office/drawing/2014/main" id="{451614D2-2BB6-4E0D-9F09-DA2E2BF51964}"/>
              </a:ext>
            </a:extLst>
          </p:cNvPr>
          <p:cNvSpPr>
            <a:spLocks noGrp="1"/>
          </p:cNvSpPr>
          <p:nvPr>
            <p:ph idx="1"/>
          </p:nvPr>
        </p:nvSpPr>
        <p:spPr>
          <a:xfrm>
            <a:off x="838200" y="1825625"/>
            <a:ext cx="5392271" cy="1840940"/>
          </a:xfrm>
        </p:spPr>
        <p:txBody>
          <a:bodyPr>
            <a:normAutofit/>
          </a:bodyPr>
          <a:lstStyle/>
          <a:p>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wrote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principles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clean</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in mind and </a:t>
            </a:r>
            <a:r>
              <a:rPr lang="hu-HU" sz="2600" dirty="0" err="1">
                <a:latin typeface="Times New Roman" panose="02020603050405020304" pitchFamily="18" charset="0"/>
                <a:cs typeface="Times New Roman" panose="02020603050405020304" pitchFamily="18" charset="0"/>
              </a:rPr>
              <a:t>created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and </a:t>
            </a:r>
            <a:r>
              <a:rPr lang="hu-HU" sz="2600" dirty="0" err="1">
                <a:latin typeface="Times New Roman" panose="02020603050405020304" pitchFamily="18" charset="0"/>
                <a:cs typeface="Times New Roman" panose="02020603050405020304" pitchFamily="18" charset="0"/>
              </a:rPr>
              <a:t>concise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names</a:t>
            </a:r>
            <a:r>
              <a:rPr lang="hu-HU" sz="2600" dirty="0">
                <a:latin typeface="Times New Roman" panose="02020603050405020304" pitchFamily="18" charset="0"/>
                <a:cs typeface="Times New Roman" panose="02020603050405020304" pitchFamily="18" charset="0"/>
              </a:rPr>
              <a:t> for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classes</a:t>
            </a:r>
            <a:endParaRPr lang="hu-HU" sz="2600"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193D506C-AB31-42DA-8A66-DA900D5C23E5}"/>
              </a:ext>
            </a:extLst>
          </p:cNvPr>
          <p:cNvPicPr>
            <a:picLocks noChangeAspect="1"/>
          </p:cNvPicPr>
          <p:nvPr/>
        </p:nvPicPr>
        <p:blipFill>
          <a:blip r:embed="rId2"/>
          <a:stretch>
            <a:fillRect/>
          </a:stretch>
        </p:blipFill>
        <p:spPr>
          <a:xfrm>
            <a:off x="7003108" y="1993620"/>
            <a:ext cx="3857625" cy="752475"/>
          </a:xfrm>
          <a:prstGeom prst="rect">
            <a:avLst/>
          </a:prstGeom>
        </p:spPr>
      </p:pic>
      <p:sp>
        <p:nvSpPr>
          <p:cNvPr id="5" name="Szövegdoboz 4">
            <a:extLst>
              <a:ext uri="{FF2B5EF4-FFF2-40B4-BE49-F238E27FC236}">
                <a16:creationId xmlns:a16="http://schemas.microsoft.com/office/drawing/2014/main" id="{443C61E9-57E6-47D2-9FA3-F12076CE0D43}"/>
              </a:ext>
            </a:extLst>
          </p:cNvPr>
          <p:cNvSpPr txBox="1"/>
          <p:nvPr/>
        </p:nvSpPr>
        <p:spPr>
          <a:xfrm>
            <a:off x="838200" y="1786855"/>
            <a:ext cx="5188893" cy="1692771"/>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made</a:t>
            </a:r>
            <a:r>
              <a:rPr lang="hu-HU" sz="2600" dirty="0">
                <a:latin typeface="Times New Roman" panose="02020603050405020304" pitchFamily="18" charset="0"/>
                <a:cs typeface="Times New Roman" panose="02020603050405020304" pitchFamily="18" charset="0"/>
              </a:rPr>
              <a:t> the main </a:t>
            </a:r>
            <a:r>
              <a:rPr lang="hu-HU" sz="2600" dirty="0" err="1">
                <a:latin typeface="Times New Roman" panose="02020603050405020304" pitchFamily="18" charset="0"/>
                <a:cs typeface="Times New Roman" panose="02020603050405020304" pitchFamily="18" charset="0"/>
              </a:rPr>
              <a:t>dart</a:t>
            </a:r>
            <a:r>
              <a:rPr lang="hu-HU" sz="2600" dirty="0">
                <a:latin typeface="Times New Roman" panose="02020603050405020304" pitchFamily="18" charset="0"/>
                <a:cs typeface="Times New Roman" panose="02020603050405020304" pitchFamily="18" charset="0"/>
              </a:rPr>
              <a:t> file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help</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Object</a:t>
            </a:r>
            <a:r>
              <a:rPr lang="hu-HU" sz="2600" dirty="0">
                <a:latin typeface="Times New Roman" panose="02020603050405020304" pitchFamily="18" charset="0"/>
                <a:cs typeface="Times New Roman" panose="02020603050405020304" pitchFamily="18" charset="0"/>
              </a:rPr>
              <a:t> Oriented </a:t>
            </a:r>
            <a:r>
              <a:rPr lang="hu-HU" sz="2600" dirty="0" err="1">
                <a:latin typeface="Times New Roman" panose="02020603050405020304" pitchFamily="18" charset="0"/>
                <a:cs typeface="Times New Roman" panose="02020603050405020304" pitchFamily="18" charset="0"/>
              </a:rPr>
              <a:t>Programming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while</a:t>
            </a:r>
            <a:r>
              <a:rPr lang="hu-HU" sz="2600" dirty="0">
                <a:latin typeface="Times New Roman" panose="02020603050405020304" pitchFamily="18" charset="0"/>
                <a:cs typeface="Times New Roman" panose="02020603050405020304" pitchFamily="18" charset="0"/>
              </a:rPr>
              <a:t> also </a:t>
            </a:r>
            <a:r>
              <a:rPr lang="hu-HU" sz="2600" dirty="0" err="1">
                <a:latin typeface="Times New Roman" panose="02020603050405020304" pitchFamily="18" charset="0"/>
                <a:cs typeface="Times New Roman" panose="02020603050405020304" pitchFamily="18" charset="0"/>
              </a:rPr>
              <a:t>making</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widgets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easy</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to</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understand</a:t>
            </a:r>
            <a:r>
              <a:rPr lang="hu-HU" sz="2600" dirty="0">
                <a:latin typeface="Times New Roman" panose="02020603050405020304" pitchFamily="18" charset="0"/>
                <a:cs typeface="Times New Roman" panose="02020603050405020304" pitchFamily="18" charset="0"/>
              </a:rPr>
              <a:t>.</a:t>
            </a:r>
          </a:p>
        </p:txBody>
      </p:sp>
      <p:pic>
        <p:nvPicPr>
          <p:cNvPr id="6" name="Kép 5">
            <a:extLst>
              <a:ext uri="{FF2B5EF4-FFF2-40B4-BE49-F238E27FC236}">
                <a16:creationId xmlns:a16="http://schemas.microsoft.com/office/drawing/2014/main" id="{3B5EB640-2435-4635-9330-09E0D611E3E5}"/>
              </a:ext>
            </a:extLst>
          </p:cNvPr>
          <p:cNvPicPr>
            <a:picLocks noChangeAspect="1"/>
          </p:cNvPicPr>
          <p:nvPr/>
        </p:nvPicPr>
        <p:blipFill>
          <a:blip r:embed="rId3"/>
          <a:stretch>
            <a:fillRect/>
          </a:stretch>
        </p:blipFill>
        <p:spPr>
          <a:xfrm>
            <a:off x="7775745" y="365125"/>
            <a:ext cx="2159965" cy="4247712"/>
          </a:xfrm>
          <a:prstGeom prst="rect">
            <a:avLst/>
          </a:prstGeom>
        </p:spPr>
      </p:pic>
      <p:pic>
        <p:nvPicPr>
          <p:cNvPr id="7" name="Kép 6">
            <a:extLst>
              <a:ext uri="{FF2B5EF4-FFF2-40B4-BE49-F238E27FC236}">
                <a16:creationId xmlns:a16="http://schemas.microsoft.com/office/drawing/2014/main" id="{A25F3F5A-0448-4486-B778-2EA1AA95AB14}"/>
              </a:ext>
            </a:extLst>
          </p:cNvPr>
          <p:cNvPicPr>
            <a:picLocks noChangeAspect="1"/>
          </p:cNvPicPr>
          <p:nvPr/>
        </p:nvPicPr>
        <p:blipFill>
          <a:blip r:embed="rId4"/>
          <a:stretch>
            <a:fillRect/>
          </a:stretch>
        </p:blipFill>
        <p:spPr>
          <a:xfrm>
            <a:off x="6826887" y="256162"/>
            <a:ext cx="4443603" cy="4465637"/>
          </a:xfrm>
          <a:prstGeom prst="rect">
            <a:avLst/>
          </a:prstGeom>
        </p:spPr>
      </p:pic>
      <p:sp>
        <p:nvSpPr>
          <p:cNvPr id="8" name="Szövegdoboz 7">
            <a:extLst>
              <a:ext uri="{FF2B5EF4-FFF2-40B4-BE49-F238E27FC236}">
                <a16:creationId xmlns:a16="http://schemas.microsoft.com/office/drawing/2014/main" id="{B38A9B87-0971-40E3-94A9-AB5A23BFAE3B}"/>
              </a:ext>
            </a:extLst>
          </p:cNvPr>
          <p:cNvSpPr txBox="1"/>
          <p:nvPr/>
        </p:nvSpPr>
        <p:spPr>
          <a:xfrm>
            <a:off x="838200" y="1786855"/>
            <a:ext cx="4867999" cy="3293209"/>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show </a:t>
            </a:r>
            <a:r>
              <a:rPr lang="hu-HU" sz="2600" dirty="0" err="1">
                <a:latin typeface="Times New Roman" panose="02020603050405020304" pitchFamily="18" charset="0"/>
                <a:cs typeface="Times New Roman" panose="02020603050405020304" pitchFamily="18" charset="0"/>
              </a:rPr>
              <a:t>any</a:t>
            </a:r>
            <a:r>
              <a:rPr lang="hu-HU" sz="2600" dirty="0">
                <a:latin typeface="Times New Roman" panose="02020603050405020304" pitchFamily="18" charset="0"/>
                <a:cs typeface="Times New Roman" panose="02020603050405020304" pitchFamily="18" charset="0"/>
              </a:rPr>
              <a:t> popup </a:t>
            </a:r>
            <a:r>
              <a:rPr lang="hu-HU" sz="2600" dirty="0" err="1">
                <a:latin typeface="Times New Roman" panose="02020603050405020304" pitchFamily="18" charset="0"/>
                <a:cs typeface="Times New Roman" panose="02020603050405020304" pitchFamily="18" charset="0"/>
              </a:rPr>
              <a:t>messages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using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fluttertoast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widget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WhereToPercentage</a:t>
            </a:r>
            <a:r>
              <a:rPr lang="hu-HU" sz="2600" dirty="0">
                <a:latin typeface="Times New Roman" panose="02020603050405020304" pitchFamily="18" charset="0"/>
                <a:cs typeface="Times New Roman" panose="02020603050405020304" pitchFamily="18" charset="0"/>
              </a:rPr>
              <a:t>, we can set </a:t>
            </a:r>
            <a:r>
              <a:rPr lang="hu-HU" sz="2600" dirty="0" err="1">
                <a:latin typeface="Times New Roman" panose="02020603050405020304" pitchFamily="18" charset="0"/>
                <a:cs typeface="Times New Roman" panose="02020603050405020304" pitchFamily="18" charset="0"/>
              </a:rPr>
              <a:t>where</a:t>
            </a:r>
            <a:r>
              <a:rPr lang="hu-HU" sz="2600" dirty="0">
                <a:latin typeface="Times New Roman" panose="02020603050405020304" pitchFamily="18" charset="0"/>
                <a:cs typeface="Times New Roman" panose="02020603050405020304" pitchFamily="18" charset="0"/>
              </a:rPr>
              <a:t> the popup </a:t>
            </a:r>
            <a:r>
              <a:rPr lang="hu-HU" sz="2600" dirty="0" err="1">
                <a:latin typeface="Times New Roman" panose="02020603050405020304" pitchFamily="18" charset="0"/>
                <a:cs typeface="Times New Roman" panose="02020603050405020304" pitchFamily="18" charset="0"/>
              </a:rPr>
              <a:t>will</a:t>
            </a:r>
            <a:r>
              <a:rPr lang="hu-HU" sz="2600" dirty="0">
                <a:latin typeface="Times New Roman" panose="02020603050405020304" pitchFamily="18" charset="0"/>
                <a:cs typeface="Times New Roman" panose="02020603050405020304" pitchFamily="18" charset="0"/>
              </a:rPr>
              <a:t> appear and we can also set its duration for how long the popup text stays on screen</a:t>
            </a:r>
          </a:p>
        </p:txBody>
      </p:sp>
    </p:spTree>
    <p:extLst>
      <p:ext uri="{BB962C8B-B14F-4D97-AF65-F5344CB8AC3E}">
        <p14:creationId xmlns:p14="http://schemas.microsoft.com/office/powerpoint/2010/main" val="374530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39448B-94D0-45DC-B77C-DA5C8F141011}"/>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Tools</a:t>
            </a:r>
            <a:r>
              <a:rPr lang="hu-HU" dirty="0">
                <a:latin typeface="Times New Roman" panose="02020603050405020304" pitchFamily="18" charset="0"/>
                <a:cs typeface="Times New Roman" panose="02020603050405020304" pitchFamily="18" charset="0"/>
              </a:rPr>
              <a:t> for Project </a:t>
            </a:r>
            <a:r>
              <a:rPr lang="hu-HU" dirty="0" err="1">
                <a:latin typeface="Times New Roman" panose="02020603050405020304" pitchFamily="18" charset="0"/>
                <a:cs typeface="Times New Roman" panose="02020603050405020304" pitchFamily="18" charset="0"/>
              </a:rPr>
              <a:t>Development</a:t>
            </a:r>
            <a:endParaRPr lang="hu-HU"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04BA9E1-F4C3-4E08-94BD-60EBB04F624F}"/>
              </a:ext>
            </a:extLst>
          </p:cNvPr>
          <p:cNvSpPr>
            <a:spLocks noGrp="1" noChangeArrowheads="1"/>
          </p:cNvSpPr>
          <p:nvPr>
            <p:ph sz="half" idx="1"/>
          </p:nvPr>
        </p:nvSpPr>
        <p:spPr bwMode="auto">
          <a:xfrm>
            <a:off x="838200" y="1625570"/>
            <a:ext cx="5181601" cy="277512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develop</a:t>
            </a:r>
            <a:r>
              <a:rPr lang="hu-HU" altLang="hu-HU" sz="2600" dirty="0">
                <a:solidFill>
                  <a:srgbClr val="1F1F1F"/>
                </a:solidFill>
                <a:latin typeface="Times New Roman" panose="02020603050405020304" pitchFamily="18" charset="0"/>
                <a:cs typeface="Times New Roman" panose="02020603050405020304" pitchFamily="18" charset="0"/>
              </a:rPr>
              <a:t> for Android, </a:t>
            </a:r>
            <a:r>
              <a:rPr lang="hu-HU" altLang="hu-HU" sz="2600" dirty="0" err="1">
                <a:solidFill>
                  <a:srgbClr val="1F1F1F"/>
                </a:solidFill>
                <a:latin typeface="Times New Roman" panose="02020603050405020304" pitchFamily="18" charset="0"/>
                <a:cs typeface="Times New Roman" panose="02020603050405020304" pitchFamily="18" charset="0"/>
              </a:rPr>
              <a:t>you</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need</a:t>
            </a:r>
            <a:r>
              <a:rPr lang="hu-HU" altLang="hu-HU" sz="2600" dirty="0">
                <a:solidFill>
                  <a:srgbClr val="1F1F1F"/>
                </a:solidFill>
                <a:latin typeface="Times New Roman" panose="02020603050405020304" pitchFamily="18" charset="0"/>
                <a:cs typeface="Times New Roman" panose="02020603050405020304" pitchFamily="18" charset="0"/>
              </a:rPr>
              <a:t> an IDE, in </a:t>
            </a:r>
            <a:r>
              <a:rPr lang="hu-HU" altLang="hu-HU" sz="2600" dirty="0" err="1">
                <a:solidFill>
                  <a:srgbClr val="1F1F1F"/>
                </a:solidFill>
                <a:latin typeface="Times New Roman" panose="02020603050405020304" pitchFamily="18" charset="0"/>
                <a:cs typeface="Times New Roman" panose="02020603050405020304" pitchFamily="18" charset="0"/>
              </a:rPr>
              <a:t>our</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case</a:t>
            </a:r>
            <a:r>
              <a:rPr lang="hu-HU" altLang="hu-HU" sz="2600" dirty="0">
                <a:solidFill>
                  <a:srgbClr val="1F1F1F"/>
                </a:solidFill>
                <a:latin typeface="Times New Roman" panose="02020603050405020304" pitchFamily="18" charset="0"/>
                <a:cs typeface="Times New Roman" panose="02020603050405020304" pitchFamily="18" charset="0"/>
              </a:rPr>
              <a:t> Android </a:t>
            </a:r>
            <a:r>
              <a:rPr lang="hu-HU" altLang="hu-HU" sz="2600" dirty="0" err="1">
                <a:solidFill>
                  <a:srgbClr val="1F1F1F"/>
                </a:solidFill>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including</a:t>
            </a:r>
            <a:r>
              <a:rPr lang="hu-HU" altLang="hu-HU" sz="2600" dirty="0">
                <a:solidFill>
                  <a:srgbClr val="1F1F1F"/>
                </a:solidFill>
                <a:latin typeface="Times New Roman" panose="02020603050405020304" pitchFamily="18" charset="0"/>
                <a:cs typeface="Times New Roman" panose="02020603050405020304" pitchFamily="18" charset="0"/>
              </a:rPr>
              <a:t> the Android SDK, </a:t>
            </a:r>
            <a:r>
              <a:rPr lang="hu-HU" altLang="hu-HU" sz="2600" dirty="0" err="1">
                <a:solidFill>
                  <a:srgbClr val="1F1F1F"/>
                </a:solidFill>
                <a:latin typeface="Times New Roman" panose="02020603050405020304" pitchFamily="18" charset="0"/>
                <a:cs typeface="Times New Roman" panose="02020603050405020304" pitchFamily="18" charset="0"/>
              </a:rPr>
              <a:t>with</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which</a:t>
            </a:r>
            <a:r>
              <a:rPr lang="hu-HU" altLang="hu-HU" sz="2600" dirty="0">
                <a:solidFill>
                  <a:srgbClr val="1F1F1F"/>
                </a:solidFill>
                <a:latin typeface="Times New Roman" panose="02020603050405020304" pitchFamily="18" charset="0"/>
                <a:cs typeface="Times New Roman" panose="02020603050405020304" pitchFamily="18" charset="0"/>
              </a:rPr>
              <a:t> we </a:t>
            </a:r>
            <a:r>
              <a:rPr lang="hu-HU" altLang="hu-HU" sz="2600" dirty="0" err="1">
                <a:solidFill>
                  <a:srgbClr val="1F1F1F"/>
                </a:solidFill>
                <a:latin typeface="Times New Roman" panose="02020603050405020304" pitchFamily="18" charset="0"/>
                <a:cs typeface="Times New Roman" panose="02020603050405020304" pitchFamily="18" charset="0"/>
              </a:rPr>
              <a:t>would</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not</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get</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final</a:t>
            </a:r>
            <a:r>
              <a:rPr lang="hu-HU" altLang="hu-HU" sz="2600" dirty="0">
                <a:solidFill>
                  <a:srgbClr val="1F1F1F"/>
                </a:solidFill>
                <a:latin typeface="Times New Roman" panose="02020603050405020304" pitchFamily="18" charset="0"/>
                <a:cs typeface="Times New Roman" panose="02020603050405020304" pitchFamily="18" charset="0"/>
              </a:rPr>
              <a:t> program and </a:t>
            </a: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see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this</a:t>
            </a:r>
            <a:r>
              <a:rPr lang="hu-HU" altLang="hu-HU" sz="2600" dirty="0">
                <a:solidFill>
                  <a:srgbClr val="1F1F1F"/>
                </a:solidFill>
                <a:latin typeface="Times New Roman" panose="02020603050405020304" pitchFamily="18" charset="0"/>
                <a:cs typeface="Times New Roman" panose="02020603050405020304" pitchFamily="18" charset="0"/>
              </a:rPr>
              <a:t> on an Emulator (</a:t>
            </a:r>
            <a:r>
              <a:rPr lang="hu-HU" altLang="hu-HU" sz="2600" dirty="0" err="1">
                <a:solidFill>
                  <a:srgbClr val="1F1F1F"/>
                </a:solidFill>
                <a:latin typeface="Times New Roman" panose="02020603050405020304" pitchFamily="18" charset="0"/>
                <a:cs typeface="Times New Roman" panose="02020603050405020304" pitchFamily="18" charset="0"/>
              </a:rPr>
              <a:t>it</a:t>
            </a:r>
            <a:r>
              <a:rPr lang="hu-HU" altLang="hu-HU" sz="2600" dirty="0">
                <a:solidFill>
                  <a:srgbClr val="1F1F1F"/>
                </a:solidFill>
                <a:latin typeface="Times New Roman" panose="02020603050405020304" pitchFamily="18" charset="0"/>
                <a:cs typeface="Times New Roman" panose="02020603050405020304" pitchFamily="18" charset="0"/>
              </a:rPr>
              <a:t> can be a </a:t>
            </a:r>
            <a:r>
              <a:rPr lang="hu-HU" altLang="hu-HU" sz="2600" dirty="0" err="1">
                <a:solidFill>
                  <a:srgbClr val="1F1F1F"/>
                </a:solidFill>
                <a:latin typeface="Times New Roman" panose="02020603050405020304" pitchFamily="18" charset="0"/>
                <a:cs typeface="Times New Roman" panose="02020603050405020304" pitchFamily="18" charset="0"/>
              </a:rPr>
              <a:t>physical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or</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virtual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a:t>
            </a:r>
            <a:r>
              <a:rPr lang="hu-HU" altLang="hu-HU" sz="2600" dirty="0">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6D3C712-69F2-43C1-AFE6-9F7F5AC53E09}"/>
              </a:ext>
            </a:extLst>
          </p:cNvPr>
          <p:cNvSpPr>
            <a:spLocks noGrp="1" noChangeArrowheads="1"/>
          </p:cNvSpPr>
          <p:nvPr>
            <p:ph sz="half" idx="2"/>
          </p:nvPr>
        </p:nvSpPr>
        <p:spPr bwMode="auto">
          <a:xfrm>
            <a:off x="6172201" y="1825625"/>
            <a:ext cx="5759388" cy="1974908"/>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For Windows,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it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recommended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use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Visual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or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Desktop</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development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but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after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downloading</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we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will</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stay</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Android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a:t>
            </a:r>
            <a:r>
              <a:rPr kumimoji="0" lang="hu-HU" altLang="hu-HU"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Szövegdoboz 6">
            <a:extLst>
              <a:ext uri="{FF2B5EF4-FFF2-40B4-BE49-F238E27FC236}">
                <a16:creationId xmlns:a16="http://schemas.microsoft.com/office/drawing/2014/main" id="{C3839383-87AB-49AC-B60B-3C9C6B32FC0C}"/>
              </a:ext>
            </a:extLst>
          </p:cNvPr>
          <p:cNvSpPr txBox="1"/>
          <p:nvPr/>
        </p:nvSpPr>
        <p:spPr>
          <a:xfrm>
            <a:off x="6019801" y="3844966"/>
            <a:ext cx="5181601" cy="892552"/>
          </a:xfrm>
          <a:prstGeom prst="rect">
            <a:avLst/>
          </a:prstGeom>
          <a:noFill/>
        </p:spPr>
        <p:txBody>
          <a:bodyPr wrap="square" rtlCol="0">
            <a:spAutoFit/>
          </a:bodyPr>
          <a:lstStyle/>
          <a:p>
            <a:r>
              <a:rPr lang="hu-HU" sz="2600" dirty="0">
                <a:latin typeface="Times New Roman" panose="02020603050405020304" pitchFamily="18" charset="0"/>
                <a:cs typeface="Times New Roman" panose="02020603050405020304" pitchFamily="18" charset="0"/>
              </a:rPr>
              <a:t>Both </a:t>
            </a:r>
            <a:r>
              <a:rPr lang="hu-HU" sz="2600" dirty="0" err="1">
                <a:latin typeface="Times New Roman" panose="02020603050405020304" pitchFamily="18" charset="0"/>
                <a:cs typeface="Times New Roman" panose="02020603050405020304" pitchFamily="18" charset="0"/>
              </a:rPr>
              <a:t>types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development</a:t>
            </a:r>
            <a:r>
              <a:rPr lang="hu-HU" sz="2600" dirty="0">
                <a:latin typeface="Times New Roman" panose="02020603050405020304" pitchFamily="18" charset="0"/>
                <a:cs typeface="Times New Roman" panose="02020603050405020304" pitchFamily="18" charset="0"/>
              </a:rPr>
              <a:t> can be </a:t>
            </a:r>
            <a:r>
              <a:rPr lang="hu-HU" sz="2600" dirty="0" err="1">
                <a:latin typeface="Times New Roman" panose="02020603050405020304" pitchFamily="18" charset="0"/>
                <a:cs typeface="Times New Roman" panose="02020603050405020304" pitchFamily="18" charset="0"/>
              </a:rPr>
              <a:t>managed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through</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terminal</a:t>
            </a:r>
            <a:endParaRPr lang="hu-H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250057"/>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9871B4F-702C-AF0B-114D-FEA8F2E7B382}"/>
              </a:ext>
            </a:extLst>
          </p:cNvPr>
          <p:cNvSpPr>
            <a:spLocks noGrp="1"/>
          </p:cNvSpPr>
          <p:nvPr>
            <p:ph type="title"/>
          </p:nvPr>
        </p:nvSpPr>
        <p:spPr>
          <a:xfrm>
            <a:off x="838200" y="103869"/>
            <a:ext cx="10515600" cy="734332"/>
          </a:xfrm>
        </p:spPr>
        <p:txBody>
          <a:bodyPr>
            <a:normAutofit/>
          </a:bodyPr>
          <a:lstStyle/>
          <a:p>
            <a:r>
              <a:rPr lang="hu-HU" sz="4000" b="1" dirty="0">
                <a:effectLst/>
                <a:latin typeface="Times New Roman" panose="02020603050405020304" pitchFamily="18" charset="0"/>
                <a:ea typeface="Times New Roman" panose="02020603050405020304" pitchFamily="18" charset="0"/>
              </a:rPr>
              <a:t>Összefoglalás</a:t>
            </a:r>
            <a:endParaRPr lang="hu-HU" sz="4000" dirty="0"/>
          </a:p>
        </p:txBody>
      </p:sp>
      <p:sp>
        <p:nvSpPr>
          <p:cNvPr id="3" name="Tartalom helye 2">
            <a:extLst>
              <a:ext uri="{FF2B5EF4-FFF2-40B4-BE49-F238E27FC236}">
                <a16:creationId xmlns:a16="http://schemas.microsoft.com/office/drawing/2014/main" id="{C6D3136D-A865-A65E-DCE7-E7920D27197A}"/>
              </a:ext>
            </a:extLst>
          </p:cNvPr>
          <p:cNvSpPr>
            <a:spLocks noGrp="1"/>
          </p:cNvSpPr>
          <p:nvPr>
            <p:ph idx="1"/>
          </p:nvPr>
        </p:nvSpPr>
        <p:spPr>
          <a:xfrm>
            <a:off x="119743" y="838201"/>
            <a:ext cx="11843657" cy="5812970"/>
          </a:xfrm>
        </p:spPr>
        <p:txBody>
          <a:bodyPr>
            <a:noAutofit/>
          </a:bodyPr>
          <a:lstStyle/>
          <a:p>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Munkamegosztás</a:t>
            </a:r>
          </a:p>
          <a:p>
            <a:pPr marL="342900" lvl="0" indent="-342900">
              <a:lnSpc>
                <a:spcPct val="150000"/>
              </a:lnSpc>
              <a:buFont typeface="Symbol" panose="05050102010706020507" pitchFamily="18" charset="2"/>
              <a:buChar char=""/>
            </a:pP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 munka során az együttműködés Discordon történő hívásokon át és a </a:t>
            </a:r>
            <a:r>
              <a:rPr lang="hu-HU" sz="1800" dirty="0" err="1">
                <a:effectLst/>
                <a:latin typeface="Times New Roman" panose="02020603050405020304" pitchFamily="18" charset="0"/>
                <a:ea typeface="Times New Roman" panose="02020603050405020304" pitchFamily="18" charset="0"/>
                <a:cs typeface="Times New Roman" panose="02020603050405020304" pitchFamily="18" charset="0"/>
              </a:rPr>
              <a:t>Github</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 verziókezelő segítségével lett biztosítva.</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Ötlettervező, projektvezető és programozó (Kiss Levente): </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 Projekt témájának kitalálója, feladatok elosztása, A többi csapattárs közötti kapcsolattartás.</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Fejlesztők (Kiss Levente, Szép Dániel): </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 chat applikáció Frontend és Backend fejlesztése, tesztek megírása, adatbáziskezelés, funkciók megírása.</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1800" b="1" dirty="0" err="1">
                <a:effectLst/>
                <a:latin typeface="Times New Roman" panose="02020603050405020304" pitchFamily="18" charset="0"/>
                <a:ea typeface="Times New Roman" panose="02020603050405020304" pitchFamily="18" charset="0"/>
                <a:cs typeface="Times New Roman" panose="02020603050405020304" pitchFamily="18" charset="0"/>
              </a:rPr>
              <a:t>Designer</a:t>
            </a: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 (Kiss Levente, Szép Dániel): </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 chat applikációnk kinézetének tervezése, megírása, az összes felületen lévő egységesítése.</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Symbol" panose="05050102010706020507" pitchFamily="18" charset="2"/>
              <a:buChar char=""/>
            </a:pP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Dokumentáció megírása (Szép Dániel, Kiss Levente): </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Az applikációt teljes fokát átölelő dokumentáció megírása, végén utolsó korrektúraolvasás.</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hu-HU" sz="1800" b="1" dirty="0">
                <a:effectLst/>
                <a:latin typeface="Times New Roman" panose="02020603050405020304" pitchFamily="18" charset="0"/>
                <a:ea typeface="Times New Roman" panose="02020603050405020304" pitchFamily="18" charset="0"/>
                <a:cs typeface="Times New Roman" panose="02020603050405020304" pitchFamily="18" charset="0"/>
              </a:rPr>
              <a:t>Mesteri munkakerülés (Szabó Richárd):</a:t>
            </a:r>
            <a:r>
              <a:rPr lang="hu-HU" sz="1800" dirty="0">
                <a:effectLst/>
                <a:latin typeface="Times New Roman" panose="02020603050405020304" pitchFamily="18" charset="0"/>
                <a:ea typeface="Times New Roman" panose="02020603050405020304" pitchFamily="18" charset="0"/>
                <a:cs typeface="Times New Roman" panose="02020603050405020304" pitchFamily="18" charset="0"/>
              </a:rPr>
              <a:t> Hívásokba nem megjelenés, hamar lelépés más és más kifogásokkal, kapcsolattartás leszarása.</a:t>
            </a:r>
            <a:endParaRPr lang="hu-H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Szövegdoboz 3">
            <a:extLst>
              <a:ext uri="{FF2B5EF4-FFF2-40B4-BE49-F238E27FC236}">
                <a16:creationId xmlns:a16="http://schemas.microsoft.com/office/drawing/2014/main" id="{1FB21ADE-04FC-5BD8-4AB1-B25938217FAA}"/>
              </a:ext>
            </a:extLst>
          </p:cNvPr>
          <p:cNvSpPr txBox="1"/>
          <p:nvPr/>
        </p:nvSpPr>
        <p:spPr>
          <a:xfrm>
            <a:off x="119744" y="630566"/>
            <a:ext cx="11843656" cy="545790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hu-HU" sz="2400" b="1" dirty="0">
                <a:effectLst/>
                <a:latin typeface="Times New Roman" panose="02020603050405020304" pitchFamily="18" charset="0"/>
                <a:ea typeface="Times New Roman" panose="02020603050405020304" pitchFamily="18" charset="0"/>
              </a:rPr>
              <a:t>Főbb feladatok:</a:t>
            </a:r>
            <a:endParaRPr lang="hu-HU" sz="2400" b="1" dirty="0">
              <a:effectLst/>
              <a:latin typeface="Times New Roman" panose="02020603050405020304" pitchFamily="18" charset="0"/>
            </a:endParaRPr>
          </a:p>
          <a:p>
            <a:pPr marL="342900" lvl="0" indent="-342900" algn="just">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Kiss Levente: </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Applikáció programjainak megírása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XAMPP szerver konfigurálása és fenntartása:</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PhpMyAdmin</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hu-HU" sz="2400" dirty="0" err="1">
                <a:effectLst/>
                <a:latin typeface="Times New Roman" panose="02020603050405020304" pitchFamily="18" charset="0"/>
                <a:ea typeface="Times New Roman" panose="02020603050405020304" pitchFamily="18" charset="0"/>
                <a:cs typeface="Times New Roman" panose="02020603050405020304" pitchFamily="18" charset="0"/>
              </a:rPr>
              <a:t>MySQL</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 Apache szerver a chat applikáció teszteléséhez.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 applikáció fő dizájnjának elkészítése, amit a végén egységessé teszünk az applikáción keresztül.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Alkalmazásnak naprakészen tartása.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Az alkalmazásnak különböző méreteken való futtatása.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
        <p:nvSpPr>
          <p:cNvPr id="5" name="Szövegdoboz 4">
            <a:extLst>
              <a:ext uri="{FF2B5EF4-FFF2-40B4-BE49-F238E27FC236}">
                <a16:creationId xmlns:a16="http://schemas.microsoft.com/office/drawing/2014/main" id="{21911A8B-FFF0-66C3-FFA1-E88CA0EA03DD}"/>
              </a:ext>
            </a:extLst>
          </p:cNvPr>
          <p:cNvSpPr txBox="1"/>
          <p:nvPr/>
        </p:nvSpPr>
        <p:spPr>
          <a:xfrm>
            <a:off x="119743" y="630566"/>
            <a:ext cx="11843656" cy="4452501"/>
          </a:xfrm>
          <a:prstGeom prst="rect">
            <a:avLst/>
          </a:prstGeom>
          <a:noFill/>
        </p:spPr>
        <p:txBody>
          <a:bodyPr wrap="square" rtlCol="0">
            <a:spAutoFit/>
          </a:bodyPr>
          <a:lstStyle/>
          <a:p>
            <a:pPr marL="342900" lvl="0" indent="-342900" algn="just">
              <a:lnSpc>
                <a:spcPct val="150000"/>
              </a:lnSpc>
              <a:buFont typeface="Symbol" panose="05050102010706020507" pitchFamily="18" charset="2"/>
              <a:buChar char=""/>
            </a:pP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Szép Dániel:</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Tesztesetek megírása.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Dokumentáció és prezentáció megalkotása</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spcAft>
                <a:spcPts val="800"/>
              </a:spcAft>
              <a:buFont typeface="Courier New" panose="02070309020205020404" pitchFamily="49" charset="0"/>
              <a:buChar char="o"/>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Program nyelvhelyességének átnézése.</a:t>
            </a:r>
          </a:p>
          <a:p>
            <a:pPr marL="285750" lvl="0" indent="-285750">
              <a:buFont typeface="Arial" panose="020B0604020202020204" pitchFamily="34" charset="0"/>
              <a:buChar char="•"/>
            </a:pPr>
            <a:r>
              <a:rPr lang="hu-HU" sz="2400" b="1" dirty="0"/>
              <a:t>Szabó Richárd: </a:t>
            </a:r>
          </a:p>
          <a:p>
            <a:pPr marL="742950" lvl="1" indent="-285750">
              <a:buFont typeface="Arial" panose="020B0604020202020204" pitchFamily="34" charset="0"/>
              <a:buChar char="•"/>
            </a:pPr>
            <a:r>
              <a:rPr lang="hu-HU" sz="2400" dirty="0"/>
              <a:t>Sajnos Szabó Richárd osztálytársunk nem bírta követelményeinket teljesíteni, mert el volt foglalva a vizsgán kívüli dolgokkal (Pl.: Sorozatok nézésével).</a:t>
            </a:r>
          </a:p>
          <a:p>
            <a:pPr lvl="1" algn="just">
              <a:lnSpc>
                <a:spcPct val="150000"/>
              </a:lnSpc>
              <a:spcAft>
                <a:spcPts val="800"/>
              </a:spcAft>
            </a:pP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hu-HU" dirty="0"/>
          </a:p>
        </p:txBody>
      </p:sp>
    </p:spTree>
    <p:extLst>
      <p:ext uri="{BB962C8B-B14F-4D97-AF65-F5344CB8AC3E}">
        <p14:creationId xmlns:p14="http://schemas.microsoft.com/office/powerpoint/2010/main" val="39619635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
                                            <p:txEl>
                                              <p:pRg st="4" end="4"/>
                                            </p:txEl>
                                          </p:spTgt>
                                        </p:tgtEl>
                                      </p:cBhvr>
                                    </p:animEffect>
                                    <p:set>
                                      <p:cBhvr>
                                        <p:cTn id="19" dur="1" fill="hold">
                                          <p:stCondLst>
                                            <p:cond delay="499"/>
                                          </p:stCondLst>
                                        </p:cTn>
                                        <p:tgtEl>
                                          <p:spTgt spid="3">
                                            <p:txEl>
                                              <p:pRg st="4" end="4"/>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
                                            <p:txEl>
                                              <p:pRg st="5" end="5"/>
                                            </p:txEl>
                                          </p:spTgt>
                                        </p:tgtEl>
                                      </p:cBhvr>
                                    </p:animEffect>
                                    <p:set>
                                      <p:cBhvr>
                                        <p:cTn id="22" dur="1" fill="hold">
                                          <p:stCondLst>
                                            <p:cond delay="499"/>
                                          </p:stCondLst>
                                        </p:cTn>
                                        <p:tgtEl>
                                          <p:spTgt spid="3">
                                            <p:txEl>
                                              <p:pRg st="5" end="5"/>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
                                            <p:txEl>
                                              <p:pRg st="6" end="6"/>
                                            </p:txEl>
                                          </p:spTgt>
                                        </p:tgtEl>
                                      </p:cBhvr>
                                    </p:animEffect>
                                    <p:set>
                                      <p:cBhvr>
                                        <p:cTn id="25" dur="1" fill="hold">
                                          <p:stCondLst>
                                            <p:cond delay="499"/>
                                          </p:stCondLst>
                                        </p:cTn>
                                        <p:tgtEl>
                                          <p:spTgt spid="3">
                                            <p:txEl>
                                              <p:pRg st="6" end="6"/>
                                            </p:txEl>
                                          </p:spTgt>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500"/>
                                        <p:tgtEl>
                                          <p:spTgt spid="5">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fade">
                                      <p:cBhvr>
                                        <p:cTn id="45" dur="500"/>
                                        <p:tgtEl>
                                          <p:spTgt spid="5">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fade">
                                      <p:cBhvr>
                                        <p:cTn id="51" dur="500"/>
                                        <p:tgtEl>
                                          <p:spTgt spid="5">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5">
                                            <p:txEl>
                                              <p:pRg st="0" end="0"/>
                                            </p:txEl>
                                          </p:spTgt>
                                        </p:tgtEl>
                                      </p:cBhvr>
                                    </p:animEffect>
                                    <p:set>
                                      <p:cBhvr>
                                        <p:cTn id="56" dur="1" fill="hold">
                                          <p:stCondLst>
                                            <p:cond delay="499"/>
                                          </p:stCondLst>
                                        </p:cTn>
                                        <p:tgtEl>
                                          <p:spTgt spid="5">
                                            <p:txEl>
                                              <p:pRg st="0" end="0"/>
                                            </p:txEl>
                                          </p:spTgt>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5">
                                            <p:txEl>
                                              <p:pRg st="1" end="1"/>
                                            </p:txEl>
                                          </p:spTgt>
                                        </p:tgtEl>
                                      </p:cBhvr>
                                    </p:animEffect>
                                    <p:set>
                                      <p:cBhvr>
                                        <p:cTn id="59" dur="1" fill="hold">
                                          <p:stCondLst>
                                            <p:cond delay="499"/>
                                          </p:stCondLst>
                                        </p:cTn>
                                        <p:tgtEl>
                                          <p:spTgt spid="5">
                                            <p:txEl>
                                              <p:pRg st="1" end="1"/>
                                            </p:txEl>
                                          </p:spTgt>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5">
                                            <p:txEl>
                                              <p:pRg st="2" end="2"/>
                                            </p:txEl>
                                          </p:spTgt>
                                        </p:tgtEl>
                                      </p:cBhvr>
                                    </p:animEffect>
                                    <p:set>
                                      <p:cBhvr>
                                        <p:cTn id="62" dur="1" fill="hold">
                                          <p:stCondLst>
                                            <p:cond delay="499"/>
                                          </p:stCondLst>
                                        </p:cTn>
                                        <p:tgtEl>
                                          <p:spTgt spid="5">
                                            <p:txEl>
                                              <p:pRg st="2" end="2"/>
                                            </p:txEl>
                                          </p:spTgt>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500"/>
                                        <p:tgtEl>
                                          <p:spTgt spid="5">
                                            <p:txEl>
                                              <p:pRg st="3" end="3"/>
                                            </p:txEl>
                                          </p:spTgt>
                                        </p:tgtEl>
                                      </p:cBhvr>
                                    </p:animEffect>
                                    <p:set>
                                      <p:cBhvr>
                                        <p:cTn id="65" dur="1" fill="hold">
                                          <p:stCondLst>
                                            <p:cond delay="499"/>
                                          </p:stCondLst>
                                        </p:cTn>
                                        <p:tgtEl>
                                          <p:spTgt spid="5">
                                            <p:txEl>
                                              <p:pRg st="3" end="3"/>
                                            </p:txEl>
                                          </p:spTgt>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5">
                                            <p:txEl>
                                              <p:pRg st="4" end="4"/>
                                            </p:txEl>
                                          </p:spTgt>
                                        </p:tgtEl>
                                      </p:cBhvr>
                                    </p:animEffect>
                                    <p:set>
                                      <p:cBhvr>
                                        <p:cTn id="68" dur="1" fill="hold">
                                          <p:stCondLst>
                                            <p:cond delay="499"/>
                                          </p:stCondLst>
                                        </p:cTn>
                                        <p:tgtEl>
                                          <p:spTgt spid="5">
                                            <p:txEl>
                                              <p:pRg st="4" end="4"/>
                                            </p:txEl>
                                          </p:spTgt>
                                        </p:tgtEl>
                                        <p:attrNameLst>
                                          <p:attrName>style.visibility</p:attrName>
                                        </p:attrNameLst>
                                      </p:cBhvr>
                                      <p:to>
                                        <p:strVal val="hidden"/>
                                      </p:to>
                                    </p:set>
                                  </p:childTnLst>
                                </p:cTn>
                              </p:par>
                              <p:par>
                                <p:cTn id="69" presetID="10" presetClass="exit" presetSubtype="0" fill="hold" grpId="0" nodeType="withEffect">
                                  <p:stCondLst>
                                    <p:cond delay="0"/>
                                  </p:stCondLst>
                                  <p:childTnLst>
                                    <p:animEffect transition="out" filter="fade">
                                      <p:cBhvr>
                                        <p:cTn id="70" dur="500"/>
                                        <p:tgtEl>
                                          <p:spTgt spid="5">
                                            <p:txEl>
                                              <p:pRg st="5" end="5"/>
                                            </p:txEl>
                                          </p:spTgt>
                                        </p:tgtEl>
                                      </p:cBhvr>
                                    </p:animEffect>
                                    <p:set>
                                      <p:cBhvr>
                                        <p:cTn id="71" dur="1" fill="hold">
                                          <p:stCondLst>
                                            <p:cond delay="499"/>
                                          </p:stCondLst>
                                        </p:cTn>
                                        <p:tgtEl>
                                          <p:spTgt spid="5">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4CAC7D-FF2F-41E0-A67F-43950DB583E2}"/>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Distribution</a:t>
            </a:r>
            <a:r>
              <a:rPr lang="hu-HU" dirty="0">
                <a:latin typeface="Times New Roman" panose="02020603050405020304" pitchFamily="18" charset="0"/>
                <a:cs typeface="Times New Roman" panose="02020603050405020304" pitchFamily="18" charset="0"/>
              </a:rPr>
              <a:t> of </a:t>
            </a:r>
            <a:r>
              <a:rPr lang="hu-HU" dirty="0" err="1">
                <a:latin typeface="Times New Roman" panose="02020603050405020304" pitchFamily="18" charset="0"/>
                <a:cs typeface="Times New Roman" panose="02020603050405020304" pitchFamily="18" charset="0"/>
              </a:rPr>
              <a:t>work</a:t>
            </a:r>
            <a:r>
              <a:rPr lang="hu-HU" dirty="0">
                <a:latin typeface="Times New Roman" panose="02020603050405020304" pitchFamily="18" charset="0"/>
                <a:cs typeface="Times New Roman" panose="02020603050405020304" pitchFamily="18" charset="0"/>
              </a:rPr>
              <a:t> in the team</a:t>
            </a:r>
          </a:p>
        </p:txBody>
      </p:sp>
      <p:graphicFrame>
        <p:nvGraphicFramePr>
          <p:cNvPr id="6" name="Tartalom helye 5">
            <a:extLst>
              <a:ext uri="{FF2B5EF4-FFF2-40B4-BE49-F238E27FC236}">
                <a16:creationId xmlns:a16="http://schemas.microsoft.com/office/drawing/2014/main" id="{B5314F4A-B331-433A-A868-9386BA2C4FB3}"/>
              </a:ext>
            </a:extLst>
          </p:cNvPr>
          <p:cNvGraphicFramePr>
            <a:graphicFrameLocks noGrp="1"/>
          </p:cNvGraphicFramePr>
          <p:nvPr>
            <p:ph idx="1"/>
            <p:extLst>
              <p:ext uri="{D42A27DB-BD31-4B8C-83A1-F6EECF244321}">
                <p14:modId xmlns:p14="http://schemas.microsoft.com/office/powerpoint/2010/main" val="3950947946"/>
              </p:ext>
            </p:extLst>
          </p:nvPr>
        </p:nvGraphicFramePr>
        <p:xfrm>
          <a:off x="967442" y="1792069"/>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873248"/>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D4DE664-C72A-AF32-CCE6-DFA61B480298}"/>
              </a:ext>
            </a:extLst>
          </p:cNvPr>
          <p:cNvSpPr>
            <a:spLocks noGrp="1"/>
          </p:cNvSpPr>
          <p:nvPr>
            <p:ph type="title"/>
          </p:nvPr>
        </p:nvSpPr>
        <p:spPr/>
        <p:txBody>
          <a:bodyPr>
            <a:normAutofit/>
          </a:bodyPr>
          <a:lstStyle/>
          <a:p>
            <a:r>
              <a:rPr lang="hu-HU" sz="4000" b="1" dirty="0">
                <a:effectLst/>
                <a:latin typeface="Times New Roman" panose="02020603050405020304" pitchFamily="18" charset="0"/>
                <a:ea typeface="Times New Roman" panose="02020603050405020304" pitchFamily="18" charset="0"/>
                <a:cs typeface="Times New Roman" panose="02020603050405020304" pitchFamily="18" charset="0"/>
              </a:rPr>
              <a:t>Köszönetnyilvánítás</a:t>
            </a:r>
            <a:endParaRPr lang="hu-HU" sz="4000" b="1" dirty="0"/>
          </a:p>
        </p:txBody>
      </p:sp>
      <p:sp>
        <p:nvSpPr>
          <p:cNvPr id="3" name="Tartalom helye 2">
            <a:extLst>
              <a:ext uri="{FF2B5EF4-FFF2-40B4-BE49-F238E27FC236}">
                <a16:creationId xmlns:a16="http://schemas.microsoft.com/office/drawing/2014/main" id="{A5734F11-5CB2-AEBC-EF96-B80D6C79EC1A}"/>
              </a:ext>
            </a:extLst>
          </p:cNvPr>
          <p:cNvSpPr>
            <a:spLocks noGrp="1"/>
          </p:cNvSpPr>
          <p:nvPr>
            <p:ph idx="1"/>
          </p:nvPr>
        </p:nvSpPr>
        <p:spPr>
          <a:xfrm>
            <a:off x="838200" y="1401082"/>
            <a:ext cx="10515600" cy="4351338"/>
          </a:xfrm>
        </p:spPr>
        <p:txBody>
          <a:bodyPr>
            <a:noAutofit/>
          </a:bodyPr>
          <a:lstStyle/>
          <a:p>
            <a:pPr marL="403860" indent="-342900">
              <a:lnSpc>
                <a:spcPct val="150000"/>
              </a:lnSpc>
              <a:spcBef>
                <a:spcPts val="1200"/>
              </a:spcBef>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Ezúton szeretnénk megköszönni </a:t>
            </a: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Bloch Tamás </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tanárúrnak, a folyamatos támogatást, szakmai iránymutatást és türelmet, amellyel végigkísérte a munkáink elkészítését. Nélküle ez a vizsgaremek nem jöhetett volna létre ilyen formában.</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403860" indent="-342900">
              <a:lnSpc>
                <a:spcPct val="150000"/>
              </a:lnSpc>
              <a:spcBef>
                <a:spcPts val="1200"/>
              </a:spcBef>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Külön köszönettel tartozunk </a:t>
            </a:r>
            <a:r>
              <a:rPr lang="hu-HU" sz="2400" b="1" dirty="0">
                <a:effectLst/>
                <a:latin typeface="Times New Roman" panose="02020603050405020304" pitchFamily="18" charset="0"/>
                <a:ea typeface="Times New Roman" panose="02020603050405020304" pitchFamily="18" charset="0"/>
                <a:cs typeface="Times New Roman" panose="02020603050405020304" pitchFamily="18" charset="0"/>
              </a:rPr>
              <a:t>Pradalits Tibor </a:t>
            </a: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igazgató úrnak, aki lehetővé tette a projekt megvalósítását, valamint biztosította a szükséges feltételeket és hátteret a munkához.</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89560">
              <a:lnSpc>
                <a:spcPct val="150000"/>
              </a:lnSpc>
              <a:spcBef>
                <a:spcPts val="1200"/>
              </a:spcBef>
              <a:spcAft>
                <a:spcPts val="800"/>
              </a:spcAft>
            </a:pPr>
            <a:r>
              <a:rPr lang="hu-HU" sz="2400" dirty="0">
                <a:effectLst/>
                <a:latin typeface="Times New Roman" panose="02020603050405020304" pitchFamily="18" charset="0"/>
                <a:ea typeface="Times New Roman" panose="02020603050405020304" pitchFamily="18" charset="0"/>
                <a:cs typeface="Times New Roman" panose="02020603050405020304" pitchFamily="18" charset="0"/>
              </a:rPr>
              <a:t>Hálásak vagyunk minden segítségért és biztatásért, amit a folyamat során kaptunk.</a:t>
            </a:r>
            <a:endParaRPr lang="hu-HU"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93562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0C9067-0118-446F-976B-DA6855EA344B}"/>
              </a:ext>
            </a:extLst>
          </p:cNvPr>
          <p:cNvSpPr>
            <a:spLocks noGrp="1"/>
          </p:cNvSpPr>
          <p:nvPr>
            <p:ph type="title"/>
          </p:nvPr>
        </p:nvSpPr>
        <p:spPr/>
        <p:txBody>
          <a:bodyPr/>
          <a:lstStyle/>
          <a:p>
            <a:r>
              <a:rPr lang="hu-HU" dirty="0"/>
              <a:t>1. Szoftver Célja:</a:t>
            </a:r>
          </a:p>
        </p:txBody>
      </p:sp>
      <p:sp>
        <p:nvSpPr>
          <p:cNvPr id="3" name="Tartalom helye 2">
            <a:extLst>
              <a:ext uri="{FF2B5EF4-FFF2-40B4-BE49-F238E27FC236}">
                <a16:creationId xmlns:a16="http://schemas.microsoft.com/office/drawing/2014/main" id="{D9A4FCFC-A10E-45DA-8F2B-BC5B71D5E353}"/>
              </a:ext>
            </a:extLst>
          </p:cNvPr>
          <p:cNvSpPr>
            <a:spLocks noGrp="1"/>
          </p:cNvSpPr>
          <p:nvPr>
            <p:ph idx="1"/>
          </p:nvPr>
        </p:nvSpPr>
        <p:spPr>
          <a:xfrm>
            <a:off x="838200" y="1825625"/>
            <a:ext cx="10283758" cy="4351338"/>
          </a:xfrm>
        </p:spPr>
        <p:txBody>
          <a:bodyPr>
            <a:normAutofit/>
          </a:bodyPr>
          <a:lstStyle/>
          <a:p>
            <a:r>
              <a:rPr lang="hu-HU" dirty="0"/>
              <a:t>A Chatex célja:</a:t>
            </a:r>
          </a:p>
          <a:p>
            <a:pPr marL="971550" lvl="1" indent="-514350">
              <a:buFont typeface="+mj-lt"/>
              <a:buAutoNum type="arabicPeriod"/>
            </a:pPr>
            <a:r>
              <a:rPr lang="hu-HU" dirty="0"/>
              <a:t>alternatívát nyújtson a híres Messenger helyett,</a:t>
            </a:r>
          </a:p>
          <a:p>
            <a:pPr marL="971550" lvl="1" indent="-514350">
              <a:buFont typeface="+mj-lt"/>
              <a:buAutoNum type="arabicPeriod"/>
            </a:pPr>
            <a:r>
              <a:rPr lang="hu-HU" dirty="0"/>
              <a:t>csak az egymás közötti csevegésre fókuszáljon, amik nem ezeket a célokat szolgálták azokkal nem törődtünk,</a:t>
            </a:r>
          </a:p>
          <a:p>
            <a:pPr marL="971550" lvl="1" indent="-514350">
              <a:buFont typeface="+mj-lt"/>
              <a:buAutoNum type="arabicPeriod"/>
            </a:pPr>
            <a:r>
              <a:rPr lang="hu-HU" dirty="0"/>
              <a:t>Használat közben gyors és felhasználó barát felületet nyújtson,</a:t>
            </a:r>
          </a:p>
          <a:p>
            <a:pPr marL="971550" lvl="1" indent="-514350">
              <a:buFont typeface="+mj-lt"/>
              <a:buAutoNum type="arabicPeriod"/>
            </a:pPr>
            <a:r>
              <a:rPr lang="hu-HU" dirty="0"/>
              <a:t>Csevegéskor maradjanak meg a hasznos funkciók pl.: fájl(ok) küldése és a játékos/személyiséget kifejező funkciók is pl.: kép(ek) küldése.</a:t>
            </a:r>
          </a:p>
        </p:txBody>
      </p:sp>
    </p:spTree>
    <p:extLst>
      <p:ext uri="{BB962C8B-B14F-4D97-AF65-F5344CB8AC3E}">
        <p14:creationId xmlns:p14="http://schemas.microsoft.com/office/powerpoint/2010/main" val="3943719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B6CBEE0-60AC-DC73-42C1-9183A487E7E2}"/>
              </a:ext>
            </a:extLst>
          </p:cNvPr>
          <p:cNvSpPr>
            <a:spLocks noGrp="1"/>
          </p:cNvSpPr>
          <p:nvPr>
            <p:ph type="title"/>
          </p:nvPr>
        </p:nvSpPr>
        <p:spPr/>
        <p:txBody>
          <a:bodyPr/>
          <a:lstStyle/>
          <a:p>
            <a:r>
              <a:rPr lang="hu-HU" dirty="0"/>
              <a:t>1. Szoftver Célja:</a:t>
            </a:r>
          </a:p>
        </p:txBody>
      </p:sp>
      <p:sp>
        <p:nvSpPr>
          <p:cNvPr id="4" name="Tartalom helye 3">
            <a:extLst>
              <a:ext uri="{FF2B5EF4-FFF2-40B4-BE49-F238E27FC236}">
                <a16:creationId xmlns:a16="http://schemas.microsoft.com/office/drawing/2014/main" id="{930C8FFD-E8FE-1FF3-0F13-401D6C550201}"/>
              </a:ext>
            </a:extLst>
          </p:cNvPr>
          <p:cNvSpPr>
            <a:spLocks noGrp="1"/>
          </p:cNvSpPr>
          <p:nvPr>
            <p:ph sz="half" idx="1"/>
          </p:nvPr>
        </p:nvSpPr>
        <p:spPr>
          <a:xfrm>
            <a:off x="838200" y="1825625"/>
            <a:ext cx="6710464" cy="4351338"/>
          </a:xfrm>
        </p:spPr>
        <p:txBody>
          <a:bodyPr/>
          <a:lstStyle/>
          <a:p>
            <a:r>
              <a:rPr lang="hu-HU" dirty="0"/>
              <a:t>Sikeresen megvalósított célok:</a:t>
            </a:r>
          </a:p>
          <a:p>
            <a:pPr marL="971550" lvl="1" indent="-514350">
              <a:buFont typeface="+mj-lt"/>
              <a:buAutoNum type="arabicPeriod"/>
            </a:pPr>
            <a:r>
              <a:rPr lang="hu-HU" dirty="0"/>
              <a:t>Messenger alternatíva,</a:t>
            </a:r>
          </a:p>
          <a:p>
            <a:pPr marL="971550" lvl="1" indent="-514350">
              <a:buFont typeface="+mj-lt"/>
              <a:buAutoNum type="arabicPeriod"/>
            </a:pPr>
            <a:r>
              <a:rPr lang="hu-HU" dirty="0"/>
              <a:t>Nincsen egyéb alkalmazáshoz kötve pl.: Facebook</a:t>
            </a:r>
          </a:p>
          <a:p>
            <a:pPr marL="971550" lvl="1" indent="-514350">
              <a:buFont typeface="+mj-lt"/>
              <a:buAutoNum type="arabicPeriod"/>
            </a:pPr>
            <a:r>
              <a:rPr lang="hu-HU" dirty="0"/>
              <a:t>Messenger ihletésű, átdolgozott saját dizájn</a:t>
            </a:r>
          </a:p>
          <a:p>
            <a:pPr marL="971550" lvl="1" indent="-514350">
              <a:buFont typeface="+mj-lt"/>
              <a:buAutoNum type="arabicPeriod"/>
            </a:pPr>
            <a:r>
              <a:rPr lang="hu-HU" dirty="0"/>
              <a:t>Fájlmérethez kötött csatolmányok küldése</a:t>
            </a:r>
          </a:p>
          <a:p>
            <a:pPr marL="971550" lvl="1" indent="-514350">
              <a:buFont typeface="+mj-lt"/>
              <a:buAutoNum type="arabicPeriod"/>
            </a:pPr>
            <a:endParaRPr lang="hu-HU" dirty="0"/>
          </a:p>
        </p:txBody>
      </p:sp>
      <p:sp>
        <p:nvSpPr>
          <p:cNvPr id="8" name="Téglalap 7">
            <a:extLst>
              <a:ext uri="{FF2B5EF4-FFF2-40B4-BE49-F238E27FC236}">
                <a16:creationId xmlns:a16="http://schemas.microsoft.com/office/drawing/2014/main" id="{DB156C1F-E1E8-0924-4F83-2097D625698B}"/>
              </a:ext>
            </a:extLst>
          </p:cNvPr>
          <p:cNvSpPr/>
          <p:nvPr/>
        </p:nvSpPr>
        <p:spPr>
          <a:xfrm>
            <a:off x="8164749" y="1939047"/>
            <a:ext cx="2950723" cy="39170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4222437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066840-29E2-41FA-8338-E267202FC078}"/>
              </a:ext>
            </a:extLst>
          </p:cNvPr>
          <p:cNvSpPr>
            <a:spLocks noGrp="1"/>
          </p:cNvSpPr>
          <p:nvPr>
            <p:ph type="title"/>
          </p:nvPr>
        </p:nvSpPr>
        <p:spPr/>
        <p:txBody>
          <a:bodyPr/>
          <a:lstStyle/>
          <a:p>
            <a:r>
              <a:rPr lang="hu-HU" dirty="0"/>
              <a:t>Műszaki feltételek</a:t>
            </a:r>
          </a:p>
        </p:txBody>
      </p:sp>
      <p:sp>
        <p:nvSpPr>
          <p:cNvPr id="3" name="Tartalom helye 2">
            <a:extLst>
              <a:ext uri="{FF2B5EF4-FFF2-40B4-BE49-F238E27FC236}">
                <a16:creationId xmlns:a16="http://schemas.microsoft.com/office/drawing/2014/main" id="{728A4AFD-9966-43E6-9611-616F5D96F97E}"/>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telefon operációs rendszerének minimum az Android 5.0-át (API 21) vagy újabbat kell futtatnia. Emellett mind az arm32-es, arm64-es, és a x86_64-es architektúrákat kell hogy támogassa.</a:t>
            </a:r>
          </a:p>
        </p:txBody>
      </p:sp>
      <p:pic>
        <p:nvPicPr>
          <p:cNvPr id="5" name="Kép 4">
            <a:extLst>
              <a:ext uri="{FF2B5EF4-FFF2-40B4-BE49-F238E27FC236}">
                <a16:creationId xmlns:a16="http://schemas.microsoft.com/office/drawing/2014/main" id="{2B79160C-C391-4F40-96A0-E27D36CF49C9}"/>
              </a:ext>
            </a:extLst>
          </p:cNvPr>
          <p:cNvPicPr>
            <a:picLocks noChangeAspect="1"/>
          </p:cNvPicPr>
          <p:nvPr/>
        </p:nvPicPr>
        <p:blipFill>
          <a:blip r:embed="rId2"/>
          <a:stretch>
            <a:fillRect/>
          </a:stretch>
        </p:blipFill>
        <p:spPr>
          <a:xfrm>
            <a:off x="3386137" y="4001294"/>
            <a:ext cx="5419725" cy="1676400"/>
          </a:xfrm>
          <a:prstGeom prst="rect">
            <a:avLst/>
          </a:prstGeom>
        </p:spPr>
      </p:pic>
    </p:spTree>
    <p:extLst>
      <p:ext uri="{BB962C8B-B14F-4D97-AF65-F5344CB8AC3E}">
        <p14:creationId xmlns:p14="http://schemas.microsoft.com/office/powerpoint/2010/main" val="482542136"/>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3B69D1-177D-4A60-937B-666A0BD506A1}"/>
              </a:ext>
            </a:extLst>
          </p:cNvPr>
          <p:cNvSpPr>
            <a:spLocks noGrp="1"/>
          </p:cNvSpPr>
          <p:nvPr>
            <p:ph type="title"/>
          </p:nvPr>
        </p:nvSpPr>
        <p:spPr/>
        <p:txBody>
          <a:bodyPr/>
          <a:lstStyle/>
          <a:p>
            <a:r>
              <a:rPr lang="hu-HU" b="1" dirty="0"/>
              <a:t>Fejlesztői környezet</a:t>
            </a:r>
            <a:endParaRPr lang="hu-HU" dirty="0"/>
          </a:p>
        </p:txBody>
      </p:sp>
      <p:sp>
        <p:nvSpPr>
          <p:cNvPr id="3" name="Tartalom helye 2">
            <a:extLst>
              <a:ext uri="{FF2B5EF4-FFF2-40B4-BE49-F238E27FC236}">
                <a16:creationId xmlns:a16="http://schemas.microsoft.com/office/drawing/2014/main" id="{E882D62E-3ECE-41B0-A441-1EFA04CE6470}"/>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chat applikációnk elkészítéséhez többféle fejlesztőeszközöket használtunk. A kód nagy részét Visual Studio Code-ban írtuk meg.</a:t>
            </a:r>
            <a:br>
              <a:rPr lang="hu-HU" dirty="0">
                <a:latin typeface="Times New Roman" panose="02020603050405020304" pitchFamily="18" charset="0"/>
                <a:cs typeface="Times New Roman" panose="02020603050405020304" pitchFamily="18" charset="0"/>
              </a:rPr>
            </a:br>
            <a:r>
              <a:rPr lang="hu-HU" dirty="0">
                <a:latin typeface="Times New Roman" panose="02020603050405020304" pitchFamily="18" charset="0"/>
                <a:cs typeface="Times New Roman" panose="02020603050405020304" pitchFamily="18" charset="0"/>
              </a:rPr>
              <a:t>Az XAMPP program használatával hajtottuk végre a MySQL adatbáziskezelést és a PHP-t, főleg, hogy lehetővé teszi, hogy lokálisan </a:t>
            </a:r>
          </a:p>
          <a:p>
            <a:r>
              <a:rPr lang="hu-HU" dirty="0">
                <a:latin typeface="Times New Roman" panose="02020603050405020304" pitchFamily="18" charset="0"/>
                <a:cs typeface="Times New Roman" panose="02020603050405020304" pitchFamily="18" charset="0"/>
              </a:rPr>
              <a:t>fejlesszük és teszteljük applikációnkat. </a:t>
            </a:r>
            <a:r>
              <a:rPr lang="hu-HU">
                <a:latin typeface="Times New Roman" panose="02020603050405020304" pitchFamily="18" charset="0"/>
                <a:cs typeface="Times New Roman" panose="02020603050405020304" pitchFamily="18" charset="0"/>
              </a:rPr>
              <a:t>Az adatbázisunk </a:t>
            </a:r>
            <a:r>
              <a:rPr lang="hu-HU" dirty="0">
                <a:latin typeface="Times New Roman" panose="02020603050405020304" pitchFamily="18" charset="0"/>
                <a:cs typeface="Times New Roman" panose="02020603050405020304" pitchFamily="18" charset="0"/>
              </a:rPr>
              <a:t>karbantartására a phpMyAdmin segítségét vettük igénybe, utána a MySQL adatbáziskezelő rendszer tárolja és kezeli a felhasználókhoz és a chatekhez tartozó adatokat</a:t>
            </a:r>
          </a:p>
        </p:txBody>
      </p:sp>
    </p:spTree>
    <p:extLst>
      <p:ext uri="{BB962C8B-B14F-4D97-AF65-F5344CB8AC3E}">
        <p14:creationId xmlns:p14="http://schemas.microsoft.com/office/powerpoint/2010/main" val="283190170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E59F20-0D72-4B67-9C6F-69D1A3770FEF}"/>
              </a:ext>
            </a:extLst>
          </p:cNvPr>
          <p:cNvSpPr>
            <a:spLocks noGrp="1"/>
          </p:cNvSpPr>
          <p:nvPr>
            <p:ph type="title"/>
          </p:nvPr>
        </p:nvSpPr>
        <p:spPr>
          <a:xfrm>
            <a:off x="343249" y="142510"/>
            <a:ext cx="10515600" cy="1325563"/>
          </a:xfrm>
        </p:spPr>
        <p:txBody>
          <a:bodyPr/>
          <a:lstStyle/>
          <a:p>
            <a:r>
              <a:rPr lang="hu-HU" dirty="0"/>
              <a:t>Fejlesztői eszközök - Frontend</a:t>
            </a:r>
          </a:p>
        </p:txBody>
      </p:sp>
      <p:sp>
        <p:nvSpPr>
          <p:cNvPr id="3" name="Tartalom helye 2">
            <a:extLst>
              <a:ext uri="{FF2B5EF4-FFF2-40B4-BE49-F238E27FC236}">
                <a16:creationId xmlns:a16="http://schemas.microsoft.com/office/drawing/2014/main" id="{DA2C4668-4163-46B8-B14E-7E6448779E0E}"/>
              </a:ext>
            </a:extLst>
          </p:cNvPr>
          <p:cNvSpPr>
            <a:spLocks noGrp="1"/>
          </p:cNvSpPr>
          <p:nvPr>
            <p:ph idx="1"/>
          </p:nvPr>
        </p:nvSpPr>
        <p:spPr>
          <a:xfrm>
            <a:off x="268448" y="1468073"/>
            <a:ext cx="11085352" cy="4708890"/>
          </a:xfrm>
        </p:spPr>
        <p:txBody>
          <a:bodyPr>
            <a:normAutofit fontScale="77500" lnSpcReduction="20000"/>
          </a:bodyPr>
          <a:lstStyle/>
          <a:p>
            <a:pPr marL="0" indent="0" eaLnBrk="0" fontAlgn="base" hangingPunct="0">
              <a:lnSpc>
                <a:spcPct val="100000"/>
              </a:lnSpc>
              <a:spcBef>
                <a:spcPct val="0"/>
              </a:spcBef>
              <a:spcAft>
                <a:spcPct val="0"/>
              </a:spcAft>
              <a:buNone/>
            </a:pPr>
            <a:r>
              <a:rPr lang="hu-HU" altLang="hu-HU" sz="4000" b="1" dirty="0" bmk="_Toc194994277">
                <a:latin typeface="Times New Roman" panose="02020603050405020304" pitchFamily="18" charset="0"/>
                <a:ea typeface="Times New Roman" panose="02020603050405020304" pitchFamily="18" charset="0"/>
                <a:cs typeface="Times New Roman" panose="02020603050405020304" pitchFamily="18" charset="0"/>
              </a:rPr>
              <a:t>Flutter</a:t>
            </a:r>
            <a:endParaRPr lang="hu-HU" altLang="hu-HU" sz="32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hu-HU" altLang="hu-HU"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 Flutter egy szoftverfejlesztő készlet (SDK)</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Google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ltal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trehozott 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 forr</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ú</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amely megk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ö</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 a nat</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 mobil-, web-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asztali alkalmaz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sok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egyetlen 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zisb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p>
          <a:p>
            <a:pPr marL="0" lvl="0" indent="0" fontAlgn="base">
              <a:buNone/>
            </a:pPr>
            <a:r>
              <a:rPr lang="hu-HU" b="1" dirty="0"/>
              <a:t>Platformok közötti fejlesztés:</a:t>
            </a:r>
            <a:r>
              <a:rPr lang="hu-HU" dirty="0"/>
              <a:t> Lehetővé teszi Android, iOS, Windows, macOS, Linux és webes alkalmazások létrehozását egyetlen kódbázissal.</a:t>
            </a:r>
          </a:p>
          <a:p>
            <a:pPr marL="0" lvl="0" indent="0" fontAlgn="base">
              <a:buNone/>
            </a:pPr>
            <a:r>
              <a:rPr lang="hu-HU" b="1" dirty="0"/>
              <a:t>Meleg újratöltés:</a:t>
            </a:r>
            <a:r>
              <a:rPr lang="hu-HU" dirty="0"/>
              <a:t> A fejlesztők valós időben láthatják a kódváltozásokat anélkül, hogy a teljes alkalmazást újra kellene fordítaniuk.</a:t>
            </a:r>
          </a:p>
          <a:p>
            <a:pPr marL="0" lvl="0" indent="0" fontAlgn="base">
              <a:buNone/>
            </a:pPr>
            <a:r>
              <a:rPr lang="hu-HU" b="1" dirty="0"/>
              <a:t>Rugalmas felhasználói felület:</a:t>
            </a:r>
            <a:r>
              <a:rPr lang="hu-HU" dirty="0"/>
              <a:t> Használjon testreszabható widgeteket, amelyek lehetővé teszik, hogy minden platformon natív megjelenésű és hangulatú alkalmazásokat tervezzen.</a:t>
            </a:r>
          </a:p>
          <a:p>
            <a:pPr marL="0" lvl="0" indent="0" fontAlgn="base">
              <a:buNone/>
            </a:pPr>
            <a:r>
              <a:rPr lang="hu-HU" b="1" dirty="0"/>
              <a:t>Optimalizált teljesítmény:</a:t>
            </a:r>
            <a:r>
              <a:rPr lang="hu-HU" dirty="0"/>
              <a:t> A natív kódösszeállításnak és a Skia használatának köszönhetően az alkalmazások gyorsak és gördülékenyek.</a:t>
            </a:r>
          </a:p>
          <a:p>
            <a:pPr marL="0" lvl="0" indent="0" fontAlgn="base">
              <a:buNone/>
            </a:pPr>
            <a:r>
              <a:rPr lang="hu-HU" b="1" dirty="0"/>
              <a:t>Több IDE támogatása:</a:t>
            </a:r>
            <a:r>
              <a:rPr lang="hu-HU" dirty="0"/>
              <a:t> Az alkalmazások a Flutter segítségével fejleszthetők olyan szerkesztőkben, mint az Android Studio, a Visual Studio Code és az IntelliJ.</a:t>
            </a:r>
          </a:p>
        </p:txBody>
      </p:sp>
      <p:sp>
        <p:nvSpPr>
          <p:cNvPr id="6" name="Rectangle 5">
            <a:extLst>
              <a:ext uri="{FF2B5EF4-FFF2-40B4-BE49-F238E27FC236}">
                <a16:creationId xmlns:a16="http://schemas.microsoft.com/office/drawing/2014/main" id="{BEB01401-C104-4F06-9EC8-DDD73AEF4C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u-HU"/>
          </a:p>
        </p:txBody>
      </p:sp>
      <p:pic>
        <p:nvPicPr>
          <p:cNvPr id="2052" name="Kép 32" descr="9DB981C1">
            <a:extLst>
              <a:ext uri="{FF2B5EF4-FFF2-40B4-BE49-F238E27FC236}">
                <a16:creationId xmlns:a16="http://schemas.microsoft.com/office/drawing/2014/main" id="{B441AA01-ABC2-4821-9BB8-7190228C3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46" y="1255173"/>
            <a:ext cx="676362" cy="676362"/>
          </a:xfrm>
          <a:prstGeom prst="rect">
            <a:avLst/>
          </a:prstGeom>
          <a:noFill/>
          <a:extLst>
            <a:ext uri="{909E8E84-426E-40DD-AFC4-6F175D3DCCD1}">
              <a14:hiddenFill xmlns:a14="http://schemas.microsoft.com/office/drawing/2010/main">
                <a:solidFill>
                  <a:srgbClr val="FFFFFF"/>
                </a:solidFill>
              </a14:hiddenFill>
            </a:ext>
          </a:extLst>
        </p:spPr>
      </p:pic>
      <p:sp>
        <p:nvSpPr>
          <p:cNvPr id="8" name="Szövegdoboz 7">
            <a:extLst>
              <a:ext uri="{FF2B5EF4-FFF2-40B4-BE49-F238E27FC236}">
                <a16:creationId xmlns:a16="http://schemas.microsoft.com/office/drawing/2014/main" id="{57A01E01-6131-4CDA-8903-399D504676FA}"/>
              </a:ext>
            </a:extLst>
          </p:cNvPr>
          <p:cNvSpPr txBox="1"/>
          <p:nvPr/>
        </p:nvSpPr>
        <p:spPr>
          <a:xfrm>
            <a:off x="268448" y="1317089"/>
            <a:ext cx="10828639" cy="2323713"/>
          </a:xfrm>
          <a:prstGeom prst="rect">
            <a:avLst/>
          </a:prstGeom>
          <a:noFill/>
        </p:spPr>
        <p:txBody>
          <a:bodyPr wrap="square" rtlCol="0">
            <a:spAutoFit/>
          </a:bodyPr>
          <a:lstStyle/>
          <a:p>
            <a:r>
              <a:rPr lang="hu-HU" sz="3700" b="1" dirty="0"/>
              <a:t>HTML (Hypertext Markup Language)</a:t>
            </a:r>
          </a:p>
          <a:p>
            <a:r>
              <a:rPr lang="hu-HU" dirty="0"/>
              <a:t>Leíró nyelv, melyet weboldalak készítéséhez fejlesztettek ki, és mára már internetes szabvánnyá vált.</a:t>
            </a:r>
          </a:p>
          <a:p>
            <a:pPr lvl="0"/>
            <a:r>
              <a:rPr lang="hu-HU" dirty="0"/>
              <a:t>A HTML-lel egy webhely szerkezetét, illetve tartalmát szokás meghatározni. Létrehozhatók vele például bekezdések, címsorok, táblázatok, elhelyezhetők képek, és így tovább.</a:t>
            </a:r>
          </a:p>
          <a:p>
            <a:pPr lvl="0"/>
            <a:r>
              <a:rPr lang="hu-HU" dirty="0"/>
              <a:t>Összes böngésző felismeri.</a:t>
            </a:r>
          </a:p>
          <a:p>
            <a:pPr lvl="0"/>
            <a:r>
              <a:rPr lang="hu-HU" dirty="0"/>
              <a:t>Az új jelszó kérésért használjuk a Form-ot.</a:t>
            </a:r>
          </a:p>
          <a:p>
            <a:pPr marL="285750" indent="-285750">
              <a:buFont typeface="Arial" panose="020B0604020202020204" pitchFamily="34" charset="0"/>
              <a:buChar char="•"/>
            </a:pPr>
            <a:endParaRPr lang="hu-HU" dirty="0"/>
          </a:p>
        </p:txBody>
      </p:sp>
      <p:pic>
        <p:nvPicPr>
          <p:cNvPr id="12" name="Kép 11" descr="C:\Users\User\AppData\Local\Microsoft\Windows\INetCache\Content.MSO\858A72FB.tmp">
            <a:extLst>
              <a:ext uri="{FF2B5EF4-FFF2-40B4-BE49-F238E27FC236}">
                <a16:creationId xmlns:a16="http://schemas.microsoft.com/office/drawing/2014/main" id="{36DFD9AF-CC4D-4285-BF83-6E9C85C63E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008" y="1343733"/>
            <a:ext cx="676362" cy="533699"/>
          </a:xfrm>
          <a:prstGeom prst="rect">
            <a:avLst/>
          </a:prstGeom>
          <a:noFill/>
          <a:ln>
            <a:noFill/>
          </a:ln>
        </p:spPr>
      </p:pic>
    </p:spTree>
    <p:extLst>
      <p:ext uri="{BB962C8B-B14F-4D97-AF65-F5344CB8AC3E}">
        <p14:creationId xmlns:p14="http://schemas.microsoft.com/office/powerpoint/2010/main" val="307919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2"/>
                                        </p:tgtEl>
                                      </p:cBhvr>
                                    </p:animEffect>
                                    <p:set>
                                      <p:cBhvr>
                                        <p:cTn id="10" dur="1" fill="hold">
                                          <p:stCondLst>
                                            <p:cond delay="499"/>
                                          </p:stCondLst>
                                        </p:cTn>
                                        <p:tgtEl>
                                          <p:spTgt spid="205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5" end="5"/>
                                            </p:txEl>
                                          </p:spTgt>
                                        </p:tgtEl>
                                      </p:cBhvr>
                                    </p:animEffect>
                                    <p:set>
                                      <p:cBhvr>
                                        <p:cTn id="25" dur="1" fill="hold">
                                          <p:stCondLst>
                                            <p:cond delay="499"/>
                                          </p:stCondLst>
                                        </p:cTn>
                                        <p:tgtEl>
                                          <p:spTgt spid="3">
                                            <p:txEl>
                                              <p:pRg st="5" end="5"/>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6" end="6"/>
                                            </p:txEl>
                                          </p:spTgt>
                                        </p:tgtEl>
                                      </p:cBhvr>
                                    </p:animEffect>
                                    <p:set>
                                      <p:cBhvr>
                                        <p:cTn id="28" dur="1" fill="hold">
                                          <p:stCondLst>
                                            <p:cond delay="499"/>
                                          </p:stCondLst>
                                        </p:cTn>
                                        <p:tgtEl>
                                          <p:spTgt spid="3">
                                            <p:txEl>
                                              <p:pRg st="6" end="6"/>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fade">
                                      <p:cBhvr>
                                        <p:cTn id="43" dur="500"/>
                                        <p:tgtEl>
                                          <p:spTgt spid="8">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705089-F9EF-4471-A4E7-CE51055F9CE1}"/>
              </a:ext>
            </a:extLst>
          </p:cNvPr>
          <p:cNvSpPr>
            <a:spLocks noGrp="1"/>
          </p:cNvSpPr>
          <p:nvPr>
            <p:ph type="title"/>
          </p:nvPr>
        </p:nvSpPr>
        <p:spPr/>
        <p:txBody>
          <a:bodyPr/>
          <a:lstStyle/>
          <a:p>
            <a:r>
              <a:rPr lang="hu-HU" dirty="0"/>
              <a:t>Fejlesztői eszközök - Backend</a:t>
            </a:r>
          </a:p>
        </p:txBody>
      </p:sp>
      <p:sp>
        <p:nvSpPr>
          <p:cNvPr id="3" name="Tartalom helye 2">
            <a:extLst>
              <a:ext uri="{FF2B5EF4-FFF2-40B4-BE49-F238E27FC236}">
                <a16:creationId xmlns:a16="http://schemas.microsoft.com/office/drawing/2014/main" id="{3A67E978-11E1-436D-B07D-8A6320ED7B8C}"/>
              </a:ext>
            </a:extLst>
          </p:cNvPr>
          <p:cNvSpPr>
            <a:spLocks noGrp="1"/>
          </p:cNvSpPr>
          <p:nvPr>
            <p:ph idx="1"/>
          </p:nvPr>
        </p:nvSpPr>
        <p:spPr/>
        <p:txBody>
          <a:bodyPr/>
          <a:lstStyle/>
          <a:p>
            <a:pPr marL="0" indent="0">
              <a:buNone/>
            </a:pPr>
            <a:r>
              <a:rPr lang="hu-HU" b="1" dirty="0"/>
              <a:t>PHP (Hypertext Preprocessor)</a:t>
            </a:r>
            <a:br>
              <a:rPr lang="hu-HU" b="1" dirty="0"/>
            </a:br>
            <a:r>
              <a:rPr lang="hu-HU" sz="1800" dirty="0"/>
              <a:t>A </a:t>
            </a:r>
            <a:r>
              <a:rPr lang="hu-HU" sz="1800" b="1" dirty="0"/>
              <a:t>PHP</a:t>
            </a:r>
            <a:r>
              <a:rPr lang="hu-HU" sz="1800" dirty="0"/>
              <a:t> egy általános szerveroldali szkriptnyelv dinamikus weblapok készítésére. Az első szkriptnyelvek egyike.</a:t>
            </a:r>
            <a:br>
              <a:rPr lang="hu-HU" sz="1800" dirty="0"/>
            </a:br>
            <a:r>
              <a:rPr lang="hu-HU" sz="1800" dirty="0"/>
              <a:t>Sok különböző platform használja, és relációs adatbázisok kezelésére is megfelel, rendelkezik beágyazott SQL programkönyvtárakkal.</a:t>
            </a:r>
            <a:br>
              <a:rPr lang="hu-HU" sz="1800" dirty="0"/>
            </a:br>
            <a:r>
              <a:rPr lang="hu-HU" sz="1800" dirty="0"/>
              <a:t>Közvetlenül lehet hozzá adatbázisokat integrálni.</a:t>
            </a:r>
          </a:p>
          <a:p>
            <a:pPr marL="0" indent="0">
              <a:buNone/>
            </a:pPr>
            <a:endParaRPr lang="hu-HU" dirty="0"/>
          </a:p>
        </p:txBody>
      </p:sp>
      <p:pic>
        <p:nvPicPr>
          <p:cNvPr id="4" name="Kép 3" descr="C:\Users\User\AppData\Local\Microsoft\Windows\INetCache\Content.MSO\A4EA993F.tmp">
            <a:extLst>
              <a:ext uri="{FF2B5EF4-FFF2-40B4-BE49-F238E27FC236}">
                <a16:creationId xmlns:a16="http://schemas.microsoft.com/office/drawing/2014/main" id="{B9100A85-6150-417C-966B-58E8BEA0F0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7709" y="1690688"/>
            <a:ext cx="887068" cy="604122"/>
          </a:xfrm>
          <a:prstGeom prst="rect">
            <a:avLst/>
          </a:prstGeom>
          <a:noFill/>
          <a:ln>
            <a:noFill/>
          </a:ln>
        </p:spPr>
      </p:pic>
      <p:sp>
        <p:nvSpPr>
          <p:cNvPr id="5" name="Szövegdoboz 4">
            <a:extLst>
              <a:ext uri="{FF2B5EF4-FFF2-40B4-BE49-F238E27FC236}">
                <a16:creationId xmlns:a16="http://schemas.microsoft.com/office/drawing/2014/main" id="{6940483B-9FA5-4664-AEFC-FFEA609A7482}"/>
              </a:ext>
            </a:extLst>
          </p:cNvPr>
          <p:cNvSpPr txBox="1"/>
          <p:nvPr/>
        </p:nvSpPr>
        <p:spPr>
          <a:xfrm>
            <a:off x="838200" y="1776764"/>
            <a:ext cx="10515599" cy="2616101"/>
          </a:xfrm>
          <a:prstGeom prst="rect">
            <a:avLst/>
          </a:prstGeom>
          <a:noFill/>
        </p:spPr>
        <p:txBody>
          <a:bodyPr wrap="square" rtlCol="0">
            <a:spAutoFit/>
          </a:bodyPr>
          <a:lstStyle/>
          <a:p>
            <a:r>
              <a:rPr lang="hu-HU" sz="2800" b="1" dirty="0"/>
              <a:t>MySQL</a:t>
            </a:r>
          </a:p>
          <a:p>
            <a:pPr lvl="0"/>
            <a:r>
              <a:rPr lang="hu-HU" dirty="0"/>
              <a:t>A MySQL az egyik legelterjedtebb adatbázis-kezelő, aminek egyik oka lehet, hogy a teljesen nyílt forráskódú LAMP (Linux–Apache–MySQL–PHP) összeállítás részeként költséghatékony és egyszerűen beállítható megoldást ad dinamikus webhelyek szolgáltatására.</a:t>
            </a:r>
          </a:p>
          <a:p>
            <a:pPr lvl="0"/>
            <a:r>
              <a:rPr lang="hu-HU" dirty="0"/>
              <a:t>MySQLi segítségével lehet integrálni a PHP-val</a:t>
            </a:r>
          </a:p>
          <a:p>
            <a:pPr lvl="0"/>
            <a:r>
              <a:rPr lang="hu-HU" dirty="0"/>
              <a:t>PhpMyAdmin segítségével könnyebb adatbáziskezelés, mivel támogatja a táblák létrehozását, módosítását, importálást és exportálást.</a:t>
            </a:r>
          </a:p>
          <a:p>
            <a:endParaRPr lang="hu-HU" sz="2800" b="1" dirty="0"/>
          </a:p>
        </p:txBody>
      </p:sp>
      <p:pic>
        <p:nvPicPr>
          <p:cNvPr id="6" name="Kép 5" descr="C:\Users\User\AppData\Local\Microsoft\Windows\INetCache\Content.MSO\5CD334A5.tmp">
            <a:extLst>
              <a:ext uri="{FF2B5EF4-FFF2-40B4-BE49-F238E27FC236}">
                <a16:creationId xmlns:a16="http://schemas.microsoft.com/office/drawing/2014/main" id="{B594A607-CD4E-4476-8AB0-349C21D0E6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626" y="1825625"/>
            <a:ext cx="539750" cy="539750"/>
          </a:xfrm>
          <a:prstGeom prst="rect">
            <a:avLst/>
          </a:prstGeom>
          <a:noFill/>
          <a:ln>
            <a:noFill/>
          </a:ln>
        </p:spPr>
      </p:pic>
      <p:sp>
        <p:nvSpPr>
          <p:cNvPr id="7" name="Szövegdoboz 6">
            <a:extLst>
              <a:ext uri="{FF2B5EF4-FFF2-40B4-BE49-F238E27FC236}">
                <a16:creationId xmlns:a16="http://schemas.microsoft.com/office/drawing/2014/main" id="{836E7931-B9B0-4859-A6EB-4DC572EF50DD}"/>
              </a:ext>
            </a:extLst>
          </p:cNvPr>
          <p:cNvSpPr txBox="1"/>
          <p:nvPr/>
        </p:nvSpPr>
        <p:spPr>
          <a:xfrm>
            <a:off x="838201" y="1830594"/>
            <a:ext cx="10515598" cy="4678204"/>
          </a:xfrm>
          <a:prstGeom prst="rect">
            <a:avLst/>
          </a:prstGeom>
          <a:noFill/>
        </p:spPr>
        <p:txBody>
          <a:bodyPr wrap="square" rtlCol="0">
            <a:spAutoFit/>
          </a:bodyPr>
          <a:lstStyle/>
          <a:p>
            <a:r>
              <a:rPr lang="hu-HU" sz="2800" b="1" dirty="0"/>
              <a:t>Dart</a:t>
            </a:r>
          </a:p>
          <a:p>
            <a:r>
              <a:rPr lang="hu-HU" dirty="0"/>
              <a:t>A Dart célkitűzése a webböngészők fő szkriptnyelvének, a JavaScriptnek a lecserélése. Kísérletet tesznek a JavaScript problémáinak megoldására, miközben a nyelv jobb teljesítményt nyújt, könnyebben lehet fejlesztőeszközöket alkalmazni a nagyobb szabású projektekhez, és egyben biztonságosabb is.</a:t>
            </a:r>
          </a:p>
          <a:p>
            <a:pPr lvl="0"/>
            <a:r>
              <a:rPr lang="hu-HU" dirty="0"/>
              <a:t>Típusos nyelv: a változóknak meg kell adni a típusát a létrehozásuk során. Ez jó, mert így minden változóról pontosan tudjuk mi is és a Dart is, hogy milyen jellegű adatként bánjon vele. Sőt dinamikusan típusos, ami azt jelenti, hogy akár saját típusokat is kreálhatunk és használhatunk a Dart programunkon belül.</a:t>
            </a:r>
          </a:p>
          <a:p>
            <a:pPr lvl="0"/>
            <a:r>
              <a:rPr lang="hu-HU" dirty="0"/>
              <a:t>Null-biztos: ami megköveteli, hogy minden változónak legyen értéke. Ez megelőzi az olyan jellegű hibákat, hogy bármely változó véletlenül null értéket kapjon. Gyakori eset például, amikor egy függvény egy egész értéket vár, de null értéket kap, akkor az alkalmazás futási idejű hibát jelez. Ez a fajta hiba nagyon nehezen deríthető fel. A Dart-ban ez eleve kizárt.</a:t>
            </a:r>
          </a:p>
          <a:p>
            <a:pPr lvl="0"/>
            <a:r>
              <a:rPr lang="hu-HU" dirty="0"/>
              <a:t>Rengeteg különböző könyvtárral (library), beépített típussal rendelkezik.</a:t>
            </a:r>
          </a:p>
          <a:p>
            <a:pPr lvl="0"/>
            <a:r>
              <a:rPr lang="hu-HU" dirty="0"/>
              <a:t>A kódot kétféleképpen futtathatjuk: natív platformon, ami a mobil és asztali eszközöket célozza meg. Web platformon, ami azt jelenti, hogy a Dart nyelv segítségével webalkalmazásokat is készíthetünk, melynek során a Dart a JavaScript-re fordítódik át.</a:t>
            </a:r>
          </a:p>
          <a:p>
            <a:endParaRPr lang="hu-HU" dirty="0"/>
          </a:p>
        </p:txBody>
      </p:sp>
      <p:pic>
        <p:nvPicPr>
          <p:cNvPr id="8" name="Kép 7" descr="C:\Users\User\AppData\Local\Microsoft\Windows\INetCache\Content.MSO\5E75EF49.tmp">
            <a:extLst>
              <a:ext uri="{FF2B5EF4-FFF2-40B4-BE49-F238E27FC236}">
                <a16:creationId xmlns:a16="http://schemas.microsoft.com/office/drawing/2014/main" id="{7676850B-B3B1-4239-9246-DF533E6F486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731" y="1814212"/>
            <a:ext cx="539750" cy="526508"/>
          </a:xfrm>
          <a:prstGeom prst="rect">
            <a:avLst/>
          </a:prstGeom>
          <a:noFill/>
          <a:ln>
            <a:noFill/>
          </a:ln>
        </p:spPr>
      </p:pic>
    </p:spTree>
    <p:extLst>
      <p:ext uri="{BB962C8B-B14F-4D97-AF65-F5344CB8AC3E}">
        <p14:creationId xmlns:p14="http://schemas.microsoft.com/office/powerpoint/2010/main" val="1655492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FF10A5F-D598-40F4-901B-9DEE5C349416}"/>
              </a:ext>
            </a:extLst>
          </p:cNvPr>
          <p:cNvSpPr>
            <a:spLocks noGrp="1"/>
          </p:cNvSpPr>
          <p:nvPr>
            <p:ph type="title"/>
          </p:nvPr>
        </p:nvSpPr>
        <p:spPr>
          <a:xfrm>
            <a:off x="179032" y="-315255"/>
            <a:ext cx="10515600" cy="1325563"/>
          </a:xfrm>
        </p:spPr>
        <p:txBody>
          <a:bodyPr/>
          <a:lstStyle/>
          <a:p>
            <a:r>
              <a:rPr lang="hu-HU" dirty="0"/>
              <a:t>Adatbázis</a:t>
            </a:r>
          </a:p>
        </p:txBody>
      </p:sp>
      <p:sp>
        <p:nvSpPr>
          <p:cNvPr id="3" name="Tartalom helye 2">
            <a:extLst>
              <a:ext uri="{FF2B5EF4-FFF2-40B4-BE49-F238E27FC236}">
                <a16:creationId xmlns:a16="http://schemas.microsoft.com/office/drawing/2014/main" id="{B711B3F4-5667-4991-AB2C-4740C8D66522}"/>
              </a:ext>
            </a:extLst>
          </p:cNvPr>
          <p:cNvSpPr>
            <a:spLocks noGrp="1"/>
          </p:cNvSpPr>
          <p:nvPr>
            <p:ph idx="1"/>
          </p:nvPr>
        </p:nvSpPr>
        <p:spPr>
          <a:xfrm>
            <a:off x="179032" y="655202"/>
            <a:ext cx="9805052" cy="5847691"/>
          </a:xfrm>
        </p:spPr>
        <p:txBody>
          <a:bodyPr>
            <a:normAutofit fontScale="25000" lnSpcReduction="20000"/>
          </a:bodyPr>
          <a:lstStyle/>
          <a:p>
            <a:r>
              <a:rPr lang="hu-HU" sz="7200" dirty="0"/>
              <a:t>id (fő azonosító): Ez a mező az adott felhasználó azonosítója. Ez az elsődleges kulcs, szóval egyedi minden egyes felhasználónak ezért segít megkülönböztetni különböző felhasználókat a táblában. Ehhez az azonosítóhoz kapcsolódik az összes többi azonosító, mivel ez a fő azonosító.</a:t>
            </a:r>
          </a:p>
          <a:p>
            <a:r>
              <a:rPr lang="hu-HU" sz="7200" dirty="0"/>
              <a:t>preferred_lang (kiválasztott nyelv): Ez a mező a felhasználó által kiválasztott nyelv adatait tárolja, Egyelőre még csak magyar és angol nyelv elérhető.</a:t>
            </a:r>
          </a:p>
          <a:p>
            <a:r>
              <a:rPr lang="hu-HU" sz="7200" dirty="0"/>
              <a:t>profile_picture (profilkép): Ez a mező az adott felhasználó profilképe, a felhasználó állítja be egy JPEG, PNG, GIF, Animated GIF, WebP, Animated WebP, BMP, and WBMP formátumu képpel, ha nem állít be profilképet, az applikáció az alapértelmezettet adja a felhasználónak.</a:t>
            </a:r>
          </a:p>
          <a:p>
            <a:r>
              <a:rPr lang="hu-HU" sz="7200" dirty="0"/>
              <a:t>username (felhasználónév): Ez a mező tartalmazza az adott felhasználó által megadott felhasználónevet, ezzel a névvel tudnak a többi felhasználók rákeresni erre a személyre, ez a név jelenik meg a chatekben.</a:t>
            </a:r>
          </a:p>
          <a:p>
            <a:r>
              <a:rPr lang="hu-HU" sz="7200" dirty="0"/>
              <a:t>email (email cím): Ez a mező tartalmazza az adott felhasználó által megadott email címet, erre az email címre fogja megkapni a felhasználó az összes üzenetet a rendszertől (pl.: új jelszó kérés).</a:t>
            </a:r>
          </a:p>
          <a:p>
            <a:r>
              <a:rPr lang="hu-HU" sz="7200" dirty="0"/>
              <a:t>password_hash (jelszó): Ez a mező tartalmazza az adott felhasználó által megadott jelszót, ezzel tud csak a felhasználó bejelentkezni fiókjába, és he elfelejti, új jelszót kell kérnie mert a Chatex nem fogja tudni megadni, mert az adatbázisban csak egy hash code-ként van elmentve.</a:t>
            </a:r>
          </a:p>
          <a:p>
            <a:r>
              <a:rPr lang="hu-HU" sz="7200" dirty="0"/>
              <a:t>password_reset_token (jelszó helyreállítása): Ez a mező tartalmazza az adott felhasználónak éppen függőbe lévő jelszó helyreállítási kérését, ha nincs, akkor üres, ha van, akkor az adatbázis mutatja a tokent.</a:t>
            </a:r>
          </a:p>
          <a:p>
            <a:r>
              <a:rPr lang="hu-HU" sz="7200" dirty="0"/>
              <a:t>password_reset_expires (jelszó helyreállításának élettartama): Ez a mező tartalmazza az adott felhasználónak a jelszó helyreállításának élettartamát (15 perc), ha a felhasználó nem végezte el a dolgát ebben az időtartamban, a jelszó helyreállításának tokenje automatikusan törölve lesz az adatbázisból és új kérést kell nyitnia a felhasználónak.</a:t>
            </a:r>
          </a:p>
          <a:p>
            <a:r>
              <a:rPr lang="hu-HU" sz="7200" dirty="0"/>
              <a:t>created_at (fiók készült ekkor): Ez a mező tartalmazza azt, hogy adott felhasználó pontosan mikor regisztrálta fiókját.</a:t>
            </a:r>
          </a:p>
          <a:p>
            <a:endParaRPr lang="hu-HU" dirty="0"/>
          </a:p>
        </p:txBody>
      </p:sp>
      <p:pic>
        <p:nvPicPr>
          <p:cNvPr id="5" name="Kép 4">
            <a:extLst>
              <a:ext uri="{FF2B5EF4-FFF2-40B4-BE49-F238E27FC236}">
                <a16:creationId xmlns:a16="http://schemas.microsoft.com/office/drawing/2014/main" id="{6A1C91CD-BF44-49FD-9D79-85FB4F7D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86" y="655202"/>
            <a:ext cx="7096125" cy="4857750"/>
          </a:xfrm>
          <a:prstGeom prst="rect">
            <a:avLst/>
          </a:prstGeom>
        </p:spPr>
      </p:pic>
      <p:pic>
        <p:nvPicPr>
          <p:cNvPr id="6" name="Kép 5">
            <a:extLst>
              <a:ext uri="{FF2B5EF4-FFF2-40B4-BE49-F238E27FC236}">
                <a16:creationId xmlns:a16="http://schemas.microsoft.com/office/drawing/2014/main" id="{A833ECE0-79AF-4DC6-84D2-EB074AEFF1D7}"/>
              </a:ext>
            </a:extLst>
          </p:cNvPr>
          <p:cNvPicPr/>
          <p:nvPr/>
        </p:nvPicPr>
        <p:blipFill>
          <a:blip r:embed="rId3">
            <a:extLst>
              <a:ext uri="{28A0092B-C50C-407E-A947-70E740481C1C}">
                <a14:useLocalDpi xmlns:a14="http://schemas.microsoft.com/office/drawing/2010/main" val="0"/>
              </a:ext>
            </a:extLst>
          </a:blip>
          <a:stretch>
            <a:fillRect/>
          </a:stretch>
        </p:blipFill>
        <p:spPr>
          <a:xfrm>
            <a:off x="9984084" y="1512915"/>
            <a:ext cx="2314575" cy="2152650"/>
          </a:xfrm>
          <a:prstGeom prst="rect">
            <a:avLst/>
          </a:prstGeom>
        </p:spPr>
      </p:pic>
      <p:pic>
        <p:nvPicPr>
          <p:cNvPr id="10" name="Kép 9">
            <a:extLst>
              <a:ext uri="{FF2B5EF4-FFF2-40B4-BE49-F238E27FC236}">
                <a16:creationId xmlns:a16="http://schemas.microsoft.com/office/drawing/2014/main" id="{711638E1-B3AF-4A1D-8FA6-DB4519C57048}"/>
              </a:ext>
            </a:extLst>
          </p:cNvPr>
          <p:cNvPicPr/>
          <p:nvPr/>
        </p:nvPicPr>
        <p:blipFill>
          <a:blip r:embed="rId4">
            <a:extLst>
              <a:ext uri="{28A0092B-C50C-407E-A947-70E740481C1C}">
                <a14:useLocalDpi xmlns:a14="http://schemas.microsoft.com/office/drawing/2010/main" val="0"/>
              </a:ext>
            </a:extLst>
          </a:blip>
          <a:stretch>
            <a:fillRect/>
          </a:stretch>
        </p:blipFill>
        <p:spPr>
          <a:xfrm>
            <a:off x="10355227" y="1485165"/>
            <a:ext cx="1819275" cy="1533525"/>
          </a:xfrm>
          <a:prstGeom prst="rect">
            <a:avLst/>
          </a:prstGeom>
        </p:spPr>
      </p:pic>
      <p:sp>
        <p:nvSpPr>
          <p:cNvPr id="9" name="Szövegdoboz 8">
            <a:extLst>
              <a:ext uri="{FF2B5EF4-FFF2-40B4-BE49-F238E27FC236}">
                <a16:creationId xmlns:a16="http://schemas.microsoft.com/office/drawing/2014/main" id="{7220D804-3D7C-485C-B4DF-4AFCF2C5DE80}"/>
              </a:ext>
            </a:extLst>
          </p:cNvPr>
          <p:cNvSpPr txBox="1"/>
          <p:nvPr/>
        </p:nvSpPr>
        <p:spPr>
          <a:xfrm>
            <a:off x="178903" y="580399"/>
            <a:ext cx="9805052" cy="4801314"/>
          </a:xfrm>
          <a:prstGeom prst="rect">
            <a:avLst/>
          </a:prstGeom>
          <a:noFill/>
        </p:spPr>
        <p:txBody>
          <a:bodyPr wrap="square" rtlCol="0">
            <a:spAutoFit/>
          </a:bodyPr>
          <a:lstStyle/>
          <a:p>
            <a:pPr marL="285750" indent="-285750">
              <a:buFont typeface="Arial" panose="020B0604020202020204" pitchFamily="34" charset="0"/>
              <a:buChar char="•"/>
            </a:pPr>
            <a:r>
              <a:rPr lang="hu-HU" dirty="0"/>
              <a:t>message id (üzenet azonosító): Ez a mező tartalmazza minden egyes üzenetnek az azonosítóját, hogy miután a felhasználó kilép az applikációból, ne tűnjenek el az üzenet mikor visszalép, ez a táblának az elsődleges kulcsa, a mező INT típusú és maximum 11 karaktert fogad be.</a:t>
            </a:r>
          </a:p>
          <a:p>
            <a:pPr marL="285750" indent="-285750">
              <a:buFont typeface="Arial" panose="020B0604020202020204" pitchFamily="34" charset="0"/>
              <a:buChar char="•"/>
            </a:pPr>
            <a:r>
              <a:rPr lang="hu-HU" dirty="0"/>
              <a:t>sender_id (adó azonosító): Ez a mező tartalmazza az üzenetet küldő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receiver_id (vevő azonosító): Ez a mező tartalmazza az üzenetet vevő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message_text (üzenet): Ez a mező tartalmazza az üzenetek tartalmát, amihez hozzá van adva az üzenet azonosító, ezzel a kettővel nem fog elveszni se maga az üzenet, se az üzenet tartalma, a mező VARCHAR típusú és maximum 500 karaktert fogad be.</a:t>
            </a:r>
          </a:p>
          <a:p>
            <a:pPr marL="285750" indent="-285750">
              <a:buFont typeface="Arial" panose="020B0604020202020204" pitchFamily="34" charset="0"/>
              <a:buChar char="•"/>
            </a:pPr>
            <a:r>
              <a:rPr lang="hu-HU" dirty="0"/>
              <a:t>sent_at (elküldve ekkor): Ez a mező tartalmazza azt az időpontot, amikor az adó felhasználó által elküldött üzenetet a vevő felhasználó megkapta, a mező TIMESTAMP típusú.</a:t>
            </a:r>
          </a:p>
          <a:p>
            <a:pPr marL="285750" indent="-285750">
              <a:buFont typeface="Arial" panose="020B0604020202020204" pitchFamily="34" charset="0"/>
              <a:buChar char="•"/>
            </a:pPr>
            <a:r>
              <a:rPr lang="hu-HU" dirty="0"/>
              <a:t>is_read (láttam): Ez a mező tartalmazza azt, hogy az elküldött üzenetet a vevő felhasználó látta-e vagy nem, a mező TINYINIT típusú és csak egyetlen egy karaktert fogad be.</a:t>
            </a:r>
          </a:p>
          <a:p>
            <a:pPr marL="285750" indent="-285750">
              <a:buFont typeface="Arial" panose="020B0604020202020204" pitchFamily="34" charset="0"/>
              <a:buChar char="•"/>
            </a:pPr>
            <a:endParaRPr lang="hu-HU" dirty="0"/>
          </a:p>
        </p:txBody>
      </p:sp>
      <p:pic>
        <p:nvPicPr>
          <p:cNvPr id="12" name="Kép 11">
            <a:extLst>
              <a:ext uri="{FF2B5EF4-FFF2-40B4-BE49-F238E27FC236}">
                <a16:creationId xmlns:a16="http://schemas.microsoft.com/office/drawing/2014/main" id="{3DF13DC7-089F-4A8B-8CB3-23C1B6DF41CF}"/>
              </a:ext>
            </a:extLst>
          </p:cNvPr>
          <p:cNvPicPr/>
          <p:nvPr/>
        </p:nvPicPr>
        <p:blipFill>
          <a:blip r:embed="rId5">
            <a:extLst>
              <a:ext uri="{28A0092B-C50C-407E-A947-70E740481C1C}">
                <a14:useLocalDpi xmlns:a14="http://schemas.microsoft.com/office/drawing/2010/main" val="0"/>
              </a:ext>
            </a:extLst>
          </a:blip>
          <a:stretch>
            <a:fillRect/>
          </a:stretch>
        </p:blipFill>
        <p:spPr>
          <a:xfrm>
            <a:off x="10679077" y="1512915"/>
            <a:ext cx="1495425" cy="1104900"/>
          </a:xfrm>
          <a:prstGeom prst="rect">
            <a:avLst/>
          </a:prstGeom>
        </p:spPr>
      </p:pic>
      <p:sp>
        <p:nvSpPr>
          <p:cNvPr id="11" name="Szövegdoboz 10">
            <a:extLst>
              <a:ext uri="{FF2B5EF4-FFF2-40B4-BE49-F238E27FC236}">
                <a16:creationId xmlns:a16="http://schemas.microsoft.com/office/drawing/2014/main" id="{7552004E-259E-4E78-9B43-FEAE1038E2A8}"/>
              </a:ext>
            </a:extLst>
          </p:cNvPr>
          <p:cNvSpPr txBox="1"/>
          <p:nvPr/>
        </p:nvSpPr>
        <p:spPr>
          <a:xfrm>
            <a:off x="178904" y="585655"/>
            <a:ext cx="9805051" cy="2308324"/>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a barátlistán lévő felhasználók azonosítóját, ez az azonosító az elsődleges kulcs és INT típusú, maximum 11 karaktert fogad be.</a:t>
            </a:r>
          </a:p>
          <a:p>
            <a:pPr marL="285750" indent="-285750">
              <a:buFont typeface="Arial" panose="020B0604020202020204" pitchFamily="34" charset="0"/>
              <a:buChar char="•"/>
            </a:pPr>
            <a:r>
              <a:rPr lang="hu-HU" dirty="0"/>
              <a:t>user_id (felhasználó azonosító): Ez a mező tartalmazza a felhasználónak az azonosítóját, ez az egyik rész a barát azonosító megalkotásához, a mező INT típusú és maximum 11 karaktert fogad be.</a:t>
            </a:r>
          </a:p>
          <a:p>
            <a:pPr marL="285750" indent="-285750">
              <a:buFont typeface="Arial" panose="020B0604020202020204" pitchFamily="34" charset="0"/>
              <a:buChar char="•"/>
            </a:pPr>
            <a:r>
              <a:rPr lang="hu-HU" dirty="0"/>
              <a:t>friend_id (barát azonosító): Ez a mező tartalmazza a két felhasználó azonosítóját, amit kombinálva megalkotja a barát azonosítót (pl.:1-27), a mező INT típusú és maximum 11 karaktert fogad be</a:t>
            </a:r>
          </a:p>
          <a:p>
            <a:pPr marL="285750" indent="-285750">
              <a:buFont typeface="Arial" panose="020B0604020202020204" pitchFamily="34" charset="0"/>
              <a:buChar char="•"/>
            </a:pPr>
            <a:r>
              <a:rPr lang="hu-HU" dirty="0"/>
              <a:t>created_at (barátlistához hozzáadva ekkor): Ez a mező tartalmazza azt az időpontot, amikor a két felhasználó hozzá adta egymást a barátlistájukhoz, a mező TIMESTAMP típusú.</a:t>
            </a:r>
          </a:p>
        </p:txBody>
      </p:sp>
      <p:pic>
        <p:nvPicPr>
          <p:cNvPr id="14" name="Kép 13">
            <a:extLst>
              <a:ext uri="{FF2B5EF4-FFF2-40B4-BE49-F238E27FC236}">
                <a16:creationId xmlns:a16="http://schemas.microsoft.com/office/drawing/2014/main" id="{A9EE22DB-65BE-41BD-AA91-FBCB508F9F3F}"/>
              </a:ext>
            </a:extLst>
          </p:cNvPr>
          <p:cNvPicPr/>
          <p:nvPr/>
        </p:nvPicPr>
        <p:blipFill>
          <a:blip r:embed="rId6">
            <a:extLst>
              <a:ext uri="{28A0092B-C50C-407E-A947-70E740481C1C}">
                <a14:useLocalDpi xmlns:a14="http://schemas.microsoft.com/office/drawing/2010/main" val="0"/>
              </a:ext>
            </a:extLst>
          </a:blip>
          <a:stretch>
            <a:fillRect/>
          </a:stretch>
        </p:blipFill>
        <p:spPr>
          <a:xfrm>
            <a:off x="9477375" y="1485165"/>
            <a:ext cx="2714625" cy="1323975"/>
          </a:xfrm>
          <a:prstGeom prst="rect">
            <a:avLst/>
          </a:prstGeom>
        </p:spPr>
      </p:pic>
      <p:sp>
        <p:nvSpPr>
          <p:cNvPr id="13" name="Szövegdoboz 12">
            <a:extLst>
              <a:ext uri="{FF2B5EF4-FFF2-40B4-BE49-F238E27FC236}">
                <a16:creationId xmlns:a16="http://schemas.microsoft.com/office/drawing/2014/main" id="{68EF58BC-49D0-441C-9216-A695813EB1BB}"/>
              </a:ext>
            </a:extLst>
          </p:cNvPr>
          <p:cNvSpPr txBox="1"/>
          <p:nvPr/>
        </p:nvSpPr>
        <p:spPr>
          <a:xfrm>
            <a:off x="179034" y="580399"/>
            <a:ext cx="9298341" cy="4524315"/>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maga a barátkérelemnek az azonosítóját, hogy az adatbázis feljegyezze a két felhasználó között lehetséges több barátkérelmet is, a mező INT típusú és maximum 11 karaktert fogad be.</a:t>
            </a:r>
          </a:p>
          <a:p>
            <a:pPr marL="285750" indent="-285750">
              <a:buFont typeface="Arial" panose="020B0604020202020204" pitchFamily="34" charset="0"/>
              <a:buChar char="•"/>
            </a:pPr>
            <a:r>
              <a:rPr lang="hu-HU" dirty="0"/>
              <a:t>sender_id (barátkérelmet küldő azonosító): Ez a mező tartalmazza a barátkérelmet elküldő felhasználónak az azonosítóját, a mező INT típusú és maximum 11 karaktert fogad be.</a:t>
            </a:r>
          </a:p>
          <a:p>
            <a:pPr marL="285750" indent="-285750">
              <a:buFont typeface="Arial" panose="020B0604020202020204" pitchFamily="34" charset="0"/>
              <a:buChar char="•"/>
            </a:pPr>
            <a:r>
              <a:rPr lang="hu-HU" dirty="0"/>
              <a:t>receiver_id (barátkérelmet kapó azonosító): Ez a mező tartalmazza annak a felhasználónak az azonosítóját, aki a barátkérelmet kapta egy másik felhasználótól, aki még nincs a barátlistáján, a mező INT típusú és maximum 11 karaktert fogad be.</a:t>
            </a:r>
          </a:p>
          <a:p>
            <a:pPr marL="285750" indent="-285750">
              <a:buFont typeface="Arial" panose="020B0604020202020204" pitchFamily="34" charset="0"/>
              <a:buChar char="•"/>
            </a:pPr>
            <a:r>
              <a:rPr lang="hu-HU" dirty="0"/>
              <a:t>status (barátkérelem állapota): Ez a mező tartalmazza a barátkérelem állapotát, egyből az elküldés után a „pending” (függőben) attribútumot kapja, ha a vevő felhasználó elutasítja akkor a „declined” (elutasítva) attribútumot kapja, ha elfogadja akkor meg „accepted” (elfogadva) attribútumot kapja, a mező ENUM típusú, és csak „pending”, „accepted” és „decline” -al térhet vissza.</a:t>
            </a:r>
          </a:p>
          <a:p>
            <a:pPr marL="285750" indent="-285750">
              <a:buFont typeface="Arial" panose="020B0604020202020204" pitchFamily="34" charset="0"/>
              <a:buChar char="•"/>
            </a:pPr>
            <a:r>
              <a:rPr lang="hu-HU" dirty="0"/>
              <a:t>created_at (barátkérelem elküldésének időpontja): Ez a mező tartalmazza azt az időpontot, amikor a barátkérelmet elküldték a felhasználónak.</a:t>
            </a:r>
          </a:p>
          <a:p>
            <a:endParaRPr lang="hu-HU" dirty="0"/>
          </a:p>
        </p:txBody>
      </p:sp>
    </p:spTree>
    <p:extLst>
      <p:ext uri="{BB962C8B-B14F-4D97-AF65-F5344CB8AC3E}">
        <p14:creationId xmlns:p14="http://schemas.microsoft.com/office/powerpoint/2010/main" val="36685264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0" end="0"/>
                                            </p:txEl>
                                          </p:spTgt>
                                        </p:tgtEl>
                                      </p:cBhvr>
                                    </p:animEffect>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xEl>
                                              <p:pRg st="2" end="2"/>
                                            </p:txEl>
                                          </p:spTgt>
                                        </p:tgtEl>
                                      </p:cBhvr>
                                    </p:animEffect>
                                    <p:set>
                                      <p:cBhvr>
                                        <p:cTn id="50" dur="1" fill="hold">
                                          <p:stCondLst>
                                            <p:cond delay="499"/>
                                          </p:stCondLst>
                                        </p:cTn>
                                        <p:tgtEl>
                                          <p:spTgt spid="3">
                                            <p:txEl>
                                              <p:pRg st="2" end="2"/>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
                                            <p:txEl>
                                              <p:pRg st="3" end="3"/>
                                            </p:txEl>
                                          </p:spTgt>
                                        </p:tgtEl>
                                      </p:cBhvr>
                                    </p:animEffect>
                                    <p:set>
                                      <p:cBhvr>
                                        <p:cTn id="53" dur="1" fill="hold">
                                          <p:stCondLst>
                                            <p:cond delay="499"/>
                                          </p:stCondLst>
                                        </p:cTn>
                                        <p:tgtEl>
                                          <p:spTgt spid="3">
                                            <p:txEl>
                                              <p:pRg st="3" end="3"/>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
                                            <p:txEl>
                                              <p:pRg st="4" end="4"/>
                                            </p:txEl>
                                          </p:spTgt>
                                        </p:tgtEl>
                                      </p:cBhvr>
                                    </p:animEffect>
                                    <p:set>
                                      <p:cBhvr>
                                        <p:cTn id="56" dur="1" fill="hold">
                                          <p:stCondLst>
                                            <p:cond delay="499"/>
                                          </p:stCondLst>
                                        </p:cTn>
                                        <p:tgtEl>
                                          <p:spTgt spid="3">
                                            <p:txEl>
                                              <p:pRg st="4" end="4"/>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xEl>
                                              <p:pRg st="5" end="5"/>
                                            </p:txEl>
                                          </p:spTgt>
                                        </p:tgtEl>
                                      </p:cBhvr>
                                    </p:animEffect>
                                    <p:set>
                                      <p:cBhvr>
                                        <p:cTn id="59" dur="1" fill="hold">
                                          <p:stCondLst>
                                            <p:cond delay="499"/>
                                          </p:stCondLst>
                                        </p:cTn>
                                        <p:tgtEl>
                                          <p:spTgt spid="3">
                                            <p:txEl>
                                              <p:pRg st="5" end="5"/>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
                                            <p:txEl>
                                              <p:pRg st="6" end="6"/>
                                            </p:txEl>
                                          </p:spTgt>
                                        </p:tgtEl>
                                      </p:cBhvr>
                                    </p:animEffect>
                                    <p:set>
                                      <p:cBhvr>
                                        <p:cTn id="62" dur="1" fill="hold">
                                          <p:stCondLst>
                                            <p:cond delay="499"/>
                                          </p:stCondLst>
                                        </p:cTn>
                                        <p:tgtEl>
                                          <p:spTgt spid="3">
                                            <p:txEl>
                                              <p:pRg st="6" end="6"/>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
                                            <p:txEl>
                                              <p:pRg st="7" end="7"/>
                                            </p:txEl>
                                          </p:spTgt>
                                        </p:tgtEl>
                                      </p:cBhvr>
                                    </p:animEffect>
                                    <p:set>
                                      <p:cBhvr>
                                        <p:cTn id="65" dur="1" fill="hold">
                                          <p:stCondLst>
                                            <p:cond delay="499"/>
                                          </p:stCondLst>
                                        </p:cTn>
                                        <p:tgtEl>
                                          <p:spTgt spid="3">
                                            <p:txEl>
                                              <p:pRg st="7" end="7"/>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
                                            <p:txEl>
                                              <p:pRg st="8" end="8"/>
                                            </p:txEl>
                                          </p:spTgt>
                                        </p:tgtEl>
                                      </p:cBhvr>
                                    </p:animEffect>
                                    <p:set>
                                      <p:cBhvr>
                                        <p:cTn id="68" dur="1" fill="hold">
                                          <p:stCondLst>
                                            <p:cond delay="499"/>
                                          </p:stCondLst>
                                        </p:cTn>
                                        <p:tgtEl>
                                          <p:spTgt spid="3">
                                            <p:txEl>
                                              <p:pRg st="8" end="8"/>
                                            </p:txEl>
                                          </p:spTgt>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1"/>
                                        </p:tgtEl>
                                      </p:cBhvr>
                                    </p:animEffect>
                                    <p:set>
                                      <p:cBhvr>
                                        <p:cTn id="96" dur="1" fill="hold">
                                          <p:stCondLst>
                                            <p:cond delay="499"/>
                                          </p:stCondLst>
                                        </p:cTn>
                                        <p:tgtEl>
                                          <p:spTgt spid="11"/>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P spid="11" grpId="1"/>
      <p:bldP spid="13"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TotalTime>
  <Words>3781</Words>
  <Application>Microsoft Office PowerPoint</Application>
  <PresentationFormat>Szélesvásznú</PresentationFormat>
  <Paragraphs>265</Paragraphs>
  <Slides>25</Slides>
  <Notes>0</Notes>
  <HiddenSlides>0</HiddenSlides>
  <MMClips>0</MMClips>
  <ScaleCrop>false</ScaleCrop>
  <HeadingPairs>
    <vt:vector size="6" baseType="variant">
      <vt:variant>
        <vt:lpstr>Használt betűtípusok</vt:lpstr>
      </vt:variant>
      <vt:variant>
        <vt:i4>6</vt:i4>
      </vt:variant>
      <vt:variant>
        <vt:lpstr>Téma</vt:lpstr>
      </vt:variant>
      <vt:variant>
        <vt:i4>1</vt:i4>
      </vt:variant>
      <vt:variant>
        <vt:lpstr>Diacímek</vt:lpstr>
      </vt:variant>
      <vt:variant>
        <vt:i4>25</vt:i4>
      </vt:variant>
    </vt:vector>
  </HeadingPairs>
  <TitlesOfParts>
    <vt:vector size="32" baseType="lpstr">
      <vt:lpstr>Arial</vt:lpstr>
      <vt:lpstr>Calibri</vt:lpstr>
      <vt:lpstr>Courier New</vt:lpstr>
      <vt:lpstr>Symbol</vt:lpstr>
      <vt:lpstr>Times New Roman</vt:lpstr>
      <vt:lpstr>Wingdings</vt:lpstr>
      <vt:lpstr>Office-téma</vt:lpstr>
      <vt:lpstr>Chatex Egy modern, egyszerű chat alkalmazás</vt:lpstr>
      <vt:lpstr>Bevezetés:</vt:lpstr>
      <vt:lpstr>1. Szoftver Célja:</vt:lpstr>
      <vt:lpstr>1. Szoftver Célja:</vt:lpstr>
      <vt:lpstr>Műszaki feltételek</vt:lpstr>
      <vt:lpstr>Fejlesztői környezet</vt:lpstr>
      <vt:lpstr>Fejlesztői eszközök - Frontend</vt:lpstr>
      <vt:lpstr>Fejlesztői eszközök - Backend</vt:lpstr>
      <vt:lpstr>Adatbázis</vt:lpstr>
      <vt:lpstr>Működése</vt:lpstr>
      <vt:lpstr>Fájlstruktúra</vt:lpstr>
      <vt:lpstr>Tesztelés</vt:lpstr>
      <vt:lpstr>Felhasználói információ</vt:lpstr>
      <vt:lpstr>Applikáció használatának részletes ismertetése</vt:lpstr>
      <vt:lpstr>Elfelejtett folyamatának ismertetése</vt:lpstr>
      <vt:lpstr>Barát keresése folyamat ismertetése</vt:lpstr>
      <vt:lpstr>Barátjelölések elfogadása</vt:lpstr>
      <vt:lpstr>Beállítások navigálása</vt:lpstr>
      <vt:lpstr>Fiók módosítása</vt:lpstr>
      <vt:lpstr>További, még nem implementált ötleteink</vt:lpstr>
      <vt:lpstr>Source Code</vt:lpstr>
      <vt:lpstr>Tools for Project Development</vt:lpstr>
      <vt:lpstr>Összefoglalás</vt:lpstr>
      <vt:lpstr>Distribution of work in the team</vt:lpstr>
      <vt:lpstr>Köszönetnyilvánítás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Chatex vizsgaremek</dc:title>
  <dc:creator>Szép Dani;Kiss Levente Ábris;Szabó Richárd László</dc:creator>
  <cp:lastModifiedBy>✝️🛐Jesus solos✝️🛐</cp:lastModifiedBy>
  <cp:revision>48</cp:revision>
  <dcterms:created xsi:type="dcterms:W3CDTF">2025-02-20T07:42:42Z</dcterms:created>
  <dcterms:modified xsi:type="dcterms:W3CDTF">2025-05-12T21:45:53Z</dcterms:modified>
</cp:coreProperties>
</file>