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8"/>
  </p:notesMasterIdLst>
  <p:sldIdLst>
    <p:sldId id="256" r:id="rId2"/>
    <p:sldId id="283" r:id="rId3"/>
    <p:sldId id="257" r:id="rId4"/>
    <p:sldId id="284" r:id="rId5"/>
    <p:sldId id="260" r:id="rId6"/>
    <p:sldId id="285" r:id="rId7"/>
    <p:sldId id="286" r:id="rId8"/>
    <p:sldId id="287" r:id="rId9"/>
    <p:sldId id="288" r:id="rId10"/>
    <p:sldId id="268" r:id="rId11"/>
    <p:sldId id="269" r:id="rId12"/>
    <p:sldId id="261" r:id="rId13"/>
    <p:sldId id="270" r:id="rId14"/>
    <p:sldId id="271" r:id="rId15"/>
    <p:sldId id="272" r:id="rId16"/>
    <p:sldId id="273" r:id="rId17"/>
    <p:sldId id="277" r:id="rId18"/>
    <p:sldId id="275" r:id="rId19"/>
    <p:sldId id="278" r:id="rId20"/>
    <p:sldId id="279" r:id="rId21"/>
    <p:sldId id="280" r:id="rId22"/>
    <p:sldId id="262" r:id="rId23"/>
    <p:sldId id="263" r:id="rId24"/>
    <p:sldId id="281" r:id="rId25"/>
    <p:sldId id="264" r:id="rId26"/>
    <p:sldId id="282" r:id="rId2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040297-C9A3-4E5D-9AAD-66F46E159743}" v="346" dt="2025-05-13T15:01:12.546"/>
    <p1510:client id="{82763BEE-73CE-0516-4CA5-930C855D096D}" v="9" dt="2025-05-13T11:33:54.535"/>
    <p1510:client id="{82AF4FAC-58B9-416E-9213-548CFA8B12F3}" v="4456" dt="2025-05-13T15:01:12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08_38255A0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err="1"/>
              <a:t>Work</a:t>
            </a:r>
            <a:r>
              <a:rPr lang="hu-HU" baseline="0"/>
              <a:t> </a:t>
            </a:r>
            <a:r>
              <a:rPr lang="hu-HU" baseline="0" err="1"/>
              <a:t>Distribution</a:t>
            </a:r>
            <a:endParaRPr lang="hu-HU"/>
          </a:p>
        </c:rich>
      </c:tx>
      <c:layout>
        <c:manualLayout>
          <c:xMode val="edge"/>
          <c:yMode val="edge"/>
          <c:x val="0.41530193236714974"/>
          <c:y val="2.918642495710514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Értékesítés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056-453F-996D-9C2A709BE50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B66-4331-97AF-39C60C4CBDA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056-453F-996D-9C2A709BE50F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8B589FF-BA70-44EB-86D0-A7E7A7890A7C}" type="CATEGORYNAME">
                      <a:rPr lang="en-US" dirty="0">
                        <a:solidFill>
                          <a:schemeClr val="bg1"/>
                        </a:solidFill>
                      </a:rPr>
                      <a:pPr/>
                      <a:t>[KATEGÓRIA NEVE]</a:t>
                    </a:fld>
                    <a:r>
                      <a:rPr lang="en-US" baseline="0">
                        <a:solidFill>
                          <a:schemeClr val="bg1"/>
                        </a:solidFill>
                      </a:rPr>
                      <a:t>
</a:t>
                    </a:r>
                    <a:fld id="{6ABC29E7-AD8F-4F47-A1F2-D090BB34F9AB}" type="PERCENTAGE">
                      <a:rPr lang="en-US" baseline="0" dirty="0">
                        <a:solidFill>
                          <a:schemeClr val="bg1"/>
                        </a:solidFill>
                      </a:rPr>
                      <a:pPr/>
                      <a:t>[SZÁZALÉK]</a:t>
                    </a:fld>
                    <a:endParaRPr lang="en-US" baseline="0">
                      <a:solidFill>
                        <a:schemeClr val="bg1"/>
                      </a:solidFill>
                    </a:endParaRP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056-453F-996D-9C2A709BE50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Munka1!$A$2:$A$4</c:f>
              <c:strCache>
                <c:ptCount val="3"/>
                <c:pt idx="0">
                  <c:v>Szép Dániel</c:v>
                </c:pt>
                <c:pt idx="1">
                  <c:v>Kiss Levente</c:v>
                </c:pt>
                <c:pt idx="2">
                  <c:v>Szabó Richárd</c:v>
                </c:pt>
              </c:strCache>
            </c:strRef>
          </c:cat>
          <c:val>
            <c:numRef>
              <c:f>Munka1!$B$2:$B$4</c:f>
              <c:numCache>
                <c:formatCode>General</c:formatCode>
                <c:ptCount val="3"/>
                <c:pt idx="0">
                  <c:v>4</c:v>
                </c:pt>
                <c:pt idx="1">
                  <c:v>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56-453F-996D-9C2A709BE50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37818-73D5-44AE-9B87-30C8760C8AE6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DDC7E-B530-41E6-9D12-1E0C6C125BE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5626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DDC7E-B530-41E6-9D12-1E0C6C125BE6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3075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FC5854-125E-4E55-BDEE-E7690B9FC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E655096-15FD-42B4-AB69-6DDB320B4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97FC5F8-6ABE-4A0D-8EA5-E97721F5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206F-81B5-47CB-B4AE-74E52014996F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296498D-8112-45D0-B172-0404B3B9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90F704D-5B76-472B-820E-EC42711B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33AB-CD08-4D5C-BD5A-50515C667E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5610100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3B2F90-0749-4E66-B440-F52C6A55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AF9B36D-37D5-4859-A109-DA8A80971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0A0F71D-E1AE-4E69-8B40-638C12A7C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206F-81B5-47CB-B4AE-74E52014996F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25A2BE9-2209-44ED-852B-0F43A3EB9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F40DFA7-0C3A-4DC4-A50F-907602557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33AB-CD08-4D5C-BD5A-50515C667E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0005776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11E9BE3-59AD-480A-89B2-D353F877C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D3B425A-D0EE-4327-AA35-9FF785289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80485A6-C914-4806-BE29-E0F23AD7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206F-81B5-47CB-B4AE-74E52014996F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A1BD5EC-6392-49D8-97FC-F47E37590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4DB61EA-E2B4-477D-89D0-F9A7879D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33AB-CD08-4D5C-BD5A-50515C667E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2576099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D90028-5D66-486B-BA9E-C81ECA0B1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C9632A-CFE0-40A7-995F-F2E000747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FEACE41-BA42-4DFC-A448-42524954B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206F-81B5-47CB-B4AE-74E52014996F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2CA0E43-6DD1-4EA8-A864-B784B937D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CB0C68E-CA88-496D-AFDB-A7EB5336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33AB-CD08-4D5C-BD5A-50515C667E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5990572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C50927-69A9-4284-B71C-2507CCE77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1F91C1A-BDEB-4486-821A-80248F76C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BAFEE9-4128-4FA4-A19B-1CD47F8D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206F-81B5-47CB-B4AE-74E52014996F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E678F40-E591-494A-B1B5-259CAD04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57AB2BC-AE80-430B-8B56-2B3AE285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33AB-CD08-4D5C-BD5A-50515C667E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9793163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123A91-59D8-4A2C-94FE-C58D4A2E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6FB7A7-9514-4DE7-995C-DC9BDBE53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855E2FC-63BC-498F-8859-562BC652C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927A776-2020-49BA-9C81-2E5ECA10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206F-81B5-47CB-B4AE-74E52014996F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67B91AA-BB62-4CFF-AD12-2F55F1F8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55609C4-F90D-4A03-A36C-4B4F8B8C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33AB-CD08-4D5C-BD5A-50515C667E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5052385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B23722-DFF7-4719-B92B-C35BAC39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726D29B-91D3-454C-A7C0-4E353B532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F718C48-C12B-4538-9CB6-08C2672F9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A3CEEFFA-0E67-466E-B095-10DF0A2ED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27B4B72-BEB6-4F16-9029-FA1C8C64E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908737F-CAC0-4577-909E-9A47D584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206F-81B5-47CB-B4AE-74E52014996F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CF07422-53CA-48FA-A648-75142E3CE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AF40C8B-3101-4C07-BBCB-1C4909D3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33AB-CD08-4D5C-BD5A-50515C667E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465682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D9FD0C-E3E0-424D-85E9-9B259C33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1704913-C798-4D9D-AA1C-87C414B6B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206F-81B5-47CB-B4AE-74E52014996F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256B8E8-ADBF-4755-8E21-266DE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C381B2A-CFDF-45A7-A1D0-3B2DA7DD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33AB-CD08-4D5C-BD5A-50515C667E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5820587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793EAB2-89C8-4BBA-8EF5-18560D68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206F-81B5-47CB-B4AE-74E52014996F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6A93B23-13D8-4CE4-803E-B9A75BD04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2F7FDD5-8291-4FE2-882E-EA5199EB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33AB-CD08-4D5C-BD5A-50515C667E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6949706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BD70E9-B0CF-4307-8FC6-158DB6AB8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0E31C7-19C1-40B2-B181-652197124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E175A8D-92B9-4ED8-9A68-04546E36C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D93B36A-E46D-461C-88F4-437EB6857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206F-81B5-47CB-B4AE-74E52014996F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4A918C4-4266-4A88-BE3D-BD02374D4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29DB85A-FB12-40AE-A901-0D7E4EC00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33AB-CD08-4D5C-BD5A-50515C667E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7849507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0B290F-D343-4ED4-92B7-B8250192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CB82FC2-C178-4EAB-A93B-8F3D35A02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706FA59-3210-4D12-AC42-964030A85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A19D3DE-128C-4CBF-8BF4-7729EDDEA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206F-81B5-47CB-B4AE-74E52014996F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A4C8018-9A27-449D-B488-96E3BF10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BBAC60E-B770-4FF5-AEFA-800A28D6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33AB-CD08-4D5C-BD5A-50515C667E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8784472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8383">
              <a:srgbClr val="E9EEF8"/>
            </a:gs>
            <a:gs pos="74300">
              <a:srgbClr val="D3DEF1"/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810E1E6-5163-4F76-BEED-BBC47F60B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BCD00D3-20AB-428F-8EAF-1CD7D8F52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406C51F-85BF-4298-93BA-0C9C3D79B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7206F-81B5-47CB-B4AE-74E52014996F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9DC32C3-C2AE-446A-82C2-5436D5FED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D4C8F20-317D-48D1-8FE5-1FE358EAA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B33AB-CD08-4D5C-BD5A-50515C667E2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418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u="none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wrongemail@example.com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8383">
              <a:srgbClr val="E9EEF8"/>
            </a:gs>
            <a:gs pos="74300">
              <a:srgbClr val="D3DEF1"/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C2F8A8-959D-483B-B850-30DF44BA8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9197"/>
            <a:ext cx="9144000" cy="1459606"/>
          </a:xfrm>
        </p:spPr>
        <p:txBody>
          <a:bodyPr>
            <a:normAutofit/>
          </a:bodyPr>
          <a:lstStyle/>
          <a:p>
            <a:r>
              <a:rPr lang="hu-HU" err="1">
                <a:latin typeface="Times New Roman"/>
                <a:cs typeface="Times New Roman"/>
              </a:rPr>
              <a:t>Chatex</a:t>
            </a:r>
            <a:br>
              <a:rPr lang="hu-HU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2400" i="1">
                <a:latin typeface="Times New Roman"/>
                <a:ea typeface="+mn-ea"/>
                <a:cs typeface="Times New Roman"/>
              </a:rPr>
              <a:t>Egy modern, egyszerű chat alkalmazás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C7E239EF-C4D2-4828-B408-444095E21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6489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hu-HU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Készítették a 13.D osztály tanulói:</a:t>
            </a:r>
            <a:r>
              <a:rPr lang="hu-HU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r"/>
            <a:r>
              <a:rPr lang="hu-HU">
                <a:latin typeface="Times New Roman" panose="02020603050405020304" pitchFamily="18" charset="0"/>
                <a:cs typeface="Times New Roman" panose="02020603050405020304" pitchFamily="18" charset="0"/>
              </a:rPr>
              <a:t>Szép Dániel</a:t>
            </a:r>
          </a:p>
          <a:p>
            <a:pPr algn="r"/>
            <a:r>
              <a:rPr lang="hu-HU">
                <a:latin typeface="Times New Roman" panose="02020603050405020304" pitchFamily="18" charset="0"/>
                <a:cs typeface="Times New Roman" panose="02020603050405020304" pitchFamily="18" charset="0"/>
              </a:rPr>
              <a:t>Kiss Levente Ábris</a:t>
            </a:r>
          </a:p>
          <a:p>
            <a:pPr algn="r"/>
            <a:r>
              <a:rPr lang="hu-HU">
                <a:latin typeface="Times New Roman" panose="02020603050405020304" pitchFamily="18" charset="0"/>
                <a:cs typeface="Times New Roman" panose="02020603050405020304" pitchFamily="18" charset="0"/>
              </a:rPr>
              <a:t>(Szabó Richárd László)</a:t>
            </a:r>
          </a:p>
        </p:txBody>
      </p:sp>
      <p:pic>
        <p:nvPicPr>
          <p:cNvPr id="7" name="Kép 6" descr="A képen Grafika, kör, Betűtípus, embléma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35D295E1-0940-8E3D-211B-D7601B9E1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512323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35943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F10A5F-D598-40F4-901B-9DEE5C349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32" y="-315255"/>
            <a:ext cx="10515600" cy="1325563"/>
          </a:xfrm>
        </p:spPr>
        <p:txBody>
          <a:bodyPr/>
          <a:lstStyle/>
          <a:p>
            <a:r>
              <a:rPr lang="hu-HU"/>
              <a:t>Adatbázis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711B3F4-5667-4991-AB2C-4740C8D66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883063" y="347526"/>
            <a:ext cx="9805052" cy="5847691"/>
          </a:xfrm>
        </p:spPr>
        <p:txBody>
          <a:bodyPr>
            <a:normAutofit fontScale="25000" lnSpcReduction="20000"/>
          </a:bodyPr>
          <a:lstStyle/>
          <a:p>
            <a:r>
              <a:rPr lang="hu-HU" sz="7200"/>
              <a:t>id (fő azonosító): Ez a mező az adott felhasználó azonosítója. Ez az elsődleges kulcs, szóval egyedi minden egyes felhasználónak ezért segít megkülönböztetni különböző felhasználókat a táblában. Ehhez az azonosítóhoz kapcsolódik az összes többi azonosító, mivel ez a fő azonosító.</a:t>
            </a:r>
          </a:p>
          <a:p>
            <a:r>
              <a:rPr lang="hu-HU" sz="7200"/>
              <a:t>preferred_lang (kiválasztott nyelv): Ez a mező a felhasználó által kiválasztott nyelv adatait tárolja, Egyelőre még csak magyar és angol nyelv elérhető.</a:t>
            </a:r>
          </a:p>
          <a:p>
            <a:r>
              <a:rPr lang="hu-HU" sz="7200"/>
              <a:t>profile_picture (profilkép): Ez a mező az adott felhasználó profilképe, a felhasználó állítja be egy JPEG, PNG, GIF, Animated GIF, WebP, Animated WebP, BMP, and WBMP formátumu képpel, ha nem állít be profilképet, az applikáció az alapértelmezettet adja a felhasználónak.</a:t>
            </a:r>
          </a:p>
          <a:p>
            <a:r>
              <a:rPr lang="hu-HU" sz="7200"/>
              <a:t>username (felhasználónév): Ez a mező tartalmazza az adott felhasználó által megadott felhasználónevet, ezzel a névvel tudnak a többi felhasználók rákeresni erre a személyre, ez a név jelenik meg a chatekben.</a:t>
            </a:r>
          </a:p>
          <a:p>
            <a:r>
              <a:rPr lang="hu-HU" sz="7200"/>
              <a:t>email (email cím): Ez a mező tartalmazza az adott felhasználó által megadott email címet, erre az email címre fogja megkapni a felhasználó az összes üzenetet a rendszertől (pl.: új jelszó kérés).</a:t>
            </a:r>
          </a:p>
          <a:p>
            <a:r>
              <a:rPr lang="hu-HU" sz="7200"/>
              <a:t>password_hash (jelszó): Ez a mező tartalmazza az adott felhasználó által megadott jelszót, ezzel tud csak a felhasználó bejelentkezni fiókjába, és he elfelejti, új jelszót kell kérnie mert a Chatex nem fogja tudni megadni, mert az adatbázisban csak egy hash code-ként van elmentve.</a:t>
            </a:r>
          </a:p>
          <a:p>
            <a:r>
              <a:rPr lang="hu-HU" sz="7200"/>
              <a:t>password_reset_token (jelszó helyreállítása): Ez a mező tartalmazza az adott felhasználónak éppen függőbe lévő jelszó helyreállítási kérését, ha nincs, akkor üres, ha van, akkor az adatbázis mutatja a tokent.</a:t>
            </a:r>
          </a:p>
          <a:p>
            <a:r>
              <a:rPr lang="hu-HU" sz="7200"/>
              <a:t>password_reset_expires (jelszó helyreállításának élettartama): Ez a mező tartalmazza az adott felhasználónak a jelszó helyreállításának élettartamát (15 perc), ha a felhasználó nem végezte el a dolgát ebben az időtartamban, a jelszó helyreállításának tokenje automatikusan törölve lesz az adatbázisból és új kérést kell nyitnia a felhasználónak.</a:t>
            </a:r>
          </a:p>
          <a:p>
            <a:r>
              <a:rPr lang="hu-HU" sz="7200"/>
              <a:t>created_at (fiók készült ekkor): Ez a mező tartalmazza azt, hogy adott felhasználó pontosan mikor regisztrálta fiókját.</a:t>
            </a:r>
          </a:p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A1C91CD-BF44-49FD-9D79-85FB4F7D6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86" y="1056373"/>
            <a:ext cx="7096125" cy="485775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A833ECE0-79AF-4DC6-84D2-EB074AEFF1D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361" y="2381696"/>
            <a:ext cx="2314575" cy="215265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711638E1-B3AF-4A1D-8FA6-DB4519C5704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936" y="2999473"/>
            <a:ext cx="1819275" cy="1533525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7220D804-3D7C-485C-B4DF-4AFCF2C5DE80}"/>
              </a:ext>
            </a:extLst>
          </p:cNvPr>
          <p:cNvSpPr txBox="1"/>
          <p:nvPr/>
        </p:nvSpPr>
        <p:spPr>
          <a:xfrm>
            <a:off x="-8381355" y="2466349"/>
            <a:ext cx="98050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/>
              <a:t>message id (üzenet azonosító): Ez a mező tartalmazza minden egyes üzenetnek az azonosítóját, hogy miután a felhasználó kilép az applikációból, ne tűnjenek el az üzenet mikor visszalép, ez a táblának az elsődleges kulcsa, a mező INT típusú és maximum 11 karaktert fogad be.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/>
              <a:t>sender_id (adó azonosító): Ez a mező tartalmazza az üzenetet küldő felhasználónak az azonosítóját, ezzel biztosítjuk, hogy az üzenet biztos ez a kettő személy között lesz elmentve, a mező INT típusú és maximum 11 karaktert fogad be.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/>
              <a:t>receiver_id (vevő azonosító): Ez a mező tartalmazza az üzenetet vevő felhasználónak az azonosítóját, ezzel biztosítjuk, hogy az üzenet biztos ez a kettő személy között lesz elmentve, a mező INT típusú és maximum 11 karaktert fogad be.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/>
              <a:t>message_text (üzenet): Ez a mező tartalmazza az üzenetek tartalmát, amihez hozzá van adva az üzenet azonosító, ezzel a kettővel nem fog elveszni se maga az üzenet, se az üzenet tartalma, a mező VARCHAR típusú és maximum 500 karaktert fogad be.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/>
              <a:t>sent_at (elküldve ekkor): Ez a mező tartalmazza azt az időpontot, amikor az adó felhasználó által elküldött üzenetet a vevő felhasználó megkapta, a mező TIMESTAMP típusú.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/>
              <a:t>is_read (láttam): Ez a mező tartalmazza azt, hogy az elküldött üzenetet a vevő felhasználó látta-e vagy nem, a mező TINYINIT típusú és csak egyetlen egy karaktert fogad be.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3DF13DC7-089F-4A8B-8CB3-23C1B6DF41C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361" y="4532998"/>
            <a:ext cx="1495425" cy="1104900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7552004E-259E-4E78-9B43-FEAE1038E2A8}"/>
              </a:ext>
            </a:extLst>
          </p:cNvPr>
          <p:cNvSpPr txBox="1"/>
          <p:nvPr/>
        </p:nvSpPr>
        <p:spPr>
          <a:xfrm>
            <a:off x="-8485036" y="3952513"/>
            <a:ext cx="98050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/>
              <a:t>id (azonosító): Ez a mező tartalmazza a barátlistán lévő felhasználók azonosítóját, ez az azonosító az elsődleges kulcs és INT típusú, maximum 11 karaktert fogad be.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/>
              <a:t>user_id (felhasználó azonosító): Ez a mező tartalmazza a felhasználónak az azonosítóját, ez az egyik rész a barát azonosító megalkotásához, a mező INT típusú és maximum 11 karaktert fogad be.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/>
              <a:t>friend_id (barát azonosító): Ez a mező tartalmazza a két felhasználó azonosítóját, amit kombinálva megalkotja a barát azonosítót (pl.:1-27), a mező INT típusú és maximum 11 karaktert fogad 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/>
              <a:t>created_at (barátlistához hozzáadva ekkor): Ez a mező tartalmazza azt az időpontot, amikor a két felhasználó hozzá adta egymást a barátlistájukhoz, a mező TIMESTAMP típusú.</a:t>
            </a: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A9EE22DB-65BE-41BD-AA91-FBCB508F9F3F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428" y="1056373"/>
            <a:ext cx="2714625" cy="1323975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68EF58BC-49D0-441C-9216-A695813EB1BB}"/>
              </a:ext>
            </a:extLst>
          </p:cNvPr>
          <p:cNvSpPr txBox="1"/>
          <p:nvPr/>
        </p:nvSpPr>
        <p:spPr>
          <a:xfrm>
            <a:off x="-10116930" y="3449329"/>
            <a:ext cx="92983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/>
              <a:t>id (azonosító): Ez a mező tartalmazza maga a barátkérelemnek az azonosítóját, hogy az adatbázis feljegyezze a két felhasználó között lehetséges több barátkérelmet is, a mező INT típusú és maximum 11 karaktert fogad be.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/>
              <a:t>sender_id (barátkérelmet küldő azonosító): Ez a mező tartalmazza a barátkérelmet elküldő felhasználónak az azonosítóját, a mező INT típusú és maximum 11 karaktert fogad be.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/>
              <a:t>receiver_id (barátkérelmet kapó azonosító): Ez a mező tartalmazza annak a felhasználónak az azonosítóját, aki a barátkérelmet kapta egy másik felhasználótól, aki még nincs a barátlistáján, a mező INT típusú és maximum 11 karaktert fogad be.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/>
              <a:t>status (barátkérelem állapota): Ez a mező tartalmazza a barátkérelem állapotát, egyből az elküldés után a „pending” (függőben) attribútumot kapja, ha a vevő felhasználó elutasítja akkor a „declined” (elutasítva) attribútumot kapja, ha elfogadja akkor meg „accepted” (elfogadva) attribútumot kapja, a mező ENUM típusú, és csak „pending”, „accepted” és „decline” -al térhet vissza.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/>
              <a:t>created_at (barátkérelem elküldésének időpontja): Ez a mező tartalmazza azt az időpontot, amikor a barátkérelmet elküldték a felhasználónak.</a:t>
            </a:r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85264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9" grpId="0"/>
      <p:bldP spid="9" grpId="1"/>
      <p:bldP spid="11" grpId="0"/>
      <p:bldP spid="11" grpId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1364D1-D3C2-0C52-D8FB-2E876E07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727" y="0"/>
            <a:ext cx="3311238" cy="1096963"/>
          </a:xfrm>
        </p:spPr>
        <p:txBody>
          <a:bodyPr>
            <a:normAutofit fontScale="90000"/>
          </a:bodyPr>
          <a:lstStyle/>
          <a:p>
            <a:pPr algn="r"/>
            <a:r>
              <a:rPr lang="hu-HU"/>
              <a:t>Fájlstruktúra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FBC97C2-71E7-8F08-3521-3A989699B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35" y="0"/>
            <a:ext cx="7578435" cy="4351338"/>
          </a:xfrm>
        </p:spPr>
        <p:txBody>
          <a:bodyPr>
            <a:normAutofit fontScale="25000" lnSpcReduction="20000"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hu-HU" sz="12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</a:t>
            </a:r>
            <a:endParaRPr lang="hu-HU" sz="120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9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Tartalmazza az applikációnknak az összes authentikációs funkcióját </a:t>
            </a:r>
            <a:endParaRPr lang="hu-HU" sz="96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9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login.php: Bejelentkezési funkció</a:t>
            </a:r>
            <a:endParaRPr lang="hu-HU" sz="96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9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Register.php: Regisztrációs funkció</a:t>
            </a:r>
            <a:endParaRPr lang="hu-HU" sz="96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9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logout.php: Kijelentkezési funkció</a:t>
            </a:r>
            <a:endParaRPr lang="hu-HU" sz="96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9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update_status.php: A felhasználó státuszának ellenőrzése (ha nyitva van a mobilon az applikáció akkor Online, különben offline)</a:t>
            </a:r>
            <a:endParaRPr lang="hu-HU" sz="96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u-HU" sz="96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validate_token.php: Megnézi, hogy a token még érvényes-e vagy már elavult</a:t>
            </a:r>
            <a:endParaRPr lang="hu-HU" sz="96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E974796-5B8B-5923-6FB6-99184E891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237" y="934642"/>
            <a:ext cx="3255665" cy="4320000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FF266472-B5FA-3E31-B18D-A9FA639760A6}"/>
              </a:ext>
            </a:extLst>
          </p:cNvPr>
          <p:cNvSpPr txBox="1"/>
          <p:nvPr/>
        </p:nvSpPr>
        <p:spPr>
          <a:xfrm>
            <a:off x="453102" y="0"/>
            <a:ext cx="7578438" cy="6150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hu-HU" sz="3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Chat</a:t>
            </a:r>
            <a:endParaRPr lang="hu-HU" sz="30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Tartalmazza a chathez szükséges funkciókat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get_chats.php: Kimutatja a felhasználónak a jelenlegi csevegéseit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get_friend_list.php: Kimutatja a barátlistát.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get_group_chats.php: Kimutatja a felhasználó által felvett csoportokat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get_messages.php: Kimutatja a felhasználó és egy másik személy közötti üzeneteket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start_chat.php: Csevegés elindítása egy ismerőssel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B0B9A9A-28CD-D903-C06E-324EEB25D478}"/>
              </a:ext>
            </a:extLst>
          </p:cNvPr>
          <p:cNvSpPr txBox="1"/>
          <p:nvPr/>
        </p:nvSpPr>
        <p:spPr>
          <a:xfrm>
            <a:off x="453101" y="0"/>
            <a:ext cx="7578439" cy="6150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hu-HU" sz="3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Friends</a:t>
            </a:r>
            <a:endParaRPr lang="hu-HU" sz="30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check_friend_status.php: Kimutatja az ismerőseidnek a státuszát (Online – Offline)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get_friend_request_count.php: Az összes még el nem fogadott barátkérelmek számát mutatja ki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get_requests.php: Kapott barátkérelmek kimutatása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search_users.php: Felhasználók keresése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accept_request.php: barátkérelmek elfogadása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decline_request.php: barátkérelmek elutasítása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send_friend_request.php: barátkérelmek elküldése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76DFF4CA-E6D2-F7B6-4C44-6F5B44FD9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869" y="934642"/>
            <a:ext cx="3254400" cy="4146840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05793EB7-F7C9-8A07-806F-50F771870F3B}"/>
              </a:ext>
            </a:extLst>
          </p:cNvPr>
          <p:cNvSpPr txBox="1"/>
          <p:nvPr/>
        </p:nvSpPr>
        <p:spPr>
          <a:xfrm>
            <a:off x="453101" y="0"/>
            <a:ext cx="7578439" cy="6288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hu-HU" sz="3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Reset password</a:t>
            </a:r>
            <a:endParaRPr lang="hu-HU" sz="30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open_reset_window.php: Megnyitja a jelszó helyreállításhoz szükséges ablakot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reset_password_form.php: Egy lekicsinyített ablakban megjelenő Form a jelszó helyreállításához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reset_password.php: Jelszó helyreállítása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hu-HU" sz="3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  <a:endParaRPr lang="hu-HU" sz="30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update_profile_picture.php: Új profilkép beszúrása a felhasználónak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update_username.php: Új felhasználónév készítése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78682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DBD4E3-69B8-4B54-A22D-A40F3DC3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latin typeface="Times New Roman" panose="02020603050405020304" pitchFamily="18" charset="0"/>
                <a:cs typeface="Times New Roman" panose="02020603050405020304" pitchFamily="18" charset="0"/>
              </a:rPr>
              <a:t>Működése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D09456-10A8-402D-A084-472FADD47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640" y="1497809"/>
            <a:ext cx="6762750" cy="2498725"/>
          </a:xfrm>
        </p:spPr>
        <p:txBody>
          <a:bodyPr>
            <a:normAutofit/>
          </a:bodyPr>
          <a:lstStyle/>
          <a:p>
            <a:r>
              <a:rPr lang="hu-HU">
                <a:latin typeface="Times New Roman" panose="02020603050405020304" pitchFamily="18" charset="0"/>
                <a:cs typeface="Times New Roman" panose="02020603050405020304" pitchFamily="18" charset="0"/>
              </a:rPr>
              <a:t>Az app először a bejelentkezési felületre hozza a felhasználót, ahol lehetősége van regisztrálni ha nincsen még fiókja, ha elfelejtette a jelszavát, akkor újat csináltatni és nyelvet megváltoztatni.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B6569DA-16CC-4FBB-BBFE-005C4AFD1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293" y="945968"/>
            <a:ext cx="2430181" cy="5400404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1EF82700-C441-4EE9-9C5B-A9A64CCA19B0}"/>
              </a:ext>
            </a:extLst>
          </p:cNvPr>
          <p:cNvSpPr txBox="1"/>
          <p:nvPr/>
        </p:nvSpPr>
        <p:spPr>
          <a:xfrm>
            <a:off x="997640" y="1457334"/>
            <a:ext cx="67627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regisztrációs felületen a felhasználónak be kell írnia az email címét és megfelelő jelszót megadnia utána megerősíti a jelszavát hogy létrehozza a fiókot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DE846D28-AADB-4544-B520-AD63BC78E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409" y="964256"/>
            <a:ext cx="2581015" cy="5400404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4528B804-D583-4675-BC41-352EEE41EA0D}"/>
              </a:ext>
            </a:extLst>
          </p:cNvPr>
          <p:cNvSpPr txBox="1"/>
          <p:nvPr/>
        </p:nvSpPr>
        <p:spPr>
          <a:xfrm>
            <a:off x="994340" y="1457334"/>
            <a:ext cx="67627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>
                <a:latin typeface="Times New Roman" panose="02020603050405020304" pitchFamily="18" charset="0"/>
                <a:cs typeface="Times New Roman" panose="02020603050405020304" pitchFamily="18" charset="0"/>
              </a:rPr>
              <a:t>Ha elfelejtette a jelszavát, akkor könnyen tud újat csináltatni ha megadja az email címét és az oda elküldött utasításokat követi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2B6CECDF-AA69-46ED-83DE-06A5AA712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077" y="974913"/>
            <a:ext cx="2581015" cy="5408035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F92EFC32-78F9-4504-8926-50972BF4D912}"/>
              </a:ext>
            </a:extLst>
          </p:cNvPr>
          <p:cNvSpPr txBox="1"/>
          <p:nvPr/>
        </p:nvSpPr>
        <p:spPr>
          <a:xfrm>
            <a:off x="999918" y="1473147"/>
            <a:ext cx="65717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/>
              <a:t>Utána a beírt email-re megkapja a jelszó helyreállítási linket.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/>
              <a:t>miután a felhasználó rákattint a linkre, be kell írnia az új jelszót és utána megerősítenie a jelszó újbóli beírásával.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B11ED207-5BD2-4FC9-8EB1-0E687A0EE4A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40" y="3677847"/>
            <a:ext cx="8108950" cy="251968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8FD9DC08-DFED-4904-8E9E-57395493B022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768" y="1690688"/>
            <a:ext cx="3917228" cy="257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393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5" grpId="1"/>
      <p:bldP spid="7" grpId="0"/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47F81F-76C9-92A2-CE83-52BBAD1B1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6995"/>
            <a:ext cx="10515600" cy="532164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tesztelés célja az, hogy biztosra menjünk, hogy az applikációnk különböző funkciói (pl.: regisztráció, bejelentkezés, jelszó helyreállítás, ismerősök hozzáadása stb.) helyesen működjenek.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Ennek két fő része a pozitív és a negatív tesztelés: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pozitív teszteléssel helyes adatokat megadva vizsgáljuk, hogyan veszi át az applikáció és mit csinál vele.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hu-HU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Negatív teszteléssel rossz adatot megadva vizsgáljuk azt, hogyan viselkedik és reagál erre az applikáció</a:t>
            </a:r>
          </a:p>
          <a:p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880C639E-43AD-1A2D-B9B9-A13B668A6797}"/>
              </a:ext>
            </a:extLst>
          </p:cNvPr>
          <p:cNvSpPr txBox="1"/>
          <p:nvPr/>
        </p:nvSpPr>
        <p:spPr>
          <a:xfrm>
            <a:off x="-17402" y="454827"/>
            <a:ext cx="10896600" cy="4109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1: Regisztráció helyes adatokkal.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2: Regisztráció üres emaillel.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3: Regisztráció üres jelszóval.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4: Regisztráció rövid jelszóval.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5: Regisztráció különleges karakterekkel.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u-HU" sz="2400">
                <a:latin typeface="Times New Roman" panose="02020603050405020304" pitchFamily="18" charset="0"/>
                <a:cs typeface="Times New Roman" panose="02020603050405020304" pitchFamily="18" charset="0"/>
              </a:rPr>
              <a:t>Test 6: Bejelentkezés rossz adatokkal.</a:t>
            </a:r>
            <a:endParaRPr lang="hu-HU" sz="240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u-HU" sz="2400">
                <a:latin typeface="Times New Roman" panose="02020603050405020304" pitchFamily="18" charset="0"/>
                <a:cs typeface="Times New Roman" panose="02020603050405020304" pitchFamily="18" charset="0"/>
              </a:rPr>
              <a:t>Test 8: Felhasználó „valaki2” megkeresése.</a:t>
            </a:r>
            <a:endParaRPr lang="hu-HU" sz="2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0B8DAEFD-0508-DF91-7927-CEB8D8BC4917}"/>
              </a:ext>
            </a:extLst>
          </p:cNvPr>
          <p:cNvSpPr txBox="1"/>
          <p:nvPr/>
        </p:nvSpPr>
        <p:spPr>
          <a:xfrm>
            <a:off x="-5781" y="463102"/>
            <a:ext cx="8052204" cy="3795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1: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Azonosító: Valid registration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Elvárt adatok: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Email: validEmail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Jelszó: validPassword123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Eredmény: sikeresen regisztrál és nem ad ki hibaüzenetet.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C6F9F28F-6D74-8396-D5D0-52088FBB96C3}"/>
              </a:ext>
            </a:extLst>
          </p:cNvPr>
          <p:cNvSpPr txBox="1"/>
          <p:nvPr/>
        </p:nvSpPr>
        <p:spPr>
          <a:xfrm>
            <a:off x="-5781" y="458646"/>
            <a:ext cx="10515600" cy="4349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2: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Azonosító: Registration with empty email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Elvárt adatok: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Jelszó: validPassword123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Eredmény: Sikertelen regisztrálás, toastmessage megjelenik, hogy nem lehet üres emaillel regisztrálni.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458D71F-9D6C-C186-D928-4CBA79C89915}"/>
              </a:ext>
            </a:extLst>
          </p:cNvPr>
          <p:cNvSpPr txBox="1"/>
          <p:nvPr/>
        </p:nvSpPr>
        <p:spPr>
          <a:xfrm>
            <a:off x="-8535" y="474928"/>
            <a:ext cx="10896600" cy="379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3: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Azonosító: Registration with empty password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Elvárt adatok: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Email: validEmail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Jelszó: 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Eredmény: Sikertelen regisztrálás, toastmessage megjelenik, hogy hibás a jelszó.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B9F77D0D-AD13-2C3F-05DD-56863E7C3ECC}"/>
              </a:ext>
            </a:extLst>
          </p:cNvPr>
          <p:cNvSpPr txBox="1"/>
          <p:nvPr/>
        </p:nvSpPr>
        <p:spPr>
          <a:xfrm>
            <a:off x="-11289" y="475803"/>
            <a:ext cx="8295861" cy="3795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5: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Azonosító: Registration with special characters in password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Elvárt adatok: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Email: validEmail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Jelszó: @nval!dPassword123)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Eredmény: Sikeres regisztrálás és bekerül az adatbázisba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2A8EDD56-BC71-4307-226D-70AA0E210599}"/>
              </a:ext>
            </a:extLst>
          </p:cNvPr>
          <p:cNvSpPr txBox="1"/>
          <p:nvPr/>
        </p:nvSpPr>
        <p:spPr>
          <a:xfrm>
            <a:off x="-23454" y="475650"/>
            <a:ext cx="10562507" cy="3795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4: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Azonosító: Registration with short password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Elvárt adatok: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Email: validEmail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Jelszó: 123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Eredmény: Sikertelen regisztrálás, toastmessage kiírja, hogy túl rövid a jelszó.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5735B95-4873-B13C-B01B-046ED087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312" y="-121795"/>
            <a:ext cx="3351282" cy="941161"/>
          </a:xfrm>
        </p:spPr>
        <p:txBody>
          <a:bodyPr/>
          <a:lstStyle/>
          <a:p>
            <a:r>
              <a:rPr lang="hu-HU"/>
              <a:t>Tesztelés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CCA5D6F-2A65-C45F-ECA6-22EC98860B8F}"/>
              </a:ext>
            </a:extLst>
          </p:cNvPr>
          <p:cNvSpPr txBox="1"/>
          <p:nvPr/>
        </p:nvSpPr>
        <p:spPr>
          <a:xfrm>
            <a:off x="838192" y="-70256"/>
            <a:ext cx="3778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>
                <a:latin typeface="Times New Roman" panose="02020603050405020304" pitchFamily="18" charset="0"/>
                <a:cs typeface="Times New Roman" panose="02020603050405020304" pitchFamily="18" charset="0"/>
              </a:rPr>
              <a:t>Forgatókönyv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322C89BB-346F-3CC7-AA02-F9DAF47F2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4" y="5246914"/>
            <a:ext cx="5794399" cy="1453755"/>
          </a:xfrm>
          <a:prstGeom prst="rect">
            <a:avLst/>
          </a:prstGeom>
        </p:spPr>
      </p:pic>
      <p:sp>
        <p:nvSpPr>
          <p:cNvPr id="17" name="Szövegdoboz 16">
            <a:extLst>
              <a:ext uri="{FF2B5EF4-FFF2-40B4-BE49-F238E27FC236}">
                <a16:creationId xmlns:a16="http://schemas.microsoft.com/office/drawing/2014/main" id="{E903D82D-2D37-937E-EF91-183FCDB3E95A}"/>
              </a:ext>
            </a:extLst>
          </p:cNvPr>
          <p:cNvSpPr txBox="1"/>
          <p:nvPr/>
        </p:nvSpPr>
        <p:spPr>
          <a:xfrm>
            <a:off x="17401" y="454827"/>
            <a:ext cx="11318546" cy="495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Bejelentkezési teszt:</a:t>
            </a:r>
            <a:endParaRPr lang="hu-HU" sz="2600" b="1">
              <a:effectLst/>
              <a:latin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Rossz adatok beírásával teszt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Azonosító: Login with incorrect credentials shows toastmessage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Elvárt adatok: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hu-HU" sz="2400" u="sng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wrongemail@example.com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Jelszó: wrongpassword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Eredmény: A bejelentkezés gomb rányomására megjelenik a toastmessage ami azt írja, hogy „Hibás Email vagy jelszó!” pirosban.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/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5A87779D-FE9E-95A2-675B-22A7834475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173" y="5259423"/>
            <a:ext cx="5796000" cy="1464361"/>
          </a:xfrm>
          <a:prstGeom prst="rect">
            <a:avLst/>
          </a:prstGeom>
        </p:spPr>
      </p:pic>
      <p:sp>
        <p:nvSpPr>
          <p:cNvPr id="19" name="Szövegdoboz 18">
            <a:extLst>
              <a:ext uri="{FF2B5EF4-FFF2-40B4-BE49-F238E27FC236}">
                <a16:creationId xmlns:a16="http://schemas.microsoft.com/office/drawing/2014/main" id="{2ADECFB5-E303-D42E-0E1F-D609874BCE33}"/>
              </a:ext>
            </a:extLst>
          </p:cNvPr>
          <p:cNvSpPr txBox="1"/>
          <p:nvPr/>
        </p:nvSpPr>
        <p:spPr>
          <a:xfrm>
            <a:off x="0" y="487598"/>
            <a:ext cx="11318545" cy="3749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Felhasználó keresés teszt:</a:t>
            </a:r>
            <a:endParaRPr lang="hu-HU" sz="2600" b="1">
              <a:effectLst/>
              <a:latin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 applikáció felületén rányom az ismerősök gombra a jobb alsó sarokban, ami átviszi az ismerősök felületre, az ott lévő írható felületre beírja azt, hogy „valaki2”, a felület kimutatja a felhasználó profilját, és rányom a barát hozzáadás gombra.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Azonosító: FindValaki test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Eredmény: Sikeresen megtalálja a valaki2 felhasználót és sikeresen elküldi az ismerősnek jelölést</a:t>
            </a:r>
            <a:endParaRPr lang="hu-HU" sz="2400"/>
          </a:p>
        </p:txBody>
      </p:sp>
      <p:pic>
        <p:nvPicPr>
          <p:cNvPr id="20" name="Kép 19">
            <a:extLst>
              <a:ext uri="{FF2B5EF4-FFF2-40B4-BE49-F238E27FC236}">
                <a16:creationId xmlns:a16="http://schemas.microsoft.com/office/drawing/2014/main" id="{0863B75B-BCF2-D1C4-92B1-E6CCA5DBFF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776" y="5550378"/>
            <a:ext cx="5789397" cy="71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0077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8" grpId="0" build="allAtOnce"/>
      <p:bldP spid="10" grpId="0" build="allAtOnce"/>
      <p:bldP spid="9" grpId="0" build="allAtOnce"/>
      <p:bldP spid="2" grpId="0"/>
      <p:bldP spid="2" grpId="1"/>
      <p:bldP spid="4" grpId="0"/>
      <p:bldP spid="4" grpId="1"/>
      <p:bldP spid="17" grpId="0"/>
      <p:bldP spid="17" grpId="1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068505-0EB0-8072-742B-286303702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7320"/>
          </a:xfrm>
        </p:spPr>
        <p:txBody>
          <a:bodyPr/>
          <a:lstStyle/>
          <a:p>
            <a:r>
              <a:rPr lang="hu-HU"/>
              <a:t>Felhasználói információ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18AB36-CD95-CACD-579A-C6767ACBD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7319"/>
            <a:ext cx="10515600" cy="578379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hu-HU" sz="3800" kern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Chatex egy chat applikáció, amit arra szeretnénk fejleszteni, hogy majd jobb legyen, mint a Messenger, mert szerintünk azért, mert szétpakolnak egy chat applikációt sok haszontalan képességgel, nem lesz attól jobb, csak nehezebb lesz rajta kiigazodni, és mi ezen szeretnénk javítani.</a:t>
            </a:r>
            <a:endParaRPr lang="hu-HU" sz="3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hu-HU" sz="3800" kern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Hardver követelmények: </a:t>
            </a:r>
            <a:r>
              <a:rPr lang="hu-HU" sz="3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Modern érintőképernyős eszköz</a:t>
            </a:r>
            <a:endParaRPr lang="hu-HU" sz="3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hu-HU" sz="3800" kern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Operációs rendszer: Legalább Android 5.0-ás verzió </a:t>
            </a:r>
            <a:endParaRPr lang="hu-HU" sz="3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hu-HU" sz="3800" kern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Szoftver követelmények: kell, hogy az applikációnak tudja telefonja futtatni.</a:t>
            </a:r>
            <a:endParaRPr lang="hu-HU" sz="3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hu-HU" sz="3800" kern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Internetkapcsolat: legalább 5 Mbps</a:t>
            </a:r>
            <a:endParaRPr lang="hu-HU" sz="3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hu-HU" sz="3800" kern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 képernyőfelbontás: </a:t>
            </a:r>
            <a:r>
              <a:rPr lang="hu-HU" sz="3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360x640 pixel.</a:t>
            </a:r>
            <a:endParaRPr lang="hu-HU" sz="3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303F202-5FEB-EDB1-E539-BD1D875477C7}"/>
              </a:ext>
            </a:extLst>
          </p:cNvPr>
          <p:cNvSpPr txBox="1"/>
          <p:nvPr/>
        </p:nvSpPr>
        <p:spPr>
          <a:xfrm>
            <a:off x="838201" y="662162"/>
            <a:ext cx="10515600" cy="4052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Mivel az applikációnk egy chat alkalmazás ezért minden egyes funkcióhoz sajnos kell regisztráció, ahhoz, hogy hogyan kell regisztrálni, a következő oldalon megtalálod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Főoldal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 alkalmazás/weboldal megnyitása után megjelenő felület (ha a felhasználó nincs bejelentkezve).</a:t>
            </a:r>
          </a:p>
          <a:p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2608996C-B8F8-8C56-749F-90B4FFD021CC}"/>
              </a:ext>
            </a:extLst>
          </p:cNvPr>
          <p:cNvSpPr txBox="1"/>
          <p:nvPr/>
        </p:nvSpPr>
        <p:spPr>
          <a:xfrm>
            <a:off x="838198" y="652315"/>
            <a:ext cx="10515599" cy="6730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felületen található:</a:t>
            </a:r>
          </a:p>
          <a:p>
            <a:pPr marL="571500" indent="-342900">
              <a:lnSpc>
                <a:spcPct val="15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Regisztrációs felület, ami tartalmaz: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Felhasználónév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 cím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Jelszó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Jelszó megerősítése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Regisztrálás gomb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Jelszó megjelenítése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Megváltozik a mező színe, ha nem </a:t>
            </a:r>
            <a:b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helyes adatot adnak meg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AABF391-3F00-AFBE-0A1B-7D10615AF4F1}"/>
              </a:ext>
            </a:extLst>
          </p:cNvPr>
          <p:cNvSpPr txBox="1"/>
          <p:nvPr/>
        </p:nvSpPr>
        <p:spPr>
          <a:xfrm>
            <a:off x="838198" y="663603"/>
            <a:ext cx="11353802" cy="657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felületen található:</a:t>
            </a:r>
          </a:p>
          <a:p>
            <a:pPr marL="514350" indent="-285750" algn="just">
              <a:lnSpc>
                <a:spcPct val="15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Regisztrációs felület, ami tartalmaz:</a:t>
            </a: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Toastmessage-el jelzi, hogy sikeres-e a regisztráció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felhasználónév rész elvár legalább három karaktert és nem mehet túl 20 karakteren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 email cím rész elvár egy rendes email formátumot, szóval @-jel, az email nevezője (Pl.: gmail) és a domain név (Pl.: .com).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jelszó rész elvár minimum 8 karaktert, amiben kell lennie 1 kisbetűnek, 1 nagybetűnek és egy számot, maximum 20 karakter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jelszó megerősítésnél ugyan az, mint a jelszónál, csak még meg kell egyeznie a jelszóval is.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41A5F61A-E3D0-7B79-4F62-76E8699AB3E1}"/>
              </a:ext>
            </a:extLst>
          </p:cNvPr>
          <p:cNvSpPr txBox="1"/>
          <p:nvPr/>
        </p:nvSpPr>
        <p:spPr>
          <a:xfrm>
            <a:off x="601339" y="655333"/>
            <a:ext cx="7046481" cy="6083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342900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Bejelentkezési felület, ami tartalmaz: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 cím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Jelszó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Bejelentkezés gomb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Jelszót megjelenítése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elfelejtett jelszó mező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Nyelv megváltoztatása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Toastmessage-el jelzi, hogy sikeres-e a bejelentkezés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932B64E0-4513-0942-5928-0595E7F3D9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839" y="616214"/>
            <a:ext cx="2754085" cy="6122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Kép 8" descr="A képen szöveg, képernyőkép, Betűtípus,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88011B9E-F8C5-524A-77CE-CE0B98B949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895" y="616214"/>
            <a:ext cx="2754085" cy="6122836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AED5FF62-490F-8F71-ADEB-9180B18DC715}"/>
              </a:ext>
            </a:extLst>
          </p:cNvPr>
          <p:cNvSpPr txBox="1"/>
          <p:nvPr/>
        </p:nvSpPr>
        <p:spPr>
          <a:xfrm>
            <a:off x="556183" y="662161"/>
            <a:ext cx="10797614" cy="2934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246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fő képernyőn fér hozzá a felhasználó az alkalmazásunk fő részeihez</a:t>
            </a:r>
            <a:b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mint például maga a chatekhez, a csoportokhoz, ahol egyszerre több személy tud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2460" indent="-342900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egy helyen </a:t>
            </a:r>
            <a:r>
              <a:rPr lang="hu-HU" sz="2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chatelni</a:t>
            </a: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egymással, beállítások menü, ahol minden </a:t>
            </a:r>
            <a:r>
              <a:rPr lang="hu-HU" sz="2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fontosat</a:t>
            </a: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beállíthat, Ismerősök kezelése és jelölése. 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400"/>
          </a:p>
        </p:txBody>
      </p:sp>
      <p:pic>
        <p:nvPicPr>
          <p:cNvPr id="11" name="Kép 10" descr="A képen szöveg, képernyőkép, szoftver, Multimédiás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C9A75CE9-A3F6-9187-5F82-468470AD9E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963" y="627378"/>
            <a:ext cx="2755368" cy="61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37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4" grpId="1"/>
      <p:bldP spid="5" grpId="0" uiExpand="1" build="allAtOnce"/>
      <p:bldP spid="6" grpId="0"/>
      <p:bldP spid="6" grpId="1"/>
      <p:bldP spid="7" grpId="0"/>
      <p:bldP spid="7" grpId="1"/>
      <p:bldP spid="10" grpId="0"/>
      <p:bldP spid="1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3F0FDB-B2DA-E421-5CF2-6119FA62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45218"/>
          </a:xfrm>
        </p:spPr>
        <p:txBody>
          <a:bodyPr>
            <a:normAutofit/>
          </a:bodyPr>
          <a:lstStyle/>
          <a:p>
            <a:r>
              <a:rPr lang="hu-HU" sz="3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Applikáció használatának részletes ismertetése</a:t>
            </a:r>
            <a:endParaRPr lang="hu-HU" sz="360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ED35E1-5806-0D3F-22BD-546F51CDB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5217"/>
            <a:ext cx="8022771" cy="59930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Itt az applikáció bejelentkezési felületét látod, innét tudsz bejelentkezni a fiókodba, hogy el tudj kezdeni </a:t>
            </a:r>
            <a:r>
              <a:rPr lang="hu-HU" sz="2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chatelni</a:t>
            </a: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regisztrálni, ha nem lenne még fiókod, megváltoztatni az alkalmazás által használt nyelvet és a </a:t>
            </a:r>
            <a:r>
              <a:rPr lang="hu-HU" sz="2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jelszavadat</a:t>
            </a: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helyreállítani, ha elfelejtetted, vagy csak újat akarsz csináltatni.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 van fiókod akkor az emailed és jelszavad beírásával be tudsz jelentkezni, ha elfelejtetted a jelszavad, akkor nyomj az elfelejtett jelszó gombra és ha még nincs fiókod akkor készíthetsz egyet az Új fiók létrehozása gombal.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BC51D5C-2E10-79BB-C649-30E381BAA8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126" y="1089025"/>
            <a:ext cx="2105025" cy="467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Kép 4" descr="A képen szöveg, képernyőkép, szoftver, Multimédiás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0BE9665B-E9BE-9C38-68D8-E97347A542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491" y="1089025"/>
            <a:ext cx="2105660" cy="467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452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B88F14-F014-0713-8F7B-3AB44C7B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Elfelejtett folyamatának ismertetése</a:t>
            </a:r>
            <a:endParaRPr lang="hu-HU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29366C9-5B15-60DE-35F7-9C070172C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15943" cy="43513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Elfelejtett jelszó felület: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Megadja a felhasználó az email címét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Megnyomja a Jelszó helyreállítása gombot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 helyes email címet adott meg, akkor az email fiókjában találja az üzenetet az új jelszó kéréséről.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/>
          </a:p>
        </p:txBody>
      </p:sp>
      <p:pic>
        <p:nvPicPr>
          <p:cNvPr id="4" name="Kép 3" descr="A képen szöveg, képernyőkép, szoftver, Betűtípu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D2293FAF-D108-50AA-2509-0CC0B293AE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915" y="365125"/>
            <a:ext cx="2689497" cy="5977561"/>
          </a:xfrm>
          <a:prstGeom prst="rect">
            <a:avLst/>
          </a:prstGeom>
        </p:spPr>
      </p:pic>
      <p:pic>
        <p:nvPicPr>
          <p:cNvPr id="5" name="Kép 4" descr="A képen szöveg, képernyőkép, Betűtípus,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1C3465E4-2EAC-3F03-A44A-B5D3F2A249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777" y="365125"/>
            <a:ext cx="2688795" cy="59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50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B9FCE9-0A14-D7F0-D7A7-9DD8C2F1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Barát keresése folyamat ismertetése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BD7AD1-61A5-F480-8543-BF52D326DD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fő felületen rányomsz a „Ismerősök (Friends)” oldalra, ami előhozza a bal oldali képen látható felületet, oda kell beírnod egy fióknak a felhasználónevét, ha van hasonló találat vagy teljes egyezés, akkor kimutatja azt a felhasználót, utána már csak az „Jelölés (Add)” gombra kell rányomnod és el is küldted a felhasználónak a barátkérelmed.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5777F4F-563C-1BBE-1D24-320781D8BA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 descr="A képen szöveg, képernyőkép, multimédia,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386D1D1F-061A-FCCE-BC36-E0DB12DB01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741" y="1355499"/>
            <a:ext cx="2351359" cy="5226030"/>
          </a:xfrm>
          <a:prstGeom prst="rect">
            <a:avLst/>
          </a:prstGeom>
        </p:spPr>
      </p:pic>
      <p:pic>
        <p:nvPicPr>
          <p:cNvPr id="6" name="Kép 5" descr="A képen szöveg, képernyőkép, szoftver, Multimédiás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8499CF91-BC9B-DCAE-E6BD-F895FF92AB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286" y="1355499"/>
            <a:ext cx="2351359" cy="522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17564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8085D7-0393-A4F4-D8E8-62DD4AC99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Barátjelölések elfogadása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AD07BC-9C69-3F1B-E15D-43F277D506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hu-HU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 kaptál egy barátkérelmet, akkor bármikor amikor az Ismerősök felületre lépsz, kimutatva lesz piros számmal a „Barát jelölések” oldal, </a:t>
            </a:r>
            <a:r>
              <a:rPr lang="hu-HU" sz="2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rákattíntva</a:t>
            </a:r>
            <a:r>
              <a:rPr lang="hu-HU" sz="2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kifogja mutatni azokat a felhasználókat, akiknek a barátkérelmeit nem fogadtad vagy utasítottad el, ha el szeretnéd fogadni, csak a zöld pipára kell nyomnod, és ha el akarod utasítani, akkor a piros X-re.</a:t>
            </a:r>
            <a:endParaRPr lang="hu-HU" sz="2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406EDC3-D15F-2721-6F23-81E06AE90A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hu-HU"/>
          </a:p>
        </p:txBody>
      </p:sp>
      <p:pic>
        <p:nvPicPr>
          <p:cNvPr id="5" name="Kép 4" descr="A képen szöveg, képernyőkép, szoftver, Multimédiás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7237FEE4-AD28-0D7E-E09B-2E34B20A8E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056" y="1230540"/>
            <a:ext cx="2481715" cy="5515754"/>
          </a:xfrm>
          <a:prstGeom prst="rect">
            <a:avLst/>
          </a:prstGeom>
        </p:spPr>
      </p:pic>
      <p:pic>
        <p:nvPicPr>
          <p:cNvPr id="6" name="Kép 5" descr="A képen szöveg, képernyőkép, szoftver, Multimédiás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C1DD6615-CB1F-2812-6872-186AE0CA96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371" y="1230540"/>
            <a:ext cx="2481715" cy="551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11114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F00274-DB67-F4D1-1CDA-F81C8210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Beállítások navigálása</a:t>
            </a:r>
            <a:endParaRPr lang="hu-HU" sz="360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9EEFCA-F4C1-410A-015A-E12FCF2A69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beállítások felületre nyomva előhúzza a bal oldali képernyőt, itt meg tudod változtatni az applikáció nyelvét, ki és be tudod kapcsolni az értesítéseket, a fiók adatait meg tudod nézni és a </a:t>
            </a:r>
            <a:r>
              <a:rPr lang="hu-HU" sz="2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jelszavadat</a:t>
            </a: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módosítani, még a Nyelv menüt bővíteni fogjuk több nyelvel.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2A1E64D-AEFC-A2FE-5234-6B516726D5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 descr="A képen képernyőkép, szöveg, szoftver, Multimédiás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67FE1743-CB52-057A-D7F0-D92C236572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1424"/>
            <a:ext cx="2868386" cy="6375152"/>
          </a:xfrm>
          <a:prstGeom prst="rect">
            <a:avLst/>
          </a:prstGeom>
        </p:spPr>
      </p:pic>
      <p:pic>
        <p:nvPicPr>
          <p:cNvPr id="6" name="Kép 5" descr="A képen szöveg, képernyőkép, szoftver, Multimédiás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59F2478E-F736-FFCE-16D3-C5171CB427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586" y="240976"/>
            <a:ext cx="2868587" cy="6375600"/>
          </a:xfrm>
          <a:prstGeom prst="rect">
            <a:avLst/>
          </a:prstGeom>
        </p:spPr>
      </p:pic>
      <p:pic>
        <p:nvPicPr>
          <p:cNvPr id="7" name="Kép 6" descr="A képen szöveg, képernyőkép, szoftver, Multimédiás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BF705C2C-886D-EBF4-581A-ACF941018E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414" y="240976"/>
            <a:ext cx="2868588" cy="637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765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5EDBC1-76E5-E18C-82E7-42EBE3FC4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Bevezetés: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FA9621-7FB6-E623-8437-7609BD176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Ez a bemutató tartalmazza a: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/>
              <a:t>„Chatex” </a:t>
            </a:r>
            <a:r>
              <a:rPr lang="hu-HU" u="sng"/>
              <a:t>szoftver célját</a:t>
            </a:r>
            <a:r>
              <a:rPr lang="hu-HU"/>
              <a:t>,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u="sng"/>
              <a:t>Műszaki megvalósítását</a:t>
            </a:r>
            <a:r>
              <a:rPr lang="hu-HU"/>
              <a:t>,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u="sng"/>
              <a:t>Működését</a:t>
            </a:r>
            <a:r>
              <a:rPr lang="hu-HU"/>
              <a:t>,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u="sng"/>
              <a:t>Forráskódját</a:t>
            </a:r>
            <a:r>
              <a:rPr lang="hu-HU"/>
              <a:t> (fontosabb részleteit),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u="sng"/>
              <a:t>Munkamegosztását</a:t>
            </a:r>
            <a:r>
              <a:rPr lang="hu-HU"/>
              <a:t>, a </a:t>
            </a:r>
            <a:r>
              <a:rPr lang="hu-HU" u="sng"/>
              <a:t>fejlesztésben betöltött szerepeket</a:t>
            </a:r>
            <a:r>
              <a:rPr lang="hu-HU"/>
              <a:t>, és az </a:t>
            </a:r>
            <a:r>
              <a:rPr lang="hu-HU" u="sng"/>
              <a:t>eszközöket a projekt szervezésében</a:t>
            </a:r>
          </a:p>
        </p:txBody>
      </p:sp>
    </p:spTree>
    <p:extLst>
      <p:ext uri="{BB962C8B-B14F-4D97-AF65-F5344CB8AC3E}">
        <p14:creationId xmlns:p14="http://schemas.microsoft.com/office/powerpoint/2010/main" val="4257311497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7EC100-9287-9701-70FA-79918926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Fiók módosítása</a:t>
            </a:r>
            <a:endParaRPr lang="hu-HU" sz="3600" b="1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B9F99D2-5965-6BBA-2E60-8A2457D742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u-HU" sz="3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fiók felületen meg tudod tekinteni az adataidat és néhány dolgot még módosítani is tudsz, mint például a profilképedet megváltoztatni akármilyen png, jpeg fájlal és a felhasználónevedet is megváltoztathatod.</a:t>
            </a:r>
            <a:endParaRPr lang="hu-HU" sz="30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EC4F2CB0-8E2B-401E-3550-936F1686F7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976" y="253206"/>
            <a:ext cx="2807851" cy="62396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7323551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4C77E6-661D-43B0-3E55-CE98C9998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01675"/>
          </a:xfrm>
        </p:spPr>
        <p:txBody>
          <a:bodyPr>
            <a:normAutofit/>
          </a:bodyPr>
          <a:lstStyle/>
          <a:p>
            <a:r>
              <a:rPr lang="hu-HU" sz="3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További, még nem implementált ötleteink</a:t>
            </a:r>
            <a:endParaRPr lang="hu-HU" sz="3600" b="1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804D7C-B3F2-30F4-E14F-D4644379E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943" y="70167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  <a:buNone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Még biztosan tovább lehetne fejleszteni ezt az applikációt, már van pár ötletünk is, Például: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Kétlépcsős hitelesítés, hogy biztonságosabb legyen a felhasználók fiókja.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Bármikor elérhető szerver kapcsolat.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Több testreszabhatósági lehetőség profilok és chatekhez az egyéniség kedvéért.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Még több nyelv hozzáadása, hogy még több felhasználó tudja élvezni applikációnkat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Egyszerű bejelentkezés Google fiók segítségével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Híváson át történő csevegés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775662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788E1A-39E4-45C9-AD36-D0B8C451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hu-HU">
                <a:latin typeface="Times New Roman" panose="02020603050405020304" pitchFamily="18" charset="0"/>
                <a:cs typeface="Times New Roman" panose="02020603050405020304" pitchFamily="18" charset="0"/>
              </a:rPr>
              <a:t> Code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51614D2-2BB6-4E0D-9F09-DA2E2BF51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2271" cy="1840940"/>
          </a:xfrm>
        </p:spPr>
        <p:txBody>
          <a:bodyPr>
            <a:normAutofit/>
          </a:bodyPr>
          <a:lstStyle/>
          <a:p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wrote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principles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clean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in mind and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concise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endParaRPr lang="hu-HU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93D506C-AB31-42DA-8A66-DA900D5C2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108" y="1993620"/>
            <a:ext cx="3857625" cy="752475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443C61E9-57E6-47D2-9FA3-F12076CE0D43}"/>
              </a:ext>
            </a:extLst>
          </p:cNvPr>
          <p:cNvSpPr txBox="1"/>
          <p:nvPr/>
        </p:nvSpPr>
        <p:spPr>
          <a:xfrm>
            <a:off x="838200" y="1786855"/>
            <a:ext cx="518889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made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the main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dart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Oriented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also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making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widgets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easy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understand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B5EB640-2435-4635-9330-09E0D611E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5745" y="365125"/>
            <a:ext cx="2159965" cy="4247712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25F3F5A-0448-4486-B778-2EA1AA95A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887" y="256162"/>
            <a:ext cx="4443603" cy="446563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B38A9B87-0971-40E3-94A9-AB5A23BFAE3B}"/>
              </a:ext>
            </a:extLst>
          </p:cNvPr>
          <p:cNvSpPr txBox="1"/>
          <p:nvPr/>
        </p:nvSpPr>
        <p:spPr>
          <a:xfrm>
            <a:off x="838200" y="1786855"/>
            <a:ext cx="486799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We show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popup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Flutter’s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fluttertoast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widget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WhereToPercentage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, we can set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the popup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appear and we can also set its duration for how long the popup text stays on screen</a:t>
            </a:r>
          </a:p>
        </p:txBody>
      </p:sp>
    </p:spTree>
    <p:extLst>
      <p:ext uri="{BB962C8B-B14F-4D97-AF65-F5344CB8AC3E}">
        <p14:creationId xmlns:p14="http://schemas.microsoft.com/office/powerpoint/2010/main" val="3745307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5" grpId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39448B-94D0-45DC-B77C-DA5C8F14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hu-HU">
                <a:latin typeface="Times New Roman" panose="02020603050405020304" pitchFamily="18" charset="0"/>
                <a:cs typeface="Times New Roman" panose="02020603050405020304" pitchFamily="18" charset="0"/>
              </a:rPr>
              <a:t> for Project </a:t>
            </a:r>
            <a:r>
              <a:rPr lang="hu-HU" err="1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endParaRPr lang="hu-H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04BA9E1-F4C3-4E08-94BD-60EBB04F624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625570"/>
            <a:ext cx="5181601" cy="277512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hu-HU" altLang="hu-HU" sz="260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hu-HU" altLang="hu-HU" sz="260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60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</a:t>
            </a:r>
            <a:r>
              <a:rPr lang="hu-HU" altLang="hu-HU" sz="260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60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hu-HU" altLang="hu-HU" sz="260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Android, </a:t>
            </a:r>
            <a:r>
              <a:rPr lang="hu-HU" altLang="hu-HU" sz="260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hu-HU" altLang="hu-HU" sz="260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60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hu-HU" altLang="hu-HU" sz="260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IDE, in </a:t>
            </a:r>
            <a:r>
              <a:rPr lang="hu-HU" altLang="hu-HU" sz="260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hu-HU" altLang="hu-HU" sz="260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60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hu-HU" altLang="hu-HU" sz="260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Android Studio, </a:t>
            </a:r>
            <a:r>
              <a:rPr lang="hu-HU" altLang="hu-HU" sz="260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including</a:t>
            </a:r>
            <a:r>
              <a:rPr lang="hu-HU" altLang="hu-HU" sz="260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60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altLang="hu-HU" sz="260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Android SDK, </a:t>
            </a:r>
            <a:r>
              <a:rPr lang="hu-HU" altLang="hu-HU" sz="260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hu-HU" altLang="hu-HU" sz="260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60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hu-HU" altLang="hu-HU" sz="260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60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hu-HU" altLang="hu-HU" sz="260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60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lang="hu-HU" altLang="hu-HU" sz="260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60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hu-HU" altLang="hu-HU" sz="260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60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hu-HU" altLang="hu-HU" sz="260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hu-HU" altLang="hu-HU" sz="260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hu-HU" altLang="hu-HU" sz="260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 and </a:t>
            </a:r>
            <a:r>
              <a:rPr lang="hu-HU" altLang="hu-HU" sz="260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hu-HU" altLang="hu-HU" sz="260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60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hu-HU" altLang="hu-HU" sz="260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60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hu-HU" altLang="hu-HU" sz="260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60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hu-HU" altLang="hu-HU" sz="260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Emulator (</a:t>
            </a:r>
            <a:r>
              <a:rPr lang="hu-HU" altLang="hu-HU" sz="260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hu-HU" altLang="hu-HU" sz="260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60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hu-HU" altLang="hu-HU" sz="260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 a </a:t>
            </a:r>
            <a:r>
              <a:rPr lang="hu-HU" altLang="hu-HU" sz="260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hu-HU" altLang="hu-HU" sz="260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60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hu-HU" altLang="hu-HU" sz="260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60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hu-HU" altLang="hu-HU" sz="260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hu-HU" altLang="hu-HU" sz="260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hu-HU" altLang="hu-HU" sz="260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600" err="1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hu-HU" altLang="hu-HU" sz="260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hu-HU" alt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D3C712-69F2-43C1-AFE6-9F7F5AC53E09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1" y="1825625"/>
            <a:ext cx="5759388" cy="197490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600" b="0" i="0" u="none" strike="noStrike" cap="none" normalizeH="0" baseline="0" err="1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hu-HU" altLang="hu-HU" sz="26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Windows, </a:t>
            </a:r>
            <a:r>
              <a:rPr kumimoji="0" lang="hu-HU" altLang="hu-HU" sz="2600" b="0" i="0" u="none" strike="noStrike" cap="none" normalizeH="0" baseline="0" err="1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kumimoji="0" lang="hu-HU" altLang="hu-HU" sz="26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kumimoji="0" lang="hu-HU" altLang="hu-HU" sz="2600" b="0" i="0" u="none" strike="noStrike" cap="none" normalizeH="0" baseline="0" err="1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recommended</a:t>
            </a:r>
            <a:r>
              <a:rPr kumimoji="0" lang="hu-HU" altLang="hu-HU" sz="26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hu-HU" altLang="hu-HU" sz="2600" b="0" i="0" u="none" strike="noStrike" cap="none" normalizeH="0" baseline="0" err="1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0" lang="hu-HU" altLang="hu-HU" sz="26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hu-HU" altLang="hu-HU" sz="2600" b="0" i="0" u="none" strike="noStrike" cap="none" normalizeH="0" baseline="0" err="1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kumimoji="0" lang="hu-HU" altLang="hu-HU" sz="26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Visual Studio </a:t>
            </a:r>
            <a:r>
              <a:rPr kumimoji="0" lang="hu-HU" altLang="hu-HU" sz="2600" b="0" i="0" u="none" strike="noStrike" cap="none" normalizeH="0" baseline="0" err="1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kumimoji="0" lang="hu-HU" altLang="hu-HU" sz="26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hu-HU" altLang="hu-HU" sz="2600" b="0" i="0" u="none" strike="noStrike" cap="none" normalizeH="0" baseline="0" err="1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0" lang="hu-HU" altLang="hu-HU" sz="26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hu-HU" altLang="hu-HU" sz="2600" b="0" i="0" u="none" strike="noStrike" cap="none" normalizeH="0" baseline="0" err="1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kumimoji="0" lang="hu-HU" altLang="hu-HU" sz="26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hu-HU" altLang="hu-HU" sz="2600" b="0" i="0" u="none" strike="noStrike" cap="none" normalizeH="0" baseline="0" err="1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hu-HU" altLang="hu-HU" sz="26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"Desktop </a:t>
            </a:r>
            <a:r>
              <a:rPr kumimoji="0" lang="hu-HU" altLang="hu-HU" sz="2600" b="0" i="0" u="none" strike="noStrike" cap="none" normalizeH="0" baseline="0" err="1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kumimoji="0" lang="hu-HU" altLang="hu-HU" sz="26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hu-HU" altLang="hu-HU" sz="2600" b="0" i="0" u="none" strike="noStrike" cap="none" normalizeH="0" baseline="0" err="1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kumimoji="0" lang="hu-HU" altLang="hu-HU" sz="26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C++" </a:t>
            </a:r>
            <a:r>
              <a:rPr kumimoji="0" lang="hu-HU" altLang="hu-HU" sz="2600" b="0" i="0" u="none" strike="noStrike" cap="none" normalizeH="0" baseline="0" err="1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kumimoji="0" lang="hu-HU" altLang="hu-HU" sz="26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hu-HU" altLang="hu-HU" sz="2600" b="0" i="0" u="none" strike="noStrike" cap="none" normalizeH="0" baseline="0" err="1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kumimoji="0" lang="hu-HU" altLang="hu-HU" sz="26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hu-HU" altLang="hu-HU" sz="2600" b="0" i="0" u="none" strike="noStrike" cap="none" normalizeH="0" baseline="0" err="1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kumimoji="0" lang="hu-HU" altLang="hu-HU" sz="26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hu-HU" altLang="hu-HU" sz="2600" b="0" i="0" u="none" strike="noStrike" cap="none" normalizeH="0" baseline="0" err="1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downloading</a:t>
            </a:r>
            <a:r>
              <a:rPr kumimoji="0" lang="hu-HU" altLang="hu-HU" sz="26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hu-HU" altLang="hu-HU" sz="2600" b="0" i="0" u="none" strike="noStrike" cap="none" normalizeH="0" baseline="0" err="1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hu-HU" altLang="hu-HU" sz="26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hu-HU" altLang="hu-HU" sz="2600" b="0" i="0" u="none" strike="noStrike" cap="none" normalizeH="0" baseline="0" err="1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kumimoji="0" lang="hu-HU" altLang="hu-HU" sz="26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hu-HU" altLang="hu-HU" sz="2600" b="0" i="0" u="none" strike="noStrike" cap="none" normalizeH="0" baseline="0" err="1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kumimoji="0" lang="hu-HU" altLang="hu-HU" sz="26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hu-HU" altLang="hu-HU" sz="2600" b="0" i="0" u="none" strike="noStrike" cap="none" normalizeH="0" baseline="0" err="1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kumimoji="0" lang="hu-HU" altLang="hu-HU" sz="26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hu-HU" altLang="hu-HU" sz="2600" b="0" i="0" u="none" strike="noStrike" cap="none" normalizeH="0" baseline="0" err="1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stay</a:t>
            </a:r>
            <a:r>
              <a:rPr kumimoji="0" lang="hu-HU" altLang="hu-HU" sz="26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hu-HU" altLang="hu-HU" sz="2600" b="0" i="0" u="none" strike="noStrike" cap="none" normalizeH="0" baseline="0" err="1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kumimoji="0" lang="hu-HU" altLang="hu-HU" sz="26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Android Studio</a:t>
            </a:r>
            <a:r>
              <a:rPr lang="hu-HU" altLang="hu-HU" sz="260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hu-HU" altLang="hu-HU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C3839383-87AB-49AC-B60B-3C9C6B32FC0C}"/>
              </a:ext>
            </a:extLst>
          </p:cNvPr>
          <p:cNvSpPr txBox="1"/>
          <p:nvPr/>
        </p:nvSpPr>
        <p:spPr>
          <a:xfrm>
            <a:off x="6019801" y="3844966"/>
            <a:ext cx="51816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managed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flutter’s</a:t>
            </a:r>
            <a:r>
              <a:rPr lang="hu-HU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terminal</a:t>
            </a:r>
            <a:endParaRPr lang="hu-HU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250057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871B4F-702C-AF0B-114D-FEA8F2E7B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9"/>
            <a:ext cx="10515600" cy="734332"/>
          </a:xfrm>
        </p:spPr>
        <p:txBody>
          <a:bodyPr>
            <a:normAutofit/>
          </a:bodyPr>
          <a:lstStyle/>
          <a:p>
            <a:r>
              <a:rPr lang="hu-HU" sz="4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Összefoglalás</a:t>
            </a:r>
            <a:endParaRPr lang="hu-HU" sz="400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6D3136D-A865-A65E-DCE7-E7920D271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43" y="838201"/>
            <a:ext cx="11843657" cy="5812970"/>
          </a:xfrm>
        </p:spPr>
        <p:txBody>
          <a:bodyPr>
            <a:noAutofit/>
          </a:bodyPr>
          <a:lstStyle/>
          <a:p>
            <a:r>
              <a:rPr lang="hu-HU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Munkamegosztás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munka során az együttműködés Discordon történő hívásokon át és a </a:t>
            </a:r>
            <a:r>
              <a:rPr lang="hu-HU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hu-HU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verziókezelő segítségével lett biztosítva.</a:t>
            </a:r>
            <a:endParaRPr lang="hu-HU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Ötlettervező, projektvezető és programozó (Kiss Levente): </a:t>
            </a:r>
            <a:r>
              <a:rPr lang="hu-HU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Projekt témájának kitalálója, feladatok elosztása, A többi csapattárs közötti kapcsolattartás.</a:t>
            </a:r>
            <a:endParaRPr lang="hu-HU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Fejlesztők (Kiss Levente, Szép Dániel): </a:t>
            </a:r>
            <a:r>
              <a:rPr lang="hu-HU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chat applikáció Frontend és Backend fejlesztése, tesztek megírása, adatbáziskezelés, funkciók megírása.</a:t>
            </a:r>
            <a:endParaRPr lang="hu-HU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18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Designer</a:t>
            </a:r>
            <a:r>
              <a:rPr lang="hu-HU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(Kiss Levente, Szép Dániel): </a:t>
            </a:r>
            <a:r>
              <a:rPr lang="hu-HU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chat applikációnk kinézetének tervezése, megírása, az összes felületen lévő egységesítése.</a:t>
            </a:r>
            <a:endParaRPr lang="hu-HU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Dokumentáció megírása (Szép Dániel, Kiss Levente): </a:t>
            </a:r>
            <a:r>
              <a:rPr lang="hu-HU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 applikációt teljes fokát átölelő dokumentáció megírása, végén utolsó korrektúraolvasás.</a:t>
            </a:r>
            <a:endParaRPr lang="hu-HU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u-HU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Mesteri munkakerülés (Szabó Richárd):</a:t>
            </a:r>
            <a:r>
              <a:rPr lang="hu-HU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Hívásokba nem megjelenés, hamar lelépés más és más kifogásokkal, kapcsolattartás leszarása.</a:t>
            </a:r>
            <a:endParaRPr lang="hu-HU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1FB21ADE-04FC-5BD8-4AB1-B25938217FAA}"/>
              </a:ext>
            </a:extLst>
          </p:cNvPr>
          <p:cNvSpPr txBox="1"/>
          <p:nvPr/>
        </p:nvSpPr>
        <p:spPr>
          <a:xfrm>
            <a:off x="119744" y="630566"/>
            <a:ext cx="11843656" cy="5457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Főbb feladatok:</a:t>
            </a:r>
            <a:endParaRPr lang="hu-HU" sz="2400" b="1">
              <a:effectLst/>
              <a:latin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Kiss Levente: 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Applikáció programjainak megírása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 sz="2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XAMPP szerver konfigurálása és fenntartása:</a:t>
            </a: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PhpMyAdmin</a:t>
            </a: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Apache szerver a chat applikáció teszteléséhez.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 applikáció fő dizájnjának elkészítése, amit a végén egységessé teszünk az applikáción keresztül.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Alkalmazásnak naprakészen tartása.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 alkalmazásnak különböző méreteken való futtatása.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21911A8B-FFF0-66C3-FFA1-E88CA0EA03DD}"/>
              </a:ext>
            </a:extLst>
          </p:cNvPr>
          <p:cNvSpPr txBox="1"/>
          <p:nvPr/>
        </p:nvSpPr>
        <p:spPr>
          <a:xfrm>
            <a:off x="119743" y="630566"/>
            <a:ext cx="11843656" cy="4452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2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Szép Dániel: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Tesztesetek megírása.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Dokumentáció és prezentáció megalkotása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 nyelvhelyességének átnézése.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sz="2400" b="1"/>
              <a:t>Szabó Richárd: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400"/>
              <a:t>Sajnos Szabó Richárd osztálytársunk nem bírta követelményeinket teljesíteni, mert el volt foglalva a vizsgán kívüli dolgokkal (Pl.: Sorozatok nézésével).</a:t>
            </a:r>
          </a:p>
          <a:p>
            <a:pPr lvl="1" algn="just">
              <a:lnSpc>
                <a:spcPct val="150000"/>
              </a:lnSpc>
              <a:spcAft>
                <a:spcPts val="800"/>
              </a:spcAft>
            </a:pP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19635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4CAC7D-FF2F-41E0-A67F-43950DB5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hu-HU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hu-HU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hu-HU">
                <a:latin typeface="Times New Roman" panose="02020603050405020304" pitchFamily="18" charset="0"/>
                <a:cs typeface="Times New Roman" panose="02020603050405020304" pitchFamily="18" charset="0"/>
              </a:rPr>
              <a:t> in the team</a:t>
            </a:r>
          </a:p>
        </p:txBody>
      </p:sp>
      <p:graphicFrame>
        <p:nvGraphicFramePr>
          <p:cNvPr id="6" name="Tartalom helye 5">
            <a:extLst>
              <a:ext uri="{FF2B5EF4-FFF2-40B4-BE49-F238E27FC236}">
                <a16:creationId xmlns:a16="http://schemas.microsoft.com/office/drawing/2014/main" id="{B5314F4A-B331-433A-A868-9386BA2C4F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0947946"/>
              </p:ext>
            </p:extLst>
          </p:nvPr>
        </p:nvGraphicFramePr>
        <p:xfrm>
          <a:off x="967442" y="1792069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873248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4DE664-C72A-AF32-CCE6-DFA61B48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Köszönetnyilvánítás</a:t>
            </a:r>
            <a:endParaRPr lang="hu-HU" sz="4000" b="1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5734F11-5CB2-AEBC-EF96-B80D6C79E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082"/>
            <a:ext cx="10515600" cy="4351338"/>
          </a:xfrm>
        </p:spPr>
        <p:txBody>
          <a:bodyPr>
            <a:noAutofit/>
          </a:bodyPr>
          <a:lstStyle/>
          <a:p>
            <a:pPr marL="403860" indent="-342900">
              <a:lnSpc>
                <a:spcPct val="150000"/>
              </a:lnSpc>
              <a:spcBef>
                <a:spcPts val="1200"/>
              </a:spcBef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Ezúton szeretnénk megköszönni </a:t>
            </a:r>
            <a:r>
              <a:rPr lang="hu-HU" sz="2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Bloch Tamás </a:t>
            </a: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tanárúrnak, a folyamatos támogatást, szakmai iránymutatást és türelmet, amellyel végigkísérte a munkáink elkészítését. Nélküle ez a vizsgaremek nem jöhetett volna létre ilyen formában.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3860" indent="-342900">
              <a:lnSpc>
                <a:spcPct val="150000"/>
              </a:lnSpc>
              <a:spcBef>
                <a:spcPts val="1200"/>
              </a:spcBef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Külön köszönettel tartozunk </a:t>
            </a:r>
            <a:r>
              <a:rPr lang="hu-HU" sz="2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Pradalits Tibor </a:t>
            </a: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igazgató úrnak, aki lehetővé tette a projekt megvalósítását, valamint biztosította a szükséges feltételeket és hátteret a munkához.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9560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</a:pPr>
            <a:r>
              <a:rPr lang="hu-HU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Hálásak vagyunk minden segítségért és biztatásért, amit a folyamat során kaptunk.</a:t>
            </a:r>
            <a:endParaRPr lang="hu-HU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93562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0C9067-0118-446F-976B-DA6855EA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1. Szoftver Célja: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A4FCFC-A10E-45DA-8F2B-BC5B71D5E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83758" cy="4351338"/>
          </a:xfrm>
        </p:spPr>
        <p:txBody>
          <a:bodyPr>
            <a:normAutofit/>
          </a:bodyPr>
          <a:lstStyle/>
          <a:p>
            <a:r>
              <a:rPr lang="hu-HU"/>
              <a:t>A Chatex célja: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/>
              <a:t>alternatívát nyújtson a híres Messenger helyett,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/>
              <a:t>csak az egymás közötti csevegésre fókuszáljon, amik nem ezeket a célokat szolgálták azokkal nem törődtünk,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/>
              <a:t>Használat közben gyors és felhasználó barát felületet nyújtson,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/>
              <a:t>Csevegéskor maradjanak meg a hasznos funkciók pl.: fájl(ok) küldése és a játékos/személyiséget kifejező funkciók is pl.: kép(ek) küldése.</a:t>
            </a:r>
          </a:p>
        </p:txBody>
      </p:sp>
    </p:spTree>
    <p:extLst>
      <p:ext uri="{BB962C8B-B14F-4D97-AF65-F5344CB8AC3E}">
        <p14:creationId xmlns:p14="http://schemas.microsoft.com/office/powerpoint/2010/main" val="3943719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6CBEE0-60AC-DC73-42C1-9183A487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1. Szoftver Célja: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30C8FFD-E8FE-1FF3-0F13-401D6C550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71046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>
                <a:latin typeface="Times New Roman"/>
                <a:cs typeface="Times New Roman"/>
              </a:rPr>
              <a:t>Sikeresen megvalósított célok: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>
                <a:latin typeface="Times New Roman"/>
                <a:cs typeface="Times New Roman"/>
              </a:rPr>
              <a:t>Messenger alternatíva,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>
                <a:latin typeface="Times New Roman"/>
                <a:cs typeface="Times New Roman"/>
              </a:rPr>
              <a:t>Nincsen egyéb alkalmazáshoz kötve pl.: Facebook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>
                <a:latin typeface="Times New Roman"/>
                <a:cs typeface="Times New Roman"/>
              </a:rPr>
              <a:t>Messenger ihletésű, átdolgozott saját dizájn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>
                <a:latin typeface="Times New Roman"/>
                <a:cs typeface="Times New Roman"/>
              </a:rPr>
              <a:t>Fájlmérethez kötött csatolmányok küldése</a:t>
            </a:r>
          </a:p>
          <a:p>
            <a:pPr marL="971550" lvl="1" indent="-514350">
              <a:buFont typeface="+mj-lt"/>
              <a:buAutoNum type="arabicPeriod"/>
            </a:pPr>
            <a:endParaRPr lang="hu-HU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DB156C1F-E1E8-0924-4F83-2097D625698B}"/>
              </a:ext>
            </a:extLst>
          </p:cNvPr>
          <p:cNvSpPr/>
          <p:nvPr/>
        </p:nvSpPr>
        <p:spPr>
          <a:xfrm>
            <a:off x="8164749" y="1939047"/>
            <a:ext cx="2950723" cy="39170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2437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066840-29E2-41FA-8338-E267202FC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2. Műszaki megvalósítás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28A4AFD-9966-43E6-9611-616F5D96F9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u-HU">
                <a:latin typeface="Times New Roman" panose="02020603050405020304" pitchFamily="18" charset="0"/>
                <a:cs typeface="Times New Roman" panose="02020603050405020304" pitchFamily="18" charset="0"/>
              </a:rPr>
              <a:t>A Chatex fejlesztése közben számtalan technológiát alkalmaztunk mind Frontend oldalon:</a:t>
            </a:r>
          </a:p>
          <a:p>
            <a:pPr lvl="1"/>
            <a:r>
              <a:rPr lang="hu-HU"/>
              <a:t>Flutter (3.29.1)</a:t>
            </a:r>
          </a:p>
          <a:p>
            <a:pPr lvl="1">
              <a:spcBef>
                <a:spcPts val="3000"/>
              </a:spcBef>
            </a:pPr>
            <a:r>
              <a:rPr lang="hu-HU">
                <a:latin typeface="Times New Roman" panose="02020603050405020304" pitchFamily="18" charset="0"/>
                <a:cs typeface="Times New Roman" panose="02020603050405020304" pitchFamily="18" charset="0"/>
              </a:rPr>
              <a:t>Dart (3.7.0)</a:t>
            </a:r>
          </a:p>
          <a:p>
            <a:pPr lvl="1">
              <a:spcBef>
                <a:spcPts val="3000"/>
              </a:spcBef>
            </a:pPr>
            <a:r>
              <a:rPr lang="hu-HU">
                <a:latin typeface="Times New Roman" panose="02020603050405020304" pitchFamily="18" charset="0"/>
                <a:cs typeface="Times New Roman" panose="02020603050405020304" pitchFamily="18" charset="0"/>
              </a:rPr>
              <a:t>HTML (5.2)</a:t>
            </a:r>
          </a:p>
          <a:p>
            <a:pPr lvl="1"/>
            <a:endParaRPr lang="hu-H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BEF22E1-A090-ABE7-43C1-A5DE33F10F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u-HU"/>
              <a:t>és mind Backend oldalon:</a:t>
            </a:r>
          </a:p>
          <a:p>
            <a:pPr lvl="1"/>
            <a:r>
              <a:rPr lang="hu-HU"/>
              <a:t>Ratchet (0.4.4)</a:t>
            </a:r>
          </a:p>
          <a:p>
            <a:pPr lvl="1">
              <a:spcBef>
                <a:spcPts val="3000"/>
              </a:spcBef>
            </a:pPr>
            <a:r>
              <a:rPr lang="hu-HU"/>
              <a:t>PHP (8.2.12)</a:t>
            </a:r>
          </a:p>
          <a:p>
            <a:pPr lvl="1">
              <a:spcBef>
                <a:spcPts val="3000"/>
              </a:spcBef>
            </a:pPr>
            <a:r>
              <a:rPr lang="hu-HU"/>
              <a:t>Websocket</a:t>
            </a:r>
          </a:p>
        </p:txBody>
      </p:sp>
      <p:pic>
        <p:nvPicPr>
          <p:cNvPr id="12" name="Kép 11" descr="C:\Users\User\AppData\Local\Microsoft\Windows\INetCache\Content.MSO\858A72FB.tmp">
            <a:extLst>
              <a:ext uri="{FF2B5EF4-FFF2-40B4-BE49-F238E27FC236}">
                <a16:creationId xmlns:a16="http://schemas.microsoft.com/office/drawing/2014/main" id="{36DFD9AF-CC4D-4285-BF83-6E9C85C63E7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191" y="5125748"/>
            <a:ext cx="533699" cy="522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Kép 32" descr="9DB981C1">
            <a:extLst>
              <a:ext uri="{FF2B5EF4-FFF2-40B4-BE49-F238E27FC236}">
                <a16:creationId xmlns:a16="http://schemas.microsoft.com/office/drawing/2014/main" id="{B441AA01-ABC2-4821-9BB8-7190228C3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690" y="3520009"/>
            <a:ext cx="533699" cy="533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Kép 7" descr="C:\Users\User\AppData\Local\Microsoft\Windows\INetCache\Content.MSO\5E75EF49.tmp">
            <a:extLst>
              <a:ext uri="{FF2B5EF4-FFF2-40B4-BE49-F238E27FC236}">
                <a16:creationId xmlns:a16="http://schemas.microsoft.com/office/drawing/2014/main" id="{7676850B-B3B1-4239-9246-DF533E6F486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940" y="4324153"/>
            <a:ext cx="539750" cy="526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Kép 5" descr="C:\Users\User\AppData\Local\Microsoft\Windows\INetCache\Content.MSO\A4EA993F.tmp">
            <a:extLst>
              <a:ext uri="{FF2B5EF4-FFF2-40B4-BE49-F238E27FC236}">
                <a16:creationId xmlns:a16="http://schemas.microsoft.com/office/drawing/2014/main" id="{B9100A85-6150-417C-966B-58E8BEA0F0EA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237" y="3055986"/>
            <a:ext cx="887068" cy="604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Kép 6" descr="A képen Grafika, Betűtípus, szimbólum, Grafikus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43A793D1-8FFA-51C2-9929-B01DB06219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555" y="2139432"/>
            <a:ext cx="849086" cy="84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421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6581482A-884B-0371-76BD-717DC3E1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2. Műszaki megvalósítás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0153A9F-AFC2-39B9-54ED-C36DC866A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/>
              <a:t>A fejlesztéshez különböző IDE-ket:</a:t>
            </a:r>
          </a:p>
          <a:p>
            <a:pPr lvl="1"/>
            <a:r>
              <a:rPr lang="hu-HU"/>
              <a:t>Android </a:t>
            </a:r>
            <a:r>
              <a:rPr lang="hu-HU" err="1"/>
              <a:t>Studio</a:t>
            </a:r>
            <a:r>
              <a:rPr lang="hu-HU"/>
              <a:t> (</a:t>
            </a:r>
            <a:r>
              <a:rPr lang="hu-HU" err="1"/>
              <a:t>Meerkat</a:t>
            </a:r>
            <a:r>
              <a:rPr lang="hu-HU"/>
              <a:t>)</a:t>
            </a:r>
          </a:p>
          <a:p>
            <a:pPr lvl="1">
              <a:spcBef>
                <a:spcPts val="3000"/>
              </a:spcBef>
            </a:pPr>
            <a:r>
              <a:rPr lang="hu-HU"/>
              <a:t>Visual </a:t>
            </a:r>
            <a:r>
              <a:rPr lang="hu-HU" err="1"/>
              <a:t>Studio</a:t>
            </a:r>
            <a:r>
              <a:rPr lang="hu-HU"/>
              <a:t> Code (1.100)</a:t>
            </a:r>
          </a:p>
          <a:p>
            <a:r>
              <a:rPr lang="hu-HU"/>
              <a:t>és programokat használtunk:</a:t>
            </a:r>
          </a:p>
          <a:p>
            <a:pPr lvl="1"/>
            <a:r>
              <a:rPr lang="hu-HU"/>
              <a:t>GitHub </a:t>
            </a:r>
            <a:r>
              <a:rPr lang="hu-HU" err="1"/>
              <a:t>Desktop</a:t>
            </a:r>
            <a:r>
              <a:rPr lang="hu-HU"/>
              <a:t> (3.4.19)</a:t>
            </a:r>
          </a:p>
          <a:p>
            <a:pPr lvl="1">
              <a:spcBef>
                <a:spcPts val="3000"/>
              </a:spcBef>
            </a:pPr>
            <a:r>
              <a:rPr lang="hu-HU"/>
              <a:t>XAMPP (3.3.0)</a:t>
            </a:r>
          </a:p>
          <a:p>
            <a:pPr lvl="1">
              <a:spcBef>
                <a:spcPts val="3000"/>
              </a:spcBef>
            </a:pPr>
            <a:r>
              <a:rPr lang="hu-HU"/>
              <a:t>Postman (11.42.4)</a:t>
            </a:r>
          </a:p>
        </p:txBody>
      </p:sp>
      <p:pic>
        <p:nvPicPr>
          <p:cNvPr id="8" name="Kép 7" descr="A képen Grafika, tervezés, illusztráció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C8066CFD-757A-C4EC-6789-704A03DFA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581" y="5353273"/>
            <a:ext cx="614184" cy="614184"/>
          </a:xfrm>
          <a:prstGeom prst="rect">
            <a:avLst/>
          </a:prstGeom>
        </p:spPr>
      </p:pic>
      <p:pic>
        <p:nvPicPr>
          <p:cNvPr id="10" name="Ábra 9">
            <a:extLst>
              <a:ext uri="{FF2B5EF4-FFF2-40B4-BE49-F238E27FC236}">
                <a16:creationId xmlns:a16="http://schemas.microsoft.com/office/drawing/2014/main" id="{E847D89A-0E17-A508-B033-31854605E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4489" y="4539660"/>
            <a:ext cx="669184" cy="678676"/>
          </a:xfrm>
          <a:prstGeom prst="rect">
            <a:avLst/>
          </a:prstGeom>
        </p:spPr>
      </p:pic>
      <p:pic>
        <p:nvPicPr>
          <p:cNvPr id="12" name="Kép 11" descr="A képen clipart, Grafika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5CE8E1C8-19B7-B8F5-CAD3-6D40DBD131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910" y="3773076"/>
            <a:ext cx="766584" cy="766584"/>
          </a:xfrm>
          <a:prstGeom prst="rect">
            <a:avLst/>
          </a:prstGeom>
        </p:spPr>
      </p:pic>
      <p:pic>
        <p:nvPicPr>
          <p:cNvPr id="14" name="Kép 13" descr="A képen szimbólum, Grafika, Acélkék, so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347FCB48-6789-602B-88BD-4DBCE6FB41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202" y="2928633"/>
            <a:ext cx="609600" cy="609600"/>
          </a:xfrm>
          <a:prstGeom prst="rect">
            <a:avLst/>
          </a:prstGeom>
        </p:spPr>
      </p:pic>
      <p:pic>
        <p:nvPicPr>
          <p:cNvPr id="3" name="Ábra 2">
            <a:extLst>
              <a:ext uri="{FF2B5EF4-FFF2-40B4-BE49-F238E27FC236}">
                <a16:creationId xmlns:a16="http://schemas.microsoft.com/office/drawing/2014/main" id="{E864F677-9CF5-15F0-3903-0C689B3148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87068" y="2222196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1537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BE4F66-138F-10BF-1E9C-A1734BF3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2. Műszaki megvalósítás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A7AA52C-847B-D583-C6D9-3B67FEC16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00057" cy="4351338"/>
          </a:xfrm>
        </p:spPr>
        <p:txBody>
          <a:bodyPr>
            <a:normAutofit/>
          </a:bodyPr>
          <a:lstStyle/>
          <a:p>
            <a:r>
              <a:rPr lang="hu-HU"/>
              <a:t>Felépítés:</a:t>
            </a:r>
          </a:p>
          <a:p>
            <a:pPr lvl="1"/>
            <a:r>
              <a:rPr lang="hu-HU"/>
              <a:t>Mappák → Fájlok (Dart/Php)</a:t>
            </a:r>
          </a:p>
          <a:p>
            <a:pPr lvl="1"/>
            <a:r>
              <a:rPr lang="hu-HU"/>
              <a:t>Minden fájl 1 dologért felel</a:t>
            </a:r>
          </a:p>
          <a:p>
            <a:pPr lvl="2"/>
            <a:r>
              <a:rPr lang="hu-HU"/>
              <a:t>Pl.: notifications.dart, auth.dart</a:t>
            </a:r>
          </a:p>
          <a:p>
            <a:pPr lvl="1"/>
            <a:r>
              <a:rPr lang="hu-HU"/>
              <a:t>Minden mappa 1 programrészt foglal magába</a:t>
            </a:r>
          </a:p>
          <a:p>
            <a:pPr lvl="2"/>
            <a:r>
              <a:rPr lang="hu-HU"/>
              <a:t>Pl.: logic mappa, components mappák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7484171A-E21E-1AD6-7F7A-9CD81837AB19}"/>
              </a:ext>
            </a:extLst>
          </p:cNvPr>
          <p:cNvSpPr/>
          <p:nvPr/>
        </p:nvSpPr>
        <p:spPr>
          <a:xfrm>
            <a:off x="7935686" y="1690688"/>
            <a:ext cx="2819400" cy="4100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17751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A5CAE2-0F52-7BBA-74AC-914C0B3F0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3. Működése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23B0433-B830-1AB6-FE87-0572C296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A Chatex működésének szerkezete:</a:t>
            </a:r>
          </a:p>
          <a:p>
            <a:pPr lvl="1"/>
            <a:r>
              <a:rPr lang="hu-HU"/>
              <a:t>Egységes folyamat: Dart → Php → MariaDB adatbázis</a:t>
            </a:r>
          </a:p>
          <a:p>
            <a:pPr lvl="2"/>
            <a:r>
              <a:rPr lang="hu-HU"/>
              <a:t>Pl.: bejelentkezés, barátjelölés, beállítások stb.</a:t>
            </a:r>
          </a:p>
          <a:p>
            <a:pPr lvl="1"/>
            <a:r>
              <a:rPr lang="hu-HU"/>
              <a:t>Websocket folyamat: Websocket csatlakozás → Információ küldése → Lokális/Adatbázis adatok frissítése → Websocket lecsatlakozás</a:t>
            </a:r>
          </a:p>
          <a:p>
            <a:pPr lvl="2"/>
            <a:r>
              <a:rPr lang="hu-HU"/>
              <a:t>Pl.: chatek betöltése, üzenetek megjelenítése</a:t>
            </a:r>
          </a:p>
        </p:txBody>
      </p:sp>
    </p:spTree>
    <p:extLst>
      <p:ext uri="{BB962C8B-B14F-4D97-AF65-F5344CB8AC3E}">
        <p14:creationId xmlns:p14="http://schemas.microsoft.com/office/powerpoint/2010/main" val="248184042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23B4DD-DEB5-9194-9637-07D3A947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3. Működése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2C4826-286A-1058-5C4C-7133E513B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Egységes folyamat szemléltetése: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3B74B855-C7F3-B237-452F-9A29D9DA77C4}"/>
              </a:ext>
            </a:extLst>
          </p:cNvPr>
          <p:cNvSpPr/>
          <p:nvPr/>
        </p:nvSpPr>
        <p:spPr>
          <a:xfrm>
            <a:off x="838200" y="2536944"/>
            <a:ext cx="10288146" cy="38940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444662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Szélesvásznú</PresentationFormat>
  <Slides>26</Slides>
  <Notes>1</Notes>
  <HiddenSlides>0</HiddenSlide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26</vt:i4>
      </vt:variant>
    </vt:vector>
  </HeadingPairs>
  <TitlesOfParts>
    <vt:vector size="27" baseType="lpstr">
      <vt:lpstr>Office-téma</vt:lpstr>
      <vt:lpstr>Chatex Egy modern, egyszerű chat alkalmazás</vt:lpstr>
      <vt:lpstr>Bevezetés:</vt:lpstr>
      <vt:lpstr>1. Szoftver Célja:</vt:lpstr>
      <vt:lpstr>1. Szoftver Célja:</vt:lpstr>
      <vt:lpstr>2. Műszaki megvalósítás</vt:lpstr>
      <vt:lpstr>2. Műszaki megvalósítás</vt:lpstr>
      <vt:lpstr>2. Műszaki megvalósítás</vt:lpstr>
      <vt:lpstr>3. Működése</vt:lpstr>
      <vt:lpstr>3. Működése</vt:lpstr>
      <vt:lpstr>Adatbázis</vt:lpstr>
      <vt:lpstr>Fájlstruktúra</vt:lpstr>
      <vt:lpstr>Működése</vt:lpstr>
      <vt:lpstr>Tesztelés</vt:lpstr>
      <vt:lpstr>Felhasználói információ</vt:lpstr>
      <vt:lpstr>Applikáció használatának részletes ismertetése</vt:lpstr>
      <vt:lpstr>Elfelejtett folyamatának ismertetése</vt:lpstr>
      <vt:lpstr>Barát keresése folyamat ismertetése</vt:lpstr>
      <vt:lpstr>Barátjelölések elfogadása</vt:lpstr>
      <vt:lpstr>Beállítások navigálása</vt:lpstr>
      <vt:lpstr>Fiók módosítása</vt:lpstr>
      <vt:lpstr>További, még nem implementált ötleteink</vt:lpstr>
      <vt:lpstr>Source Code</vt:lpstr>
      <vt:lpstr>Tools for Project Development</vt:lpstr>
      <vt:lpstr>Összefoglalás</vt:lpstr>
      <vt:lpstr>Distribution of work in the team</vt:lpstr>
      <vt:lpstr>Köszönetnyilvánítás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Chatex vizsgaremek</dc:title>
  <dc:creator>Szép Dani;Kiss Levente Ábris;Szabó Richárd László</dc:creator>
  <cp:revision>4</cp:revision>
  <dcterms:created xsi:type="dcterms:W3CDTF">2025-02-20T07:42:42Z</dcterms:created>
  <dcterms:modified xsi:type="dcterms:W3CDTF">2025-05-13T15:04:55Z</dcterms:modified>
</cp:coreProperties>
</file>