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60" r:id="rId4"/>
    <p:sldId id="265" r:id="rId5"/>
    <p:sldId id="266" r:id="rId6"/>
    <p:sldId id="267" r:id="rId7"/>
    <p:sldId id="268" r:id="rId8"/>
    <p:sldId id="261" r:id="rId9"/>
    <p:sldId id="262" r:id="rId10"/>
    <p:sldId id="263" r:id="rId11"/>
    <p:sldId id="264" r:id="rId12"/>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48" d="100"/>
          <a:sy n="48" d="100"/>
        </p:scale>
        <p:origin x="984"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u-H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hu-HU" dirty="0" err="1"/>
              <a:t>Work</a:t>
            </a:r>
            <a:r>
              <a:rPr lang="hu-HU" baseline="0" dirty="0"/>
              <a:t> </a:t>
            </a:r>
            <a:r>
              <a:rPr lang="hu-HU" baseline="0" dirty="0" err="1"/>
              <a:t>Distribution</a:t>
            </a:r>
            <a:endParaRPr lang="hu-HU" dirty="0"/>
          </a:p>
        </c:rich>
      </c:tx>
      <c:layout>
        <c:manualLayout>
          <c:xMode val="edge"/>
          <c:yMode val="edge"/>
          <c:x val="0.41530193236714974"/>
          <c:y val="2.9186424957105147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hu-HU"/>
        </a:p>
      </c:txPr>
    </c:title>
    <c:autoTitleDeleted val="0"/>
    <c:plotArea>
      <c:layout/>
      <c:pieChart>
        <c:varyColors val="1"/>
        <c:ser>
          <c:idx val="0"/>
          <c:order val="0"/>
          <c:tx>
            <c:strRef>
              <c:f>Munka1!$B$1</c:f>
              <c:strCache>
                <c:ptCount val="1"/>
                <c:pt idx="0">
                  <c:v>Értékesítés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056-453F-996D-9C2A709BE50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B66-4331-97AF-39C60C4CBDA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2-8056-453F-996D-9C2A709BE50F}"/>
              </c:ext>
            </c:extLst>
          </c:dPt>
          <c:dLbls>
            <c:dLbl>
              <c:idx val="0"/>
              <c:tx>
                <c:rich>
                  <a:bodyPr/>
                  <a:lstStyle/>
                  <a:p>
                    <a:fld id="{08B589FF-BA70-44EB-86D0-A7E7A7890A7C}" type="CATEGORYNAME">
                      <a:rPr lang="en-US" dirty="0">
                        <a:solidFill>
                          <a:schemeClr val="bg1"/>
                        </a:solidFill>
                      </a:rPr>
                      <a:pPr/>
                      <a:t>[KATEGÓRIA NEVE]</a:t>
                    </a:fld>
                    <a:r>
                      <a:rPr lang="en-US" baseline="0" dirty="0">
                        <a:solidFill>
                          <a:schemeClr val="bg1"/>
                        </a:solidFill>
                      </a:rPr>
                      <a:t>
</a:t>
                    </a:r>
                    <a:fld id="{6ABC29E7-AD8F-4F47-A1F2-D090BB34F9AB}" type="PERCENTAGE">
                      <a:rPr lang="en-US" baseline="0" dirty="0">
                        <a:solidFill>
                          <a:schemeClr val="bg1"/>
                        </a:solidFill>
                      </a:rPr>
                      <a:pPr/>
                      <a:t>[SZÁZALÉK]</a:t>
                    </a:fld>
                    <a:endParaRPr lang="en-US" baseline="0" dirty="0">
                      <a:solidFill>
                        <a:schemeClr val="bg1"/>
                      </a:solidFill>
                    </a:endParaRPr>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8056-453F-996D-9C2A709BE50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hu-HU"/>
              </a:p>
            </c:txPr>
            <c:dLblPos val="bestFit"/>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Munka1!$A$2:$A$4</c:f>
              <c:strCache>
                <c:ptCount val="3"/>
                <c:pt idx="0">
                  <c:v>Szép Dániel</c:v>
                </c:pt>
                <c:pt idx="1">
                  <c:v>Kiss Levente</c:v>
                </c:pt>
                <c:pt idx="2">
                  <c:v>Szabó Richárd</c:v>
                </c:pt>
              </c:strCache>
            </c:strRef>
          </c:cat>
          <c:val>
            <c:numRef>
              <c:f>Munka1!$B$2:$B$4</c:f>
              <c:numCache>
                <c:formatCode>General</c:formatCode>
                <c:ptCount val="3"/>
                <c:pt idx="0">
                  <c:v>3</c:v>
                </c:pt>
                <c:pt idx="1">
                  <c:v>7</c:v>
                </c:pt>
                <c:pt idx="2">
                  <c:v>0</c:v>
                </c:pt>
              </c:numCache>
            </c:numRef>
          </c:val>
          <c:extLst>
            <c:ext xmlns:c16="http://schemas.microsoft.com/office/drawing/2014/chart" uri="{C3380CC4-5D6E-409C-BE32-E72D297353CC}">
              <c16:uniqueId val="{00000000-8056-453F-996D-9C2A709BE50F}"/>
            </c:ext>
          </c:extLst>
        </c:ser>
        <c:dLbls>
          <c:dLblPos val="ctr"/>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u-H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0FC5854-125E-4E55-BDEE-E7690B9FC3C9}"/>
              </a:ext>
            </a:extLst>
          </p:cNvPr>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a:extLst>
              <a:ext uri="{FF2B5EF4-FFF2-40B4-BE49-F238E27FC236}">
                <a16:creationId xmlns:a16="http://schemas.microsoft.com/office/drawing/2014/main" id="{EE655096-15FD-42B4-AB69-6DDB320B41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Dátum helye 3">
            <a:extLst>
              <a:ext uri="{FF2B5EF4-FFF2-40B4-BE49-F238E27FC236}">
                <a16:creationId xmlns:a16="http://schemas.microsoft.com/office/drawing/2014/main" id="{397FC5F8-6ABE-4A0D-8EA5-E97721F5EEBB}"/>
              </a:ext>
            </a:extLst>
          </p:cNvPr>
          <p:cNvSpPr>
            <a:spLocks noGrp="1"/>
          </p:cNvSpPr>
          <p:nvPr>
            <p:ph type="dt" sz="half" idx="10"/>
          </p:nvPr>
        </p:nvSpPr>
        <p:spPr/>
        <p:txBody>
          <a:bodyPr/>
          <a:lstStyle/>
          <a:p>
            <a:fld id="{49C7206F-81B5-47CB-B4AE-74E52014996F}" type="datetimeFigureOut">
              <a:rPr lang="hu-HU" smtClean="0"/>
              <a:t>2025. 04. 16.</a:t>
            </a:fld>
            <a:endParaRPr lang="hu-HU"/>
          </a:p>
        </p:txBody>
      </p:sp>
      <p:sp>
        <p:nvSpPr>
          <p:cNvPr id="5" name="Élőláb helye 4">
            <a:extLst>
              <a:ext uri="{FF2B5EF4-FFF2-40B4-BE49-F238E27FC236}">
                <a16:creationId xmlns:a16="http://schemas.microsoft.com/office/drawing/2014/main" id="{0296498D-8112-45D0-B172-0404B3B96671}"/>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B90F704D-5B76-472B-820E-EC42711B5F95}"/>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2205610100"/>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93B2F90-0749-4E66-B440-F52C6A55E9F7}"/>
              </a:ext>
            </a:extLst>
          </p:cNvPr>
          <p:cNvSpPr>
            <a:spLocks noGrp="1"/>
          </p:cNvSpPr>
          <p:nvPr>
            <p:ph type="title"/>
          </p:nvPr>
        </p:nvSpPr>
        <p:spPr/>
        <p:txBody>
          <a:bodyPr/>
          <a:lstStyle/>
          <a:p>
            <a:r>
              <a:rPr lang="hu-HU"/>
              <a:t>Mintacím szerkesztése</a:t>
            </a:r>
          </a:p>
        </p:txBody>
      </p:sp>
      <p:sp>
        <p:nvSpPr>
          <p:cNvPr id="3" name="Függőleges szöveg helye 2">
            <a:extLst>
              <a:ext uri="{FF2B5EF4-FFF2-40B4-BE49-F238E27FC236}">
                <a16:creationId xmlns:a16="http://schemas.microsoft.com/office/drawing/2014/main" id="{DAF9B36D-37D5-4859-A109-DA8A80971540}"/>
              </a:ext>
            </a:extLst>
          </p:cNvPr>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00A0F71D-E1AE-4E69-8B40-638C12A7C345}"/>
              </a:ext>
            </a:extLst>
          </p:cNvPr>
          <p:cNvSpPr>
            <a:spLocks noGrp="1"/>
          </p:cNvSpPr>
          <p:nvPr>
            <p:ph type="dt" sz="half" idx="10"/>
          </p:nvPr>
        </p:nvSpPr>
        <p:spPr/>
        <p:txBody>
          <a:bodyPr/>
          <a:lstStyle/>
          <a:p>
            <a:fld id="{49C7206F-81B5-47CB-B4AE-74E52014996F}" type="datetimeFigureOut">
              <a:rPr lang="hu-HU" smtClean="0"/>
              <a:t>2025. 04. 16.</a:t>
            </a:fld>
            <a:endParaRPr lang="hu-HU"/>
          </a:p>
        </p:txBody>
      </p:sp>
      <p:sp>
        <p:nvSpPr>
          <p:cNvPr id="5" name="Élőláb helye 4">
            <a:extLst>
              <a:ext uri="{FF2B5EF4-FFF2-40B4-BE49-F238E27FC236}">
                <a16:creationId xmlns:a16="http://schemas.microsoft.com/office/drawing/2014/main" id="{A25A2BE9-2209-44ED-852B-0F43A3EB9765}"/>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FF40DFA7-0C3A-4DC4-A50F-9076025571A4}"/>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3750005776"/>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a:extLst>
              <a:ext uri="{FF2B5EF4-FFF2-40B4-BE49-F238E27FC236}">
                <a16:creationId xmlns:a16="http://schemas.microsoft.com/office/drawing/2014/main" id="{611E9BE3-59AD-480A-89B2-D353F877C7E4}"/>
              </a:ext>
            </a:extLst>
          </p:cNvPr>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a:extLst>
              <a:ext uri="{FF2B5EF4-FFF2-40B4-BE49-F238E27FC236}">
                <a16:creationId xmlns:a16="http://schemas.microsoft.com/office/drawing/2014/main" id="{6D3B425A-D0EE-4327-AA35-9FF785289BC4}"/>
              </a:ext>
            </a:extLst>
          </p:cNvPr>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180485A6-C914-4806-BE29-E0F23AD78930}"/>
              </a:ext>
            </a:extLst>
          </p:cNvPr>
          <p:cNvSpPr>
            <a:spLocks noGrp="1"/>
          </p:cNvSpPr>
          <p:nvPr>
            <p:ph type="dt" sz="half" idx="10"/>
          </p:nvPr>
        </p:nvSpPr>
        <p:spPr/>
        <p:txBody>
          <a:bodyPr/>
          <a:lstStyle/>
          <a:p>
            <a:fld id="{49C7206F-81B5-47CB-B4AE-74E52014996F}" type="datetimeFigureOut">
              <a:rPr lang="hu-HU" smtClean="0"/>
              <a:t>2025. 04. 16.</a:t>
            </a:fld>
            <a:endParaRPr lang="hu-HU"/>
          </a:p>
        </p:txBody>
      </p:sp>
      <p:sp>
        <p:nvSpPr>
          <p:cNvPr id="5" name="Élőláb helye 4">
            <a:extLst>
              <a:ext uri="{FF2B5EF4-FFF2-40B4-BE49-F238E27FC236}">
                <a16:creationId xmlns:a16="http://schemas.microsoft.com/office/drawing/2014/main" id="{6A1BD5EC-6392-49D8-97FC-F47E37590D55}"/>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94DB61EA-E2B4-477D-89D0-F9A7879DC825}"/>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1692576099"/>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ED90028-5D66-486B-BA9E-C81ECA0B1B56}"/>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25C9632A-CFE0-40A7-995F-F2E000747B9B}"/>
              </a:ext>
            </a:extLst>
          </p:cNvPr>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FFEACE41-BA42-4DFC-A448-42524954BA0C}"/>
              </a:ext>
            </a:extLst>
          </p:cNvPr>
          <p:cNvSpPr>
            <a:spLocks noGrp="1"/>
          </p:cNvSpPr>
          <p:nvPr>
            <p:ph type="dt" sz="half" idx="10"/>
          </p:nvPr>
        </p:nvSpPr>
        <p:spPr/>
        <p:txBody>
          <a:bodyPr/>
          <a:lstStyle/>
          <a:p>
            <a:fld id="{49C7206F-81B5-47CB-B4AE-74E52014996F}" type="datetimeFigureOut">
              <a:rPr lang="hu-HU" smtClean="0"/>
              <a:t>2025. 04. 16.</a:t>
            </a:fld>
            <a:endParaRPr lang="hu-HU"/>
          </a:p>
        </p:txBody>
      </p:sp>
      <p:sp>
        <p:nvSpPr>
          <p:cNvPr id="5" name="Élőláb helye 4">
            <a:extLst>
              <a:ext uri="{FF2B5EF4-FFF2-40B4-BE49-F238E27FC236}">
                <a16:creationId xmlns:a16="http://schemas.microsoft.com/office/drawing/2014/main" id="{A2CA0E43-6DD1-4EA8-A864-B784B937DB90}"/>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6CB0C68E-CA88-496D-AFDB-A7EB5336CE33}"/>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2755990572"/>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0C50927-69A9-4284-B71C-2507CCE77CDA}"/>
              </a:ext>
            </a:extLst>
          </p:cNvPr>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a:extLst>
              <a:ext uri="{FF2B5EF4-FFF2-40B4-BE49-F238E27FC236}">
                <a16:creationId xmlns:a16="http://schemas.microsoft.com/office/drawing/2014/main" id="{A1F91C1A-BDEB-4486-821A-80248F76CE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a:extLst>
              <a:ext uri="{FF2B5EF4-FFF2-40B4-BE49-F238E27FC236}">
                <a16:creationId xmlns:a16="http://schemas.microsoft.com/office/drawing/2014/main" id="{7ABAFEE9-4128-4FA4-A19B-1CD47F8D8651}"/>
              </a:ext>
            </a:extLst>
          </p:cNvPr>
          <p:cNvSpPr>
            <a:spLocks noGrp="1"/>
          </p:cNvSpPr>
          <p:nvPr>
            <p:ph type="dt" sz="half" idx="10"/>
          </p:nvPr>
        </p:nvSpPr>
        <p:spPr/>
        <p:txBody>
          <a:bodyPr/>
          <a:lstStyle/>
          <a:p>
            <a:fld id="{49C7206F-81B5-47CB-B4AE-74E52014996F}" type="datetimeFigureOut">
              <a:rPr lang="hu-HU" smtClean="0"/>
              <a:t>2025. 04. 16.</a:t>
            </a:fld>
            <a:endParaRPr lang="hu-HU"/>
          </a:p>
        </p:txBody>
      </p:sp>
      <p:sp>
        <p:nvSpPr>
          <p:cNvPr id="5" name="Élőláb helye 4">
            <a:extLst>
              <a:ext uri="{FF2B5EF4-FFF2-40B4-BE49-F238E27FC236}">
                <a16:creationId xmlns:a16="http://schemas.microsoft.com/office/drawing/2014/main" id="{DE678F40-E591-494A-B1B5-259CAD0487EA}"/>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957AB2BC-AE80-430B-8B56-2B3AE285FD8C}"/>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2019793163"/>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4123A91-59D8-4A2C-94FE-C58D4A2E61AF}"/>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D06FB7A7-9514-4DE7-995C-DC9BDBE5385A}"/>
              </a:ext>
            </a:extLst>
          </p:cNvPr>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a:extLst>
              <a:ext uri="{FF2B5EF4-FFF2-40B4-BE49-F238E27FC236}">
                <a16:creationId xmlns:a16="http://schemas.microsoft.com/office/drawing/2014/main" id="{5855E2FC-63BC-498F-8859-562BC652C477}"/>
              </a:ext>
            </a:extLst>
          </p:cNvPr>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a:extLst>
              <a:ext uri="{FF2B5EF4-FFF2-40B4-BE49-F238E27FC236}">
                <a16:creationId xmlns:a16="http://schemas.microsoft.com/office/drawing/2014/main" id="{1927A776-2020-49BA-9C81-2E5ECA10F0CD}"/>
              </a:ext>
            </a:extLst>
          </p:cNvPr>
          <p:cNvSpPr>
            <a:spLocks noGrp="1"/>
          </p:cNvSpPr>
          <p:nvPr>
            <p:ph type="dt" sz="half" idx="10"/>
          </p:nvPr>
        </p:nvSpPr>
        <p:spPr/>
        <p:txBody>
          <a:bodyPr/>
          <a:lstStyle/>
          <a:p>
            <a:fld id="{49C7206F-81B5-47CB-B4AE-74E52014996F}" type="datetimeFigureOut">
              <a:rPr lang="hu-HU" smtClean="0"/>
              <a:t>2025. 04. 16.</a:t>
            </a:fld>
            <a:endParaRPr lang="hu-HU"/>
          </a:p>
        </p:txBody>
      </p:sp>
      <p:sp>
        <p:nvSpPr>
          <p:cNvPr id="6" name="Élőláb helye 5">
            <a:extLst>
              <a:ext uri="{FF2B5EF4-FFF2-40B4-BE49-F238E27FC236}">
                <a16:creationId xmlns:a16="http://schemas.microsoft.com/office/drawing/2014/main" id="{367B91AA-BB62-4CFF-AD12-2F55F1F8E6FA}"/>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E55609C4-F90D-4A03-A36C-4B4F8B8C9527}"/>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4015052385"/>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4B23722-DFF7-4719-B92B-C35BAC39D2DC}"/>
              </a:ext>
            </a:extLst>
          </p:cNvPr>
          <p:cNvSpPr>
            <a:spLocks noGrp="1"/>
          </p:cNvSpPr>
          <p:nvPr>
            <p:ph type="title"/>
          </p:nvPr>
        </p:nvSpPr>
        <p:spPr>
          <a:xfrm>
            <a:off x="839788" y="365125"/>
            <a:ext cx="10515600" cy="1325563"/>
          </a:xfrm>
        </p:spPr>
        <p:txBody>
          <a:bodyPr/>
          <a:lstStyle/>
          <a:p>
            <a:r>
              <a:rPr lang="hu-HU"/>
              <a:t>Mintacím szerkesztése</a:t>
            </a:r>
          </a:p>
        </p:txBody>
      </p:sp>
      <p:sp>
        <p:nvSpPr>
          <p:cNvPr id="3" name="Szöveg helye 2">
            <a:extLst>
              <a:ext uri="{FF2B5EF4-FFF2-40B4-BE49-F238E27FC236}">
                <a16:creationId xmlns:a16="http://schemas.microsoft.com/office/drawing/2014/main" id="{1726D29B-91D3-454C-A7C0-4E353B5322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a:extLst>
              <a:ext uri="{FF2B5EF4-FFF2-40B4-BE49-F238E27FC236}">
                <a16:creationId xmlns:a16="http://schemas.microsoft.com/office/drawing/2014/main" id="{5F718C48-C12B-4538-9CB6-08C2672F93AB}"/>
              </a:ext>
            </a:extLst>
          </p:cNvPr>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a:extLst>
              <a:ext uri="{FF2B5EF4-FFF2-40B4-BE49-F238E27FC236}">
                <a16:creationId xmlns:a16="http://schemas.microsoft.com/office/drawing/2014/main" id="{A3CEEFFA-0E67-466E-B095-10DF0A2ED4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a:extLst>
              <a:ext uri="{FF2B5EF4-FFF2-40B4-BE49-F238E27FC236}">
                <a16:creationId xmlns:a16="http://schemas.microsoft.com/office/drawing/2014/main" id="{127B4B72-BEB6-4F16-9029-FA1C8C64E62A}"/>
              </a:ext>
            </a:extLst>
          </p:cNvPr>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a:extLst>
              <a:ext uri="{FF2B5EF4-FFF2-40B4-BE49-F238E27FC236}">
                <a16:creationId xmlns:a16="http://schemas.microsoft.com/office/drawing/2014/main" id="{E908737F-CAC0-4577-909E-9A47D58404D8}"/>
              </a:ext>
            </a:extLst>
          </p:cNvPr>
          <p:cNvSpPr>
            <a:spLocks noGrp="1"/>
          </p:cNvSpPr>
          <p:nvPr>
            <p:ph type="dt" sz="half" idx="10"/>
          </p:nvPr>
        </p:nvSpPr>
        <p:spPr/>
        <p:txBody>
          <a:bodyPr/>
          <a:lstStyle/>
          <a:p>
            <a:fld id="{49C7206F-81B5-47CB-B4AE-74E52014996F}" type="datetimeFigureOut">
              <a:rPr lang="hu-HU" smtClean="0"/>
              <a:t>2025. 04. 16.</a:t>
            </a:fld>
            <a:endParaRPr lang="hu-HU"/>
          </a:p>
        </p:txBody>
      </p:sp>
      <p:sp>
        <p:nvSpPr>
          <p:cNvPr id="8" name="Élőláb helye 7">
            <a:extLst>
              <a:ext uri="{FF2B5EF4-FFF2-40B4-BE49-F238E27FC236}">
                <a16:creationId xmlns:a16="http://schemas.microsoft.com/office/drawing/2014/main" id="{BCF07422-53CA-48FA-A648-75142E3CE677}"/>
              </a:ext>
            </a:extLst>
          </p:cNvPr>
          <p:cNvSpPr>
            <a:spLocks noGrp="1"/>
          </p:cNvSpPr>
          <p:nvPr>
            <p:ph type="ftr" sz="quarter" idx="11"/>
          </p:nvPr>
        </p:nvSpPr>
        <p:spPr/>
        <p:txBody>
          <a:bodyPr/>
          <a:lstStyle/>
          <a:p>
            <a:endParaRPr lang="hu-HU"/>
          </a:p>
        </p:txBody>
      </p:sp>
      <p:sp>
        <p:nvSpPr>
          <p:cNvPr id="9" name="Dia számának helye 8">
            <a:extLst>
              <a:ext uri="{FF2B5EF4-FFF2-40B4-BE49-F238E27FC236}">
                <a16:creationId xmlns:a16="http://schemas.microsoft.com/office/drawing/2014/main" id="{5AF40C8B-3101-4C07-BBCB-1C4909D31514}"/>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85465682"/>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8D9FD0C-E3E0-424D-85E9-9B259C336FFE}"/>
              </a:ext>
            </a:extLst>
          </p:cNvPr>
          <p:cNvSpPr>
            <a:spLocks noGrp="1"/>
          </p:cNvSpPr>
          <p:nvPr>
            <p:ph type="title"/>
          </p:nvPr>
        </p:nvSpPr>
        <p:spPr/>
        <p:txBody>
          <a:bodyPr/>
          <a:lstStyle/>
          <a:p>
            <a:r>
              <a:rPr lang="hu-HU"/>
              <a:t>Mintacím szerkesztése</a:t>
            </a:r>
          </a:p>
        </p:txBody>
      </p:sp>
      <p:sp>
        <p:nvSpPr>
          <p:cNvPr id="3" name="Dátum helye 2">
            <a:extLst>
              <a:ext uri="{FF2B5EF4-FFF2-40B4-BE49-F238E27FC236}">
                <a16:creationId xmlns:a16="http://schemas.microsoft.com/office/drawing/2014/main" id="{51704913-C798-4D9D-AA1C-87C414B6B690}"/>
              </a:ext>
            </a:extLst>
          </p:cNvPr>
          <p:cNvSpPr>
            <a:spLocks noGrp="1"/>
          </p:cNvSpPr>
          <p:nvPr>
            <p:ph type="dt" sz="half" idx="10"/>
          </p:nvPr>
        </p:nvSpPr>
        <p:spPr/>
        <p:txBody>
          <a:bodyPr/>
          <a:lstStyle/>
          <a:p>
            <a:fld id="{49C7206F-81B5-47CB-B4AE-74E52014996F}" type="datetimeFigureOut">
              <a:rPr lang="hu-HU" smtClean="0"/>
              <a:t>2025. 04. 16.</a:t>
            </a:fld>
            <a:endParaRPr lang="hu-HU"/>
          </a:p>
        </p:txBody>
      </p:sp>
      <p:sp>
        <p:nvSpPr>
          <p:cNvPr id="4" name="Élőláb helye 3">
            <a:extLst>
              <a:ext uri="{FF2B5EF4-FFF2-40B4-BE49-F238E27FC236}">
                <a16:creationId xmlns:a16="http://schemas.microsoft.com/office/drawing/2014/main" id="{6256B8E8-ADBF-4755-8E21-266DE6B575D9}"/>
              </a:ext>
            </a:extLst>
          </p:cNvPr>
          <p:cNvSpPr>
            <a:spLocks noGrp="1"/>
          </p:cNvSpPr>
          <p:nvPr>
            <p:ph type="ftr" sz="quarter" idx="11"/>
          </p:nvPr>
        </p:nvSpPr>
        <p:spPr/>
        <p:txBody>
          <a:bodyPr/>
          <a:lstStyle/>
          <a:p>
            <a:endParaRPr lang="hu-HU"/>
          </a:p>
        </p:txBody>
      </p:sp>
      <p:sp>
        <p:nvSpPr>
          <p:cNvPr id="5" name="Dia számának helye 4">
            <a:extLst>
              <a:ext uri="{FF2B5EF4-FFF2-40B4-BE49-F238E27FC236}">
                <a16:creationId xmlns:a16="http://schemas.microsoft.com/office/drawing/2014/main" id="{5C381B2A-CFDF-45A7-A1D0-3B2DA7DDCF65}"/>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2795820587"/>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a:extLst>
              <a:ext uri="{FF2B5EF4-FFF2-40B4-BE49-F238E27FC236}">
                <a16:creationId xmlns:a16="http://schemas.microsoft.com/office/drawing/2014/main" id="{9793EAB2-89C8-4BBA-8EF5-18560D6849C3}"/>
              </a:ext>
            </a:extLst>
          </p:cNvPr>
          <p:cNvSpPr>
            <a:spLocks noGrp="1"/>
          </p:cNvSpPr>
          <p:nvPr>
            <p:ph type="dt" sz="half" idx="10"/>
          </p:nvPr>
        </p:nvSpPr>
        <p:spPr/>
        <p:txBody>
          <a:bodyPr/>
          <a:lstStyle/>
          <a:p>
            <a:fld id="{49C7206F-81B5-47CB-B4AE-74E52014996F}" type="datetimeFigureOut">
              <a:rPr lang="hu-HU" smtClean="0"/>
              <a:t>2025. 04. 16.</a:t>
            </a:fld>
            <a:endParaRPr lang="hu-HU"/>
          </a:p>
        </p:txBody>
      </p:sp>
      <p:sp>
        <p:nvSpPr>
          <p:cNvPr id="3" name="Élőláb helye 2">
            <a:extLst>
              <a:ext uri="{FF2B5EF4-FFF2-40B4-BE49-F238E27FC236}">
                <a16:creationId xmlns:a16="http://schemas.microsoft.com/office/drawing/2014/main" id="{56A93B23-13D8-4CE4-803E-B9A75BD04AA9}"/>
              </a:ext>
            </a:extLst>
          </p:cNvPr>
          <p:cNvSpPr>
            <a:spLocks noGrp="1"/>
          </p:cNvSpPr>
          <p:nvPr>
            <p:ph type="ftr" sz="quarter" idx="11"/>
          </p:nvPr>
        </p:nvSpPr>
        <p:spPr/>
        <p:txBody>
          <a:bodyPr/>
          <a:lstStyle/>
          <a:p>
            <a:endParaRPr lang="hu-HU"/>
          </a:p>
        </p:txBody>
      </p:sp>
      <p:sp>
        <p:nvSpPr>
          <p:cNvPr id="4" name="Dia számának helye 3">
            <a:extLst>
              <a:ext uri="{FF2B5EF4-FFF2-40B4-BE49-F238E27FC236}">
                <a16:creationId xmlns:a16="http://schemas.microsoft.com/office/drawing/2014/main" id="{22F7FDD5-8291-4FE2-882E-EA5199EB1437}"/>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2676949706"/>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FBD70E9-B0CF-4307-8FC6-158DB6AB8471}"/>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a:extLst>
              <a:ext uri="{FF2B5EF4-FFF2-40B4-BE49-F238E27FC236}">
                <a16:creationId xmlns:a16="http://schemas.microsoft.com/office/drawing/2014/main" id="{E70E31C7-19C1-40B2-B181-6521971246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a:extLst>
              <a:ext uri="{FF2B5EF4-FFF2-40B4-BE49-F238E27FC236}">
                <a16:creationId xmlns:a16="http://schemas.microsoft.com/office/drawing/2014/main" id="{1E175A8D-92B9-4ED8-9A68-04546E36C9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0D93B36A-E46D-461C-88F4-437EB6857B60}"/>
              </a:ext>
            </a:extLst>
          </p:cNvPr>
          <p:cNvSpPr>
            <a:spLocks noGrp="1"/>
          </p:cNvSpPr>
          <p:nvPr>
            <p:ph type="dt" sz="half" idx="10"/>
          </p:nvPr>
        </p:nvSpPr>
        <p:spPr/>
        <p:txBody>
          <a:bodyPr/>
          <a:lstStyle/>
          <a:p>
            <a:fld id="{49C7206F-81B5-47CB-B4AE-74E52014996F}" type="datetimeFigureOut">
              <a:rPr lang="hu-HU" smtClean="0"/>
              <a:t>2025. 04. 16.</a:t>
            </a:fld>
            <a:endParaRPr lang="hu-HU"/>
          </a:p>
        </p:txBody>
      </p:sp>
      <p:sp>
        <p:nvSpPr>
          <p:cNvPr id="6" name="Élőláb helye 5">
            <a:extLst>
              <a:ext uri="{FF2B5EF4-FFF2-40B4-BE49-F238E27FC236}">
                <a16:creationId xmlns:a16="http://schemas.microsoft.com/office/drawing/2014/main" id="{F4A918C4-4266-4A88-BE3D-BD02374D4839}"/>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029DB85A-FB12-40AE-A901-0D7E4EC00C3F}"/>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647849507"/>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A0B290F-D343-4ED4-92B7-B8250192382E}"/>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a:extLst>
              <a:ext uri="{FF2B5EF4-FFF2-40B4-BE49-F238E27FC236}">
                <a16:creationId xmlns:a16="http://schemas.microsoft.com/office/drawing/2014/main" id="{1CB82FC2-C178-4EAB-A93B-8F3D35A020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a:extLst>
              <a:ext uri="{FF2B5EF4-FFF2-40B4-BE49-F238E27FC236}">
                <a16:creationId xmlns:a16="http://schemas.microsoft.com/office/drawing/2014/main" id="{1706FA59-3210-4D12-AC42-964030A850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9A19D3DE-128C-4CBF-8BF4-7729EDDEAC4B}"/>
              </a:ext>
            </a:extLst>
          </p:cNvPr>
          <p:cNvSpPr>
            <a:spLocks noGrp="1"/>
          </p:cNvSpPr>
          <p:nvPr>
            <p:ph type="dt" sz="half" idx="10"/>
          </p:nvPr>
        </p:nvSpPr>
        <p:spPr/>
        <p:txBody>
          <a:bodyPr/>
          <a:lstStyle/>
          <a:p>
            <a:fld id="{49C7206F-81B5-47CB-B4AE-74E52014996F}" type="datetimeFigureOut">
              <a:rPr lang="hu-HU" smtClean="0"/>
              <a:t>2025. 04. 16.</a:t>
            </a:fld>
            <a:endParaRPr lang="hu-HU"/>
          </a:p>
        </p:txBody>
      </p:sp>
      <p:sp>
        <p:nvSpPr>
          <p:cNvPr id="6" name="Élőláb helye 5">
            <a:extLst>
              <a:ext uri="{FF2B5EF4-FFF2-40B4-BE49-F238E27FC236}">
                <a16:creationId xmlns:a16="http://schemas.microsoft.com/office/drawing/2014/main" id="{DA4C8018-9A27-449D-B488-96E3BF109839}"/>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ABBAC60E-B770-4FF5-AEFA-800A28D661B0}"/>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1598784472"/>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8383">
              <a:srgbClr val="E9EEF8"/>
            </a:gs>
            <a:gs pos="74300">
              <a:srgbClr val="D3DEF1"/>
            </a:gs>
            <a:gs pos="100000">
              <a:schemeClr val="accent1">
                <a:lumMod val="30000"/>
                <a:lumOff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Cím helye 1">
            <a:extLst>
              <a:ext uri="{FF2B5EF4-FFF2-40B4-BE49-F238E27FC236}">
                <a16:creationId xmlns:a16="http://schemas.microsoft.com/office/drawing/2014/main" id="{0810E1E6-5163-4F76-BEED-BBC47F60B0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a:extLst>
              <a:ext uri="{FF2B5EF4-FFF2-40B4-BE49-F238E27FC236}">
                <a16:creationId xmlns:a16="http://schemas.microsoft.com/office/drawing/2014/main" id="{9BCD00D3-20AB-428F-8EAF-1CD7D8F528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6406C51F-85BF-4298-93BA-0C9C3D79B4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C7206F-81B5-47CB-B4AE-74E52014996F}" type="datetimeFigureOut">
              <a:rPr lang="hu-HU" smtClean="0"/>
              <a:t>2025. 04. 16.</a:t>
            </a:fld>
            <a:endParaRPr lang="hu-HU"/>
          </a:p>
        </p:txBody>
      </p:sp>
      <p:sp>
        <p:nvSpPr>
          <p:cNvPr id="5" name="Élőláb helye 4">
            <a:extLst>
              <a:ext uri="{FF2B5EF4-FFF2-40B4-BE49-F238E27FC236}">
                <a16:creationId xmlns:a16="http://schemas.microsoft.com/office/drawing/2014/main" id="{E9DC32C3-C2AE-446A-82C2-5436D5FED1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a:extLst>
              <a:ext uri="{FF2B5EF4-FFF2-40B4-BE49-F238E27FC236}">
                <a16:creationId xmlns:a16="http://schemas.microsoft.com/office/drawing/2014/main" id="{4D4C8F20-317D-48D1-8FE5-1FE358EAAF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8B33AB-CD08-4D5C-BD5A-50515C667E20}" type="slidenum">
              <a:rPr lang="hu-HU" smtClean="0"/>
              <a:t>‹#›</a:t>
            </a:fld>
            <a:endParaRPr lang="hu-HU"/>
          </a:p>
        </p:txBody>
      </p:sp>
    </p:spTree>
    <p:extLst>
      <p:ext uri="{BB962C8B-B14F-4D97-AF65-F5344CB8AC3E}">
        <p14:creationId xmlns:p14="http://schemas.microsoft.com/office/powerpoint/2010/main" val="3224184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ver/>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28383">
              <a:srgbClr val="E9EEF8"/>
            </a:gs>
            <a:gs pos="74300">
              <a:srgbClr val="D3DEF1"/>
            </a:gs>
            <a:gs pos="100000">
              <a:schemeClr val="accent1">
                <a:lumMod val="30000"/>
                <a:lumOff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4C2F8A8-959D-483B-B850-30DF44BA8D75}"/>
              </a:ext>
            </a:extLst>
          </p:cNvPr>
          <p:cNvSpPr>
            <a:spLocks noGrp="1"/>
          </p:cNvSpPr>
          <p:nvPr>
            <p:ph type="ctrTitle"/>
          </p:nvPr>
        </p:nvSpPr>
        <p:spPr/>
        <p:txBody>
          <a:bodyPr/>
          <a:lstStyle/>
          <a:p>
            <a:r>
              <a:rPr lang="hu-HU">
                <a:latin typeface="Times New Roman" panose="02020603050405020304" pitchFamily="18" charset="0"/>
                <a:cs typeface="Times New Roman" panose="02020603050405020304" pitchFamily="18" charset="0"/>
              </a:rPr>
              <a:t>Chatex</a:t>
            </a:r>
            <a:r>
              <a:rPr lang="hu-HU" dirty="0">
                <a:latin typeface="Times New Roman" panose="02020603050405020304" pitchFamily="18" charset="0"/>
                <a:cs typeface="Times New Roman" panose="02020603050405020304" pitchFamily="18" charset="0"/>
              </a:rPr>
              <a:t> vizsgaremek</a:t>
            </a:r>
          </a:p>
        </p:txBody>
      </p:sp>
      <p:sp>
        <p:nvSpPr>
          <p:cNvPr id="5" name="Alcím 4">
            <a:extLst>
              <a:ext uri="{FF2B5EF4-FFF2-40B4-BE49-F238E27FC236}">
                <a16:creationId xmlns:a16="http://schemas.microsoft.com/office/drawing/2014/main" id="{C7E239EF-C4D2-4828-B408-444095E2173B}"/>
              </a:ext>
            </a:extLst>
          </p:cNvPr>
          <p:cNvSpPr>
            <a:spLocks noGrp="1"/>
          </p:cNvSpPr>
          <p:nvPr>
            <p:ph type="subTitle" idx="1"/>
          </p:nvPr>
        </p:nvSpPr>
        <p:spPr/>
        <p:txBody>
          <a:bodyPr>
            <a:normAutofit lnSpcReduction="10000"/>
          </a:bodyPr>
          <a:lstStyle/>
          <a:p>
            <a:pPr algn="r"/>
            <a:r>
              <a:rPr lang="hu-HU" dirty="0">
                <a:latin typeface="Times New Roman" panose="02020603050405020304" pitchFamily="18" charset="0"/>
                <a:cs typeface="Times New Roman" panose="02020603050405020304" pitchFamily="18" charset="0"/>
              </a:rPr>
              <a:t>Készítette: </a:t>
            </a:r>
          </a:p>
          <a:p>
            <a:pPr algn="r"/>
            <a:r>
              <a:rPr lang="hu-HU" dirty="0">
                <a:latin typeface="Times New Roman" panose="02020603050405020304" pitchFamily="18" charset="0"/>
                <a:cs typeface="Times New Roman" panose="02020603050405020304" pitchFamily="18" charset="0"/>
              </a:rPr>
              <a:t>Szép Dániel</a:t>
            </a:r>
          </a:p>
          <a:p>
            <a:pPr algn="r"/>
            <a:r>
              <a:rPr lang="hu-HU" dirty="0">
                <a:latin typeface="Times New Roman" panose="02020603050405020304" pitchFamily="18" charset="0"/>
                <a:cs typeface="Times New Roman" panose="02020603050405020304" pitchFamily="18" charset="0"/>
              </a:rPr>
              <a:t>Kiss Levente</a:t>
            </a:r>
          </a:p>
          <a:p>
            <a:pPr algn="r"/>
            <a:r>
              <a:rPr lang="hu-HU" dirty="0">
                <a:latin typeface="Times New Roman" panose="02020603050405020304" pitchFamily="18" charset="0"/>
                <a:cs typeface="Times New Roman" panose="02020603050405020304" pitchFamily="18" charset="0"/>
              </a:rPr>
              <a:t>(Szabó Richárd)</a:t>
            </a:r>
          </a:p>
          <a:p>
            <a:endParaRPr lang="hu-HU" dirty="0">
              <a:latin typeface="Times New Roman" panose="02020603050405020304" pitchFamily="18" charset="0"/>
              <a:cs typeface="Times New Roman" panose="02020603050405020304" pitchFamily="18" charset="0"/>
            </a:endParaRPr>
          </a:p>
        </p:txBody>
      </p:sp>
      <p:pic>
        <p:nvPicPr>
          <p:cNvPr id="1026" name="Picture 2" descr="Higher quality version of that one Roland image I keep seeing :  r/libraryofruina">
            <a:extLst>
              <a:ext uri="{FF2B5EF4-FFF2-40B4-BE49-F238E27FC236}">
                <a16:creationId xmlns:a16="http://schemas.microsoft.com/office/drawing/2014/main" id="{FE31AF18-12C0-4953-A392-02E26B45F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5524" y="114417"/>
            <a:ext cx="2294389" cy="2294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835943"/>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139448B-94D0-45DC-B77C-DA5C8F141011}"/>
              </a:ext>
            </a:extLst>
          </p:cNvPr>
          <p:cNvSpPr>
            <a:spLocks noGrp="1"/>
          </p:cNvSpPr>
          <p:nvPr>
            <p:ph type="title"/>
          </p:nvPr>
        </p:nvSpPr>
        <p:spPr/>
        <p:txBody>
          <a:bodyPr/>
          <a:lstStyle/>
          <a:p>
            <a:r>
              <a:rPr lang="hu-HU" dirty="0" err="1">
                <a:latin typeface="Times New Roman" panose="02020603050405020304" pitchFamily="18" charset="0"/>
                <a:cs typeface="Times New Roman" panose="02020603050405020304" pitchFamily="18" charset="0"/>
              </a:rPr>
              <a:t>Tools</a:t>
            </a:r>
            <a:r>
              <a:rPr lang="hu-HU" dirty="0">
                <a:latin typeface="Times New Roman" panose="02020603050405020304" pitchFamily="18" charset="0"/>
                <a:cs typeface="Times New Roman" panose="02020603050405020304" pitchFamily="18" charset="0"/>
              </a:rPr>
              <a:t> for Project </a:t>
            </a:r>
            <a:r>
              <a:rPr lang="hu-HU" dirty="0" err="1">
                <a:latin typeface="Times New Roman" panose="02020603050405020304" pitchFamily="18" charset="0"/>
                <a:cs typeface="Times New Roman" panose="02020603050405020304" pitchFamily="18" charset="0"/>
              </a:rPr>
              <a:t>Development</a:t>
            </a:r>
            <a:endParaRPr lang="hu-HU"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304BA9E1-F4C3-4E08-94BD-60EBB04F624F}"/>
              </a:ext>
            </a:extLst>
          </p:cNvPr>
          <p:cNvSpPr>
            <a:spLocks noGrp="1" noChangeArrowheads="1"/>
          </p:cNvSpPr>
          <p:nvPr>
            <p:ph sz="half" idx="1"/>
          </p:nvPr>
        </p:nvSpPr>
        <p:spPr bwMode="auto">
          <a:xfrm>
            <a:off x="838200" y="1625570"/>
            <a:ext cx="5181601" cy="2775127"/>
          </a:xfrm>
          <a:prstGeom prst="rect">
            <a:avLst/>
          </a:prstGeom>
          <a:noFill/>
          <a:ln>
            <a:noFill/>
          </a:ln>
          <a:effectLst/>
        </p:spPr>
        <p:txBody>
          <a:bodyPr vert="horz" wrap="square" lIns="0" tIns="-12696" rIns="0" bIns="-12696"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hu-HU" altLang="hu-HU" sz="2600" dirty="0" err="1">
                <a:solidFill>
                  <a:srgbClr val="1F1F1F"/>
                </a:solidFill>
                <a:latin typeface="Times New Roman" panose="02020603050405020304" pitchFamily="18" charset="0"/>
                <a:cs typeface="Times New Roman" panose="02020603050405020304" pitchFamily="18" charset="0"/>
              </a:rPr>
              <a:t>To</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develop</a:t>
            </a:r>
            <a:r>
              <a:rPr lang="hu-HU" altLang="hu-HU" sz="2600" dirty="0">
                <a:solidFill>
                  <a:srgbClr val="1F1F1F"/>
                </a:solidFill>
                <a:latin typeface="Times New Roman" panose="02020603050405020304" pitchFamily="18" charset="0"/>
                <a:cs typeface="Times New Roman" panose="02020603050405020304" pitchFamily="18" charset="0"/>
              </a:rPr>
              <a:t> for Android, </a:t>
            </a:r>
            <a:r>
              <a:rPr lang="hu-HU" altLang="hu-HU" sz="2600" dirty="0" err="1">
                <a:solidFill>
                  <a:srgbClr val="1F1F1F"/>
                </a:solidFill>
                <a:latin typeface="Times New Roman" panose="02020603050405020304" pitchFamily="18" charset="0"/>
                <a:cs typeface="Times New Roman" panose="02020603050405020304" pitchFamily="18" charset="0"/>
              </a:rPr>
              <a:t>you</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need</a:t>
            </a:r>
            <a:r>
              <a:rPr lang="hu-HU" altLang="hu-HU" sz="2600" dirty="0">
                <a:solidFill>
                  <a:srgbClr val="1F1F1F"/>
                </a:solidFill>
                <a:latin typeface="Times New Roman" panose="02020603050405020304" pitchFamily="18" charset="0"/>
                <a:cs typeface="Times New Roman" panose="02020603050405020304" pitchFamily="18" charset="0"/>
              </a:rPr>
              <a:t> an IDE, in </a:t>
            </a:r>
            <a:r>
              <a:rPr lang="hu-HU" altLang="hu-HU" sz="2600" dirty="0" err="1">
                <a:solidFill>
                  <a:srgbClr val="1F1F1F"/>
                </a:solidFill>
                <a:latin typeface="Times New Roman" panose="02020603050405020304" pitchFamily="18" charset="0"/>
                <a:cs typeface="Times New Roman" panose="02020603050405020304" pitchFamily="18" charset="0"/>
              </a:rPr>
              <a:t>our</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case</a:t>
            </a:r>
            <a:r>
              <a:rPr lang="hu-HU" altLang="hu-HU" sz="2600" dirty="0">
                <a:solidFill>
                  <a:srgbClr val="1F1F1F"/>
                </a:solidFill>
                <a:latin typeface="Times New Roman" panose="02020603050405020304" pitchFamily="18" charset="0"/>
                <a:cs typeface="Times New Roman" panose="02020603050405020304" pitchFamily="18" charset="0"/>
              </a:rPr>
              <a:t> Android </a:t>
            </a:r>
            <a:r>
              <a:rPr lang="hu-HU" altLang="hu-HU" sz="2600" dirty="0" err="1">
                <a:solidFill>
                  <a:srgbClr val="1F1F1F"/>
                </a:solidFill>
                <a:latin typeface="Times New Roman" panose="02020603050405020304" pitchFamily="18" charset="0"/>
                <a:cs typeface="Times New Roman" panose="02020603050405020304" pitchFamily="18" charset="0"/>
              </a:rPr>
              <a:t>Studio</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including</a:t>
            </a:r>
            <a:r>
              <a:rPr lang="hu-HU" altLang="hu-HU" sz="2600" dirty="0">
                <a:solidFill>
                  <a:srgbClr val="1F1F1F"/>
                </a:solidFill>
                <a:latin typeface="Times New Roman" panose="02020603050405020304" pitchFamily="18" charset="0"/>
                <a:cs typeface="Times New Roman" panose="02020603050405020304" pitchFamily="18" charset="0"/>
              </a:rPr>
              <a:t> the Android SDK, </a:t>
            </a:r>
            <a:r>
              <a:rPr lang="hu-HU" altLang="hu-HU" sz="2600" dirty="0" err="1">
                <a:solidFill>
                  <a:srgbClr val="1F1F1F"/>
                </a:solidFill>
                <a:latin typeface="Times New Roman" panose="02020603050405020304" pitchFamily="18" charset="0"/>
                <a:cs typeface="Times New Roman" panose="02020603050405020304" pitchFamily="18" charset="0"/>
              </a:rPr>
              <a:t>with</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which</a:t>
            </a:r>
            <a:r>
              <a:rPr lang="hu-HU" altLang="hu-HU" sz="2600" dirty="0">
                <a:solidFill>
                  <a:srgbClr val="1F1F1F"/>
                </a:solidFill>
                <a:latin typeface="Times New Roman" panose="02020603050405020304" pitchFamily="18" charset="0"/>
                <a:cs typeface="Times New Roman" panose="02020603050405020304" pitchFamily="18" charset="0"/>
              </a:rPr>
              <a:t> we </a:t>
            </a:r>
            <a:r>
              <a:rPr lang="hu-HU" altLang="hu-HU" sz="2600" dirty="0" err="1">
                <a:solidFill>
                  <a:srgbClr val="1F1F1F"/>
                </a:solidFill>
                <a:latin typeface="Times New Roman" panose="02020603050405020304" pitchFamily="18" charset="0"/>
                <a:cs typeface="Times New Roman" panose="02020603050405020304" pitchFamily="18" charset="0"/>
              </a:rPr>
              <a:t>would</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not</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get</a:t>
            </a:r>
            <a:r>
              <a:rPr lang="hu-HU" altLang="hu-HU" sz="2600" dirty="0">
                <a:solidFill>
                  <a:srgbClr val="1F1F1F"/>
                </a:solidFill>
                <a:latin typeface="Times New Roman" panose="02020603050405020304" pitchFamily="18" charset="0"/>
                <a:cs typeface="Times New Roman" panose="02020603050405020304" pitchFamily="18" charset="0"/>
              </a:rPr>
              <a:t> a </a:t>
            </a:r>
            <a:r>
              <a:rPr lang="hu-HU" altLang="hu-HU" sz="2600" dirty="0" err="1">
                <a:solidFill>
                  <a:srgbClr val="1F1F1F"/>
                </a:solidFill>
                <a:latin typeface="Times New Roman" panose="02020603050405020304" pitchFamily="18" charset="0"/>
                <a:cs typeface="Times New Roman" panose="02020603050405020304" pitchFamily="18" charset="0"/>
              </a:rPr>
              <a:t>final</a:t>
            </a:r>
            <a:r>
              <a:rPr lang="hu-HU" altLang="hu-HU" sz="2600" dirty="0">
                <a:solidFill>
                  <a:srgbClr val="1F1F1F"/>
                </a:solidFill>
                <a:latin typeface="Times New Roman" panose="02020603050405020304" pitchFamily="18" charset="0"/>
                <a:cs typeface="Times New Roman" panose="02020603050405020304" pitchFamily="18" charset="0"/>
              </a:rPr>
              <a:t> program and </a:t>
            </a:r>
            <a:r>
              <a:rPr lang="hu-HU" altLang="hu-HU" sz="2600" dirty="0" err="1">
                <a:solidFill>
                  <a:srgbClr val="1F1F1F"/>
                </a:solidFill>
                <a:latin typeface="Times New Roman" panose="02020603050405020304" pitchFamily="18" charset="0"/>
                <a:cs typeface="Times New Roman" panose="02020603050405020304" pitchFamily="18" charset="0"/>
              </a:rPr>
              <a:t>to</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see</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this</a:t>
            </a:r>
            <a:r>
              <a:rPr lang="hu-HU" altLang="hu-HU" sz="2600" dirty="0">
                <a:solidFill>
                  <a:srgbClr val="1F1F1F"/>
                </a:solidFill>
                <a:latin typeface="Times New Roman" panose="02020603050405020304" pitchFamily="18" charset="0"/>
                <a:cs typeface="Times New Roman" panose="02020603050405020304" pitchFamily="18" charset="0"/>
              </a:rPr>
              <a:t> on an Emulator (</a:t>
            </a:r>
            <a:r>
              <a:rPr lang="hu-HU" altLang="hu-HU" sz="2600" dirty="0" err="1">
                <a:solidFill>
                  <a:srgbClr val="1F1F1F"/>
                </a:solidFill>
                <a:latin typeface="Times New Roman" panose="02020603050405020304" pitchFamily="18" charset="0"/>
                <a:cs typeface="Times New Roman" panose="02020603050405020304" pitchFamily="18" charset="0"/>
              </a:rPr>
              <a:t>it</a:t>
            </a:r>
            <a:r>
              <a:rPr lang="hu-HU" altLang="hu-HU" sz="2600" dirty="0">
                <a:solidFill>
                  <a:srgbClr val="1F1F1F"/>
                </a:solidFill>
                <a:latin typeface="Times New Roman" panose="02020603050405020304" pitchFamily="18" charset="0"/>
                <a:cs typeface="Times New Roman" panose="02020603050405020304" pitchFamily="18" charset="0"/>
              </a:rPr>
              <a:t> can be a </a:t>
            </a:r>
            <a:r>
              <a:rPr lang="hu-HU" altLang="hu-HU" sz="2600" dirty="0" err="1">
                <a:solidFill>
                  <a:srgbClr val="1F1F1F"/>
                </a:solidFill>
                <a:latin typeface="Times New Roman" panose="02020603050405020304" pitchFamily="18" charset="0"/>
                <a:cs typeface="Times New Roman" panose="02020603050405020304" pitchFamily="18" charset="0"/>
              </a:rPr>
              <a:t>physical</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device</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or</a:t>
            </a:r>
            <a:r>
              <a:rPr lang="hu-HU" altLang="hu-HU" sz="2600" dirty="0">
                <a:solidFill>
                  <a:srgbClr val="1F1F1F"/>
                </a:solidFill>
                <a:latin typeface="Times New Roman" panose="02020603050405020304" pitchFamily="18" charset="0"/>
                <a:cs typeface="Times New Roman" panose="02020603050405020304" pitchFamily="18" charset="0"/>
              </a:rPr>
              <a:t> a </a:t>
            </a:r>
            <a:r>
              <a:rPr lang="hu-HU" altLang="hu-HU" sz="2600" dirty="0" err="1">
                <a:solidFill>
                  <a:srgbClr val="1F1F1F"/>
                </a:solidFill>
                <a:latin typeface="Times New Roman" panose="02020603050405020304" pitchFamily="18" charset="0"/>
                <a:cs typeface="Times New Roman" panose="02020603050405020304" pitchFamily="18" charset="0"/>
              </a:rPr>
              <a:t>virtual</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device</a:t>
            </a:r>
            <a:r>
              <a:rPr lang="hu-HU" altLang="hu-HU" sz="2600" dirty="0">
                <a:solidFill>
                  <a:srgbClr val="1F1F1F"/>
                </a:solidFill>
                <a:latin typeface="Times New Roman" panose="02020603050405020304" pitchFamily="18" charset="0"/>
                <a:cs typeface="Times New Roman" panose="02020603050405020304" pitchFamily="18" charset="0"/>
              </a:rPr>
              <a:t>).</a:t>
            </a:r>
            <a:r>
              <a:rPr lang="hu-HU" altLang="hu-HU" sz="2600" dirty="0">
                <a:latin typeface="Times New Roman" panose="02020603050405020304" pitchFamily="18" charset="0"/>
                <a:cs typeface="Times New Roman" panose="02020603050405020304" pitchFamily="18" charset="0"/>
              </a:rPr>
              <a:t> </a:t>
            </a:r>
          </a:p>
        </p:txBody>
      </p:sp>
      <p:sp>
        <p:nvSpPr>
          <p:cNvPr id="6" name="Rectangle 2">
            <a:extLst>
              <a:ext uri="{FF2B5EF4-FFF2-40B4-BE49-F238E27FC236}">
                <a16:creationId xmlns:a16="http://schemas.microsoft.com/office/drawing/2014/main" id="{E6D3C712-69F2-43C1-AFE6-9F7F5AC53E09}"/>
              </a:ext>
            </a:extLst>
          </p:cNvPr>
          <p:cNvSpPr>
            <a:spLocks noGrp="1" noChangeArrowheads="1"/>
          </p:cNvSpPr>
          <p:nvPr>
            <p:ph sz="half" idx="2"/>
          </p:nvPr>
        </p:nvSpPr>
        <p:spPr bwMode="auto">
          <a:xfrm>
            <a:off x="6172201" y="1825625"/>
            <a:ext cx="5759388" cy="1974908"/>
          </a:xfrm>
          <a:prstGeom prst="rect">
            <a:avLst/>
          </a:prstGeom>
          <a:noFill/>
          <a:ln>
            <a:noFill/>
          </a:ln>
          <a:effec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For Windows,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it</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is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recommended</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to</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use</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Visual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Studio</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or</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to</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download</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the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Desktop</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development</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with</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C++"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package</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but</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after</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downloading</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the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package</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we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will</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stay</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with</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Android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Studio</a:t>
            </a:r>
            <a:r>
              <a:rPr lang="hu-HU" altLang="hu-HU" sz="2600" dirty="0">
                <a:solidFill>
                  <a:srgbClr val="1F1F1F"/>
                </a:solidFill>
                <a:latin typeface="Times New Roman" panose="02020603050405020304" pitchFamily="18" charset="0"/>
                <a:cs typeface="Times New Roman" panose="02020603050405020304" pitchFamily="18" charset="0"/>
              </a:rPr>
              <a:t>.</a:t>
            </a:r>
            <a:r>
              <a:rPr kumimoji="0" lang="hu-HU" altLang="hu-HU"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7" name="Szövegdoboz 6">
            <a:extLst>
              <a:ext uri="{FF2B5EF4-FFF2-40B4-BE49-F238E27FC236}">
                <a16:creationId xmlns:a16="http://schemas.microsoft.com/office/drawing/2014/main" id="{C3839383-87AB-49AC-B60B-3C9C6B32FC0C}"/>
              </a:ext>
            </a:extLst>
          </p:cNvPr>
          <p:cNvSpPr txBox="1"/>
          <p:nvPr/>
        </p:nvSpPr>
        <p:spPr>
          <a:xfrm>
            <a:off x="6019801" y="3844966"/>
            <a:ext cx="5181601" cy="892552"/>
          </a:xfrm>
          <a:prstGeom prst="rect">
            <a:avLst/>
          </a:prstGeom>
          <a:noFill/>
        </p:spPr>
        <p:txBody>
          <a:bodyPr wrap="square" rtlCol="0">
            <a:spAutoFit/>
          </a:bodyPr>
          <a:lstStyle/>
          <a:p>
            <a:r>
              <a:rPr lang="hu-HU" sz="2600" dirty="0">
                <a:latin typeface="Times New Roman" panose="02020603050405020304" pitchFamily="18" charset="0"/>
                <a:cs typeface="Times New Roman" panose="02020603050405020304" pitchFamily="18" charset="0"/>
              </a:rPr>
              <a:t>Both </a:t>
            </a:r>
            <a:r>
              <a:rPr lang="hu-HU" sz="2600" dirty="0" err="1">
                <a:latin typeface="Times New Roman" panose="02020603050405020304" pitchFamily="18" charset="0"/>
                <a:cs typeface="Times New Roman" panose="02020603050405020304" pitchFamily="18" charset="0"/>
              </a:rPr>
              <a:t>types</a:t>
            </a:r>
            <a:r>
              <a:rPr lang="hu-HU" sz="2600" dirty="0">
                <a:latin typeface="Times New Roman" panose="02020603050405020304" pitchFamily="18" charset="0"/>
                <a:cs typeface="Times New Roman" panose="02020603050405020304" pitchFamily="18" charset="0"/>
              </a:rPr>
              <a:t> of </a:t>
            </a:r>
            <a:r>
              <a:rPr lang="hu-HU" sz="2600" dirty="0" err="1">
                <a:latin typeface="Times New Roman" panose="02020603050405020304" pitchFamily="18" charset="0"/>
                <a:cs typeface="Times New Roman" panose="02020603050405020304" pitchFamily="18" charset="0"/>
              </a:rPr>
              <a:t>development</a:t>
            </a:r>
            <a:r>
              <a:rPr lang="hu-HU" sz="2600" dirty="0">
                <a:latin typeface="Times New Roman" panose="02020603050405020304" pitchFamily="18" charset="0"/>
                <a:cs typeface="Times New Roman" panose="02020603050405020304" pitchFamily="18" charset="0"/>
              </a:rPr>
              <a:t> can be </a:t>
            </a:r>
            <a:r>
              <a:rPr lang="hu-HU" sz="2600" dirty="0" err="1">
                <a:latin typeface="Times New Roman" panose="02020603050405020304" pitchFamily="18" charset="0"/>
                <a:cs typeface="Times New Roman" panose="02020603050405020304" pitchFamily="18" charset="0"/>
              </a:rPr>
              <a:t>managed</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through</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flutter’s</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terminal</a:t>
            </a:r>
            <a:endParaRPr lang="hu-HU"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8250057"/>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04CAC7D-FF2F-41E0-A67F-43950DB583E2}"/>
              </a:ext>
            </a:extLst>
          </p:cNvPr>
          <p:cNvSpPr>
            <a:spLocks noGrp="1"/>
          </p:cNvSpPr>
          <p:nvPr>
            <p:ph type="title"/>
          </p:nvPr>
        </p:nvSpPr>
        <p:spPr/>
        <p:txBody>
          <a:bodyPr/>
          <a:lstStyle/>
          <a:p>
            <a:r>
              <a:rPr lang="hu-HU" dirty="0" err="1">
                <a:latin typeface="Times New Roman" panose="02020603050405020304" pitchFamily="18" charset="0"/>
                <a:cs typeface="Times New Roman" panose="02020603050405020304" pitchFamily="18" charset="0"/>
              </a:rPr>
              <a:t>Distribution</a:t>
            </a:r>
            <a:r>
              <a:rPr lang="hu-HU" dirty="0">
                <a:latin typeface="Times New Roman" panose="02020603050405020304" pitchFamily="18" charset="0"/>
                <a:cs typeface="Times New Roman" panose="02020603050405020304" pitchFamily="18" charset="0"/>
              </a:rPr>
              <a:t> of </a:t>
            </a:r>
            <a:r>
              <a:rPr lang="hu-HU" dirty="0" err="1">
                <a:latin typeface="Times New Roman" panose="02020603050405020304" pitchFamily="18" charset="0"/>
                <a:cs typeface="Times New Roman" panose="02020603050405020304" pitchFamily="18" charset="0"/>
              </a:rPr>
              <a:t>work</a:t>
            </a:r>
            <a:r>
              <a:rPr lang="hu-HU" dirty="0">
                <a:latin typeface="Times New Roman" panose="02020603050405020304" pitchFamily="18" charset="0"/>
                <a:cs typeface="Times New Roman" panose="02020603050405020304" pitchFamily="18" charset="0"/>
              </a:rPr>
              <a:t> in the team</a:t>
            </a:r>
          </a:p>
        </p:txBody>
      </p:sp>
      <p:graphicFrame>
        <p:nvGraphicFramePr>
          <p:cNvPr id="6" name="Tartalom helye 5">
            <a:extLst>
              <a:ext uri="{FF2B5EF4-FFF2-40B4-BE49-F238E27FC236}">
                <a16:creationId xmlns:a16="http://schemas.microsoft.com/office/drawing/2014/main" id="{B5314F4A-B331-433A-A868-9386BA2C4FB3}"/>
              </a:ext>
            </a:extLst>
          </p:cNvPr>
          <p:cNvGraphicFramePr>
            <a:graphicFrameLocks noGrp="1"/>
          </p:cNvGraphicFramePr>
          <p:nvPr>
            <p:ph idx="1"/>
            <p:extLst>
              <p:ext uri="{D42A27DB-BD31-4B8C-83A1-F6EECF244321}">
                <p14:modId xmlns:p14="http://schemas.microsoft.com/office/powerpoint/2010/main" val="2731174439"/>
              </p:ext>
            </p:extLst>
          </p:nvPr>
        </p:nvGraphicFramePr>
        <p:xfrm>
          <a:off x="967442" y="1792069"/>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8873248"/>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30C9067-0118-446F-976B-DA6855EA344B}"/>
              </a:ext>
            </a:extLst>
          </p:cNvPr>
          <p:cNvSpPr>
            <a:spLocks noGrp="1"/>
          </p:cNvSpPr>
          <p:nvPr>
            <p:ph type="title"/>
          </p:nvPr>
        </p:nvSpPr>
        <p:spPr/>
        <p:txBody>
          <a:bodyPr/>
          <a:lstStyle/>
          <a:p>
            <a:r>
              <a:rPr lang="hu-HU" dirty="0"/>
              <a:t>Szoftver Célja</a:t>
            </a:r>
          </a:p>
        </p:txBody>
      </p:sp>
      <p:sp>
        <p:nvSpPr>
          <p:cNvPr id="3" name="Tartalom helye 2">
            <a:extLst>
              <a:ext uri="{FF2B5EF4-FFF2-40B4-BE49-F238E27FC236}">
                <a16:creationId xmlns:a16="http://schemas.microsoft.com/office/drawing/2014/main" id="{D9A4FCFC-A10E-45DA-8F2B-BC5B71D5E353}"/>
              </a:ext>
            </a:extLst>
          </p:cNvPr>
          <p:cNvSpPr>
            <a:spLocks noGrp="1"/>
          </p:cNvSpPr>
          <p:nvPr>
            <p:ph idx="1"/>
          </p:nvPr>
        </p:nvSpPr>
        <p:spPr>
          <a:xfrm>
            <a:off x="838200" y="1825625"/>
            <a:ext cx="5953125" cy="4351338"/>
          </a:xfrm>
        </p:spPr>
        <p:txBody>
          <a:bodyPr>
            <a:normAutofit/>
          </a:bodyPr>
          <a:lstStyle/>
          <a:p>
            <a:r>
              <a:rPr lang="hu-HU" sz="2400" dirty="0">
                <a:latin typeface="Times New Roman" panose="02020603050405020304" pitchFamily="18" charset="0"/>
                <a:cs typeface="Times New Roman" panose="02020603050405020304" pitchFamily="18" charset="0"/>
              </a:rPr>
              <a:t>A Chatex alkalmazás célja, hogy egy alternatívát nyújtson a híres Messenger helyett, mégpedig úgy, hogy csak az egymás közötti csevegésre fókuszál minden olyan funkció nélkül, ami nem ezt a célt szolgálja. Más szóval, a Chatex használata egy sokkal könnyebb, gyorsabb, és felhasználó barátibb környezetet nyújt, míg ugyanúgy megtartja a játékos funkciókat. </a:t>
            </a:r>
            <a:r>
              <a:rPr lang="hu-HU" sz="2400" b="1" dirty="0">
                <a:latin typeface="Times New Roman" panose="02020603050405020304" pitchFamily="18" charset="0"/>
                <a:cs typeface="Times New Roman" panose="02020603050405020304" pitchFamily="18" charset="0"/>
              </a:rPr>
              <a:t>A fejlesztés közben be kell tartani a Clean Code alapszabályait.</a:t>
            </a:r>
            <a:endParaRPr lang="hu-HU" sz="2400" dirty="0">
              <a:latin typeface="Times New Roman" panose="02020603050405020304" pitchFamily="18" charset="0"/>
              <a:cs typeface="Times New Roman" panose="02020603050405020304" pitchFamily="18" charset="0"/>
            </a:endParaRPr>
          </a:p>
        </p:txBody>
      </p:sp>
      <p:pic>
        <p:nvPicPr>
          <p:cNvPr id="6" name="Kép 5">
            <a:extLst>
              <a:ext uri="{FF2B5EF4-FFF2-40B4-BE49-F238E27FC236}">
                <a16:creationId xmlns:a16="http://schemas.microsoft.com/office/drawing/2014/main" id="{F711514A-AF15-49BC-A145-4538269A25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9942" y="925092"/>
            <a:ext cx="2182140" cy="4849200"/>
          </a:xfrm>
          <a:prstGeom prst="rect">
            <a:avLst/>
          </a:prstGeom>
        </p:spPr>
      </p:pic>
    </p:spTree>
    <p:extLst>
      <p:ext uri="{BB962C8B-B14F-4D97-AF65-F5344CB8AC3E}">
        <p14:creationId xmlns:p14="http://schemas.microsoft.com/office/powerpoint/2010/main" val="3943719392"/>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7066840-29E2-41FA-8338-E267202FC078}"/>
              </a:ext>
            </a:extLst>
          </p:cNvPr>
          <p:cNvSpPr>
            <a:spLocks noGrp="1"/>
          </p:cNvSpPr>
          <p:nvPr>
            <p:ph type="title"/>
          </p:nvPr>
        </p:nvSpPr>
        <p:spPr/>
        <p:txBody>
          <a:bodyPr/>
          <a:lstStyle/>
          <a:p>
            <a:r>
              <a:rPr lang="hu-HU" dirty="0"/>
              <a:t>Műszaki feltételek</a:t>
            </a:r>
          </a:p>
        </p:txBody>
      </p:sp>
      <p:sp>
        <p:nvSpPr>
          <p:cNvPr id="3" name="Tartalom helye 2">
            <a:extLst>
              <a:ext uri="{FF2B5EF4-FFF2-40B4-BE49-F238E27FC236}">
                <a16:creationId xmlns:a16="http://schemas.microsoft.com/office/drawing/2014/main" id="{728A4AFD-9966-43E6-9611-616F5D96F97E}"/>
              </a:ext>
            </a:extLst>
          </p:cNvPr>
          <p:cNvSpPr>
            <a:spLocks noGrp="1"/>
          </p:cNvSpPr>
          <p:nvPr>
            <p:ph idx="1"/>
          </p:nvPr>
        </p:nvSpPr>
        <p:spPr/>
        <p:txBody>
          <a:bodyPr/>
          <a:lstStyle/>
          <a:p>
            <a:r>
              <a:rPr lang="hu-HU" dirty="0">
                <a:latin typeface="Times New Roman" panose="02020603050405020304" pitchFamily="18" charset="0"/>
                <a:cs typeface="Times New Roman" panose="02020603050405020304" pitchFamily="18" charset="0"/>
              </a:rPr>
              <a:t>A telefon operációs rendszerének minimum az Android 5.0-át (API 21) vagy újabbat kell futtatnia. Emellett mind az arm32-es, arm64-es, és a x86_64-es architektúrákat kell hogy támogassa.</a:t>
            </a:r>
          </a:p>
        </p:txBody>
      </p:sp>
      <p:pic>
        <p:nvPicPr>
          <p:cNvPr id="5" name="Kép 4">
            <a:extLst>
              <a:ext uri="{FF2B5EF4-FFF2-40B4-BE49-F238E27FC236}">
                <a16:creationId xmlns:a16="http://schemas.microsoft.com/office/drawing/2014/main" id="{2B79160C-C391-4F40-96A0-E27D36CF49C9}"/>
              </a:ext>
            </a:extLst>
          </p:cNvPr>
          <p:cNvPicPr>
            <a:picLocks noChangeAspect="1"/>
          </p:cNvPicPr>
          <p:nvPr/>
        </p:nvPicPr>
        <p:blipFill>
          <a:blip r:embed="rId2"/>
          <a:stretch>
            <a:fillRect/>
          </a:stretch>
        </p:blipFill>
        <p:spPr>
          <a:xfrm>
            <a:off x="3386137" y="4001294"/>
            <a:ext cx="5419725" cy="1676400"/>
          </a:xfrm>
          <a:prstGeom prst="rect">
            <a:avLst/>
          </a:prstGeom>
        </p:spPr>
      </p:pic>
    </p:spTree>
    <p:extLst>
      <p:ext uri="{BB962C8B-B14F-4D97-AF65-F5344CB8AC3E}">
        <p14:creationId xmlns:p14="http://schemas.microsoft.com/office/powerpoint/2010/main" val="482542136"/>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A3B69D1-177D-4A60-937B-666A0BD506A1}"/>
              </a:ext>
            </a:extLst>
          </p:cNvPr>
          <p:cNvSpPr>
            <a:spLocks noGrp="1"/>
          </p:cNvSpPr>
          <p:nvPr>
            <p:ph type="title"/>
          </p:nvPr>
        </p:nvSpPr>
        <p:spPr/>
        <p:txBody>
          <a:bodyPr/>
          <a:lstStyle/>
          <a:p>
            <a:r>
              <a:rPr lang="hu-HU" b="1" dirty="0"/>
              <a:t>Fejlesztői környezet</a:t>
            </a:r>
            <a:endParaRPr lang="hu-HU" dirty="0"/>
          </a:p>
        </p:txBody>
      </p:sp>
      <p:sp>
        <p:nvSpPr>
          <p:cNvPr id="3" name="Tartalom helye 2">
            <a:extLst>
              <a:ext uri="{FF2B5EF4-FFF2-40B4-BE49-F238E27FC236}">
                <a16:creationId xmlns:a16="http://schemas.microsoft.com/office/drawing/2014/main" id="{E882D62E-3ECE-41B0-A441-1EFA04CE6470}"/>
              </a:ext>
            </a:extLst>
          </p:cNvPr>
          <p:cNvSpPr>
            <a:spLocks noGrp="1"/>
          </p:cNvSpPr>
          <p:nvPr>
            <p:ph idx="1"/>
          </p:nvPr>
        </p:nvSpPr>
        <p:spPr/>
        <p:txBody>
          <a:bodyPr/>
          <a:lstStyle/>
          <a:p>
            <a:r>
              <a:rPr lang="hu-HU" dirty="0">
                <a:latin typeface="Times New Roman" panose="02020603050405020304" pitchFamily="18" charset="0"/>
                <a:cs typeface="Times New Roman" panose="02020603050405020304" pitchFamily="18" charset="0"/>
              </a:rPr>
              <a:t>A chat applikációnk elkészítéséhez többféle fejlesztőeszközöket használtunk. A kód nagy részét Visual Studio Code-ban írtuk meg.</a:t>
            </a:r>
            <a:br>
              <a:rPr lang="hu-HU" dirty="0">
                <a:latin typeface="Times New Roman" panose="02020603050405020304" pitchFamily="18" charset="0"/>
                <a:cs typeface="Times New Roman" panose="02020603050405020304" pitchFamily="18" charset="0"/>
              </a:rPr>
            </a:br>
            <a:r>
              <a:rPr lang="hu-HU" dirty="0">
                <a:latin typeface="Times New Roman" panose="02020603050405020304" pitchFamily="18" charset="0"/>
                <a:cs typeface="Times New Roman" panose="02020603050405020304" pitchFamily="18" charset="0"/>
              </a:rPr>
              <a:t>Az XAMPP program használatával hajtottuk végre a MySQL adatbáziskezelést és a PHP-t, főleg, hogy lehetővé teszi, hogy lokálisan </a:t>
            </a:r>
          </a:p>
          <a:p>
            <a:r>
              <a:rPr lang="hu-HU" dirty="0">
                <a:latin typeface="Times New Roman" panose="02020603050405020304" pitchFamily="18" charset="0"/>
                <a:cs typeface="Times New Roman" panose="02020603050405020304" pitchFamily="18" charset="0"/>
              </a:rPr>
              <a:t>fejlesszük és teszteljük applikációnkat. </a:t>
            </a:r>
            <a:r>
              <a:rPr lang="hu-HU">
                <a:latin typeface="Times New Roman" panose="02020603050405020304" pitchFamily="18" charset="0"/>
                <a:cs typeface="Times New Roman" panose="02020603050405020304" pitchFamily="18" charset="0"/>
              </a:rPr>
              <a:t>Az adatbázisunk </a:t>
            </a:r>
            <a:r>
              <a:rPr lang="hu-HU" dirty="0">
                <a:latin typeface="Times New Roman" panose="02020603050405020304" pitchFamily="18" charset="0"/>
                <a:cs typeface="Times New Roman" panose="02020603050405020304" pitchFamily="18" charset="0"/>
              </a:rPr>
              <a:t>karbantartására a phpMyAdmin segítségét vettük igénybe, utána a MySQL adatbáziskezelő rendszer tárolja és kezeli a felhasználókhoz és a chatekhez tartozó adatokat</a:t>
            </a:r>
          </a:p>
        </p:txBody>
      </p:sp>
    </p:spTree>
    <p:extLst>
      <p:ext uri="{BB962C8B-B14F-4D97-AF65-F5344CB8AC3E}">
        <p14:creationId xmlns:p14="http://schemas.microsoft.com/office/powerpoint/2010/main" val="2831901704"/>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6E59F20-0D72-4B67-9C6F-69D1A3770FEF}"/>
              </a:ext>
            </a:extLst>
          </p:cNvPr>
          <p:cNvSpPr>
            <a:spLocks noGrp="1"/>
          </p:cNvSpPr>
          <p:nvPr>
            <p:ph type="title"/>
          </p:nvPr>
        </p:nvSpPr>
        <p:spPr>
          <a:xfrm>
            <a:off x="343249" y="142510"/>
            <a:ext cx="10515600" cy="1325563"/>
          </a:xfrm>
        </p:spPr>
        <p:txBody>
          <a:bodyPr/>
          <a:lstStyle/>
          <a:p>
            <a:r>
              <a:rPr lang="hu-HU" dirty="0"/>
              <a:t>Fejlesztői eszközök - Frontend</a:t>
            </a:r>
          </a:p>
        </p:txBody>
      </p:sp>
      <p:sp>
        <p:nvSpPr>
          <p:cNvPr id="3" name="Tartalom helye 2">
            <a:extLst>
              <a:ext uri="{FF2B5EF4-FFF2-40B4-BE49-F238E27FC236}">
                <a16:creationId xmlns:a16="http://schemas.microsoft.com/office/drawing/2014/main" id="{DA2C4668-4163-46B8-B14E-7E6448779E0E}"/>
              </a:ext>
            </a:extLst>
          </p:cNvPr>
          <p:cNvSpPr>
            <a:spLocks noGrp="1"/>
          </p:cNvSpPr>
          <p:nvPr>
            <p:ph idx="1"/>
          </p:nvPr>
        </p:nvSpPr>
        <p:spPr>
          <a:xfrm>
            <a:off x="268448" y="1468073"/>
            <a:ext cx="11085352" cy="4708890"/>
          </a:xfrm>
        </p:spPr>
        <p:txBody>
          <a:bodyPr>
            <a:normAutofit fontScale="77500" lnSpcReduction="20000"/>
          </a:bodyPr>
          <a:lstStyle/>
          <a:p>
            <a:pPr marL="0" indent="0" eaLnBrk="0" fontAlgn="base" hangingPunct="0">
              <a:lnSpc>
                <a:spcPct val="100000"/>
              </a:lnSpc>
              <a:spcBef>
                <a:spcPct val="0"/>
              </a:spcBef>
              <a:spcAft>
                <a:spcPct val="0"/>
              </a:spcAft>
              <a:buNone/>
            </a:pPr>
            <a:r>
              <a:rPr lang="hu-HU" altLang="hu-HU" sz="4000" b="1" dirty="0" bmk="_Toc194994277">
                <a:latin typeface="Times New Roman" panose="02020603050405020304" pitchFamily="18" charset="0"/>
                <a:ea typeface="Times New Roman" panose="02020603050405020304" pitchFamily="18" charset="0"/>
                <a:cs typeface="Times New Roman" panose="02020603050405020304" pitchFamily="18" charset="0"/>
              </a:rPr>
              <a:t>Flutter</a:t>
            </a:r>
            <a:endParaRPr lang="hu-HU" altLang="hu-HU" sz="3200" b="1"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hu-HU" altLang="hu-HU"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A Flutter egy szoftverfejlesztő készlet (SDK)</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 Google </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á</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ltal l</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é</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trehozott ny</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í</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lt forr</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á</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sk</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ó</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ú</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amely megk</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ö</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nny</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í</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ti a nat</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í</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 mobil-, web- </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é</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 asztali alkalmaz</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á</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sok l</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é</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trehoz</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á</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á</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 egyetlen k</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ó</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db</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á</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zisb</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ó</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p>
          <a:p>
            <a:pPr marL="0" lvl="0" indent="0" fontAlgn="base">
              <a:buNone/>
            </a:pPr>
            <a:r>
              <a:rPr lang="hu-HU" b="1" dirty="0"/>
              <a:t>Platformok közötti fejlesztés:</a:t>
            </a:r>
            <a:r>
              <a:rPr lang="hu-HU" dirty="0"/>
              <a:t> Lehetővé teszi Android, iOS, Windows, macOS, Linux és webes alkalmazások létrehozását egyetlen kódbázissal.</a:t>
            </a:r>
          </a:p>
          <a:p>
            <a:pPr marL="0" lvl="0" indent="0" fontAlgn="base">
              <a:buNone/>
            </a:pPr>
            <a:r>
              <a:rPr lang="hu-HU" b="1" dirty="0"/>
              <a:t>Meleg újratöltés:</a:t>
            </a:r>
            <a:r>
              <a:rPr lang="hu-HU" dirty="0"/>
              <a:t> A fejlesztők valós időben láthatják a kódváltozásokat anélkül, hogy a teljes alkalmazást újra kellene fordítaniuk.</a:t>
            </a:r>
          </a:p>
          <a:p>
            <a:pPr marL="0" lvl="0" indent="0" fontAlgn="base">
              <a:buNone/>
            </a:pPr>
            <a:r>
              <a:rPr lang="hu-HU" b="1" dirty="0"/>
              <a:t>Rugalmas felhasználói felület:</a:t>
            </a:r>
            <a:r>
              <a:rPr lang="hu-HU" dirty="0"/>
              <a:t> Használjon testreszabható widgeteket, amelyek lehetővé teszik, hogy minden platformon natív megjelenésű és hangulatú alkalmazásokat tervezzen.</a:t>
            </a:r>
          </a:p>
          <a:p>
            <a:pPr marL="0" lvl="0" indent="0" fontAlgn="base">
              <a:buNone/>
            </a:pPr>
            <a:r>
              <a:rPr lang="hu-HU" b="1" dirty="0"/>
              <a:t>Optimalizált teljesítmény:</a:t>
            </a:r>
            <a:r>
              <a:rPr lang="hu-HU" dirty="0"/>
              <a:t> A natív kódösszeállításnak és a Skia használatának köszönhetően az alkalmazások gyorsak és gördülékenyek.</a:t>
            </a:r>
          </a:p>
          <a:p>
            <a:pPr marL="0" lvl="0" indent="0" fontAlgn="base">
              <a:buNone/>
            </a:pPr>
            <a:r>
              <a:rPr lang="hu-HU" b="1" dirty="0"/>
              <a:t>Több IDE támogatása:</a:t>
            </a:r>
            <a:r>
              <a:rPr lang="hu-HU" dirty="0"/>
              <a:t> Az alkalmazások a Flutter segítségével fejleszthetők olyan szerkesztőkben, mint az Android Studio, a Visual Studio Code és az IntelliJ.</a:t>
            </a:r>
          </a:p>
        </p:txBody>
      </p:sp>
      <p:sp>
        <p:nvSpPr>
          <p:cNvPr id="6" name="Rectangle 5">
            <a:extLst>
              <a:ext uri="{FF2B5EF4-FFF2-40B4-BE49-F238E27FC236}">
                <a16:creationId xmlns:a16="http://schemas.microsoft.com/office/drawing/2014/main" id="{BEB01401-C104-4F06-9EC8-DDD73AEF4C1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u-HU"/>
          </a:p>
        </p:txBody>
      </p:sp>
      <p:pic>
        <p:nvPicPr>
          <p:cNvPr id="2052" name="Kép 32" descr="9DB981C1">
            <a:extLst>
              <a:ext uri="{FF2B5EF4-FFF2-40B4-BE49-F238E27FC236}">
                <a16:creationId xmlns:a16="http://schemas.microsoft.com/office/drawing/2014/main" id="{B441AA01-ABC2-4821-9BB8-7190228C34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1946" y="1255173"/>
            <a:ext cx="676362" cy="676362"/>
          </a:xfrm>
          <a:prstGeom prst="rect">
            <a:avLst/>
          </a:prstGeom>
          <a:noFill/>
          <a:extLst>
            <a:ext uri="{909E8E84-426E-40DD-AFC4-6F175D3DCCD1}">
              <a14:hiddenFill xmlns:a14="http://schemas.microsoft.com/office/drawing/2010/main">
                <a:solidFill>
                  <a:srgbClr val="FFFFFF"/>
                </a:solidFill>
              </a14:hiddenFill>
            </a:ext>
          </a:extLst>
        </p:spPr>
      </p:pic>
      <p:sp>
        <p:nvSpPr>
          <p:cNvPr id="8" name="Szövegdoboz 7">
            <a:extLst>
              <a:ext uri="{FF2B5EF4-FFF2-40B4-BE49-F238E27FC236}">
                <a16:creationId xmlns:a16="http://schemas.microsoft.com/office/drawing/2014/main" id="{57A01E01-6131-4CDA-8903-399D504676FA}"/>
              </a:ext>
            </a:extLst>
          </p:cNvPr>
          <p:cNvSpPr txBox="1"/>
          <p:nvPr/>
        </p:nvSpPr>
        <p:spPr>
          <a:xfrm>
            <a:off x="268448" y="1317089"/>
            <a:ext cx="10828639" cy="2323713"/>
          </a:xfrm>
          <a:prstGeom prst="rect">
            <a:avLst/>
          </a:prstGeom>
          <a:noFill/>
        </p:spPr>
        <p:txBody>
          <a:bodyPr wrap="square" rtlCol="0">
            <a:spAutoFit/>
          </a:bodyPr>
          <a:lstStyle/>
          <a:p>
            <a:r>
              <a:rPr lang="hu-HU" sz="3700" b="1" dirty="0"/>
              <a:t>HTML (Hypertext Markup Language)</a:t>
            </a:r>
          </a:p>
          <a:p>
            <a:r>
              <a:rPr lang="hu-HU" dirty="0"/>
              <a:t>Leíró nyelv, melyet weboldalak készítéséhez fejlesztettek ki, és mára már internetes szabvánnyá vált.</a:t>
            </a:r>
          </a:p>
          <a:p>
            <a:pPr lvl="0"/>
            <a:r>
              <a:rPr lang="hu-HU" dirty="0"/>
              <a:t>A HTML-lel egy webhely szerkezetét, illetve tartalmát szokás meghatározni. Létrehozhatók vele például bekezdések, címsorok, táblázatok, elhelyezhetők képek, és így tovább.</a:t>
            </a:r>
          </a:p>
          <a:p>
            <a:pPr lvl="0"/>
            <a:r>
              <a:rPr lang="hu-HU" dirty="0"/>
              <a:t>Összes böngésző felismeri.</a:t>
            </a:r>
          </a:p>
          <a:p>
            <a:pPr lvl="0"/>
            <a:r>
              <a:rPr lang="hu-HU" dirty="0"/>
              <a:t>Az új jelszó kérésért használjuk a Form-ot.</a:t>
            </a:r>
          </a:p>
          <a:p>
            <a:pPr marL="285750" indent="-285750">
              <a:buFont typeface="Arial" panose="020B0604020202020204" pitchFamily="34" charset="0"/>
              <a:buChar char="•"/>
            </a:pPr>
            <a:endParaRPr lang="hu-HU" dirty="0"/>
          </a:p>
        </p:txBody>
      </p:sp>
      <p:pic>
        <p:nvPicPr>
          <p:cNvPr id="12" name="Kép 11" descr="C:\Users\User\AppData\Local\Microsoft\Windows\INetCache\Content.MSO\858A72FB.tmp">
            <a:extLst>
              <a:ext uri="{FF2B5EF4-FFF2-40B4-BE49-F238E27FC236}">
                <a16:creationId xmlns:a16="http://schemas.microsoft.com/office/drawing/2014/main" id="{36DFD9AF-CC4D-4285-BF83-6E9C85C63E7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1008" y="1343733"/>
            <a:ext cx="676362" cy="533699"/>
          </a:xfrm>
          <a:prstGeom prst="rect">
            <a:avLst/>
          </a:prstGeom>
          <a:noFill/>
          <a:ln>
            <a:noFill/>
          </a:ln>
        </p:spPr>
      </p:pic>
    </p:spTree>
    <p:extLst>
      <p:ext uri="{BB962C8B-B14F-4D97-AF65-F5344CB8AC3E}">
        <p14:creationId xmlns:p14="http://schemas.microsoft.com/office/powerpoint/2010/main" val="30791912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052"/>
                                        </p:tgtEl>
                                      </p:cBhvr>
                                    </p:animEffect>
                                    <p:set>
                                      <p:cBhvr>
                                        <p:cTn id="10" dur="1" fill="hold">
                                          <p:stCondLst>
                                            <p:cond delay="499"/>
                                          </p:stCondLst>
                                        </p:cTn>
                                        <p:tgtEl>
                                          <p:spTgt spid="2052"/>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1" end="1"/>
                                            </p:txEl>
                                          </p:spTgt>
                                        </p:tgtEl>
                                      </p:cBhvr>
                                    </p:animEffect>
                                    <p:set>
                                      <p:cBhvr>
                                        <p:cTn id="13" dur="1" fill="hold">
                                          <p:stCondLst>
                                            <p:cond delay="499"/>
                                          </p:stCondLst>
                                        </p:cTn>
                                        <p:tgtEl>
                                          <p:spTgt spid="3">
                                            <p:txEl>
                                              <p:pRg st="1" end="1"/>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
                                            <p:txEl>
                                              <p:pRg st="2" end="2"/>
                                            </p:txEl>
                                          </p:spTgt>
                                        </p:tgtEl>
                                      </p:cBhvr>
                                    </p:animEffect>
                                    <p:set>
                                      <p:cBhvr>
                                        <p:cTn id="16" dur="1" fill="hold">
                                          <p:stCondLst>
                                            <p:cond delay="499"/>
                                          </p:stCondLst>
                                        </p:cTn>
                                        <p:tgtEl>
                                          <p:spTgt spid="3">
                                            <p:txEl>
                                              <p:pRg st="2" end="2"/>
                                            </p:tx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3">
                                            <p:txEl>
                                              <p:pRg st="3" end="3"/>
                                            </p:txEl>
                                          </p:spTgt>
                                        </p:tgtEl>
                                      </p:cBhvr>
                                    </p:animEffect>
                                    <p:set>
                                      <p:cBhvr>
                                        <p:cTn id="19" dur="1" fill="hold">
                                          <p:stCondLst>
                                            <p:cond delay="499"/>
                                          </p:stCondLst>
                                        </p:cTn>
                                        <p:tgtEl>
                                          <p:spTgt spid="3">
                                            <p:txEl>
                                              <p:pRg st="3" end="3"/>
                                            </p:txEl>
                                          </p:spTgt>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3">
                                            <p:txEl>
                                              <p:pRg st="4" end="4"/>
                                            </p:txEl>
                                          </p:spTgt>
                                        </p:tgtEl>
                                      </p:cBhvr>
                                    </p:animEffect>
                                    <p:set>
                                      <p:cBhvr>
                                        <p:cTn id="22" dur="1" fill="hold">
                                          <p:stCondLst>
                                            <p:cond delay="499"/>
                                          </p:stCondLst>
                                        </p:cTn>
                                        <p:tgtEl>
                                          <p:spTgt spid="3">
                                            <p:txEl>
                                              <p:pRg st="4" end="4"/>
                                            </p:txEl>
                                          </p:spTgt>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3">
                                            <p:txEl>
                                              <p:pRg st="5" end="5"/>
                                            </p:txEl>
                                          </p:spTgt>
                                        </p:tgtEl>
                                      </p:cBhvr>
                                    </p:animEffect>
                                    <p:set>
                                      <p:cBhvr>
                                        <p:cTn id="25" dur="1" fill="hold">
                                          <p:stCondLst>
                                            <p:cond delay="499"/>
                                          </p:stCondLst>
                                        </p:cTn>
                                        <p:tgtEl>
                                          <p:spTgt spid="3">
                                            <p:txEl>
                                              <p:pRg st="5" end="5"/>
                                            </p:txEl>
                                          </p:spTgt>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3">
                                            <p:txEl>
                                              <p:pRg st="6" end="6"/>
                                            </p:txEl>
                                          </p:spTgt>
                                        </p:tgtEl>
                                      </p:cBhvr>
                                    </p:animEffect>
                                    <p:set>
                                      <p:cBhvr>
                                        <p:cTn id="28" dur="1" fill="hold">
                                          <p:stCondLst>
                                            <p:cond delay="499"/>
                                          </p:stCondLst>
                                        </p:cTn>
                                        <p:tgtEl>
                                          <p:spTgt spid="3">
                                            <p:txEl>
                                              <p:pRg st="6" end="6"/>
                                            </p:txEl>
                                          </p:spTgt>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Effect transition="in" filter="fade">
                                      <p:cBhvr>
                                        <p:cTn id="31" dur="500"/>
                                        <p:tgtEl>
                                          <p:spTgt spid="8">
                                            <p:txEl>
                                              <p:pRg st="0" end="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nodeType="with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animEffect transition="in" filter="fade">
                                      <p:cBhvr>
                                        <p:cTn id="37" dur="500"/>
                                        <p:tgtEl>
                                          <p:spTgt spid="8">
                                            <p:txEl>
                                              <p:pRg st="1" end="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8">
                                            <p:txEl>
                                              <p:pRg st="2" end="2"/>
                                            </p:txEl>
                                          </p:spTgt>
                                        </p:tgtEl>
                                        <p:attrNameLst>
                                          <p:attrName>style.visibility</p:attrName>
                                        </p:attrNameLst>
                                      </p:cBhvr>
                                      <p:to>
                                        <p:strVal val="visible"/>
                                      </p:to>
                                    </p:set>
                                    <p:animEffect transition="in" filter="fade">
                                      <p:cBhvr>
                                        <p:cTn id="40" dur="500"/>
                                        <p:tgtEl>
                                          <p:spTgt spid="8">
                                            <p:txEl>
                                              <p:pRg st="2" end="2"/>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8">
                                            <p:txEl>
                                              <p:pRg st="3" end="3"/>
                                            </p:txEl>
                                          </p:spTgt>
                                        </p:tgtEl>
                                        <p:attrNameLst>
                                          <p:attrName>style.visibility</p:attrName>
                                        </p:attrNameLst>
                                      </p:cBhvr>
                                      <p:to>
                                        <p:strVal val="visible"/>
                                      </p:to>
                                    </p:set>
                                    <p:animEffect transition="in" filter="fade">
                                      <p:cBhvr>
                                        <p:cTn id="43" dur="500"/>
                                        <p:tgtEl>
                                          <p:spTgt spid="8">
                                            <p:txEl>
                                              <p:pRg st="3" end="3"/>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8">
                                            <p:txEl>
                                              <p:pRg st="4" end="4"/>
                                            </p:txEl>
                                          </p:spTgt>
                                        </p:tgtEl>
                                        <p:attrNameLst>
                                          <p:attrName>style.visibility</p:attrName>
                                        </p:attrNameLst>
                                      </p:cBhvr>
                                      <p:to>
                                        <p:strVal val="visible"/>
                                      </p:to>
                                    </p:set>
                                    <p:animEffect transition="in" filter="fade">
                                      <p:cBhvr>
                                        <p:cTn id="46"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8705089-F9EF-4471-A4E7-CE51055F9CE1}"/>
              </a:ext>
            </a:extLst>
          </p:cNvPr>
          <p:cNvSpPr>
            <a:spLocks noGrp="1"/>
          </p:cNvSpPr>
          <p:nvPr>
            <p:ph type="title"/>
          </p:nvPr>
        </p:nvSpPr>
        <p:spPr/>
        <p:txBody>
          <a:bodyPr/>
          <a:lstStyle/>
          <a:p>
            <a:r>
              <a:rPr lang="hu-HU" dirty="0"/>
              <a:t>Fejlesztői eszközök - Backend</a:t>
            </a:r>
          </a:p>
        </p:txBody>
      </p:sp>
      <p:sp>
        <p:nvSpPr>
          <p:cNvPr id="3" name="Tartalom helye 2">
            <a:extLst>
              <a:ext uri="{FF2B5EF4-FFF2-40B4-BE49-F238E27FC236}">
                <a16:creationId xmlns:a16="http://schemas.microsoft.com/office/drawing/2014/main" id="{3A67E978-11E1-436D-B07D-8A6320ED7B8C}"/>
              </a:ext>
            </a:extLst>
          </p:cNvPr>
          <p:cNvSpPr>
            <a:spLocks noGrp="1"/>
          </p:cNvSpPr>
          <p:nvPr>
            <p:ph idx="1"/>
          </p:nvPr>
        </p:nvSpPr>
        <p:spPr/>
        <p:txBody>
          <a:bodyPr/>
          <a:lstStyle/>
          <a:p>
            <a:pPr marL="0" indent="0">
              <a:buNone/>
            </a:pPr>
            <a:r>
              <a:rPr lang="hu-HU" b="1" dirty="0"/>
              <a:t>PHP (Hypertext Preprocessor)</a:t>
            </a:r>
            <a:br>
              <a:rPr lang="hu-HU" b="1" dirty="0"/>
            </a:br>
            <a:r>
              <a:rPr lang="hu-HU" sz="1800" dirty="0"/>
              <a:t>A </a:t>
            </a:r>
            <a:r>
              <a:rPr lang="hu-HU" sz="1800" b="1" dirty="0"/>
              <a:t>PHP</a:t>
            </a:r>
            <a:r>
              <a:rPr lang="hu-HU" sz="1800" dirty="0"/>
              <a:t> egy általános szerveroldali szkriptnyelv dinamikus weblapok készítésére. Az első szkriptnyelvek egyike.</a:t>
            </a:r>
            <a:br>
              <a:rPr lang="hu-HU" sz="1800" dirty="0"/>
            </a:br>
            <a:r>
              <a:rPr lang="hu-HU" sz="1800" dirty="0"/>
              <a:t>Sok különböző platform használja, és relációs adatbázisok kezelésére is megfelel, rendelkezik beágyazott SQL programkönyvtárakkal.</a:t>
            </a:r>
            <a:br>
              <a:rPr lang="hu-HU" sz="1800" dirty="0"/>
            </a:br>
            <a:r>
              <a:rPr lang="hu-HU" sz="1800" dirty="0"/>
              <a:t>Közvetlenül lehet hozzá adatbázisokat integrálni.</a:t>
            </a:r>
          </a:p>
          <a:p>
            <a:pPr marL="0" indent="0">
              <a:buNone/>
            </a:pPr>
            <a:endParaRPr lang="hu-HU" dirty="0"/>
          </a:p>
        </p:txBody>
      </p:sp>
      <p:pic>
        <p:nvPicPr>
          <p:cNvPr id="4" name="Kép 3" descr="C:\Users\User\AppData\Local\Microsoft\Windows\INetCache\Content.MSO\A4EA993F.tmp">
            <a:extLst>
              <a:ext uri="{FF2B5EF4-FFF2-40B4-BE49-F238E27FC236}">
                <a16:creationId xmlns:a16="http://schemas.microsoft.com/office/drawing/2014/main" id="{B9100A85-6150-417C-966B-58E8BEA0F0E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7709" y="1690688"/>
            <a:ext cx="887068" cy="604122"/>
          </a:xfrm>
          <a:prstGeom prst="rect">
            <a:avLst/>
          </a:prstGeom>
          <a:noFill/>
          <a:ln>
            <a:noFill/>
          </a:ln>
        </p:spPr>
      </p:pic>
      <p:sp>
        <p:nvSpPr>
          <p:cNvPr id="5" name="Szövegdoboz 4">
            <a:extLst>
              <a:ext uri="{FF2B5EF4-FFF2-40B4-BE49-F238E27FC236}">
                <a16:creationId xmlns:a16="http://schemas.microsoft.com/office/drawing/2014/main" id="{6940483B-9FA5-4664-AEFC-FFEA609A7482}"/>
              </a:ext>
            </a:extLst>
          </p:cNvPr>
          <p:cNvSpPr txBox="1"/>
          <p:nvPr/>
        </p:nvSpPr>
        <p:spPr>
          <a:xfrm>
            <a:off x="838200" y="1776764"/>
            <a:ext cx="10515599" cy="2616101"/>
          </a:xfrm>
          <a:prstGeom prst="rect">
            <a:avLst/>
          </a:prstGeom>
          <a:noFill/>
        </p:spPr>
        <p:txBody>
          <a:bodyPr wrap="square" rtlCol="0">
            <a:spAutoFit/>
          </a:bodyPr>
          <a:lstStyle/>
          <a:p>
            <a:r>
              <a:rPr lang="hu-HU" sz="2800" b="1" dirty="0"/>
              <a:t>MySQL</a:t>
            </a:r>
          </a:p>
          <a:p>
            <a:pPr lvl="0"/>
            <a:r>
              <a:rPr lang="hu-HU" dirty="0"/>
              <a:t>A MySQL az egyik legelterjedtebb adatbázis-kezelő, aminek egyik oka lehet, hogy a teljesen nyílt forráskódú LAMP (Linux–Apache–MySQL–PHP) összeállítás részeként költséghatékony és egyszerűen beállítható megoldást ad dinamikus webhelyek szolgáltatására.</a:t>
            </a:r>
          </a:p>
          <a:p>
            <a:pPr lvl="0"/>
            <a:r>
              <a:rPr lang="hu-HU" dirty="0"/>
              <a:t>MySQLi segítségével lehet integrálni a PHP-val</a:t>
            </a:r>
          </a:p>
          <a:p>
            <a:pPr lvl="0"/>
            <a:r>
              <a:rPr lang="hu-HU" dirty="0"/>
              <a:t>PhpMyAdmin segítségével könnyebb adatbáziskezelés, mivel támogatja a táblák létrehozását, módosítását, importálást és exportálást.</a:t>
            </a:r>
          </a:p>
          <a:p>
            <a:endParaRPr lang="hu-HU" sz="2800" b="1" dirty="0"/>
          </a:p>
        </p:txBody>
      </p:sp>
      <p:pic>
        <p:nvPicPr>
          <p:cNvPr id="6" name="Kép 5" descr="C:\Users\User\AppData\Local\Microsoft\Windows\INetCache\Content.MSO\5CD334A5.tmp">
            <a:extLst>
              <a:ext uri="{FF2B5EF4-FFF2-40B4-BE49-F238E27FC236}">
                <a16:creationId xmlns:a16="http://schemas.microsoft.com/office/drawing/2014/main" id="{B594A607-CD4E-4476-8AB0-349C21D0E63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8626" y="1825625"/>
            <a:ext cx="539750" cy="539750"/>
          </a:xfrm>
          <a:prstGeom prst="rect">
            <a:avLst/>
          </a:prstGeom>
          <a:noFill/>
          <a:ln>
            <a:noFill/>
          </a:ln>
        </p:spPr>
      </p:pic>
      <p:sp>
        <p:nvSpPr>
          <p:cNvPr id="7" name="Szövegdoboz 6">
            <a:extLst>
              <a:ext uri="{FF2B5EF4-FFF2-40B4-BE49-F238E27FC236}">
                <a16:creationId xmlns:a16="http://schemas.microsoft.com/office/drawing/2014/main" id="{836E7931-B9B0-4859-A6EB-4DC572EF50DD}"/>
              </a:ext>
            </a:extLst>
          </p:cNvPr>
          <p:cNvSpPr txBox="1"/>
          <p:nvPr/>
        </p:nvSpPr>
        <p:spPr>
          <a:xfrm>
            <a:off x="838201" y="1830594"/>
            <a:ext cx="10515598" cy="4678204"/>
          </a:xfrm>
          <a:prstGeom prst="rect">
            <a:avLst/>
          </a:prstGeom>
          <a:noFill/>
        </p:spPr>
        <p:txBody>
          <a:bodyPr wrap="square" rtlCol="0">
            <a:spAutoFit/>
          </a:bodyPr>
          <a:lstStyle/>
          <a:p>
            <a:r>
              <a:rPr lang="hu-HU" sz="2800" b="1" dirty="0"/>
              <a:t>Dart</a:t>
            </a:r>
          </a:p>
          <a:p>
            <a:r>
              <a:rPr lang="hu-HU" dirty="0"/>
              <a:t>A Dart célkitűzése a webböngészők fő szkriptnyelvének, a JavaScriptnek a lecserélése. Kísérletet tesznek a JavaScript problémáinak megoldására, miközben a nyelv jobb teljesítményt nyújt, könnyebben lehet fejlesztőeszközöket alkalmazni a nagyobb szabású projektekhez, és egyben biztonságosabb is.</a:t>
            </a:r>
          </a:p>
          <a:p>
            <a:pPr lvl="0"/>
            <a:r>
              <a:rPr lang="hu-HU" dirty="0"/>
              <a:t>Típusos nyelv: a változóknak meg kell adni a típusát a létrehozásuk során. Ez jó, mert így minden változóról pontosan tudjuk mi is és a Dart is, hogy milyen jellegű adatként bánjon vele. Sőt dinamikusan típusos, ami azt jelenti, hogy akár saját típusokat is kreálhatunk és használhatunk a Dart programunkon belül.</a:t>
            </a:r>
          </a:p>
          <a:p>
            <a:pPr lvl="0"/>
            <a:r>
              <a:rPr lang="hu-HU" dirty="0"/>
              <a:t>Null-biztos: ami megköveteli, hogy minden változónak legyen értéke. Ez megelőzi az olyan jellegű hibákat, hogy bármely változó véletlenül null értéket kapjon. Gyakori eset például, amikor egy függvény egy egész értéket vár, de null értéket kap, akkor az alkalmazás futási idejű hibát jelez. Ez a fajta hiba nagyon nehezen deríthető fel. A Dart-ban ez eleve kizárt.</a:t>
            </a:r>
          </a:p>
          <a:p>
            <a:pPr lvl="0"/>
            <a:r>
              <a:rPr lang="hu-HU" dirty="0"/>
              <a:t>Rengeteg különböző könyvtárral (library), beépített típussal rendelkezik.</a:t>
            </a:r>
          </a:p>
          <a:p>
            <a:pPr lvl="0"/>
            <a:r>
              <a:rPr lang="hu-HU" dirty="0"/>
              <a:t>A kódot kétféleképpen futtathatjuk: natív platformon, ami a mobil és asztali eszközöket célozza meg. Web platformon, ami azt jelenti, hogy a Dart nyelv segítségével webalkalmazásokat is készíthetünk, melynek során a Dart a JavaScript-re fordítódik át.</a:t>
            </a:r>
          </a:p>
          <a:p>
            <a:endParaRPr lang="hu-HU" dirty="0"/>
          </a:p>
        </p:txBody>
      </p:sp>
      <p:pic>
        <p:nvPicPr>
          <p:cNvPr id="8" name="Kép 7" descr="C:\Users\User\AppData\Local\Microsoft\Windows\INetCache\Content.MSO\5E75EF49.tmp">
            <a:extLst>
              <a:ext uri="{FF2B5EF4-FFF2-40B4-BE49-F238E27FC236}">
                <a16:creationId xmlns:a16="http://schemas.microsoft.com/office/drawing/2014/main" id="{7676850B-B3B1-4239-9246-DF533E6F4868}"/>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48731" y="1814212"/>
            <a:ext cx="539750" cy="526508"/>
          </a:xfrm>
          <a:prstGeom prst="rect">
            <a:avLst/>
          </a:prstGeom>
          <a:noFill/>
          <a:ln>
            <a:noFill/>
          </a:ln>
        </p:spPr>
      </p:pic>
    </p:spTree>
    <p:extLst>
      <p:ext uri="{BB962C8B-B14F-4D97-AF65-F5344CB8AC3E}">
        <p14:creationId xmlns:p14="http://schemas.microsoft.com/office/powerpoint/2010/main" val="165549279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5" grpId="1"/>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FF10A5F-D598-40F4-901B-9DEE5C349416}"/>
              </a:ext>
            </a:extLst>
          </p:cNvPr>
          <p:cNvSpPr>
            <a:spLocks noGrp="1"/>
          </p:cNvSpPr>
          <p:nvPr>
            <p:ph type="title"/>
          </p:nvPr>
        </p:nvSpPr>
        <p:spPr>
          <a:xfrm>
            <a:off x="179032" y="-315255"/>
            <a:ext cx="10515600" cy="1325563"/>
          </a:xfrm>
        </p:spPr>
        <p:txBody>
          <a:bodyPr/>
          <a:lstStyle/>
          <a:p>
            <a:r>
              <a:rPr lang="hu-HU" dirty="0"/>
              <a:t>Adatbázis</a:t>
            </a:r>
          </a:p>
        </p:txBody>
      </p:sp>
      <p:sp>
        <p:nvSpPr>
          <p:cNvPr id="3" name="Tartalom helye 2">
            <a:extLst>
              <a:ext uri="{FF2B5EF4-FFF2-40B4-BE49-F238E27FC236}">
                <a16:creationId xmlns:a16="http://schemas.microsoft.com/office/drawing/2014/main" id="{B711B3F4-5667-4991-AB2C-4740C8D66522}"/>
              </a:ext>
            </a:extLst>
          </p:cNvPr>
          <p:cNvSpPr>
            <a:spLocks noGrp="1"/>
          </p:cNvSpPr>
          <p:nvPr>
            <p:ph idx="1"/>
          </p:nvPr>
        </p:nvSpPr>
        <p:spPr>
          <a:xfrm>
            <a:off x="179032" y="655202"/>
            <a:ext cx="9805052" cy="5847691"/>
          </a:xfrm>
        </p:spPr>
        <p:txBody>
          <a:bodyPr>
            <a:normAutofit fontScale="25000" lnSpcReduction="20000"/>
          </a:bodyPr>
          <a:lstStyle/>
          <a:p>
            <a:r>
              <a:rPr lang="hu-HU" sz="7200" dirty="0"/>
              <a:t>id (fő azonosító): Ez a mező az adott felhasználó azonosítója. Ez az elsődleges kulcs, szóval egyedi minden egyes felhasználónak ezért segít megkülönböztetni különböző felhasználókat a táblában. Ehhez az azonosítóhoz kapcsolódik az összes többi azonosító, mivel ez a fő azonosító.</a:t>
            </a:r>
          </a:p>
          <a:p>
            <a:r>
              <a:rPr lang="hu-HU" sz="7200" dirty="0"/>
              <a:t>preferred_lang (kiválasztott nyelv): Ez a mező a felhasználó által kiválasztott nyelv adatait tárolja, Egyelőre még csak magyar és angol nyelv elérhető.</a:t>
            </a:r>
          </a:p>
          <a:p>
            <a:r>
              <a:rPr lang="hu-HU" sz="7200" dirty="0"/>
              <a:t>profile_picture (profilkép): Ez a mező az adott felhasználó profilképe, a felhasználó állítja be egy JPEG, PNG, GIF, Animated GIF, WebP, Animated WebP, BMP, and WBMP formátumu képpel, ha nem állít be profilképet, az applikáció az alapértelmezettet adja a felhasználónak.</a:t>
            </a:r>
          </a:p>
          <a:p>
            <a:r>
              <a:rPr lang="hu-HU" sz="7200" dirty="0"/>
              <a:t>username (felhasználónév): Ez a mező tartalmazza az adott felhasználó által megadott felhasználónevet, ezzel a névvel tudnak a többi felhasználók rákeresni erre a személyre, ez a név jelenik meg a chatekben.</a:t>
            </a:r>
          </a:p>
          <a:p>
            <a:r>
              <a:rPr lang="hu-HU" sz="7200" dirty="0"/>
              <a:t>email (email cím): Ez a mező tartalmazza az adott felhasználó által megadott email címet, erre az email címre fogja megkapni a felhasználó az összes üzenetet a rendszertől (pl.: új jelszó kérés).</a:t>
            </a:r>
          </a:p>
          <a:p>
            <a:r>
              <a:rPr lang="hu-HU" sz="7200" dirty="0"/>
              <a:t>password_hash (jelszó): Ez a mező tartalmazza az adott felhasználó által megadott jelszót, ezzel tud csak a felhasználó bejelentkezni fiókjába, és he elfelejti, új jelszót kell kérnie mert a Chatex nem fogja tudni megadni, mert az adatbázisban csak egy hash code-ként van elmentve.</a:t>
            </a:r>
          </a:p>
          <a:p>
            <a:r>
              <a:rPr lang="hu-HU" sz="7200" dirty="0"/>
              <a:t>password_reset_token (jelszó helyreállítása): Ez a mező tartalmazza az adott felhasználónak éppen függőbe lévő jelszó helyreállítási kérését, ha nincs, akkor üres, ha van, akkor az adatbázis mutatja a tokent.</a:t>
            </a:r>
          </a:p>
          <a:p>
            <a:r>
              <a:rPr lang="hu-HU" sz="7200" dirty="0"/>
              <a:t>password_reset_expires (jelszó helyreállításának élettartama): Ez a mező tartalmazza az adott felhasználónak a jelszó helyreállításának élettartamát (15 perc), ha a felhasználó nem végezte el a dolgát ebben az időtartamban, a jelszó helyreállításának tokenje automatikusan törölve lesz az adatbázisból és új kérést kell nyitnia a felhasználónak.</a:t>
            </a:r>
          </a:p>
          <a:p>
            <a:r>
              <a:rPr lang="hu-HU" sz="7200" dirty="0"/>
              <a:t>created_at (fiók készült ekkor): Ez a mező tartalmazza azt, hogy adott felhasználó pontosan mikor regisztrálta fiókját.</a:t>
            </a:r>
          </a:p>
          <a:p>
            <a:endParaRPr lang="hu-HU" dirty="0"/>
          </a:p>
        </p:txBody>
      </p:sp>
      <p:pic>
        <p:nvPicPr>
          <p:cNvPr id="5" name="Kép 4">
            <a:extLst>
              <a:ext uri="{FF2B5EF4-FFF2-40B4-BE49-F238E27FC236}">
                <a16:creationId xmlns:a16="http://schemas.microsoft.com/office/drawing/2014/main" id="{6A1C91CD-BF44-49FD-9D79-85FB4F7D6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3886" y="655202"/>
            <a:ext cx="7096125" cy="4857750"/>
          </a:xfrm>
          <a:prstGeom prst="rect">
            <a:avLst/>
          </a:prstGeom>
        </p:spPr>
      </p:pic>
      <p:pic>
        <p:nvPicPr>
          <p:cNvPr id="6" name="Kép 5">
            <a:extLst>
              <a:ext uri="{FF2B5EF4-FFF2-40B4-BE49-F238E27FC236}">
                <a16:creationId xmlns:a16="http://schemas.microsoft.com/office/drawing/2014/main" id="{A833ECE0-79AF-4DC6-84D2-EB074AEFF1D7}"/>
              </a:ext>
            </a:extLst>
          </p:cNvPr>
          <p:cNvPicPr/>
          <p:nvPr/>
        </p:nvPicPr>
        <p:blipFill>
          <a:blip r:embed="rId3">
            <a:extLst>
              <a:ext uri="{28A0092B-C50C-407E-A947-70E740481C1C}">
                <a14:useLocalDpi xmlns:a14="http://schemas.microsoft.com/office/drawing/2010/main" val="0"/>
              </a:ext>
            </a:extLst>
          </a:blip>
          <a:stretch>
            <a:fillRect/>
          </a:stretch>
        </p:blipFill>
        <p:spPr>
          <a:xfrm>
            <a:off x="9984084" y="1512915"/>
            <a:ext cx="2314575" cy="2152650"/>
          </a:xfrm>
          <a:prstGeom prst="rect">
            <a:avLst/>
          </a:prstGeom>
        </p:spPr>
      </p:pic>
      <p:pic>
        <p:nvPicPr>
          <p:cNvPr id="10" name="Kép 9">
            <a:extLst>
              <a:ext uri="{FF2B5EF4-FFF2-40B4-BE49-F238E27FC236}">
                <a16:creationId xmlns:a16="http://schemas.microsoft.com/office/drawing/2014/main" id="{711638E1-B3AF-4A1D-8FA6-DB4519C57048}"/>
              </a:ext>
            </a:extLst>
          </p:cNvPr>
          <p:cNvPicPr/>
          <p:nvPr/>
        </p:nvPicPr>
        <p:blipFill>
          <a:blip r:embed="rId4">
            <a:extLst>
              <a:ext uri="{28A0092B-C50C-407E-A947-70E740481C1C}">
                <a14:useLocalDpi xmlns:a14="http://schemas.microsoft.com/office/drawing/2010/main" val="0"/>
              </a:ext>
            </a:extLst>
          </a:blip>
          <a:stretch>
            <a:fillRect/>
          </a:stretch>
        </p:blipFill>
        <p:spPr>
          <a:xfrm>
            <a:off x="10355227" y="1485165"/>
            <a:ext cx="1819275" cy="1533525"/>
          </a:xfrm>
          <a:prstGeom prst="rect">
            <a:avLst/>
          </a:prstGeom>
        </p:spPr>
      </p:pic>
      <p:sp>
        <p:nvSpPr>
          <p:cNvPr id="9" name="Szövegdoboz 8">
            <a:extLst>
              <a:ext uri="{FF2B5EF4-FFF2-40B4-BE49-F238E27FC236}">
                <a16:creationId xmlns:a16="http://schemas.microsoft.com/office/drawing/2014/main" id="{7220D804-3D7C-485C-B4DF-4AFCF2C5DE80}"/>
              </a:ext>
            </a:extLst>
          </p:cNvPr>
          <p:cNvSpPr txBox="1"/>
          <p:nvPr/>
        </p:nvSpPr>
        <p:spPr>
          <a:xfrm>
            <a:off x="178903" y="580399"/>
            <a:ext cx="9805052" cy="4801314"/>
          </a:xfrm>
          <a:prstGeom prst="rect">
            <a:avLst/>
          </a:prstGeom>
          <a:noFill/>
        </p:spPr>
        <p:txBody>
          <a:bodyPr wrap="square" rtlCol="0">
            <a:spAutoFit/>
          </a:bodyPr>
          <a:lstStyle/>
          <a:p>
            <a:pPr marL="285750" indent="-285750">
              <a:buFont typeface="Arial" panose="020B0604020202020204" pitchFamily="34" charset="0"/>
              <a:buChar char="•"/>
            </a:pPr>
            <a:r>
              <a:rPr lang="hu-HU" dirty="0"/>
              <a:t>message id (üzenet azonosító): Ez a mező tartalmazza minden egyes üzenetnek az azonosítóját, hogy miután a felhasználó kilép az applikációból, ne tűnjenek el az üzenet mikor visszalép, ez a táblának az elsődleges kulcsa, a mező INT típusú és maximum 11 karaktert fogad be.</a:t>
            </a:r>
          </a:p>
          <a:p>
            <a:pPr marL="285750" indent="-285750">
              <a:buFont typeface="Arial" panose="020B0604020202020204" pitchFamily="34" charset="0"/>
              <a:buChar char="•"/>
            </a:pPr>
            <a:r>
              <a:rPr lang="hu-HU" dirty="0"/>
              <a:t>sender_id (adó azonosító): Ez a mező tartalmazza az üzenetet küldő felhasználónak az azonosítóját, ezzel biztosítjuk, hogy az üzenet biztos ez a kettő személy között lesz elmentve, a mező INT típusú és maximum 11 karaktert fogad be.</a:t>
            </a:r>
          </a:p>
          <a:p>
            <a:pPr marL="285750" indent="-285750">
              <a:buFont typeface="Arial" panose="020B0604020202020204" pitchFamily="34" charset="0"/>
              <a:buChar char="•"/>
            </a:pPr>
            <a:r>
              <a:rPr lang="hu-HU" dirty="0"/>
              <a:t>receiver_id (vevő azonosító): Ez a mező tartalmazza az üzenetet vevő felhasználónak az azonosítóját, ezzel biztosítjuk, hogy az üzenet biztos ez a kettő személy között lesz elmentve, a mező INT típusú és maximum 11 karaktert fogad be.</a:t>
            </a:r>
          </a:p>
          <a:p>
            <a:pPr marL="285750" indent="-285750">
              <a:buFont typeface="Arial" panose="020B0604020202020204" pitchFamily="34" charset="0"/>
              <a:buChar char="•"/>
            </a:pPr>
            <a:r>
              <a:rPr lang="hu-HU" dirty="0"/>
              <a:t>message_text (üzenet): Ez a mező tartalmazza az üzenetek tartalmát, amihez hozzá van adva az üzenet azonosító, ezzel a kettővel nem fog elveszni se maga az üzenet, se az üzenet tartalma, a mező VARCHAR típusú és maximum 500 karaktert fogad be.</a:t>
            </a:r>
          </a:p>
          <a:p>
            <a:pPr marL="285750" indent="-285750">
              <a:buFont typeface="Arial" panose="020B0604020202020204" pitchFamily="34" charset="0"/>
              <a:buChar char="•"/>
            </a:pPr>
            <a:r>
              <a:rPr lang="hu-HU" dirty="0"/>
              <a:t>sent_at (elküldve ekkor): Ez a mező tartalmazza azt az időpontot, amikor az adó felhasználó által elküldött üzenetet a vevő felhasználó megkapta, a mező TIMESTAMP típusú.</a:t>
            </a:r>
          </a:p>
          <a:p>
            <a:pPr marL="285750" indent="-285750">
              <a:buFont typeface="Arial" panose="020B0604020202020204" pitchFamily="34" charset="0"/>
              <a:buChar char="•"/>
            </a:pPr>
            <a:r>
              <a:rPr lang="hu-HU" dirty="0"/>
              <a:t>is_read (láttam): Ez a mező tartalmazza azt, hogy az elküldött üzenetet a vevő felhasználó látta-e vagy nem, a mező TINYINIT típusú és csak egyetlen egy karaktert fogad be.</a:t>
            </a:r>
          </a:p>
          <a:p>
            <a:pPr marL="285750" indent="-285750">
              <a:buFont typeface="Arial" panose="020B0604020202020204" pitchFamily="34" charset="0"/>
              <a:buChar char="•"/>
            </a:pPr>
            <a:endParaRPr lang="hu-HU" dirty="0"/>
          </a:p>
        </p:txBody>
      </p:sp>
      <p:pic>
        <p:nvPicPr>
          <p:cNvPr id="12" name="Kép 11">
            <a:extLst>
              <a:ext uri="{FF2B5EF4-FFF2-40B4-BE49-F238E27FC236}">
                <a16:creationId xmlns:a16="http://schemas.microsoft.com/office/drawing/2014/main" id="{3DF13DC7-089F-4A8B-8CB3-23C1B6DF41CF}"/>
              </a:ext>
            </a:extLst>
          </p:cNvPr>
          <p:cNvPicPr/>
          <p:nvPr/>
        </p:nvPicPr>
        <p:blipFill>
          <a:blip r:embed="rId5">
            <a:extLst>
              <a:ext uri="{28A0092B-C50C-407E-A947-70E740481C1C}">
                <a14:useLocalDpi xmlns:a14="http://schemas.microsoft.com/office/drawing/2010/main" val="0"/>
              </a:ext>
            </a:extLst>
          </a:blip>
          <a:stretch>
            <a:fillRect/>
          </a:stretch>
        </p:blipFill>
        <p:spPr>
          <a:xfrm>
            <a:off x="10679077" y="1512915"/>
            <a:ext cx="1495425" cy="1104900"/>
          </a:xfrm>
          <a:prstGeom prst="rect">
            <a:avLst/>
          </a:prstGeom>
        </p:spPr>
      </p:pic>
      <p:sp>
        <p:nvSpPr>
          <p:cNvPr id="11" name="Szövegdoboz 10">
            <a:extLst>
              <a:ext uri="{FF2B5EF4-FFF2-40B4-BE49-F238E27FC236}">
                <a16:creationId xmlns:a16="http://schemas.microsoft.com/office/drawing/2014/main" id="{7552004E-259E-4E78-9B43-FEAE1038E2A8}"/>
              </a:ext>
            </a:extLst>
          </p:cNvPr>
          <p:cNvSpPr txBox="1"/>
          <p:nvPr/>
        </p:nvSpPr>
        <p:spPr>
          <a:xfrm>
            <a:off x="178904" y="585655"/>
            <a:ext cx="9805051" cy="2308324"/>
          </a:xfrm>
          <a:prstGeom prst="rect">
            <a:avLst/>
          </a:prstGeom>
          <a:noFill/>
        </p:spPr>
        <p:txBody>
          <a:bodyPr wrap="square" rtlCol="0">
            <a:spAutoFit/>
          </a:bodyPr>
          <a:lstStyle/>
          <a:p>
            <a:pPr marL="285750" indent="-285750">
              <a:buFont typeface="Arial" panose="020B0604020202020204" pitchFamily="34" charset="0"/>
              <a:buChar char="•"/>
            </a:pPr>
            <a:r>
              <a:rPr lang="hu-HU" dirty="0"/>
              <a:t>id (azonosító): Ez a mező tartalmazza a barátlistán lévő felhasználók azonosítóját, ez az azonosító az elsődleges kulcs és INT típusú, maximum 11 karaktert fogad be.</a:t>
            </a:r>
          </a:p>
          <a:p>
            <a:pPr marL="285750" indent="-285750">
              <a:buFont typeface="Arial" panose="020B0604020202020204" pitchFamily="34" charset="0"/>
              <a:buChar char="•"/>
            </a:pPr>
            <a:r>
              <a:rPr lang="hu-HU" dirty="0"/>
              <a:t>user_id (felhasználó azonosító): Ez a mező tartalmazza a felhasználónak az azonosítóját, ez az egyik rész a barát azonosító megalkotásához, a mező INT típusú és maximum 11 karaktert fogad be.</a:t>
            </a:r>
          </a:p>
          <a:p>
            <a:pPr marL="285750" indent="-285750">
              <a:buFont typeface="Arial" panose="020B0604020202020204" pitchFamily="34" charset="0"/>
              <a:buChar char="•"/>
            </a:pPr>
            <a:r>
              <a:rPr lang="hu-HU" dirty="0"/>
              <a:t>friend_id (barát azonosító): Ez a mező tartalmazza a két felhasználó azonosítóját, amit kombinálva megalkotja a barát azonosítót (pl.:1-27), a mező INT típusú és maximum 11 karaktert fogad be</a:t>
            </a:r>
          </a:p>
          <a:p>
            <a:pPr marL="285750" indent="-285750">
              <a:buFont typeface="Arial" panose="020B0604020202020204" pitchFamily="34" charset="0"/>
              <a:buChar char="•"/>
            </a:pPr>
            <a:r>
              <a:rPr lang="hu-HU" dirty="0"/>
              <a:t>created_at (barátlistához hozzáadva ekkor): Ez a mező tartalmazza azt az időpontot, amikor a két felhasználó hozzá adta egymást a barátlistájukhoz, a mező TIMESTAMP típusú.</a:t>
            </a:r>
          </a:p>
        </p:txBody>
      </p:sp>
      <p:pic>
        <p:nvPicPr>
          <p:cNvPr id="14" name="Kép 13">
            <a:extLst>
              <a:ext uri="{FF2B5EF4-FFF2-40B4-BE49-F238E27FC236}">
                <a16:creationId xmlns:a16="http://schemas.microsoft.com/office/drawing/2014/main" id="{A9EE22DB-65BE-41BD-AA91-FBCB508F9F3F}"/>
              </a:ext>
            </a:extLst>
          </p:cNvPr>
          <p:cNvPicPr/>
          <p:nvPr/>
        </p:nvPicPr>
        <p:blipFill>
          <a:blip r:embed="rId6">
            <a:extLst>
              <a:ext uri="{28A0092B-C50C-407E-A947-70E740481C1C}">
                <a14:useLocalDpi xmlns:a14="http://schemas.microsoft.com/office/drawing/2010/main" val="0"/>
              </a:ext>
            </a:extLst>
          </a:blip>
          <a:stretch>
            <a:fillRect/>
          </a:stretch>
        </p:blipFill>
        <p:spPr>
          <a:xfrm>
            <a:off x="9477375" y="1485165"/>
            <a:ext cx="2714625" cy="1323975"/>
          </a:xfrm>
          <a:prstGeom prst="rect">
            <a:avLst/>
          </a:prstGeom>
        </p:spPr>
      </p:pic>
      <p:sp>
        <p:nvSpPr>
          <p:cNvPr id="13" name="Szövegdoboz 12">
            <a:extLst>
              <a:ext uri="{FF2B5EF4-FFF2-40B4-BE49-F238E27FC236}">
                <a16:creationId xmlns:a16="http://schemas.microsoft.com/office/drawing/2014/main" id="{68EF58BC-49D0-441C-9216-A695813EB1BB}"/>
              </a:ext>
            </a:extLst>
          </p:cNvPr>
          <p:cNvSpPr txBox="1"/>
          <p:nvPr/>
        </p:nvSpPr>
        <p:spPr>
          <a:xfrm>
            <a:off x="179034" y="580399"/>
            <a:ext cx="9298341" cy="4524315"/>
          </a:xfrm>
          <a:prstGeom prst="rect">
            <a:avLst/>
          </a:prstGeom>
          <a:noFill/>
        </p:spPr>
        <p:txBody>
          <a:bodyPr wrap="square" rtlCol="0">
            <a:spAutoFit/>
          </a:bodyPr>
          <a:lstStyle/>
          <a:p>
            <a:pPr marL="285750" indent="-285750">
              <a:buFont typeface="Arial" panose="020B0604020202020204" pitchFamily="34" charset="0"/>
              <a:buChar char="•"/>
            </a:pPr>
            <a:r>
              <a:rPr lang="hu-HU" dirty="0"/>
              <a:t>id (azonosító): Ez a mező tartalmazza maga a barátkérelemnek az azonosítóját, hogy az adatbázis feljegyezze a két felhasználó között lehetséges több barátkérelmet is, a mező INT típusú és maximum 11 karaktert fogad be.</a:t>
            </a:r>
          </a:p>
          <a:p>
            <a:pPr marL="285750" indent="-285750">
              <a:buFont typeface="Arial" panose="020B0604020202020204" pitchFamily="34" charset="0"/>
              <a:buChar char="•"/>
            </a:pPr>
            <a:r>
              <a:rPr lang="hu-HU" dirty="0"/>
              <a:t>sender_id (barátkérelmet küldő azonosító): Ez a mező tartalmazza a barátkérelmet elküldő felhasználónak az azonosítóját, a mező INT típusú és maximum 11 karaktert fogad be.</a:t>
            </a:r>
          </a:p>
          <a:p>
            <a:pPr marL="285750" indent="-285750">
              <a:buFont typeface="Arial" panose="020B0604020202020204" pitchFamily="34" charset="0"/>
              <a:buChar char="•"/>
            </a:pPr>
            <a:r>
              <a:rPr lang="hu-HU" dirty="0"/>
              <a:t>receiver_id (barátkérelmet kapó azonosító): Ez a mező tartalmazza annak a felhasználónak az azonosítóját, aki a barátkérelmet kapta egy másik felhasználótól, aki még nincs a barátlistáján, a mező INT típusú és maximum 11 karaktert fogad be.</a:t>
            </a:r>
          </a:p>
          <a:p>
            <a:pPr marL="285750" indent="-285750">
              <a:buFont typeface="Arial" panose="020B0604020202020204" pitchFamily="34" charset="0"/>
              <a:buChar char="•"/>
            </a:pPr>
            <a:r>
              <a:rPr lang="hu-HU" dirty="0"/>
              <a:t>status (barátkérelem állapota): Ez a mező tartalmazza a barátkérelem állapotát, egyből az elküldés után a „pending” (függőben) attribútumot kapja, ha a vevő felhasználó elutasítja akkor a „declined” (elutasítva) attribútumot kapja, ha elfogadja akkor meg „accepted” (elfogadva) attribútumot kapja, a mező ENUM típusú, és csak „pending”, „accepted” és „decline” -al térhet vissza.</a:t>
            </a:r>
          </a:p>
          <a:p>
            <a:pPr marL="285750" indent="-285750">
              <a:buFont typeface="Arial" panose="020B0604020202020204" pitchFamily="34" charset="0"/>
              <a:buChar char="•"/>
            </a:pPr>
            <a:r>
              <a:rPr lang="hu-HU" dirty="0"/>
              <a:t>created_at (barátkérelem elküldésének időpontja): Ez a mező tartalmazza azt az időpontot, amikor a barátkérelmet elküldték a felhasználónak.</a:t>
            </a:r>
          </a:p>
          <a:p>
            <a:endParaRPr lang="hu-HU" dirty="0"/>
          </a:p>
        </p:txBody>
      </p:sp>
    </p:spTree>
    <p:extLst>
      <p:ext uri="{BB962C8B-B14F-4D97-AF65-F5344CB8AC3E}">
        <p14:creationId xmlns:p14="http://schemas.microsoft.com/office/powerpoint/2010/main" val="366852643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0"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animEffect transition="in" filter="fade">
                                      <p:cBhvr>
                                        <p:cTn id="9" dur="500"/>
                                        <p:tgtEl>
                                          <p:spTgt spid="3">
                                            <p:txEl>
                                              <p:pRg st="0" end="0"/>
                                            </p:txEl>
                                          </p:spTgt>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3">
                                            <p:txEl>
                                              <p:pRg st="0" end="0"/>
                                            </p:txEl>
                                          </p:spTgt>
                                        </p:tgtEl>
                                      </p:cBhvr>
                                    </p:animEffect>
                                    <p:set>
                                      <p:cBhvr>
                                        <p:cTn id="41" dur="1" fill="hold">
                                          <p:stCondLst>
                                            <p:cond delay="499"/>
                                          </p:stCondLst>
                                        </p:cTn>
                                        <p:tgtEl>
                                          <p:spTgt spid="3">
                                            <p:txEl>
                                              <p:pRg st="0" end="0"/>
                                            </p:txEl>
                                          </p:spTgt>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6"/>
                                        </p:tgtEl>
                                      </p:cBhvr>
                                    </p:animEffect>
                                    <p:set>
                                      <p:cBhvr>
                                        <p:cTn id="44" dur="1" fill="hold">
                                          <p:stCondLst>
                                            <p:cond delay="499"/>
                                          </p:stCondLst>
                                        </p:cTn>
                                        <p:tgtEl>
                                          <p:spTgt spid="6"/>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3">
                                            <p:txEl>
                                              <p:pRg st="1" end="1"/>
                                            </p:txEl>
                                          </p:spTgt>
                                        </p:tgtEl>
                                      </p:cBhvr>
                                    </p:animEffect>
                                    <p:set>
                                      <p:cBhvr>
                                        <p:cTn id="47" dur="1" fill="hold">
                                          <p:stCondLst>
                                            <p:cond delay="499"/>
                                          </p:stCondLst>
                                        </p:cTn>
                                        <p:tgtEl>
                                          <p:spTgt spid="3">
                                            <p:txEl>
                                              <p:pRg st="1" end="1"/>
                                            </p:txEl>
                                          </p:spTgt>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3">
                                            <p:txEl>
                                              <p:pRg st="2" end="2"/>
                                            </p:txEl>
                                          </p:spTgt>
                                        </p:tgtEl>
                                      </p:cBhvr>
                                    </p:animEffect>
                                    <p:set>
                                      <p:cBhvr>
                                        <p:cTn id="50" dur="1" fill="hold">
                                          <p:stCondLst>
                                            <p:cond delay="499"/>
                                          </p:stCondLst>
                                        </p:cTn>
                                        <p:tgtEl>
                                          <p:spTgt spid="3">
                                            <p:txEl>
                                              <p:pRg st="2" end="2"/>
                                            </p:txEl>
                                          </p:spTgt>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3">
                                            <p:txEl>
                                              <p:pRg st="3" end="3"/>
                                            </p:txEl>
                                          </p:spTgt>
                                        </p:tgtEl>
                                      </p:cBhvr>
                                    </p:animEffect>
                                    <p:set>
                                      <p:cBhvr>
                                        <p:cTn id="53" dur="1" fill="hold">
                                          <p:stCondLst>
                                            <p:cond delay="499"/>
                                          </p:stCondLst>
                                        </p:cTn>
                                        <p:tgtEl>
                                          <p:spTgt spid="3">
                                            <p:txEl>
                                              <p:pRg st="3" end="3"/>
                                            </p:txEl>
                                          </p:spTgt>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3">
                                            <p:txEl>
                                              <p:pRg st="4" end="4"/>
                                            </p:txEl>
                                          </p:spTgt>
                                        </p:tgtEl>
                                      </p:cBhvr>
                                    </p:animEffect>
                                    <p:set>
                                      <p:cBhvr>
                                        <p:cTn id="56" dur="1" fill="hold">
                                          <p:stCondLst>
                                            <p:cond delay="499"/>
                                          </p:stCondLst>
                                        </p:cTn>
                                        <p:tgtEl>
                                          <p:spTgt spid="3">
                                            <p:txEl>
                                              <p:pRg st="4" end="4"/>
                                            </p:txEl>
                                          </p:spTgt>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3">
                                            <p:txEl>
                                              <p:pRg st="5" end="5"/>
                                            </p:txEl>
                                          </p:spTgt>
                                        </p:tgtEl>
                                      </p:cBhvr>
                                    </p:animEffect>
                                    <p:set>
                                      <p:cBhvr>
                                        <p:cTn id="59" dur="1" fill="hold">
                                          <p:stCondLst>
                                            <p:cond delay="499"/>
                                          </p:stCondLst>
                                        </p:cTn>
                                        <p:tgtEl>
                                          <p:spTgt spid="3">
                                            <p:txEl>
                                              <p:pRg st="5" end="5"/>
                                            </p:txEl>
                                          </p:spTgt>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3">
                                            <p:txEl>
                                              <p:pRg st="6" end="6"/>
                                            </p:txEl>
                                          </p:spTgt>
                                        </p:tgtEl>
                                      </p:cBhvr>
                                    </p:animEffect>
                                    <p:set>
                                      <p:cBhvr>
                                        <p:cTn id="62" dur="1" fill="hold">
                                          <p:stCondLst>
                                            <p:cond delay="499"/>
                                          </p:stCondLst>
                                        </p:cTn>
                                        <p:tgtEl>
                                          <p:spTgt spid="3">
                                            <p:txEl>
                                              <p:pRg st="6" end="6"/>
                                            </p:txEl>
                                          </p:spTgt>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3">
                                            <p:txEl>
                                              <p:pRg st="7" end="7"/>
                                            </p:txEl>
                                          </p:spTgt>
                                        </p:tgtEl>
                                      </p:cBhvr>
                                    </p:animEffect>
                                    <p:set>
                                      <p:cBhvr>
                                        <p:cTn id="65" dur="1" fill="hold">
                                          <p:stCondLst>
                                            <p:cond delay="499"/>
                                          </p:stCondLst>
                                        </p:cTn>
                                        <p:tgtEl>
                                          <p:spTgt spid="3">
                                            <p:txEl>
                                              <p:pRg st="7" end="7"/>
                                            </p:txEl>
                                          </p:spTgt>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3">
                                            <p:txEl>
                                              <p:pRg st="8" end="8"/>
                                            </p:txEl>
                                          </p:spTgt>
                                        </p:tgtEl>
                                      </p:cBhvr>
                                    </p:animEffect>
                                    <p:set>
                                      <p:cBhvr>
                                        <p:cTn id="68" dur="1" fill="hold">
                                          <p:stCondLst>
                                            <p:cond delay="499"/>
                                          </p:stCondLst>
                                        </p:cTn>
                                        <p:tgtEl>
                                          <p:spTgt spid="3">
                                            <p:txEl>
                                              <p:pRg st="8" end="8"/>
                                            </p:txEl>
                                          </p:spTgt>
                                        </p:tgtEl>
                                        <p:attrNameLst>
                                          <p:attrName>style.visibility</p:attrName>
                                        </p:attrNameLst>
                                      </p:cBhvr>
                                      <p:to>
                                        <p:strVal val="hidden"/>
                                      </p:to>
                                    </p:set>
                                  </p:childTnLst>
                                </p:cTn>
                              </p:par>
                              <p:par>
                                <p:cTn id="69" presetID="10" presetClass="entr" presetSubtype="0" fill="hold" nodeType="with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500"/>
                                        <p:tgtEl>
                                          <p:spTgt spid="1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9"/>
                                        </p:tgtEl>
                                        <p:attrNameLst>
                                          <p:attrName>style.visibility</p:attrName>
                                        </p:attrNameLst>
                                      </p:cBhvr>
                                      <p:to>
                                        <p:strVal val="visible"/>
                                      </p:to>
                                    </p:set>
                                    <p:animEffect transition="in" filter="fade">
                                      <p:cBhvr>
                                        <p:cTn id="74" dur="500"/>
                                        <p:tgtEl>
                                          <p:spTgt spid="9"/>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nodeType="clickEffect">
                                  <p:stCondLst>
                                    <p:cond delay="0"/>
                                  </p:stCondLst>
                                  <p:childTnLst>
                                    <p:animEffect transition="out" filter="fade">
                                      <p:cBhvr>
                                        <p:cTn id="78" dur="500"/>
                                        <p:tgtEl>
                                          <p:spTgt spid="10"/>
                                        </p:tgtEl>
                                      </p:cBhvr>
                                    </p:animEffect>
                                    <p:set>
                                      <p:cBhvr>
                                        <p:cTn id="79" dur="1" fill="hold">
                                          <p:stCondLst>
                                            <p:cond delay="499"/>
                                          </p:stCondLst>
                                        </p:cTn>
                                        <p:tgtEl>
                                          <p:spTgt spid="10"/>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500"/>
                                        <p:tgtEl>
                                          <p:spTgt spid="9"/>
                                        </p:tgtEl>
                                      </p:cBhvr>
                                    </p:animEffect>
                                    <p:set>
                                      <p:cBhvr>
                                        <p:cTn id="82" dur="1" fill="hold">
                                          <p:stCondLst>
                                            <p:cond delay="499"/>
                                          </p:stCondLst>
                                        </p:cTn>
                                        <p:tgtEl>
                                          <p:spTgt spid="9"/>
                                        </p:tgtEl>
                                        <p:attrNameLst>
                                          <p:attrName>style.visibility</p:attrName>
                                        </p:attrNameLst>
                                      </p:cBhvr>
                                      <p:to>
                                        <p:strVal val="hidden"/>
                                      </p:to>
                                    </p:set>
                                  </p:childTnLst>
                                </p:cTn>
                              </p:par>
                              <p:par>
                                <p:cTn id="83" presetID="10" presetClass="entr" presetSubtype="0" fill="hold" nodeType="withEffect">
                                  <p:stCondLst>
                                    <p:cond delay="0"/>
                                  </p:stCondLst>
                                  <p:childTnLst>
                                    <p:set>
                                      <p:cBhvr>
                                        <p:cTn id="84" dur="1" fill="hold">
                                          <p:stCondLst>
                                            <p:cond delay="0"/>
                                          </p:stCondLst>
                                        </p:cTn>
                                        <p:tgtEl>
                                          <p:spTgt spid="12"/>
                                        </p:tgtEl>
                                        <p:attrNameLst>
                                          <p:attrName>style.visibility</p:attrName>
                                        </p:attrNameLst>
                                      </p:cBhvr>
                                      <p:to>
                                        <p:strVal val="visible"/>
                                      </p:to>
                                    </p:set>
                                    <p:animEffect transition="in" filter="fade">
                                      <p:cBhvr>
                                        <p:cTn id="85" dur="500"/>
                                        <p:tgtEl>
                                          <p:spTgt spid="1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1"/>
                                        </p:tgtEl>
                                        <p:attrNameLst>
                                          <p:attrName>style.visibility</p:attrName>
                                        </p:attrNameLst>
                                      </p:cBhvr>
                                      <p:to>
                                        <p:strVal val="visible"/>
                                      </p:to>
                                    </p:set>
                                    <p:animEffect transition="in" filter="fade">
                                      <p:cBhvr>
                                        <p:cTn id="88" dur="500"/>
                                        <p:tgtEl>
                                          <p:spTgt spid="11"/>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xit" presetSubtype="0" fill="hold" nodeType="clickEffect">
                                  <p:stCondLst>
                                    <p:cond delay="0"/>
                                  </p:stCondLst>
                                  <p:childTnLst>
                                    <p:animEffect transition="out" filter="fade">
                                      <p:cBhvr>
                                        <p:cTn id="92" dur="500"/>
                                        <p:tgtEl>
                                          <p:spTgt spid="12"/>
                                        </p:tgtEl>
                                      </p:cBhvr>
                                    </p:animEffect>
                                    <p:set>
                                      <p:cBhvr>
                                        <p:cTn id="93" dur="1" fill="hold">
                                          <p:stCondLst>
                                            <p:cond delay="499"/>
                                          </p:stCondLst>
                                        </p:cTn>
                                        <p:tgtEl>
                                          <p:spTgt spid="12"/>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11"/>
                                        </p:tgtEl>
                                      </p:cBhvr>
                                    </p:animEffect>
                                    <p:set>
                                      <p:cBhvr>
                                        <p:cTn id="96" dur="1" fill="hold">
                                          <p:stCondLst>
                                            <p:cond delay="499"/>
                                          </p:stCondLst>
                                        </p:cTn>
                                        <p:tgtEl>
                                          <p:spTgt spid="11"/>
                                        </p:tgtEl>
                                        <p:attrNameLst>
                                          <p:attrName>style.visibility</p:attrName>
                                        </p:attrNameLst>
                                      </p:cBhvr>
                                      <p:to>
                                        <p:strVal val="hidden"/>
                                      </p:to>
                                    </p:set>
                                  </p:childTnLst>
                                </p:cTn>
                              </p:par>
                              <p:par>
                                <p:cTn id="97" presetID="10" presetClass="entr" presetSubtype="0" fill="hold" nodeType="withEffect">
                                  <p:stCondLst>
                                    <p:cond delay="0"/>
                                  </p:stCondLst>
                                  <p:childTnLst>
                                    <p:set>
                                      <p:cBhvr>
                                        <p:cTn id="98" dur="1" fill="hold">
                                          <p:stCondLst>
                                            <p:cond delay="0"/>
                                          </p:stCondLst>
                                        </p:cTn>
                                        <p:tgtEl>
                                          <p:spTgt spid="14"/>
                                        </p:tgtEl>
                                        <p:attrNameLst>
                                          <p:attrName>style.visibility</p:attrName>
                                        </p:attrNameLst>
                                      </p:cBhvr>
                                      <p:to>
                                        <p:strVal val="visible"/>
                                      </p:to>
                                    </p:set>
                                    <p:animEffect transition="in" filter="fade">
                                      <p:cBhvr>
                                        <p:cTn id="99" dur="500"/>
                                        <p:tgtEl>
                                          <p:spTgt spid="14"/>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fade">
                                      <p:cBhvr>
                                        <p:cTn id="10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9" grpId="0"/>
      <p:bldP spid="9" grpId="1"/>
      <p:bldP spid="11" grpId="0"/>
      <p:bldP spid="11" grpId="1"/>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FDBD4E3-69B8-4B54-A22D-A40F3DC3D067}"/>
              </a:ext>
            </a:extLst>
          </p:cNvPr>
          <p:cNvSpPr>
            <a:spLocks noGrp="1"/>
          </p:cNvSpPr>
          <p:nvPr>
            <p:ph type="title"/>
          </p:nvPr>
        </p:nvSpPr>
        <p:spPr/>
        <p:txBody>
          <a:bodyPr/>
          <a:lstStyle/>
          <a:p>
            <a:r>
              <a:rPr lang="hu-HU" dirty="0">
                <a:latin typeface="Times New Roman" panose="02020603050405020304" pitchFamily="18" charset="0"/>
                <a:cs typeface="Times New Roman" panose="02020603050405020304" pitchFamily="18" charset="0"/>
              </a:rPr>
              <a:t>Működése</a:t>
            </a:r>
          </a:p>
        </p:txBody>
      </p:sp>
      <p:sp>
        <p:nvSpPr>
          <p:cNvPr id="3" name="Tartalom helye 2">
            <a:extLst>
              <a:ext uri="{FF2B5EF4-FFF2-40B4-BE49-F238E27FC236}">
                <a16:creationId xmlns:a16="http://schemas.microsoft.com/office/drawing/2014/main" id="{A9D09456-10A8-402D-A084-472FADD47290}"/>
              </a:ext>
            </a:extLst>
          </p:cNvPr>
          <p:cNvSpPr>
            <a:spLocks noGrp="1"/>
          </p:cNvSpPr>
          <p:nvPr>
            <p:ph idx="1"/>
          </p:nvPr>
        </p:nvSpPr>
        <p:spPr>
          <a:xfrm>
            <a:off x="997640" y="1497809"/>
            <a:ext cx="6762750" cy="2498725"/>
          </a:xfrm>
        </p:spPr>
        <p:txBody>
          <a:bodyPr>
            <a:normAutofit/>
          </a:bodyPr>
          <a:lstStyle/>
          <a:p>
            <a:r>
              <a:rPr lang="hu-HU" dirty="0">
                <a:latin typeface="Times New Roman" panose="02020603050405020304" pitchFamily="18" charset="0"/>
                <a:cs typeface="Times New Roman" panose="02020603050405020304" pitchFamily="18" charset="0"/>
              </a:rPr>
              <a:t>Az app először a bejelentkezési felületre hozza a felhasználót, ahol lehetősége van regisztrálni ha nincsen még fiókja, ha elfelejtette a jelszavát, akkor újat csináltatni és nyelvet megváltoztatni.</a:t>
            </a:r>
          </a:p>
        </p:txBody>
      </p:sp>
      <p:pic>
        <p:nvPicPr>
          <p:cNvPr id="4" name="Kép 3">
            <a:extLst>
              <a:ext uri="{FF2B5EF4-FFF2-40B4-BE49-F238E27FC236}">
                <a16:creationId xmlns:a16="http://schemas.microsoft.com/office/drawing/2014/main" id="{8B6569DA-16CC-4FBB-BBFE-005C4AFD1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3293" y="945968"/>
            <a:ext cx="2430181" cy="5400404"/>
          </a:xfrm>
          <a:prstGeom prst="rect">
            <a:avLst/>
          </a:prstGeom>
        </p:spPr>
      </p:pic>
      <p:sp>
        <p:nvSpPr>
          <p:cNvPr id="5" name="Szövegdoboz 4">
            <a:extLst>
              <a:ext uri="{FF2B5EF4-FFF2-40B4-BE49-F238E27FC236}">
                <a16:creationId xmlns:a16="http://schemas.microsoft.com/office/drawing/2014/main" id="{1EF82700-C441-4EE9-9C5B-A9A64CCA19B0}"/>
              </a:ext>
            </a:extLst>
          </p:cNvPr>
          <p:cNvSpPr txBox="1"/>
          <p:nvPr/>
        </p:nvSpPr>
        <p:spPr>
          <a:xfrm>
            <a:off x="997640" y="1457334"/>
            <a:ext cx="6762748" cy="1815882"/>
          </a:xfrm>
          <a:prstGeom prst="rect">
            <a:avLst/>
          </a:prstGeom>
          <a:noFill/>
        </p:spPr>
        <p:txBody>
          <a:bodyPr wrap="square" rtlCol="0">
            <a:spAutoFit/>
          </a:bodyPr>
          <a:lstStyle/>
          <a:p>
            <a:pPr marL="457200" indent="-457200">
              <a:buFont typeface="Arial" panose="020B0604020202020204" pitchFamily="34" charset="0"/>
              <a:buChar char="•"/>
            </a:pPr>
            <a:r>
              <a:rPr lang="hu-HU" sz="2800" dirty="0">
                <a:latin typeface="Times New Roman" panose="02020603050405020304" pitchFamily="18" charset="0"/>
                <a:cs typeface="Times New Roman" panose="02020603050405020304" pitchFamily="18" charset="0"/>
              </a:rPr>
              <a:t>A regisztrációs felületen a felhasználónak be kell írnia az email címét és megfelelő jelszót megadnia utána megerősíti a jelszavát hogy létrehozza a fiókot</a:t>
            </a:r>
          </a:p>
        </p:txBody>
      </p:sp>
      <p:pic>
        <p:nvPicPr>
          <p:cNvPr id="6" name="Kép 5">
            <a:extLst>
              <a:ext uri="{FF2B5EF4-FFF2-40B4-BE49-F238E27FC236}">
                <a16:creationId xmlns:a16="http://schemas.microsoft.com/office/drawing/2014/main" id="{DE846D28-AADB-4544-B520-AD63BC78EFD7}"/>
              </a:ext>
            </a:extLst>
          </p:cNvPr>
          <p:cNvPicPr>
            <a:picLocks noChangeAspect="1"/>
          </p:cNvPicPr>
          <p:nvPr/>
        </p:nvPicPr>
        <p:blipFill>
          <a:blip r:embed="rId3"/>
          <a:stretch>
            <a:fillRect/>
          </a:stretch>
        </p:blipFill>
        <p:spPr>
          <a:xfrm>
            <a:off x="8725409" y="964256"/>
            <a:ext cx="2581015" cy="5400404"/>
          </a:xfrm>
          <a:prstGeom prst="rect">
            <a:avLst/>
          </a:prstGeom>
        </p:spPr>
      </p:pic>
      <p:sp>
        <p:nvSpPr>
          <p:cNvPr id="7" name="Szövegdoboz 6">
            <a:extLst>
              <a:ext uri="{FF2B5EF4-FFF2-40B4-BE49-F238E27FC236}">
                <a16:creationId xmlns:a16="http://schemas.microsoft.com/office/drawing/2014/main" id="{4528B804-D583-4675-BC41-352EEE41EA0D}"/>
              </a:ext>
            </a:extLst>
          </p:cNvPr>
          <p:cNvSpPr txBox="1"/>
          <p:nvPr/>
        </p:nvSpPr>
        <p:spPr>
          <a:xfrm>
            <a:off x="994340" y="1457334"/>
            <a:ext cx="6762748" cy="1815882"/>
          </a:xfrm>
          <a:prstGeom prst="rect">
            <a:avLst/>
          </a:prstGeom>
          <a:noFill/>
        </p:spPr>
        <p:txBody>
          <a:bodyPr wrap="square" rtlCol="0">
            <a:spAutoFit/>
          </a:bodyPr>
          <a:lstStyle/>
          <a:p>
            <a:pPr marL="457200" indent="-457200">
              <a:buFont typeface="Arial" panose="020B0604020202020204" pitchFamily="34" charset="0"/>
              <a:buChar char="•"/>
            </a:pPr>
            <a:r>
              <a:rPr lang="hu-HU" sz="2800" dirty="0">
                <a:latin typeface="Times New Roman" panose="02020603050405020304" pitchFamily="18" charset="0"/>
                <a:cs typeface="Times New Roman" panose="02020603050405020304" pitchFamily="18" charset="0"/>
              </a:rPr>
              <a:t>Ha elfelejtette a jelszavát, akkor könnyen tud újat csináltatni ha megadja az email címét és az oda elküldött utasításokat követi</a:t>
            </a:r>
          </a:p>
        </p:txBody>
      </p:sp>
      <p:pic>
        <p:nvPicPr>
          <p:cNvPr id="9" name="Kép 8">
            <a:extLst>
              <a:ext uri="{FF2B5EF4-FFF2-40B4-BE49-F238E27FC236}">
                <a16:creationId xmlns:a16="http://schemas.microsoft.com/office/drawing/2014/main" id="{2B6CECDF-AA69-46ED-83DE-06A5AA712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2077" y="974913"/>
            <a:ext cx="2581015" cy="5408035"/>
          </a:xfrm>
          <a:prstGeom prst="rect">
            <a:avLst/>
          </a:prstGeom>
        </p:spPr>
      </p:pic>
      <p:sp>
        <p:nvSpPr>
          <p:cNvPr id="8" name="Szövegdoboz 7">
            <a:extLst>
              <a:ext uri="{FF2B5EF4-FFF2-40B4-BE49-F238E27FC236}">
                <a16:creationId xmlns:a16="http://schemas.microsoft.com/office/drawing/2014/main" id="{F92EFC32-78F9-4504-8926-50972BF4D912}"/>
              </a:ext>
            </a:extLst>
          </p:cNvPr>
          <p:cNvSpPr txBox="1"/>
          <p:nvPr/>
        </p:nvSpPr>
        <p:spPr>
          <a:xfrm>
            <a:off x="999918" y="1473147"/>
            <a:ext cx="6571720" cy="2246769"/>
          </a:xfrm>
          <a:prstGeom prst="rect">
            <a:avLst/>
          </a:prstGeom>
          <a:noFill/>
        </p:spPr>
        <p:txBody>
          <a:bodyPr wrap="square" rtlCol="0">
            <a:spAutoFit/>
          </a:bodyPr>
          <a:lstStyle/>
          <a:p>
            <a:pPr marL="285750" indent="-285750">
              <a:buFont typeface="Arial" panose="020B0604020202020204" pitchFamily="34" charset="0"/>
              <a:buChar char="•"/>
            </a:pPr>
            <a:r>
              <a:rPr lang="hu-HU" sz="2800" dirty="0"/>
              <a:t>Utána a beírt email-re megkapja a jelszó helyreállítási linket.</a:t>
            </a:r>
          </a:p>
          <a:p>
            <a:pPr marL="285750" indent="-285750">
              <a:buFont typeface="Arial" panose="020B0604020202020204" pitchFamily="34" charset="0"/>
              <a:buChar char="•"/>
            </a:pPr>
            <a:r>
              <a:rPr lang="hu-HU" sz="2800" dirty="0"/>
              <a:t>miután a felhasználó rákattint a linkre, be kell írnia az új jelszót és utána megerősítenie a jelszó újbóli beírásával.</a:t>
            </a:r>
          </a:p>
        </p:txBody>
      </p:sp>
      <p:pic>
        <p:nvPicPr>
          <p:cNvPr id="10" name="Kép 9">
            <a:extLst>
              <a:ext uri="{FF2B5EF4-FFF2-40B4-BE49-F238E27FC236}">
                <a16:creationId xmlns:a16="http://schemas.microsoft.com/office/drawing/2014/main" id="{B11ED207-5BD2-4FC9-8EB1-0E687A0EE4A1}"/>
              </a:ext>
            </a:extLst>
          </p:cNvPr>
          <p:cNvPicPr/>
          <p:nvPr/>
        </p:nvPicPr>
        <p:blipFill>
          <a:blip r:embed="rId5">
            <a:extLst>
              <a:ext uri="{28A0092B-C50C-407E-A947-70E740481C1C}">
                <a14:useLocalDpi xmlns:a14="http://schemas.microsoft.com/office/drawing/2010/main" val="0"/>
              </a:ext>
            </a:extLst>
          </a:blip>
          <a:stretch>
            <a:fillRect/>
          </a:stretch>
        </p:blipFill>
        <p:spPr>
          <a:xfrm>
            <a:off x="994340" y="3677847"/>
            <a:ext cx="8108950" cy="2519680"/>
          </a:xfrm>
          <a:prstGeom prst="rect">
            <a:avLst/>
          </a:prstGeom>
        </p:spPr>
      </p:pic>
      <p:pic>
        <p:nvPicPr>
          <p:cNvPr id="11" name="Kép 10">
            <a:extLst>
              <a:ext uri="{FF2B5EF4-FFF2-40B4-BE49-F238E27FC236}">
                <a16:creationId xmlns:a16="http://schemas.microsoft.com/office/drawing/2014/main" id="{8FD9DC08-DFED-4904-8E9E-57395493B022}"/>
              </a:ext>
            </a:extLst>
          </p:cNvPr>
          <p:cNvPicPr/>
          <p:nvPr/>
        </p:nvPicPr>
        <p:blipFill>
          <a:blip r:embed="rId6">
            <a:extLst>
              <a:ext uri="{28A0092B-C50C-407E-A947-70E740481C1C}">
                <a14:useLocalDpi xmlns:a14="http://schemas.microsoft.com/office/drawing/2010/main" val="0"/>
              </a:ext>
            </a:extLst>
          </a:blip>
          <a:stretch>
            <a:fillRect/>
          </a:stretch>
        </p:blipFill>
        <p:spPr>
          <a:xfrm>
            <a:off x="8159768" y="1690688"/>
            <a:ext cx="3917228" cy="2575295"/>
          </a:xfrm>
          <a:prstGeom prst="rect">
            <a:avLst/>
          </a:prstGeom>
        </p:spPr>
      </p:pic>
    </p:spTree>
    <p:extLst>
      <p:ext uri="{BB962C8B-B14F-4D97-AF65-F5344CB8AC3E}">
        <p14:creationId xmlns:p14="http://schemas.microsoft.com/office/powerpoint/2010/main" val="95303931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5"/>
                                        </p:tgtEl>
                                      </p:cBhvr>
                                    </p:animEffect>
                                    <p:set>
                                      <p:cBhvr>
                                        <p:cTn id="24" dur="1" fill="hold">
                                          <p:stCondLst>
                                            <p:cond delay="499"/>
                                          </p:stCondLst>
                                        </p:cTn>
                                        <p:tgtEl>
                                          <p:spTgt spid="5"/>
                                        </p:tgtEl>
                                        <p:attrNameLst>
                                          <p:attrName>style.visibility</p:attrName>
                                        </p:attrNameLst>
                                      </p:cBhvr>
                                      <p:to>
                                        <p:strVal val="hidden"/>
                                      </p:to>
                                    </p:set>
                                  </p:childTnLst>
                                </p:cTn>
                              </p:par>
                              <p:par>
                                <p:cTn id="25" presetID="10"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7"/>
                                        </p:tgtEl>
                                      </p:cBhvr>
                                    </p:animEffect>
                                    <p:set>
                                      <p:cBhvr>
                                        <p:cTn id="35" dur="1" fill="hold">
                                          <p:stCondLst>
                                            <p:cond delay="499"/>
                                          </p:stCondLst>
                                        </p:cTn>
                                        <p:tgtEl>
                                          <p:spTgt spid="7"/>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9"/>
                                        </p:tgtEl>
                                      </p:cBhvr>
                                    </p:animEffect>
                                    <p:set>
                                      <p:cBhvr>
                                        <p:cTn id="38" dur="1" fill="hold">
                                          <p:stCondLst>
                                            <p:cond delay="499"/>
                                          </p:stCondLst>
                                        </p:cTn>
                                        <p:tgtEl>
                                          <p:spTgt spid="9"/>
                                        </p:tgtEl>
                                        <p:attrNameLst>
                                          <p:attrName>style.visibility</p:attrName>
                                        </p:attrNameLst>
                                      </p:cBhvr>
                                      <p:to>
                                        <p:strVal val="hidden"/>
                                      </p:to>
                                    </p:set>
                                  </p:childTnLst>
                                </p:cTn>
                              </p:par>
                              <p:par>
                                <p:cTn id="39" presetID="10" presetClass="entr" presetSubtype="0" fill="hold" nodeType="withEffect">
                                  <p:stCondLst>
                                    <p:cond delay="0"/>
                                  </p:stCondLst>
                                  <p:childTnLst>
                                    <p:set>
                                      <p:cBhvr>
                                        <p:cTn id="40" dur="1" fill="hold">
                                          <p:stCondLst>
                                            <p:cond delay="0"/>
                                          </p:stCondLst>
                                        </p:cTn>
                                        <p:tgtEl>
                                          <p:spTgt spid="8">
                                            <p:txEl>
                                              <p:pRg st="0" end="0"/>
                                            </p:txEl>
                                          </p:spTgt>
                                        </p:tgtEl>
                                        <p:attrNameLst>
                                          <p:attrName>style.visibility</p:attrName>
                                        </p:attrNameLst>
                                      </p:cBhvr>
                                      <p:to>
                                        <p:strVal val="visible"/>
                                      </p:to>
                                    </p:set>
                                    <p:animEffect transition="in" filter="fade">
                                      <p:cBhvr>
                                        <p:cTn id="41" dur="500"/>
                                        <p:tgtEl>
                                          <p:spTgt spid="8">
                                            <p:txEl>
                                              <p:pRg st="0" end="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8">
                                            <p:txEl>
                                              <p:pRg st="1" end="1"/>
                                            </p:txEl>
                                          </p:spTgt>
                                        </p:tgtEl>
                                        <p:attrNameLst>
                                          <p:attrName>style.visibility</p:attrName>
                                        </p:attrNameLst>
                                      </p:cBhvr>
                                      <p:to>
                                        <p:strVal val="visible"/>
                                      </p:to>
                                    </p:set>
                                    <p:animEffect transition="in" filter="fade">
                                      <p:cBhvr>
                                        <p:cTn id="49" dur="500"/>
                                        <p:tgtEl>
                                          <p:spTgt spid="8">
                                            <p:txEl>
                                              <p:pRg st="1" end="1"/>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5" grpId="1"/>
      <p:bldP spid="7" grpId="0"/>
      <p:bldP spid="7"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A788E1A-39E4-45C9-AD36-D0B8C451B314}"/>
              </a:ext>
            </a:extLst>
          </p:cNvPr>
          <p:cNvSpPr>
            <a:spLocks noGrp="1"/>
          </p:cNvSpPr>
          <p:nvPr>
            <p:ph type="title"/>
          </p:nvPr>
        </p:nvSpPr>
        <p:spPr/>
        <p:txBody>
          <a:bodyPr/>
          <a:lstStyle/>
          <a:p>
            <a:r>
              <a:rPr lang="hu-HU" dirty="0" err="1">
                <a:latin typeface="Times New Roman" panose="02020603050405020304" pitchFamily="18" charset="0"/>
                <a:cs typeface="Times New Roman" panose="02020603050405020304" pitchFamily="18" charset="0"/>
              </a:rPr>
              <a:t>Source</a:t>
            </a:r>
            <a:r>
              <a:rPr lang="hu-HU" dirty="0">
                <a:latin typeface="Times New Roman" panose="02020603050405020304" pitchFamily="18" charset="0"/>
                <a:cs typeface="Times New Roman" panose="02020603050405020304" pitchFamily="18" charset="0"/>
              </a:rPr>
              <a:t> </a:t>
            </a:r>
            <a:r>
              <a:rPr lang="hu-HU" dirty="0" err="1">
                <a:latin typeface="Times New Roman" panose="02020603050405020304" pitchFamily="18" charset="0"/>
                <a:cs typeface="Times New Roman" panose="02020603050405020304" pitchFamily="18" charset="0"/>
              </a:rPr>
              <a:t>Code</a:t>
            </a:r>
            <a:endParaRPr lang="hu-HU" dirty="0">
              <a:latin typeface="Times New Roman" panose="02020603050405020304" pitchFamily="18" charset="0"/>
              <a:cs typeface="Times New Roman" panose="02020603050405020304" pitchFamily="18" charset="0"/>
            </a:endParaRPr>
          </a:p>
        </p:txBody>
      </p:sp>
      <p:sp>
        <p:nvSpPr>
          <p:cNvPr id="3" name="Tartalom helye 2">
            <a:extLst>
              <a:ext uri="{FF2B5EF4-FFF2-40B4-BE49-F238E27FC236}">
                <a16:creationId xmlns:a16="http://schemas.microsoft.com/office/drawing/2014/main" id="{451614D2-2BB6-4E0D-9F09-DA2E2BF51964}"/>
              </a:ext>
            </a:extLst>
          </p:cNvPr>
          <p:cNvSpPr>
            <a:spLocks noGrp="1"/>
          </p:cNvSpPr>
          <p:nvPr>
            <p:ph idx="1"/>
          </p:nvPr>
        </p:nvSpPr>
        <p:spPr>
          <a:xfrm>
            <a:off x="838200" y="1825625"/>
            <a:ext cx="5392271" cy="1840940"/>
          </a:xfrm>
        </p:spPr>
        <p:txBody>
          <a:bodyPr>
            <a:normAutofit/>
          </a:bodyPr>
          <a:lstStyle/>
          <a:p>
            <a:r>
              <a:rPr lang="hu-HU" sz="2600" dirty="0">
                <a:latin typeface="Times New Roman" panose="02020603050405020304" pitchFamily="18" charset="0"/>
                <a:cs typeface="Times New Roman" panose="02020603050405020304" pitchFamily="18" charset="0"/>
              </a:rPr>
              <a:t>We </a:t>
            </a:r>
            <a:r>
              <a:rPr lang="hu-HU" sz="2600" dirty="0" err="1">
                <a:latin typeface="Times New Roman" panose="02020603050405020304" pitchFamily="18" charset="0"/>
                <a:cs typeface="Times New Roman" panose="02020603050405020304" pitchFamily="18" charset="0"/>
              </a:rPr>
              <a:t>wrote</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our</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code</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with</a:t>
            </a:r>
            <a:r>
              <a:rPr lang="hu-HU" sz="2600" dirty="0">
                <a:latin typeface="Times New Roman" panose="02020603050405020304" pitchFamily="18" charset="0"/>
                <a:cs typeface="Times New Roman" panose="02020603050405020304" pitchFamily="18" charset="0"/>
              </a:rPr>
              <a:t> the </a:t>
            </a:r>
            <a:r>
              <a:rPr lang="hu-HU" sz="2600" dirty="0" err="1">
                <a:latin typeface="Times New Roman" panose="02020603050405020304" pitchFamily="18" charset="0"/>
                <a:cs typeface="Times New Roman" panose="02020603050405020304" pitchFamily="18" charset="0"/>
              </a:rPr>
              <a:t>principles</a:t>
            </a:r>
            <a:r>
              <a:rPr lang="hu-HU" sz="2600" dirty="0">
                <a:latin typeface="Times New Roman" panose="02020603050405020304" pitchFamily="18" charset="0"/>
                <a:cs typeface="Times New Roman" panose="02020603050405020304" pitchFamily="18" charset="0"/>
              </a:rPr>
              <a:t> of </a:t>
            </a:r>
            <a:r>
              <a:rPr lang="hu-HU" sz="2600" dirty="0" err="1">
                <a:latin typeface="Times New Roman" panose="02020603050405020304" pitchFamily="18" charset="0"/>
                <a:cs typeface="Times New Roman" panose="02020603050405020304" pitchFamily="18" charset="0"/>
              </a:rPr>
              <a:t>clean</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code</a:t>
            </a:r>
            <a:r>
              <a:rPr lang="hu-HU" sz="2600" dirty="0">
                <a:latin typeface="Times New Roman" panose="02020603050405020304" pitchFamily="18" charset="0"/>
                <a:cs typeface="Times New Roman" panose="02020603050405020304" pitchFamily="18" charset="0"/>
              </a:rPr>
              <a:t> in mind and </a:t>
            </a:r>
            <a:r>
              <a:rPr lang="hu-HU" sz="2600" dirty="0" err="1">
                <a:latin typeface="Times New Roman" panose="02020603050405020304" pitchFamily="18" charset="0"/>
                <a:cs typeface="Times New Roman" panose="02020603050405020304" pitchFamily="18" charset="0"/>
              </a:rPr>
              <a:t>created</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short</a:t>
            </a:r>
            <a:r>
              <a:rPr lang="hu-HU" sz="2600" dirty="0">
                <a:latin typeface="Times New Roman" panose="02020603050405020304" pitchFamily="18" charset="0"/>
                <a:cs typeface="Times New Roman" panose="02020603050405020304" pitchFamily="18" charset="0"/>
              </a:rPr>
              <a:t> and </a:t>
            </a:r>
            <a:r>
              <a:rPr lang="hu-HU" sz="2600" dirty="0" err="1">
                <a:latin typeface="Times New Roman" panose="02020603050405020304" pitchFamily="18" charset="0"/>
                <a:cs typeface="Times New Roman" panose="02020603050405020304" pitchFamily="18" charset="0"/>
              </a:rPr>
              <a:t>concise</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names</a:t>
            </a:r>
            <a:r>
              <a:rPr lang="hu-HU" sz="2600" dirty="0">
                <a:latin typeface="Times New Roman" panose="02020603050405020304" pitchFamily="18" charset="0"/>
                <a:cs typeface="Times New Roman" panose="02020603050405020304" pitchFamily="18" charset="0"/>
              </a:rPr>
              <a:t> for </a:t>
            </a:r>
            <a:r>
              <a:rPr lang="hu-HU" sz="2600" dirty="0" err="1">
                <a:latin typeface="Times New Roman" panose="02020603050405020304" pitchFamily="18" charset="0"/>
                <a:cs typeface="Times New Roman" panose="02020603050405020304" pitchFamily="18" charset="0"/>
              </a:rPr>
              <a:t>our</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classes</a:t>
            </a:r>
            <a:endParaRPr lang="hu-HU" sz="2600" dirty="0">
              <a:latin typeface="Times New Roman" panose="02020603050405020304" pitchFamily="18" charset="0"/>
              <a:cs typeface="Times New Roman" panose="02020603050405020304" pitchFamily="18" charset="0"/>
            </a:endParaRPr>
          </a:p>
        </p:txBody>
      </p:sp>
      <p:pic>
        <p:nvPicPr>
          <p:cNvPr id="4" name="Kép 3">
            <a:extLst>
              <a:ext uri="{FF2B5EF4-FFF2-40B4-BE49-F238E27FC236}">
                <a16:creationId xmlns:a16="http://schemas.microsoft.com/office/drawing/2014/main" id="{193D506C-AB31-42DA-8A66-DA900D5C23E5}"/>
              </a:ext>
            </a:extLst>
          </p:cNvPr>
          <p:cNvPicPr>
            <a:picLocks noChangeAspect="1"/>
          </p:cNvPicPr>
          <p:nvPr/>
        </p:nvPicPr>
        <p:blipFill>
          <a:blip r:embed="rId2"/>
          <a:stretch>
            <a:fillRect/>
          </a:stretch>
        </p:blipFill>
        <p:spPr>
          <a:xfrm>
            <a:off x="7003108" y="1993620"/>
            <a:ext cx="3857625" cy="752475"/>
          </a:xfrm>
          <a:prstGeom prst="rect">
            <a:avLst/>
          </a:prstGeom>
        </p:spPr>
      </p:pic>
      <p:sp>
        <p:nvSpPr>
          <p:cNvPr id="5" name="Szövegdoboz 4">
            <a:extLst>
              <a:ext uri="{FF2B5EF4-FFF2-40B4-BE49-F238E27FC236}">
                <a16:creationId xmlns:a16="http://schemas.microsoft.com/office/drawing/2014/main" id="{443C61E9-57E6-47D2-9FA3-F12076CE0D43}"/>
              </a:ext>
            </a:extLst>
          </p:cNvPr>
          <p:cNvSpPr txBox="1"/>
          <p:nvPr/>
        </p:nvSpPr>
        <p:spPr>
          <a:xfrm>
            <a:off x="838200" y="1786855"/>
            <a:ext cx="5188893" cy="1692771"/>
          </a:xfrm>
          <a:prstGeom prst="rect">
            <a:avLst/>
          </a:prstGeom>
          <a:noFill/>
        </p:spPr>
        <p:txBody>
          <a:bodyPr wrap="square" rtlCol="0">
            <a:spAutoFit/>
          </a:bodyPr>
          <a:lstStyle/>
          <a:p>
            <a:pPr marL="457200" indent="-457200">
              <a:buFont typeface="Arial" panose="020B0604020202020204" pitchFamily="34" charset="0"/>
              <a:buChar char="•"/>
            </a:pPr>
            <a:r>
              <a:rPr lang="hu-HU" sz="2600" dirty="0">
                <a:latin typeface="Times New Roman" panose="02020603050405020304" pitchFamily="18" charset="0"/>
                <a:cs typeface="Times New Roman" panose="02020603050405020304" pitchFamily="18" charset="0"/>
              </a:rPr>
              <a:t>We </a:t>
            </a:r>
            <a:r>
              <a:rPr lang="hu-HU" sz="2600" dirty="0" err="1">
                <a:latin typeface="Times New Roman" panose="02020603050405020304" pitchFamily="18" charset="0"/>
                <a:cs typeface="Times New Roman" panose="02020603050405020304" pitchFamily="18" charset="0"/>
              </a:rPr>
              <a:t>made</a:t>
            </a:r>
            <a:r>
              <a:rPr lang="hu-HU" sz="2600" dirty="0">
                <a:latin typeface="Times New Roman" panose="02020603050405020304" pitchFamily="18" charset="0"/>
                <a:cs typeface="Times New Roman" panose="02020603050405020304" pitchFamily="18" charset="0"/>
              </a:rPr>
              <a:t> the main </a:t>
            </a:r>
            <a:r>
              <a:rPr lang="hu-HU" sz="2600" dirty="0" err="1">
                <a:latin typeface="Times New Roman" panose="02020603050405020304" pitchFamily="18" charset="0"/>
                <a:cs typeface="Times New Roman" panose="02020603050405020304" pitchFamily="18" charset="0"/>
              </a:rPr>
              <a:t>dart</a:t>
            </a:r>
            <a:r>
              <a:rPr lang="hu-HU" sz="2600" dirty="0">
                <a:latin typeface="Times New Roman" panose="02020603050405020304" pitchFamily="18" charset="0"/>
                <a:cs typeface="Times New Roman" panose="02020603050405020304" pitchFamily="18" charset="0"/>
              </a:rPr>
              <a:t> file </a:t>
            </a:r>
            <a:r>
              <a:rPr lang="hu-HU" sz="2600" dirty="0" err="1">
                <a:latin typeface="Times New Roman" panose="02020603050405020304" pitchFamily="18" charset="0"/>
                <a:cs typeface="Times New Roman" panose="02020603050405020304" pitchFamily="18" charset="0"/>
              </a:rPr>
              <a:t>short</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with</a:t>
            </a:r>
            <a:r>
              <a:rPr lang="hu-HU" sz="2600" dirty="0">
                <a:latin typeface="Times New Roman" panose="02020603050405020304" pitchFamily="18" charset="0"/>
                <a:cs typeface="Times New Roman" panose="02020603050405020304" pitchFamily="18" charset="0"/>
              </a:rPr>
              <a:t> the </a:t>
            </a:r>
            <a:r>
              <a:rPr lang="hu-HU" sz="2600" dirty="0" err="1">
                <a:latin typeface="Times New Roman" panose="02020603050405020304" pitchFamily="18" charset="0"/>
                <a:cs typeface="Times New Roman" panose="02020603050405020304" pitchFamily="18" charset="0"/>
              </a:rPr>
              <a:t>help</a:t>
            </a:r>
            <a:r>
              <a:rPr lang="hu-HU" sz="2600" dirty="0">
                <a:latin typeface="Times New Roman" panose="02020603050405020304" pitchFamily="18" charset="0"/>
                <a:cs typeface="Times New Roman" panose="02020603050405020304" pitchFamily="18" charset="0"/>
              </a:rPr>
              <a:t> of </a:t>
            </a:r>
            <a:r>
              <a:rPr lang="hu-HU" sz="2600" dirty="0" err="1">
                <a:latin typeface="Times New Roman" panose="02020603050405020304" pitchFamily="18" charset="0"/>
                <a:cs typeface="Times New Roman" panose="02020603050405020304" pitchFamily="18" charset="0"/>
              </a:rPr>
              <a:t>Object</a:t>
            </a:r>
            <a:r>
              <a:rPr lang="hu-HU" sz="2600" dirty="0">
                <a:latin typeface="Times New Roman" panose="02020603050405020304" pitchFamily="18" charset="0"/>
                <a:cs typeface="Times New Roman" panose="02020603050405020304" pitchFamily="18" charset="0"/>
              </a:rPr>
              <a:t> Oriented </a:t>
            </a:r>
            <a:r>
              <a:rPr lang="hu-HU" sz="2600" dirty="0" err="1">
                <a:latin typeface="Times New Roman" panose="02020603050405020304" pitchFamily="18" charset="0"/>
                <a:cs typeface="Times New Roman" panose="02020603050405020304" pitchFamily="18" charset="0"/>
              </a:rPr>
              <a:t>Programming</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while</a:t>
            </a:r>
            <a:r>
              <a:rPr lang="hu-HU" sz="2600" dirty="0">
                <a:latin typeface="Times New Roman" panose="02020603050405020304" pitchFamily="18" charset="0"/>
                <a:cs typeface="Times New Roman" panose="02020603050405020304" pitchFamily="18" charset="0"/>
              </a:rPr>
              <a:t> also </a:t>
            </a:r>
            <a:r>
              <a:rPr lang="hu-HU" sz="2600" dirty="0" err="1">
                <a:latin typeface="Times New Roman" panose="02020603050405020304" pitchFamily="18" charset="0"/>
                <a:cs typeface="Times New Roman" panose="02020603050405020304" pitchFamily="18" charset="0"/>
              </a:rPr>
              <a:t>making</a:t>
            </a:r>
            <a:r>
              <a:rPr lang="hu-HU" sz="2600" dirty="0">
                <a:latin typeface="Times New Roman" panose="02020603050405020304" pitchFamily="18" charset="0"/>
                <a:cs typeface="Times New Roman" panose="02020603050405020304" pitchFamily="18" charset="0"/>
              </a:rPr>
              <a:t> the </a:t>
            </a:r>
            <a:r>
              <a:rPr lang="hu-HU" sz="2600" dirty="0" err="1">
                <a:latin typeface="Times New Roman" panose="02020603050405020304" pitchFamily="18" charset="0"/>
                <a:cs typeface="Times New Roman" panose="02020603050405020304" pitchFamily="18" charset="0"/>
              </a:rPr>
              <a:t>widgets</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easy</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to</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understand</a:t>
            </a:r>
            <a:r>
              <a:rPr lang="hu-HU" sz="2600" dirty="0">
                <a:latin typeface="Times New Roman" panose="02020603050405020304" pitchFamily="18" charset="0"/>
                <a:cs typeface="Times New Roman" panose="02020603050405020304" pitchFamily="18" charset="0"/>
              </a:rPr>
              <a:t>.</a:t>
            </a:r>
          </a:p>
        </p:txBody>
      </p:sp>
      <p:pic>
        <p:nvPicPr>
          <p:cNvPr id="6" name="Kép 5">
            <a:extLst>
              <a:ext uri="{FF2B5EF4-FFF2-40B4-BE49-F238E27FC236}">
                <a16:creationId xmlns:a16="http://schemas.microsoft.com/office/drawing/2014/main" id="{3B5EB640-2435-4635-9330-09E0D611E3E5}"/>
              </a:ext>
            </a:extLst>
          </p:cNvPr>
          <p:cNvPicPr>
            <a:picLocks noChangeAspect="1"/>
          </p:cNvPicPr>
          <p:nvPr/>
        </p:nvPicPr>
        <p:blipFill>
          <a:blip r:embed="rId3"/>
          <a:stretch>
            <a:fillRect/>
          </a:stretch>
        </p:blipFill>
        <p:spPr>
          <a:xfrm>
            <a:off x="7775745" y="365125"/>
            <a:ext cx="2159965" cy="4247712"/>
          </a:xfrm>
          <a:prstGeom prst="rect">
            <a:avLst/>
          </a:prstGeom>
        </p:spPr>
      </p:pic>
      <p:pic>
        <p:nvPicPr>
          <p:cNvPr id="7" name="Kép 6">
            <a:extLst>
              <a:ext uri="{FF2B5EF4-FFF2-40B4-BE49-F238E27FC236}">
                <a16:creationId xmlns:a16="http://schemas.microsoft.com/office/drawing/2014/main" id="{A25F3F5A-0448-4486-B778-2EA1AA95AB14}"/>
              </a:ext>
            </a:extLst>
          </p:cNvPr>
          <p:cNvPicPr>
            <a:picLocks noChangeAspect="1"/>
          </p:cNvPicPr>
          <p:nvPr/>
        </p:nvPicPr>
        <p:blipFill>
          <a:blip r:embed="rId4"/>
          <a:stretch>
            <a:fillRect/>
          </a:stretch>
        </p:blipFill>
        <p:spPr>
          <a:xfrm>
            <a:off x="6826887" y="256162"/>
            <a:ext cx="4443603" cy="4465637"/>
          </a:xfrm>
          <a:prstGeom prst="rect">
            <a:avLst/>
          </a:prstGeom>
        </p:spPr>
      </p:pic>
      <p:sp>
        <p:nvSpPr>
          <p:cNvPr id="8" name="Szövegdoboz 7">
            <a:extLst>
              <a:ext uri="{FF2B5EF4-FFF2-40B4-BE49-F238E27FC236}">
                <a16:creationId xmlns:a16="http://schemas.microsoft.com/office/drawing/2014/main" id="{B38A9B87-0971-40E3-94A9-AB5A23BFAE3B}"/>
              </a:ext>
            </a:extLst>
          </p:cNvPr>
          <p:cNvSpPr txBox="1"/>
          <p:nvPr/>
        </p:nvSpPr>
        <p:spPr>
          <a:xfrm>
            <a:off x="838200" y="1786855"/>
            <a:ext cx="4867999" cy="3293209"/>
          </a:xfrm>
          <a:prstGeom prst="rect">
            <a:avLst/>
          </a:prstGeom>
          <a:noFill/>
        </p:spPr>
        <p:txBody>
          <a:bodyPr wrap="square" rtlCol="0">
            <a:spAutoFit/>
          </a:bodyPr>
          <a:lstStyle/>
          <a:p>
            <a:pPr marL="457200" indent="-457200">
              <a:buFont typeface="Arial" panose="020B0604020202020204" pitchFamily="34" charset="0"/>
              <a:buChar char="•"/>
            </a:pPr>
            <a:r>
              <a:rPr lang="hu-HU" sz="2600" dirty="0">
                <a:latin typeface="Times New Roman" panose="02020603050405020304" pitchFamily="18" charset="0"/>
                <a:cs typeface="Times New Roman" panose="02020603050405020304" pitchFamily="18" charset="0"/>
              </a:rPr>
              <a:t>We show </a:t>
            </a:r>
            <a:r>
              <a:rPr lang="hu-HU" sz="2600" dirty="0" err="1">
                <a:latin typeface="Times New Roman" panose="02020603050405020304" pitchFamily="18" charset="0"/>
                <a:cs typeface="Times New Roman" panose="02020603050405020304" pitchFamily="18" charset="0"/>
              </a:rPr>
              <a:t>any</a:t>
            </a:r>
            <a:r>
              <a:rPr lang="hu-HU" sz="2600" dirty="0">
                <a:latin typeface="Times New Roman" panose="02020603050405020304" pitchFamily="18" charset="0"/>
                <a:cs typeface="Times New Roman" panose="02020603050405020304" pitchFamily="18" charset="0"/>
              </a:rPr>
              <a:t> popup </a:t>
            </a:r>
            <a:r>
              <a:rPr lang="hu-HU" sz="2600" dirty="0" err="1">
                <a:latin typeface="Times New Roman" panose="02020603050405020304" pitchFamily="18" charset="0"/>
                <a:cs typeface="Times New Roman" panose="02020603050405020304" pitchFamily="18" charset="0"/>
              </a:rPr>
              <a:t>messages</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using</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Flutter’s</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fluttertoast</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widget</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with</a:t>
            </a:r>
            <a:r>
              <a:rPr lang="hu-HU" sz="2600" dirty="0">
                <a:latin typeface="Times New Roman" panose="02020603050405020304" pitchFamily="18" charset="0"/>
                <a:cs typeface="Times New Roman" panose="02020603050405020304" pitchFamily="18" charset="0"/>
              </a:rPr>
              <a:t> the </a:t>
            </a:r>
            <a:r>
              <a:rPr lang="hu-HU" sz="2600" dirty="0" err="1">
                <a:latin typeface="Times New Roman" panose="02020603050405020304" pitchFamily="18" charset="0"/>
                <a:cs typeface="Times New Roman" panose="02020603050405020304" pitchFamily="18" charset="0"/>
              </a:rPr>
              <a:t>WhereToPercentage</a:t>
            </a:r>
            <a:r>
              <a:rPr lang="hu-HU" sz="2600" dirty="0">
                <a:latin typeface="Times New Roman" panose="02020603050405020304" pitchFamily="18" charset="0"/>
                <a:cs typeface="Times New Roman" panose="02020603050405020304" pitchFamily="18" charset="0"/>
              </a:rPr>
              <a:t>, we can set </a:t>
            </a:r>
            <a:r>
              <a:rPr lang="hu-HU" sz="2600" dirty="0" err="1">
                <a:latin typeface="Times New Roman" panose="02020603050405020304" pitchFamily="18" charset="0"/>
                <a:cs typeface="Times New Roman" panose="02020603050405020304" pitchFamily="18" charset="0"/>
              </a:rPr>
              <a:t>where</a:t>
            </a:r>
            <a:r>
              <a:rPr lang="hu-HU" sz="2600" dirty="0">
                <a:latin typeface="Times New Roman" panose="02020603050405020304" pitchFamily="18" charset="0"/>
                <a:cs typeface="Times New Roman" panose="02020603050405020304" pitchFamily="18" charset="0"/>
              </a:rPr>
              <a:t> the popup </a:t>
            </a:r>
            <a:r>
              <a:rPr lang="hu-HU" sz="2600" dirty="0" err="1">
                <a:latin typeface="Times New Roman" panose="02020603050405020304" pitchFamily="18" charset="0"/>
                <a:cs typeface="Times New Roman" panose="02020603050405020304" pitchFamily="18" charset="0"/>
              </a:rPr>
              <a:t>will</a:t>
            </a:r>
            <a:r>
              <a:rPr lang="hu-HU" sz="2600" dirty="0">
                <a:latin typeface="Times New Roman" panose="02020603050405020304" pitchFamily="18" charset="0"/>
                <a:cs typeface="Times New Roman" panose="02020603050405020304" pitchFamily="18" charset="0"/>
              </a:rPr>
              <a:t> appear and we can also set its duration for how long the popup text stays on screen</a:t>
            </a:r>
          </a:p>
        </p:txBody>
      </p:sp>
    </p:spTree>
    <p:extLst>
      <p:ext uri="{BB962C8B-B14F-4D97-AF65-F5344CB8AC3E}">
        <p14:creationId xmlns:p14="http://schemas.microsoft.com/office/powerpoint/2010/main" val="37453070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5" grpId="1"/>
      <p:bldP spid="8" grpId="0"/>
    </p:bldLst>
  </p:timing>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1397</TotalTime>
  <Words>1991</Words>
  <Application>Microsoft Office PowerPoint</Application>
  <PresentationFormat>Szélesvásznú</PresentationFormat>
  <Paragraphs>79</Paragraphs>
  <Slides>11</Slides>
  <Notes>0</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11</vt:i4>
      </vt:variant>
    </vt:vector>
  </HeadingPairs>
  <TitlesOfParts>
    <vt:vector size="16" baseType="lpstr">
      <vt:lpstr>Arial</vt:lpstr>
      <vt:lpstr>Calibri</vt:lpstr>
      <vt:lpstr>Calibri Light</vt:lpstr>
      <vt:lpstr>Times New Roman</vt:lpstr>
      <vt:lpstr>Office-téma</vt:lpstr>
      <vt:lpstr>Chatex vizsgaremek</vt:lpstr>
      <vt:lpstr>Szoftver Célja</vt:lpstr>
      <vt:lpstr>Műszaki feltételek</vt:lpstr>
      <vt:lpstr>Fejlesztői környezet</vt:lpstr>
      <vt:lpstr>Fejlesztői eszközök - Frontend</vt:lpstr>
      <vt:lpstr>Fejlesztői eszközök - Backend</vt:lpstr>
      <vt:lpstr>Adatbázis</vt:lpstr>
      <vt:lpstr>Működése</vt:lpstr>
      <vt:lpstr>Source Code</vt:lpstr>
      <vt:lpstr>Tools for Project Development</vt:lpstr>
      <vt:lpstr>Distribution of work in the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Chatex vizsgaremek</dc:title>
  <dc:creator>User</dc:creator>
  <cp:lastModifiedBy>Szép Dani</cp:lastModifiedBy>
  <cp:revision>41</cp:revision>
  <dcterms:created xsi:type="dcterms:W3CDTF">2025-02-20T07:42:42Z</dcterms:created>
  <dcterms:modified xsi:type="dcterms:W3CDTF">2025-04-16T20:28:24Z</dcterms:modified>
</cp:coreProperties>
</file>