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0080625" cy="5670550"/>
  <p:notesSz cx="7772400" cy="100584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7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01D59C1-5E46-423D-9768-0F14B0BF2E2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7ACADC1-3810-442D-B716-8073713348A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D000469-4994-45FB-AE62-5C8FD7A5AEF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3425458-D622-4AA7-968A-F5ADAB36B33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1108849" cy="6247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90625" y="1488335"/>
            <a:ext cx="8529168" cy="1196176"/>
          </a:xfrm>
        </p:spPr>
        <p:txBody>
          <a:bodyPr anchor="t"/>
          <a:lstStyle>
            <a:lvl1pPr algn="l">
              <a:defRPr lang="cs-CZ" sz="3969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3969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3969" b="1" i="0" u="none" strike="noStrike" baseline="0" dirty="0">
                <a:latin typeface="Technika-Bold" panose="00000600000000000000" pitchFamily="50" charset="-18"/>
              </a:rPr>
            </a:br>
            <a:r>
              <a:rPr lang="cs-CZ" sz="3969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90625" y="2845803"/>
            <a:ext cx="8529167" cy="1464951"/>
          </a:xfrm>
        </p:spPr>
        <p:txBody>
          <a:bodyPr/>
          <a:lstStyle>
            <a:lvl1pPr marL="0" indent="0" algn="l">
              <a:buNone/>
              <a:defRPr lang="cs-CZ" sz="1985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378040" indent="0" algn="ctr">
              <a:buNone/>
              <a:defRPr sz="1654"/>
            </a:lvl2pPr>
            <a:lvl3pPr marL="756079" indent="0" algn="ctr">
              <a:buNone/>
              <a:defRPr sz="1488"/>
            </a:lvl3pPr>
            <a:lvl4pPr marL="1134120" indent="0" algn="ctr">
              <a:buNone/>
              <a:defRPr sz="1323"/>
            </a:lvl4pPr>
            <a:lvl5pPr marL="1512159" indent="0" algn="ctr">
              <a:buNone/>
              <a:defRPr sz="1323"/>
            </a:lvl5pPr>
            <a:lvl6pPr marL="1890199" indent="0" algn="ctr">
              <a:buNone/>
              <a:defRPr sz="1323"/>
            </a:lvl6pPr>
            <a:lvl7pPr marL="2268238" indent="0" algn="ctr">
              <a:buNone/>
              <a:defRPr sz="1323"/>
            </a:lvl7pPr>
            <a:lvl8pPr marL="2646278" indent="0" algn="ctr">
              <a:buNone/>
              <a:defRPr sz="1323"/>
            </a:lvl8pPr>
            <a:lvl9pPr marL="3024319" indent="0" algn="ctr">
              <a:buNone/>
              <a:defRPr sz="1323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59" y="226822"/>
            <a:ext cx="1955507" cy="71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8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6932C7A-C117-41C1-B143-1BB03CDB56A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8369D0E-CDE3-4FD8-9391-3541A1BDD8A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5A91EAB-172D-4B5F-8F45-2C0D96981A4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1C49E31-7880-491A-9300-86C1A8A2426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B8888D2-3BBA-4D21-B87C-83530A69052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4FFF42F-6872-4AAF-AE72-653763F2637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D1FA1BF-90AB-4020-82A6-CC0D5C08B45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2AB5800-0FD8-4FCE-9035-5C8B47BF420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5FC1FD4-9D4A-4D6F-B876-9293B506A75C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4800" b="0" spc="-1" dirty="0">
                <a:latin typeface="Technika" panose="020B0604020202020204" charset="-18"/>
              </a:rPr>
              <a:t>Zpracování řeči</a:t>
            </a:r>
            <a:br>
              <a:rPr lang="cs-CZ" sz="4000" b="0" strike="noStrike" spc="-1" dirty="0">
                <a:solidFill>
                  <a:srgbClr val="000000"/>
                </a:solidFill>
                <a:latin typeface="Technika" panose="020B0604020202020204" charset="-18"/>
              </a:rPr>
            </a:br>
            <a:endParaRPr lang="en-US" dirty="0">
              <a:latin typeface="Technika" panose="020B0604020202020204" charset="-18"/>
            </a:endParaRPr>
          </a:p>
        </p:txBody>
      </p:sp>
      <p:sp>
        <p:nvSpPr>
          <p:cNvPr id="11" name="Podnadpis 10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sz="2000" spc="-1" dirty="0">
                <a:latin typeface="Technika" panose="020B0604020202020204" charset="-18"/>
              </a:rPr>
              <a:t>Skriptovací jazyky</a:t>
            </a:r>
          </a:p>
          <a:p>
            <a:r>
              <a:rPr lang="en-US" sz="2000" spc="-1" dirty="0">
                <a:latin typeface="Technika" panose="020B0604020202020204" charset="-18"/>
              </a:rPr>
              <a:t>F7PMISKJ</a:t>
            </a:r>
            <a:endParaRPr lang="cs-CZ" sz="2000" spc="-1" dirty="0">
              <a:latin typeface="Technika" panose="020B0604020202020204" charset="-18"/>
            </a:endParaRPr>
          </a:p>
          <a:p>
            <a:endParaRPr lang="cs-CZ" sz="1200" spc="-1" dirty="0">
              <a:latin typeface="Technika" panose="020B0604020202020204" charset="-18"/>
            </a:endParaRPr>
          </a:p>
          <a:p>
            <a:r>
              <a:rPr lang="cs-CZ" sz="2000" spc="-1" dirty="0">
                <a:latin typeface="Technika" panose="020B0604020202020204" charset="-18"/>
              </a:rPr>
              <a:t>Benjamín Jurkovič</a:t>
            </a:r>
          </a:p>
          <a:p>
            <a:r>
              <a:rPr lang="cs-CZ" sz="2000" spc="-1" dirty="0">
                <a:latin typeface="Technika" panose="020B0604020202020204" charset="-18"/>
              </a:rPr>
              <a:t>Tomáš Smolík</a:t>
            </a:r>
            <a:endParaRPr lang="en-US" sz="2000" spc="-1" dirty="0">
              <a:latin typeface="Technika" panose="020B060402020202020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Základná audio manipulácia</a:t>
            </a:r>
          </a:p>
        </p:txBody>
      </p:sp>
      <p:sp>
        <p:nvSpPr>
          <p:cNvPr id="105" name="PlaceHolder 6"/>
          <p:cNvSpPr txBox="1"/>
          <p:nvPr/>
        </p:nvSpPr>
        <p:spPr>
          <a:xfrm>
            <a:off x="504000" y="132732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Parselmouth</a:t>
            </a:r>
          </a:p>
        </p:txBody>
      </p:sp>
      <p:pic>
        <p:nvPicPr>
          <p:cNvPr id="106" name="Obrázek 105"/>
          <p:cNvPicPr/>
          <p:nvPr/>
        </p:nvPicPr>
        <p:blipFill>
          <a:blip r:embed="rId2"/>
          <a:stretch/>
        </p:blipFill>
        <p:spPr>
          <a:xfrm>
            <a:off x="0" y="2199960"/>
            <a:ext cx="10080720" cy="1283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ACE93-2EFC-BAFC-FA40-2F43373A1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0BEFCED2-81E2-60CD-030C-D1F73E465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1" y="242075"/>
            <a:ext cx="9775824" cy="694293"/>
          </a:xfrm>
        </p:spPr>
        <p:txBody>
          <a:bodyPr>
            <a:normAutofit/>
          </a:bodyPr>
          <a:lstStyle/>
          <a:p>
            <a:pPr algn="ctr"/>
            <a:r>
              <a:rPr lang="cs-CZ" sz="3600" dirty="0"/>
              <a:t>Stříhání nahrávek řeči</a:t>
            </a:r>
            <a:endParaRPr lang="en-US" sz="3600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F99B7DC4-585C-0A99-3882-45664A0F1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304" y="1364784"/>
            <a:ext cx="9457321" cy="4063692"/>
          </a:xfrm>
        </p:spPr>
        <p:txBody>
          <a:bodyPr/>
          <a:lstStyle/>
          <a:p>
            <a:pPr marL="283544" indent="-283544">
              <a:buFont typeface="Arial" panose="020B0604020202020204" pitchFamily="34" charset="0"/>
              <a:buChar char="•"/>
            </a:pPr>
            <a:r>
              <a:rPr lang="cs-CZ" sz="2400" b="0" dirty="0">
                <a:latin typeface="Technika" panose="020B0604020202020204" charset="-18"/>
              </a:rPr>
              <a:t>Nahrávky řeči z </a:t>
            </a:r>
            <a:r>
              <a:rPr lang="cs-CZ" sz="2400" b="0" dirty="0" err="1">
                <a:latin typeface="Technika" panose="020B0604020202020204" charset="-18"/>
              </a:rPr>
              <a:t>datasetů</a:t>
            </a:r>
            <a:r>
              <a:rPr lang="cs-CZ" sz="2400" b="0" dirty="0">
                <a:latin typeface="Technika" panose="020B0604020202020204" charset="-18"/>
              </a:rPr>
              <a:t> bývají celistvé promluvy</a:t>
            </a:r>
          </a:p>
          <a:p>
            <a:pPr marL="661584" lvl="1" indent="-283544" algn="l">
              <a:buFont typeface="Arial" panose="020B0604020202020204" pitchFamily="34" charset="0"/>
              <a:buChar char="•"/>
            </a:pPr>
            <a:r>
              <a:rPr lang="cs-CZ" sz="2000" dirty="0">
                <a:solidFill>
                  <a:schemeClr val="bg1"/>
                </a:solidFill>
                <a:latin typeface="Technika" panose="020B0604020202020204" charset="-18"/>
              </a:rPr>
              <a:t>Souvětí, čtení odstavce, apod.</a:t>
            </a:r>
          </a:p>
          <a:p>
            <a:pPr marL="661584" lvl="1" indent="-283544" algn="l">
              <a:buFont typeface="Arial" panose="020B0604020202020204" pitchFamily="34" charset="0"/>
              <a:buChar char="•"/>
            </a:pPr>
            <a:endParaRPr lang="cs-CZ" sz="2000" b="0" dirty="0">
              <a:latin typeface="Technika" panose="020B0604020202020204" charset="-18"/>
            </a:endParaRPr>
          </a:p>
          <a:p>
            <a:pPr marL="283544" indent="-283544">
              <a:buFont typeface="Arial" panose="020B0604020202020204" pitchFamily="34" charset="0"/>
              <a:buChar char="•"/>
            </a:pPr>
            <a:r>
              <a:rPr lang="cs-CZ" sz="2400" b="0" dirty="0">
                <a:latin typeface="Technika" panose="020B0604020202020204" charset="-18"/>
              </a:rPr>
              <a:t>Zvolená metodika (našeho experimentu) může vyžadovat zpracování kratších úseků</a:t>
            </a:r>
          </a:p>
          <a:p>
            <a:pPr marL="283544" indent="-283544">
              <a:buFont typeface="Arial" panose="020B0604020202020204" pitchFamily="34" charset="0"/>
              <a:buChar char="•"/>
            </a:pPr>
            <a:endParaRPr lang="cs-CZ" sz="2400" b="0" dirty="0">
              <a:latin typeface="Technika" panose="020B0604020202020204" charset="-18"/>
            </a:endParaRPr>
          </a:p>
          <a:p>
            <a:pPr marL="283544" indent="-283544">
              <a:buFont typeface="Arial" panose="020B0604020202020204" pitchFamily="34" charset="0"/>
              <a:buChar char="•"/>
            </a:pPr>
            <a:r>
              <a:rPr lang="cs-CZ" sz="2400" dirty="0">
                <a:latin typeface="Technika" panose="020B0604020202020204" charset="-18"/>
              </a:rPr>
              <a:t>Use case</a:t>
            </a:r>
            <a:r>
              <a:rPr lang="cs-CZ" sz="2400" b="0" dirty="0">
                <a:latin typeface="Technika" panose="020B0604020202020204" charset="-18"/>
              </a:rPr>
              <a:t>: automatické rozstříhání nahrávky na jednotlivá slova</a:t>
            </a:r>
          </a:p>
          <a:p>
            <a:endParaRPr lang="cs-CZ" b="0" dirty="0">
              <a:latin typeface="Technika" panose="020B060402020202020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561938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17FE4-A0EF-406B-AF2A-4C5B49B56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50B210E8-CFE0-26FA-B33A-F1729C670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275" y="240100"/>
            <a:ext cx="9785350" cy="694293"/>
          </a:xfrm>
        </p:spPr>
        <p:txBody>
          <a:bodyPr>
            <a:normAutofit/>
          </a:bodyPr>
          <a:lstStyle/>
          <a:p>
            <a:pPr algn="ctr"/>
            <a:r>
              <a:rPr lang="cs-CZ" sz="3200" dirty="0"/>
              <a:t>Metodika</a:t>
            </a:r>
            <a:r>
              <a:rPr lang="cs-CZ" sz="2977" dirty="0"/>
              <a:t> automatizace</a:t>
            </a:r>
            <a:endParaRPr lang="en-US" sz="2977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FBC007C-3156-3F50-C7DC-27D35800D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81" y="1191498"/>
            <a:ext cx="8629332" cy="4063692"/>
          </a:xfrm>
        </p:spPr>
        <p:txBody>
          <a:bodyPr/>
          <a:lstStyle/>
          <a:p>
            <a:pPr marL="283544" indent="-283544">
              <a:buFont typeface="Arial" panose="020B0604020202020204" pitchFamily="34" charset="0"/>
              <a:buChar char="•"/>
            </a:pPr>
            <a:r>
              <a:rPr lang="cs-CZ" sz="2400" b="0" dirty="0">
                <a:latin typeface="Technika" panose="020B0604020202020204" charset="-18"/>
              </a:rPr>
              <a:t>Primární cíl je získání </a:t>
            </a:r>
            <a:r>
              <a:rPr lang="cs-CZ" sz="2400" dirty="0" err="1">
                <a:latin typeface="Technika" panose="020B0604020202020204" charset="-18"/>
              </a:rPr>
              <a:t>timestampů</a:t>
            </a:r>
            <a:r>
              <a:rPr lang="cs-CZ" sz="2400" b="0" dirty="0">
                <a:latin typeface="Technika" panose="020B0604020202020204" charset="-18"/>
              </a:rPr>
              <a:t> slov</a:t>
            </a:r>
          </a:p>
          <a:p>
            <a:pPr marL="661584" lvl="1" indent="-283544" algn="l">
              <a:buFont typeface="Arial" panose="020B0604020202020204" pitchFamily="34" charset="0"/>
              <a:buChar char="•"/>
            </a:pPr>
            <a:r>
              <a:rPr lang="cs-CZ" sz="1800" dirty="0">
                <a:solidFill>
                  <a:schemeClr val="bg1"/>
                </a:solidFill>
                <a:latin typeface="Technika" panose="020B0604020202020204" charset="-18"/>
              </a:rPr>
              <a:t>Začátky/konce slov</a:t>
            </a:r>
          </a:p>
          <a:p>
            <a:pPr marL="661584" lvl="1" indent="-283544" algn="l">
              <a:buFont typeface="Arial" panose="020B0604020202020204" pitchFamily="34" charset="0"/>
              <a:buChar char="•"/>
            </a:pPr>
            <a:endParaRPr lang="cs-CZ" sz="2000" b="0" dirty="0">
              <a:latin typeface="Technika" panose="020B0604020202020204" charset="-18"/>
            </a:endParaRPr>
          </a:p>
          <a:p>
            <a:pPr marL="283544" indent="-283544">
              <a:buFont typeface="Arial" panose="020B0604020202020204" pitchFamily="34" charset="0"/>
              <a:buChar char="•"/>
            </a:pPr>
            <a:r>
              <a:rPr lang="cs-CZ" sz="2400" b="0" dirty="0">
                <a:latin typeface="Technika" panose="020B0604020202020204" charset="-18"/>
              </a:rPr>
              <a:t>Informace</a:t>
            </a:r>
            <a:r>
              <a:rPr lang="cs-CZ" sz="2331" b="0" dirty="0">
                <a:latin typeface="Technika" panose="020B0604020202020204" charset="-18"/>
              </a:rPr>
              <a:t> získatelné analýzou signálu</a:t>
            </a:r>
          </a:p>
          <a:p>
            <a:pPr marL="661584" lvl="1" indent="-283544" algn="l">
              <a:buFont typeface="Arial" panose="020B0604020202020204" pitchFamily="34" charset="0"/>
              <a:buChar char="•"/>
            </a:pPr>
            <a:r>
              <a:rPr lang="cs-CZ" sz="2000" b="0" dirty="0">
                <a:solidFill>
                  <a:schemeClr val="bg1"/>
                </a:solidFill>
                <a:latin typeface="Technika" panose="020B0604020202020204" charset="-18"/>
              </a:rPr>
              <a:t>Spektrogram, mel-</a:t>
            </a:r>
            <a:r>
              <a:rPr lang="cs-CZ" sz="2000" b="0" dirty="0" err="1">
                <a:solidFill>
                  <a:schemeClr val="bg1"/>
                </a:solidFill>
                <a:latin typeface="Technika" panose="020B0604020202020204" charset="-18"/>
              </a:rPr>
              <a:t>cepstrální</a:t>
            </a:r>
            <a:r>
              <a:rPr lang="cs-CZ" sz="2000" b="0" dirty="0">
                <a:solidFill>
                  <a:schemeClr val="bg1"/>
                </a:solidFill>
                <a:latin typeface="Technika" panose="020B0604020202020204" charset="-18"/>
              </a:rPr>
              <a:t> koeficienty, apod.</a:t>
            </a:r>
          </a:p>
          <a:p>
            <a:pPr marL="661584" lvl="1" indent="-283544" algn="l">
              <a:buFont typeface="Arial" panose="020B0604020202020204" pitchFamily="34" charset="0"/>
              <a:buChar char="•"/>
            </a:pPr>
            <a:r>
              <a:rPr lang="cs-CZ" sz="2000" dirty="0">
                <a:solidFill>
                  <a:schemeClr val="bg1"/>
                </a:solidFill>
                <a:latin typeface="Technika" panose="020B0604020202020204" charset="-18"/>
              </a:rPr>
              <a:t>Cesta strojového učení</a:t>
            </a:r>
            <a:endParaRPr lang="cs-CZ" sz="2000" b="0" dirty="0">
              <a:solidFill>
                <a:schemeClr val="bg1"/>
              </a:solidFill>
              <a:latin typeface="Technika" panose="020B0604020202020204" charset="-18"/>
            </a:endParaRPr>
          </a:p>
          <a:p>
            <a:pPr marL="283544" indent="-283544">
              <a:buFont typeface="Arial" panose="020B0604020202020204" pitchFamily="34" charset="0"/>
              <a:buChar char="•"/>
            </a:pPr>
            <a:endParaRPr lang="cs-CZ" sz="2331" b="0" dirty="0">
              <a:latin typeface="Technika" panose="020B0604020202020204" charset="-18"/>
            </a:endParaRPr>
          </a:p>
          <a:p>
            <a:pPr marL="283544" indent="-283544">
              <a:buFont typeface="Arial" panose="020B0604020202020204" pitchFamily="34" charset="0"/>
              <a:buChar char="•"/>
            </a:pPr>
            <a:r>
              <a:rPr lang="cs-CZ" sz="2400" b="0" dirty="0">
                <a:latin typeface="Technika" panose="020B0604020202020204" charset="-18"/>
              </a:rPr>
              <a:t>Použití </a:t>
            </a:r>
            <a:r>
              <a:rPr lang="cs-CZ" sz="2400" dirty="0">
                <a:latin typeface="Technika" panose="020B0604020202020204" charset="-18"/>
              </a:rPr>
              <a:t>wav2vec 2</a:t>
            </a:r>
          </a:p>
          <a:p>
            <a:pPr marL="661584" lvl="1" indent="-283544" algn="l">
              <a:buFont typeface="Arial" panose="020B0604020202020204" pitchFamily="34" charset="0"/>
              <a:buChar char="•"/>
            </a:pPr>
            <a:r>
              <a:rPr lang="cs-CZ" sz="2000" dirty="0">
                <a:solidFill>
                  <a:schemeClr val="bg1"/>
                </a:solidFill>
                <a:latin typeface="Technika" panose="020B0604020202020204" charset="-18"/>
              </a:rPr>
              <a:t>Hlavní metoda vrací </a:t>
            </a:r>
            <a:r>
              <a:rPr lang="cs-CZ" sz="2000" dirty="0" err="1">
                <a:solidFill>
                  <a:schemeClr val="bg1"/>
                </a:solidFill>
                <a:latin typeface="Technika" panose="020B0604020202020204" charset="-18"/>
              </a:rPr>
              <a:t>timestampy</a:t>
            </a:r>
            <a:r>
              <a:rPr lang="cs-CZ" sz="2000" dirty="0">
                <a:solidFill>
                  <a:schemeClr val="bg1"/>
                </a:solidFill>
                <a:latin typeface="Technika" panose="020B0604020202020204" charset="-18"/>
              </a:rPr>
              <a:t>, přepis slova</a:t>
            </a:r>
          </a:p>
          <a:p>
            <a:pPr marL="661584" lvl="1" indent="-283544" algn="l">
              <a:buFont typeface="Arial" panose="020B0604020202020204" pitchFamily="34" charset="0"/>
              <a:buChar char="•"/>
            </a:pPr>
            <a:r>
              <a:rPr lang="cs-CZ" sz="2000" dirty="0">
                <a:solidFill>
                  <a:schemeClr val="bg1"/>
                </a:solidFill>
                <a:latin typeface="Technika" panose="020B0604020202020204" charset="-18"/>
              </a:rPr>
              <a:t>Uloží jednotlivá slova do </a:t>
            </a:r>
            <a:r>
              <a:rPr lang="cs-CZ" sz="2000" i="1" dirty="0">
                <a:solidFill>
                  <a:schemeClr val="bg1"/>
                </a:solidFill>
                <a:latin typeface="Technika" panose="020B0604020202020204" charset="-18"/>
              </a:rPr>
              <a:t>PATH</a:t>
            </a:r>
            <a:r>
              <a:rPr lang="cs-CZ" sz="2000" dirty="0">
                <a:solidFill>
                  <a:schemeClr val="bg1"/>
                </a:solidFill>
                <a:latin typeface="Technika" panose="020B0604020202020204" charset="-18"/>
              </a:rPr>
              <a:t> předané jako argument</a:t>
            </a:r>
          </a:p>
          <a:p>
            <a:pPr marL="283544" indent="-283544">
              <a:buFont typeface="Arial" panose="020B0604020202020204" pitchFamily="34" charset="0"/>
              <a:buChar char="•"/>
            </a:pPr>
            <a:endParaRPr lang="cs-CZ" b="0" dirty="0"/>
          </a:p>
          <a:p>
            <a:pPr marL="283544" indent="-283544">
              <a:buFont typeface="Arial" panose="020B0604020202020204" pitchFamily="34" charset="0"/>
              <a:buChar char="•"/>
            </a:pPr>
            <a:endParaRPr lang="cs-CZ" b="0" dirty="0"/>
          </a:p>
          <a:p>
            <a:pPr marL="283544" indent="-283544">
              <a:buFont typeface="Arial" panose="020B0604020202020204" pitchFamily="34" charset="0"/>
              <a:buChar char="•"/>
            </a:pPr>
            <a:endParaRPr lang="cs-CZ" dirty="0"/>
          </a:p>
          <a:p>
            <a:pPr marL="283544" indent="-283544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12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2D310-C4E6-732B-8887-5FF08D255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097D764D-1844-2FCC-226A-4A05FB913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275" y="240100"/>
            <a:ext cx="9785349" cy="694293"/>
          </a:xfrm>
        </p:spPr>
        <p:txBody>
          <a:bodyPr>
            <a:normAutofit/>
          </a:bodyPr>
          <a:lstStyle/>
          <a:p>
            <a:pPr algn="ctr"/>
            <a:r>
              <a:rPr lang="cs-CZ" sz="3200" dirty="0"/>
              <a:t>Slabé</a:t>
            </a:r>
            <a:r>
              <a:rPr lang="cs-CZ" sz="2977" dirty="0"/>
              <a:t> stránky přístupu</a:t>
            </a:r>
            <a:endParaRPr lang="en-US" sz="2977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3EAE9541-7488-452F-C51C-49A21C2D8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6321" y="1366758"/>
            <a:ext cx="9044304" cy="4063692"/>
          </a:xfrm>
        </p:spPr>
        <p:txBody>
          <a:bodyPr>
            <a:normAutofit/>
          </a:bodyPr>
          <a:lstStyle/>
          <a:p>
            <a:pPr marL="283544" indent="-283544">
              <a:buFont typeface="Arial" panose="020B0604020202020204" pitchFamily="34" charset="0"/>
              <a:buChar char="•"/>
            </a:pPr>
            <a:r>
              <a:rPr lang="cs-CZ" sz="2400" b="0" dirty="0">
                <a:latin typeface="Technika" panose="020B0604020202020204" charset="-18"/>
              </a:rPr>
              <a:t>Při patologiích řeči špatná srozumitelnost nahrávky</a:t>
            </a:r>
          </a:p>
          <a:p>
            <a:pPr marL="283544" indent="-283544">
              <a:buFont typeface="Arial" panose="020B0604020202020204" pitchFamily="34" charset="0"/>
              <a:buChar char="•"/>
            </a:pPr>
            <a:endParaRPr lang="cs-CZ" sz="2400" b="0" dirty="0">
              <a:latin typeface="Technika" panose="020B0604020202020204" charset="-18"/>
            </a:endParaRPr>
          </a:p>
          <a:p>
            <a:pPr marL="283544" indent="-283544">
              <a:buFont typeface="Arial" panose="020B0604020202020204" pitchFamily="34" charset="0"/>
              <a:buChar char="•"/>
            </a:pPr>
            <a:r>
              <a:rPr lang="cs-CZ" sz="2400" b="0" dirty="0">
                <a:latin typeface="Technika" panose="020B0604020202020204" charset="-18"/>
              </a:rPr>
              <a:t>Vede k více výsledným souborům než je počet slov</a:t>
            </a:r>
          </a:p>
          <a:p>
            <a:pPr marL="283544" indent="-283544">
              <a:buFont typeface="Arial" panose="020B0604020202020204" pitchFamily="34" charset="0"/>
              <a:buChar char="•"/>
            </a:pPr>
            <a:endParaRPr lang="cs-CZ" sz="2400" b="0" dirty="0">
              <a:latin typeface="Technika" panose="020B0604020202020204" charset="-18"/>
            </a:endParaRPr>
          </a:p>
          <a:p>
            <a:pPr marL="283544" indent="-283544">
              <a:buFont typeface="Arial" panose="020B0604020202020204" pitchFamily="34" charset="0"/>
              <a:buChar char="•"/>
            </a:pPr>
            <a:r>
              <a:rPr lang="cs-CZ" sz="2400" b="0" dirty="0">
                <a:latin typeface="Technika" panose="020B0604020202020204" charset="-18"/>
              </a:rPr>
              <a:t>Je nutné rozhodnout jak s daty „navíc“ naložit</a:t>
            </a:r>
            <a:endParaRPr lang="cs-CZ" sz="2069" b="0" dirty="0">
              <a:latin typeface="Technika" panose="020B0604020202020204" charset="-18"/>
            </a:endParaRPr>
          </a:p>
          <a:p>
            <a:pPr marL="283544" indent="-283544">
              <a:buFont typeface="Arial" panose="020B0604020202020204" pitchFamily="34" charset="0"/>
              <a:buChar char="•"/>
            </a:pPr>
            <a:endParaRPr lang="cs-CZ" sz="2400" b="0" dirty="0">
              <a:latin typeface="Technika" panose="020B0604020202020204" charset="-18"/>
            </a:endParaRPr>
          </a:p>
          <a:p>
            <a:pPr marL="283544" indent="-283544">
              <a:buFont typeface="Arial" panose="020B0604020202020204" pitchFamily="34" charset="0"/>
              <a:buChar char="•"/>
            </a:pPr>
            <a:endParaRPr lang="cs-CZ" sz="2400" b="0" dirty="0"/>
          </a:p>
          <a:p>
            <a:pPr marL="283544" indent="-283544">
              <a:buFont typeface="Arial" panose="020B0604020202020204" pitchFamily="34" charset="0"/>
              <a:buChar char="•"/>
            </a:pPr>
            <a:endParaRPr lang="cs-CZ" sz="2400" dirty="0"/>
          </a:p>
          <a:p>
            <a:pPr marL="283544" indent="-283544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952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Funkcie</a:t>
            </a: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9500" lnSpcReduction="20000"/>
          </a:bodyPr>
          <a:lstStyle/>
          <a:p>
            <a:pPr marL="354240" indent="-265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Získanie akustických vlastností súboru</a:t>
            </a:r>
          </a:p>
          <a:p>
            <a:pPr marL="708480" lvl="1" indent="-265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Acoustic features</a:t>
            </a:r>
          </a:p>
          <a:p>
            <a:pPr marL="708480" lvl="1" indent="-265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Spectral features</a:t>
            </a:r>
          </a:p>
          <a:p>
            <a:pPr marL="708480" lvl="1" indent="-265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Features over time</a:t>
            </a:r>
          </a:p>
          <a:p>
            <a:pPr marL="354240" indent="-265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Modifikácia súboru</a:t>
            </a:r>
          </a:p>
          <a:p>
            <a:pPr marL="708480" lvl="1" indent="-265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Crop</a:t>
            </a:r>
          </a:p>
          <a:p>
            <a:pPr marL="708480" lvl="1" indent="-2656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Vytvorenie súboru z numpy array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Použitie</a:t>
            </a:r>
          </a:p>
        </p:txBody>
      </p:sp>
      <p:sp>
        <p:nvSpPr>
          <p:cNvPr id="87" name="PlaceHolder 3"/>
          <p:cNvSpPr txBox="1"/>
          <p:nvPr/>
        </p:nvSpPr>
        <p:spPr>
          <a:xfrm>
            <a:off x="504000" y="132696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Argumenty (argparse + sys)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Práca na súbore (soundfile)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Vizualizácia výsledku (matplotlib (qt5))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Výpis výsledku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Použitie</a:t>
            </a:r>
          </a:p>
        </p:txBody>
      </p:sp>
      <p:sp>
        <p:nvSpPr>
          <p:cNvPr id="89" name="PlaceHolder 8"/>
          <p:cNvSpPr txBox="1"/>
          <p:nvPr/>
        </p:nvSpPr>
        <p:spPr>
          <a:xfrm>
            <a:off x="504000" y="132696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Argumenty (argparse + sys)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Práca na súbore (soundfile)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Vizualizácia výsledku (matplotlib (qt5))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Výpis výsledku do stdout</a:t>
            </a:r>
          </a:p>
        </p:txBody>
      </p:sp>
      <p:pic>
        <p:nvPicPr>
          <p:cNvPr id="90" name="Obrázek 89"/>
          <p:cNvPicPr/>
          <p:nvPr/>
        </p:nvPicPr>
        <p:blipFill>
          <a:blip r:embed="rId2"/>
          <a:stretch/>
        </p:blipFill>
        <p:spPr>
          <a:xfrm>
            <a:off x="1671840" y="2700000"/>
            <a:ext cx="8408880" cy="2970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Extrakcia akustických vlastností</a:t>
            </a:r>
          </a:p>
        </p:txBody>
      </p:sp>
      <p:sp>
        <p:nvSpPr>
          <p:cNvPr id="92" name="PlaceHolder 4"/>
          <p:cNvSpPr txBox="1"/>
          <p:nvPr/>
        </p:nvSpPr>
        <p:spPr>
          <a:xfrm>
            <a:off x="504000" y="132732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Parselmouth calls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Parselmouth sound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Extrakcia akustických vlastností</a:t>
            </a:r>
          </a:p>
        </p:txBody>
      </p:sp>
      <p:sp>
        <p:nvSpPr>
          <p:cNvPr id="94" name="PlaceHolder 10"/>
          <p:cNvSpPr txBox="1"/>
          <p:nvPr/>
        </p:nvSpPr>
        <p:spPr>
          <a:xfrm>
            <a:off x="504000" y="132732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Parselmouth calls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Parselmouth sound</a:t>
            </a:r>
          </a:p>
        </p:txBody>
      </p:sp>
      <p:pic>
        <p:nvPicPr>
          <p:cNvPr id="95" name="Obrázek 94"/>
          <p:cNvPicPr/>
          <p:nvPr/>
        </p:nvPicPr>
        <p:blipFill>
          <a:blip r:embed="rId2"/>
          <a:stretch/>
        </p:blipFill>
        <p:spPr>
          <a:xfrm>
            <a:off x="0" y="0"/>
            <a:ext cx="10053360" cy="5670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Extrakcia spektrálnych vlastností</a:t>
            </a:r>
          </a:p>
        </p:txBody>
      </p:sp>
      <p:sp>
        <p:nvSpPr>
          <p:cNvPr id="97" name="PlaceHolder 5"/>
          <p:cNvSpPr txBox="1"/>
          <p:nvPr/>
        </p:nvSpPr>
        <p:spPr>
          <a:xfrm>
            <a:off x="504000" y="132732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Soundfile, scipy (fft)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matplotlib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Použiteľné aj s gnuplot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Extrakcia spektrálnych vlastností</a:t>
            </a:r>
          </a:p>
        </p:txBody>
      </p:sp>
      <p:sp>
        <p:nvSpPr>
          <p:cNvPr id="99" name="PlaceHolder 11"/>
          <p:cNvSpPr txBox="1"/>
          <p:nvPr/>
        </p:nvSpPr>
        <p:spPr>
          <a:xfrm>
            <a:off x="504000" y="132732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Soundfile, scipy (fft)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matplotlib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Použiteľné aj s gnuplot</a:t>
            </a:r>
          </a:p>
        </p:txBody>
      </p:sp>
      <p:pic>
        <p:nvPicPr>
          <p:cNvPr id="100" name="Obrázek 99"/>
          <p:cNvPicPr/>
          <p:nvPr/>
        </p:nvPicPr>
        <p:blipFill>
          <a:blip r:embed="rId2"/>
          <a:stretch/>
        </p:blipFill>
        <p:spPr>
          <a:xfrm>
            <a:off x="0" y="44640"/>
            <a:ext cx="10053360" cy="5670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Extrakcia spektrálnych vlastností</a:t>
            </a:r>
          </a:p>
        </p:txBody>
      </p:sp>
      <p:sp>
        <p:nvSpPr>
          <p:cNvPr id="102" name="PlaceHolder 9"/>
          <p:cNvSpPr txBox="1"/>
          <p:nvPr/>
        </p:nvSpPr>
        <p:spPr>
          <a:xfrm>
            <a:off x="504000" y="132732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Soundfile, scipy (fft)</a:t>
            </a:r>
          </a:p>
        </p:txBody>
      </p:sp>
      <p:pic>
        <p:nvPicPr>
          <p:cNvPr id="103" name="Obrázek 102"/>
          <p:cNvPicPr/>
          <p:nvPr/>
        </p:nvPicPr>
        <p:blipFill>
          <a:blip r:embed="rId2"/>
          <a:stretch/>
        </p:blipFill>
        <p:spPr>
          <a:xfrm>
            <a:off x="0" y="-20520"/>
            <a:ext cx="10101600" cy="5697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240</Words>
  <Application>Microsoft Office PowerPoint</Application>
  <PresentationFormat>Vlastní</PresentationFormat>
  <Paragraphs>70</Paragraphs>
  <Slides>13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20" baseType="lpstr">
      <vt:lpstr>Arial</vt:lpstr>
      <vt:lpstr>Symbol</vt:lpstr>
      <vt:lpstr>Technika</vt:lpstr>
      <vt:lpstr>Technika-Bold</vt:lpstr>
      <vt:lpstr>Times New Roman</vt:lpstr>
      <vt:lpstr>Wingdings</vt:lpstr>
      <vt:lpstr>Office Theme</vt:lpstr>
      <vt:lpstr>Zpracování řeči </vt:lpstr>
      <vt:lpstr>Funkcie</vt:lpstr>
      <vt:lpstr>Použitie</vt:lpstr>
      <vt:lpstr>Použitie</vt:lpstr>
      <vt:lpstr>Extrakcia akustických vlastností</vt:lpstr>
      <vt:lpstr>Extrakcia akustických vlastností</vt:lpstr>
      <vt:lpstr>Extrakcia spektrálnych vlastností</vt:lpstr>
      <vt:lpstr>Extrakcia spektrálnych vlastností</vt:lpstr>
      <vt:lpstr>Extrakcia spektrálnych vlastností</vt:lpstr>
      <vt:lpstr>Základná audio manipulácia</vt:lpstr>
      <vt:lpstr>Stříhání nahrávek řeči</vt:lpstr>
      <vt:lpstr>Metodika automatizace</vt:lpstr>
      <vt:lpstr>Slabé stránky přístupu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Smolík Tomáš</cp:lastModifiedBy>
  <cp:revision>6</cp:revision>
  <dcterms:created xsi:type="dcterms:W3CDTF">2025-01-01T18:05:16Z</dcterms:created>
  <dcterms:modified xsi:type="dcterms:W3CDTF">2025-01-08T02:26:01Z</dcterms:modified>
  <dc:language>en-US</dc:language>
</cp:coreProperties>
</file>