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0" r:id="rId4"/>
    <p:sldId id="261" r:id="rId5"/>
    <p:sldId id="262" r:id="rId6"/>
    <p:sldId id="263" r:id="rId7"/>
    <p:sldId id="259" r:id="rId8"/>
    <p:sldId id="274" r:id="rId9"/>
    <p:sldId id="275" r:id="rId10"/>
    <p:sldId id="258" r:id="rId11"/>
    <p:sldId id="265" r:id="rId12"/>
    <p:sldId id="268" r:id="rId13"/>
    <p:sldId id="266" r:id="rId14"/>
    <p:sldId id="271" r:id="rId15"/>
    <p:sldId id="270" r:id="rId16"/>
    <p:sldId id="272" r:id="rId17"/>
    <p:sldId id="273" r:id="rId18"/>
    <p:sldId id="277" r:id="rId19"/>
    <p:sldId id="278" r:id="rId20"/>
    <p:sldId id="276" r:id="rId21"/>
    <p:sldId id="269" r:id="rId22"/>
    <p:sldId id="267" r:id="rId2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69" d="100"/>
          <a:sy n="69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EFFEF-F53E-4369-8273-76E7C521D6C6}" type="datetimeFigureOut">
              <a:rPr lang="pl-PL" smtClean="0"/>
              <a:t>2014-09-20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0A10B-CF00-4945-A9A4-A19C65C9A5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7109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0A10B-CF00-4945-A9A4-A19C65C9A5FE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6335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0A10B-CF00-4945-A9A4-A19C65C9A5FE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458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0A10B-CF00-4945-A9A4-A19C65C9A5FE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5529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0A10B-CF00-4945-A9A4-A19C65C9A5FE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6957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0A10B-CF00-4945-A9A4-A19C65C9A5FE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0809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0A10B-CF00-4945-A9A4-A19C65C9A5FE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0809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0A10B-CF00-4945-A9A4-A19C65C9A5FE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4586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0A10B-CF00-4945-A9A4-A19C65C9A5FE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4586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0A10B-CF00-4945-A9A4-A19C65C9A5FE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4586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0A10B-CF00-4945-A9A4-A19C65C9A5FE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458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3407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888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897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025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9397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494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038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586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658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655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037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CC8CD-1B12-42F7-8F2A-8D88273D1FDC}" type="datetimeFigureOut">
              <a:rPr lang="pl-PL" smtClean="0"/>
              <a:t>2014-09-20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275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ocs.aws.amazon.com/amazonswf/latest/awsflowguide/setup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molnik/wf-maths-operations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ocs.aws.amazon.com/amazonswf/latest/developerguide/swf-dg-limi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Build workflow</a:t>
            </a:r>
            <a:br>
              <a:rPr lang="en-US" dirty="0" smtClean="0"/>
            </a:br>
            <a:r>
              <a:rPr lang="en-US" dirty="0" smtClean="0"/>
              <a:t>in the Cloud 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Warsjava</a:t>
            </a:r>
            <a:r>
              <a:rPr lang="en-US" dirty="0" smtClean="0"/>
              <a:t> workshops 2014’</a:t>
            </a:r>
          </a:p>
          <a:p>
            <a:r>
              <a:rPr lang="en-US" dirty="0" smtClean="0"/>
              <a:t>Adam </a:t>
            </a:r>
            <a:r>
              <a:rPr lang="en-US" dirty="0" err="1" smtClean="0"/>
              <a:t>Smolnik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3361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Promise vs. Future</a:t>
            </a:r>
            <a:endParaRPr lang="pl-PL" sz="36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467272"/>
            <a:ext cx="4572000" cy="209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67273"/>
            <a:ext cx="4572000" cy="240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611560" y="2708920"/>
            <a:ext cx="2736304" cy="64807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ounded Rectangle 18"/>
          <p:cNvSpPr/>
          <p:nvPr/>
        </p:nvSpPr>
        <p:spPr>
          <a:xfrm>
            <a:off x="4355976" y="2780928"/>
            <a:ext cx="4176464" cy="100811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01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Eclipse Setup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>
                <a:hlinkClick r:id="rId2"/>
              </a:rPr>
              <a:t>http://</a:t>
            </a:r>
            <a:r>
              <a:rPr lang="pl-PL" sz="1600" dirty="0" smtClean="0">
                <a:hlinkClick r:id="rId2"/>
              </a:rPr>
              <a:t>docs.aws.amazon.com/amazonswf/latest/awsflowguide/setup.html</a:t>
            </a:r>
            <a:endParaRPr lang="en-US" sz="1600" dirty="0" smtClean="0"/>
          </a:p>
          <a:p>
            <a:r>
              <a:rPr lang="en-US" sz="1600" dirty="0" smtClean="0"/>
              <a:t>Google, just </a:t>
            </a:r>
            <a:r>
              <a:rPr lang="en-US" sz="1600" dirty="0"/>
              <a:t>type: </a:t>
            </a:r>
            <a:r>
              <a:rPr lang="en-US" sz="4000" b="1" dirty="0" err="1"/>
              <a:t>swf</a:t>
            </a:r>
            <a:r>
              <a:rPr lang="en-US" sz="4000" b="1" dirty="0"/>
              <a:t> eclipse </a:t>
            </a:r>
            <a:r>
              <a:rPr lang="en-US" sz="4000" b="1" dirty="0" smtClean="0"/>
              <a:t>setup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1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Exercises - Prerequisites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Check </a:t>
            </a:r>
            <a:r>
              <a:rPr lang="en-US" sz="2400" dirty="0"/>
              <a:t>out </a:t>
            </a:r>
            <a:r>
              <a:rPr lang="en-US" sz="2400" b="1" dirty="0" err="1" smtClean="0"/>
              <a:t>wf</a:t>
            </a:r>
            <a:r>
              <a:rPr lang="en-US" sz="2400" b="1" dirty="0" smtClean="0"/>
              <a:t>-</a:t>
            </a:r>
            <a:r>
              <a:rPr lang="en-US" sz="2400" b="1" dirty="0" err="1" smtClean="0"/>
              <a:t>maths</a:t>
            </a:r>
            <a:r>
              <a:rPr lang="en-US" sz="2400" b="1" dirty="0" smtClean="0"/>
              <a:t>-operations</a:t>
            </a:r>
            <a:r>
              <a:rPr lang="en-US" sz="2400" dirty="0" smtClean="0"/>
              <a:t> from </a:t>
            </a:r>
            <a:r>
              <a:rPr lang="en-US" sz="2400" dirty="0" err="1" smtClean="0"/>
              <a:t>github</a:t>
            </a:r>
            <a:r>
              <a:rPr lang="en-US" sz="2400" dirty="0"/>
              <a:t>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github.com/smolnik/wf-maths-operations.git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dirty="0" smtClean="0"/>
              <a:t>or retrieve the Eclipse project from: s3…</a:t>
            </a:r>
          </a:p>
          <a:p>
            <a:r>
              <a:rPr lang="en-US" sz="2400" dirty="0" smtClean="0"/>
              <a:t>Acquaint with the SWF’s workflow and activities interfaces as well as their implementations</a:t>
            </a:r>
          </a:p>
          <a:p>
            <a:r>
              <a:rPr lang="en-US" sz="2400" dirty="0" smtClean="0"/>
              <a:t>Examine and run </a:t>
            </a:r>
            <a:r>
              <a:rPr lang="en-US" sz="2400" b="1" dirty="0" err="1" smtClean="0"/>
              <a:t>PromiseTest</a:t>
            </a:r>
            <a:endParaRPr lang="en-US" sz="2400" b="1" dirty="0"/>
          </a:p>
          <a:p>
            <a:pPr marL="0" indent="0">
              <a:buNone/>
            </a:pPr>
            <a:endParaRPr lang="pl-PL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077072"/>
            <a:ext cx="6336704" cy="2201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69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Exercise 1. Sequential workflow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Implement workflow logic as shown in</a:t>
            </a:r>
            <a:br>
              <a:rPr lang="en-US" sz="2400" dirty="0" smtClean="0"/>
            </a:br>
            <a:r>
              <a:rPr lang="en-US" sz="2400" dirty="0" smtClean="0"/>
              <a:t>the following diagram and then test the solution with </a:t>
            </a:r>
            <a:r>
              <a:rPr lang="en-US" sz="2400" dirty="0" err="1" smtClean="0"/>
              <a:t>JUnit</a:t>
            </a:r>
            <a:r>
              <a:rPr lang="en-US" sz="2400" dirty="0" smtClean="0"/>
              <a:t>:</a:t>
            </a:r>
            <a:endParaRPr lang="pl-PL" sz="2400" dirty="0"/>
          </a:p>
        </p:txBody>
      </p:sp>
      <p:pic>
        <p:nvPicPr>
          <p:cNvPr id="4" name="Picture 2" descr="C:\visio\workflowSequential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96" y="2924944"/>
            <a:ext cx="7380312" cy="140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971" y="4581128"/>
            <a:ext cx="5328592" cy="2117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123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Exercise 1. Solution</a:t>
            </a:r>
            <a:endParaRPr lang="pl-PL" sz="36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9552" y="1628800"/>
            <a:ext cx="83529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Promise&lt;String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400" dirty="0" err="1">
                <a:solidFill>
                  <a:srgbClr val="6A3E3E"/>
                </a:solidFill>
                <a:latin typeface="Consolas"/>
              </a:rPr>
              <a:t>processId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Promise.</a:t>
            </a:r>
            <a:r>
              <a:rPr lang="pl-PL" sz="1400" i="1" dirty="0" err="1">
                <a:solidFill>
                  <a:srgbClr val="000000"/>
                </a:solidFill>
                <a:latin typeface="Consolas"/>
              </a:rPr>
              <a:t>asPromise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i="1" dirty="0" err="1">
                <a:solidFill>
                  <a:srgbClr val="000000"/>
                </a:solidFill>
                <a:latin typeface="Consolas"/>
              </a:rPr>
              <a:t>ManagementFactory.getRuntimeMXBean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pl-PL" sz="1400" i="1" dirty="0" err="1">
                <a:solidFill>
                  <a:srgbClr val="000000"/>
                </a:solidFill>
                <a:latin typeface="Consolas"/>
              </a:rPr>
              <a:t>getName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endParaRPr lang="pl-PL" sz="1400" dirty="0">
              <a:latin typeface="Consolas"/>
            </a:endParaRP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Promise&lt;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Double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400" dirty="0" err="1">
                <a:solidFill>
                  <a:srgbClr val="6A3E3E"/>
                </a:solidFill>
                <a:latin typeface="Consolas"/>
              </a:rPr>
              <a:t>addResult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dirty="0" err="1">
                <a:solidFill>
                  <a:srgbClr val="0000C0"/>
                </a:solidFill>
                <a:latin typeface="Consolas"/>
              </a:rPr>
              <a:t>opsClient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.add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>
                <a:solidFill>
                  <a:srgbClr val="6A3E3E"/>
                </a:solidFill>
                <a:latin typeface="Consolas"/>
              </a:rPr>
              <a:t>a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400" dirty="0">
                <a:solidFill>
                  <a:srgbClr val="6A3E3E"/>
                </a:solidFill>
                <a:latin typeface="Consolas"/>
              </a:rPr>
              <a:t>b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Promise&lt;Double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subtractResult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opsClient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.subtract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addResult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Promise&lt;Double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multiplResult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opsClient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.multiply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subtractResult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Promise&lt;Double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divideResult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opsClient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.divide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multiplResult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l-PL" sz="1400" dirty="0">
              <a:latin typeface="Consolas"/>
            </a:endParaRP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List&lt;Promise&lt;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Double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&gt;&gt; </a:t>
            </a:r>
            <a:r>
              <a:rPr lang="pl-PL" sz="1400" dirty="0" err="1">
                <a:solidFill>
                  <a:srgbClr val="6A3E3E"/>
                </a:solidFill>
                <a:latin typeface="Consolas"/>
              </a:rPr>
              <a:t>addends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>
                <a:solidFill>
                  <a:srgbClr val="000000"/>
                </a:solidFill>
                <a:latin typeface="Consolas"/>
              </a:rPr>
              <a:t>ArrayList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&lt;&gt;();</a:t>
            </a:r>
          </a:p>
          <a:p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addends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addResult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addends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subtractResult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addends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multiplResult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addends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divideResult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l-PL" sz="1400" dirty="0">
              <a:latin typeface="Consolas"/>
            </a:endParaRP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Promise&lt;List&lt;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Double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&gt;&gt; </a:t>
            </a:r>
            <a:r>
              <a:rPr lang="pl-PL" sz="1400" dirty="0" err="1">
                <a:solidFill>
                  <a:srgbClr val="6A3E3E"/>
                </a:solidFill>
                <a:latin typeface="Consolas"/>
              </a:rPr>
              <a:t>addendsAsPromise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Promises.</a:t>
            </a:r>
            <a:r>
              <a:rPr lang="pl-PL" sz="1400" i="1" dirty="0" err="1">
                <a:solidFill>
                  <a:srgbClr val="000000"/>
                </a:solidFill>
                <a:latin typeface="Consolas"/>
              </a:rPr>
              <a:t>listOfPromisesToPromise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i="1" dirty="0" err="1">
                <a:solidFill>
                  <a:srgbClr val="6A3E3E"/>
                </a:solidFill>
                <a:latin typeface="Consolas"/>
              </a:rPr>
              <a:t>addends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Promise&lt;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Double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400" dirty="0" err="1">
                <a:solidFill>
                  <a:srgbClr val="6A3E3E"/>
                </a:solidFill>
                <a:latin typeface="Consolas"/>
              </a:rPr>
              <a:t>sumResults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dirty="0" err="1">
                <a:solidFill>
                  <a:srgbClr val="0000C0"/>
                </a:solidFill>
                <a:latin typeface="Consolas"/>
              </a:rPr>
              <a:t>opsClient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.sum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 err="1">
                <a:solidFill>
                  <a:srgbClr val="6A3E3E"/>
                </a:solidFill>
                <a:latin typeface="Consolas"/>
              </a:rPr>
              <a:t>addendsAsPromise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err="1" smtClean="0">
                <a:solidFill>
                  <a:srgbClr val="0000C0"/>
                </a:solidFill>
                <a:latin typeface="Consolas"/>
              </a:rPr>
              <a:t>resultClient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.display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Promise.</a:t>
            </a:r>
            <a:r>
              <a:rPr lang="pl-PL" sz="1400" i="1" dirty="0" err="1" smtClean="0">
                <a:solidFill>
                  <a:srgbClr val="000000"/>
                </a:solidFill>
                <a:latin typeface="Consolas"/>
              </a:rPr>
              <a:t>asPromise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400" i="1" dirty="0" err="1">
                <a:solidFill>
                  <a:srgbClr val="2A00FF"/>
                </a:solidFill>
                <a:latin typeface="Consolas"/>
              </a:rPr>
              <a:t>wfResult</a:t>
            </a:r>
            <a:r>
              <a:rPr lang="pl-PL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), </a:t>
            </a:r>
            <a:r>
              <a:rPr lang="pl-PL" sz="1400" i="1" dirty="0" err="1">
                <a:solidFill>
                  <a:srgbClr val="6A3E3E"/>
                </a:solidFill>
                <a:latin typeface="Consolas"/>
              </a:rPr>
              <a:t>sumResults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400" i="1" dirty="0" err="1">
                <a:solidFill>
                  <a:srgbClr val="6A3E3E"/>
                </a:solidFill>
                <a:latin typeface="Consolas"/>
              </a:rPr>
              <a:t>processId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>
                <a:solidFill>
                  <a:srgbClr val="6A3E3E"/>
                </a:solidFill>
                <a:latin typeface="Consolas"/>
              </a:rPr>
              <a:t>sumResults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;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20812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Exercise 2. Parallel workflow </a:t>
            </a:r>
            <a:endParaRPr lang="pl-PL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visio\workflowParallel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" y="2636912"/>
            <a:ext cx="7130752" cy="296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973" y="6003379"/>
            <a:ext cx="570547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Implement workflow logic as per shown in </a:t>
            </a:r>
            <a:br>
              <a:rPr lang="en-US" sz="2400" dirty="0" smtClean="0"/>
            </a:br>
            <a:r>
              <a:rPr lang="en-US" sz="2400" dirty="0" smtClean="0"/>
              <a:t>the following diagram and then test the solution with </a:t>
            </a:r>
            <a:r>
              <a:rPr lang="en-US" sz="2400" dirty="0" err="1" smtClean="0"/>
              <a:t>JUnit</a:t>
            </a:r>
            <a:r>
              <a:rPr lang="en-US" sz="2400" dirty="0" smtClean="0"/>
              <a:t>:</a:t>
            </a:r>
            <a:endParaRPr lang="pl-PL" sz="2400" dirty="0"/>
          </a:p>
        </p:txBody>
      </p:sp>
      <p:sp>
        <p:nvSpPr>
          <p:cNvPr id="4" name="Curved Right Arrow 3"/>
          <p:cNvSpPr/>
          <p:nvPr/>
        </p:nvSpPr>
        <p:spPr>
          <a:xfrm>
            <a:off x="2112288" y="5047659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49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Exercise 3. </a:t>
            </a:r>
            <a:r>
              <a:rPr lang="en-US" sz="3600" dirty="0"/>
              <a:t>“Mix of both” </a:t>
            </a:r>
            <a:r>
              <a:rPr lang="en-US" sz="3600" dirty="0" smtClean="0"/>
              <a:t>workflow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Implement workflow logic as per shown in </a:t>
            </a:r>
            <a:br>
              <a:rPr lang="en-US" sz="2400" dirty="0" smtClean="0"/>
            </a:br>
            <a:r>
              <a:rPr lang="en-US" sz="2400" dirty="0" smtClean="0"/>
              <a:t>the following diagram and then test the solution with </a:t>
            </a:r>
            <a:r>
              <a:rPr lang="en-US" sz="2400" dirty="0" err="1" smtClean="0"/>
              <a:t>JUnit</a:t>
            </a:r>
            <a:r>
              <a:rPr lang="en-US" sz="2400" dirty="0" smtClean="0"/>
              <a:t>:</a:t>
            </a:r>
            <a:endParaRPr lang="pl-PL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visio\workflowMixed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42" y="3165187"/>
            <a:ext cx="8656138" cy="178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rved Right Arrow 5"/>
          <p:cNvSpPr/>
          <p:nvPr/>
        </p:nvSpPr>
        <p:spPr>
          <a:xfrm>
            <a:off x="1380768" y="4589112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436" y="5532699"/>
            <a:ext cx="5479733" cy="19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35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Exercise 4. Mix workflow in real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Run Mix workflow in real AWS settings and examine the steps via AWS SWF console</a:t>
            </a:r>
            <a:endParaRPr lang="pl-PL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02" y="2552700"/>
            <a:ext cx="22193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40" y="3573016"/>
            <a:ext cx="27813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007" y="2990850"/>
            <a:ext cx="5563465" cy="347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26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  <a:r>
              <a:rPr lang="en-US" dirty="0" smtClean="0"/>
              <a:t>. Outcome</a:t>
            </a: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70" y="2204864"/>
            <a:ext cx="5184576" cy="4405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412776"/>
            <a:ext cx="5184576" cy="1910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802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rved Down Arrow 3"/>
          <p:cNvSpPr/>
          <p:nvPr/>
        </p:nvSpPr>
        <p:spPr>
          <a:xfrm rot="1355150">
            <a:off x="2788368" y="5124541"/>
            <a:ext cx="1296144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03307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Exercise 5. Build your own Data Processing flow</a:t>
            </a:r>
            <a:endParaRPr lang="pl-P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Build and run your own Data Processing flow using the distributed, independent remote services</a:t>
            </a:r>
          </a:p>
          <a:p>
            <a:r>
              <a:rPr lang="en-US" sz="2400" dirty="0" smtClean="0"/>
              <a:t>So, check </a:t>
            </a:r>
            <a:r>
              <a:rPr lang="en-US" sz="2400" dirty="0"/>
              <a:t>out </a:t>
            </a:r>
            <a:r>
              <a:rPr lang="en-US" sz="2400" b="1" dirty="0" smtClean="0"/>
              <a:t>exercise-</a:t>
            </a:r>
            <a:r>
              <a:rPr lang="en-US" sz="2400" b="1" dirty="0" err="1" smtClean="0"/>
              <a:t>wf</a:t>
            </a:r>
            <a:r>
              <a:rPr lang="en-US" sz="2400" b="1" dirty="0" smtClean="0"/>
              <a:t>-service</a:t>
            </a:r>
            <a:r>
              <a:rPr lang="en-US" sz="2400" dirty="0" smtClean="0"/>
              <a:t> from </a:t>
            </a:r>
            <a:r>
              <a:rPr lang="en-US" sz="2400" dirty="0" err="1"/>
              <a:t>github</a:t>
            </a:r>
            <a:r>
              <a:rPr lang="en-US" sz="2400" dirty="0"/>
              <a:t>: https://github.com/smolnik/exercise-wf-service.git</a:t>
            </a:r>
            <a:br>
              <a:rPr lang="en-US" sz="2400" dirty="0"/>
            </a:br>
            <a:r>
              <a:rPr lang="en-US" sz="2400" dirty="0"/>
              <a:t>or retrieve the Eclipse project from: s3</a:t>
            </a:r>
            <a:r>
              <a:rPr lang="en-US" sz="2400" dirty="0" smtClean="0"/>
              <a:t>…</a:t>
            </a:r>
          </a:p>
          <a:p>
            <a:r>
              <a:rPr lang="en-US" sz="2400" dirty="0" smtClean="0"/>
              <a:t>Run your own </a:t>
            </a:r>
            <a:r>
              <a:rPr lang="en-US" sz="2400" b="1" dirty="0" smtClean="0"/>
              <a:t>all-services</a:t>
            </a:r>
            <a:r>
              <a:rPr lang="en-US" sz="2400" dirty="0" smtClean="0"/>
              <a:t> EC2 instance to provision remote services</a:t>
            </a:r>
            <a:endParaRPr lang="pl-PL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visio\dataProcessingWorkflow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98183"/>
            <a:ext cx="2602439" cy="149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6037287"/>
            <a:ext cx="62388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80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Brief overview of AWS workflow components</a:t>
            </a:r>
          </a:p>
          <a:p>
            <a:r>
              <a:rPr lang="en-US" sz="2400" dirty="0" smtClean="0"/>
              <a:t>Eclipse SDK setup</a:t>
            </a:r>
          </a:p>
          <a:p>
            <a:r>
              <a:rPr lang="en-US" sz="2400" dirty="0" err="1" smtClean="0"/>
              <a:t>DataProcessingWorkflow</a:t>
            </a:r>
            <a:r>
              <a:rPr lang="en-US" sz="2400" dirty="0" smtClean="0"/>
              <a:t> walkthrough</a:t>
            </a:r>
          </a:p>
          <a:p>
            <a:r>
              <a:rPr lang="en-US" sz="2400" dirty="0"/>
              <a:t>Exercise 1. Sequential workflow</a:t>
            </a:r>
          </a:p>
          <a:p>
            <a:r>
              <a:rPr lang="en-US" sz="2400" dirty="0"/>
              <a:t>Exercise 2. Parallel workflow </a:t>
            </a:r>
          </a:p>
          <a:p>
            <a:r>
              <a:rPr lang="en-US" sz="2400" dirty="0"/>
              <a:t>Exercise 3. “Mix of both” workflow</a:t>
            </a:r>
          </a:p>
          <a:p>
            <a:r>
              <a:rPr lang="en-US" sz="2400" dirty="0"/>
              <a:t>Exercise 4. Mix workflow in real</a:t>
            </a:r>
          </a:p>
          <a:p>
            <a:r>
              <a:rPr lang="en-US" sz="2400" dirty="0"/>
              <a:t>Exercise 5. Build your own Data Processing flow</a:t>
            </a:r>
          </a:p>
          <a:p>
            <a:r>
              <a:rPr lang="en-US" sz="2400" dirty="0"/>
              <a:t>AWS SWF’ timeouts and limits</a:t>
            </a:r>
            <a:endParaRPr lang="pl-PL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7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03307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Exercise 5. Build your own Data Processing flow</a:t>
            </a:r>
            <a:endParaRPr lang="pl-P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(Optional) If you’d like to deploy the app into the AWS Cloud, set the </a:t>
            </a:r>
            <a:r>
              <a:rPr lang="en-US" sz="2400" dirty="0" err="1" smtClean="0"/>
              <a:t>param</a:t>
            </a:r>
            <a:r>
              <a:rPr lang="en-US" sz="2400" dirty="0" smtClean="0"/>
              <a:t> </a:t>
            </a:r>
            <a:r>
              <a:rPr lang="en-US" sz="2400" b="1" dirty="0" err="1" smtClean="0"/>
              <a:t>environmentName</a:t>
            </a:r>
            <a:r>
              <a:rPr lang="en-US" sz="2400" dirty="0" smtClean="0"/>
              <a:t> to value of your account name (e.g. student007)</a:t>
            </a:r>
            <a:endParaRPr lang="en-US" sz="2400" dirty="0"/>
          </a:p>
          <a:p>
            <a:endParaRPr lang="pl-PL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309" y="3064233"/>
            <a:ext cx="595312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44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Timeouts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63722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933056"/>
            <a:ext cx="5760640" cy="2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18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AWS SWF’ limits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636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sz="1400" dirty="0">
                <a:hlinkClick r:id="rId2"/>
              </a:rPr>
              <a:t>http://</a:t>
            </a:r>
            <a:r>
              <a:rPr lang="pl-PL" sz="1400" dirty="0" smtClean="0">
                <a:hlinkClick r:id="rId2"/>
              </a:rPr>
              <a:t>docs.aws.amazon.com/amazonswf/latest/developerguide/swf-dg-limits.html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and a little bit more…</a:t>
            </a:r>
          </a:p>
          <a:p>
            <a:pPr marL="0" indent="0">
              <a:buNone/>
            </a:pPr>
            <a:endParaRPr lang="pl-PL" sz="1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39"/>
            <a:ext cx="7344816" cy="389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36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SWF Workflow Architecture</a:t>
            </a:r>
            <a:endParaRPr lang="pl-PL" sz="3600" dirty="0"/>
          </a:p>
        </p:txBody>
      </p:sp>
      <p:pic>
        <p:nvPicPr>
          <p:cNvPr id="4" name="Picture 2" descr="The different entities or &quot;actors&quot; in an Amazon SWF workflow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667620"/>
            <a:ext cx="5299619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117655" y="1665283"/>
            <a:ext cx="938156" cy="1008112"/>
            <a:chOff x="4582610" y="1298760"/>
            <a:chExt cx="938156" cy="1008112"/>
          </a:xfrm>
        </p:grpSpPr>
        <p:pic>
          <p:nvPicPr>
            <p:cNvPr id="6" name="Picture 5" descr="SWF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928" y="1298760"/>
              <a:ext cx="731520" cy="73152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582610" y="2145289"/>
              <a:ext cx="938156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 smtClean="0"/>
                <a:t>Amazon</a:t>
              </a:r>
              <a:r>
                <a:rPr lang="en-US" sz="1000" dirty="0" smtClean="0"/>
                <a:t> SWF</a:t>
              </a:r>
              <a:endParaRPr lang="en-US" sz="1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23622" y="2852936"/>
            <a:ext cx="731520" cy="938130"/>
            <a:chOff x="5873750" y="1298760"/>
            <a:chExt cx="731520" cy="938130"/>
          </a:xfrm>
        </p:grpSpPr>
        <p:pic>
          <p:nvPicPr>
            <p:cNvPr id="9" name="Picture 8" descr="SWF-Decider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3750" y="1298760"/>
              <a:ext cx="731520" cy="73152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973634" y="2075307"/>
              <a:ext cx="53175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 smtClean="0"/>
                <a:t>Decider</a:t>
              </a:r>
              <a:endParaRPr lang="en-US" sz="105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23622" y="5157192"/>
            <a:ext cx="731520" cy="973930"/>
            <a:chOff x="7130976" y="1298760"/>
            <a:chExt cx="731520" cy="973930"/>
          </a:xfrm>
        </p:grpSpPr>
        <p:pic>
          <p:nvPicPr>
            <p:cNvPr id="12" name="Picture 11" descr="SWF-Worker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976" y="1298760"/>
              <a:ext cx="731520" cy="73152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194931" y="2057623"/>
              <a:ext cx="603610" cy="2150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 smtClean="0"/>
                <a:t>Worker</a:t>
              </a:r>
              <a:endParaRPr lang="en-US" sz="105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74636" y="4077632"/>
            <a:ext cx="429492" cy="563880"/>
            <a:chOff x="825955" y="3124200"/>
            <a:chExt cx="603610" cy="792480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825955" y="3124200"/>
              <a:ext cx="603610" cy="792480"/>
            </a:xfrm>
            <a:prstGeom prst="roundRect">
              <a:avLst/>
            </a:prstGeom>
            <a:solidFill>
              <a:schemeClr val="accent3"/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30" y="3161069"/>
              <a:ext cx="528707" cy="707232"/>
            </a:xfrm>
            <a:prstGeom prst="rect">
              <a:avLst/>
            </a:prstGeom>
            <a:noFill/>
            <a:ln w="25400">
              <a:solidFill>
                <a:srgbClr val="FFC000">
                  <a:alpha val="0"/>
                </a:srgbClr>
              </a:solidFill>
            </a:ln>
          </p:spPr>
        </p:pic>
      </p:grpSp>
      <p:sp>
        <p:nvSpPr>
          <p:cNvPr id="17" name="TextBox 16"/>
          <p:cNvSpPr txBox="1"/>
          <p:nvPr/>
        </p:nvSpPr>
        <p:spPr>
          <a:xfrm>
            <a:off x="1182873" y="4779585"/>
            <a:ext cx="80771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 smtClean="0"/>
              <a:t>Activity</a:t>
            </a:r>
            <a:endParaRPr lang="en-US" sz="1000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9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Amazon SWF</a:t>
            </a:r>
            <a:endParaRPr lang="pl-PL" sz="36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03" y="2708920"/>
            <a:ext cx="7967897" cy="371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49469" y="1715003"/>
            <a:ext cx="7010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 </a:t>
            </a:r>
            <a:r>
              <a:rPr lang="en-US" sz="2000" dirty="0"/>
              <a:t>reliable central hub through which data is exchanged between the decider, the activity workers, and other relevant entities such as the person administering the </a:t>
            </a:r>
            <a:r>
              <a:rPr lang="en-US" sz="2000" dirty="0" smtClean="0"/>
              <a:t>workflow.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2703" y="1700808"/>
            <a:ext cx="938156" cy="1025679"/>
            <a:chOff x="4582610" y="1298760"/>
            <a:chExt cx="938156" cy="1025679"/>
          </a:xfrm>
        </p:grpSpPr>
        <p:pic>
          <p:nvPicPr>
            <p:cNvPr id="7" name="Picture 6" descr="SWF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928" y="1298760"/>
              <a:ext cx="731520" cy="73152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582610" y="2162856"/>
              <a:ext cx="938156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 smtClean="0"/>
                <a:t>Amazon SWF</a:t>
              </a:r>
              <a:endParaRPr lang="en-US" sz="1050" dirty="0"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9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Decider</a:t>
            </a:r>
            <a:endParaRPr lang="pl-PL" sz="3600" dirty="0"/>
          </a:p>
        </p:txBody>
      </p:sp>
      <p:sp>
        <p:nvSpPr>
          <p:cNvPr id="4" name="Rectangle 3"/>
          <p:cNvSpPr/>
          <p:nvPr/>
        </p:nvSpPr>
        <p:spPr>
          <a:xfrm>
            <a:off x="1749469" y="1708758"/>
            <a:ext cx="7010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decider is an implementation of a workflow's coordination </a:t>
            </a:r>
            <a:r>
              <a:rPr lang="en-US" sz="2000" dirty="0" smtClean="0"/>
              <a:t>logic. </a:t>
            </a:r>
            <a:r>
              <a:rPr lang="en-US" sz="2000" dirty="0"/>
              <a:t>Deciders control the flow of activity tasks in a workflow execution.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75593" y="1628800"/>
            <a:ext cx="731520" cy="953671"/>
            <a:chOff x="5873750" y="1298760"/>
            <a:chExt cx="731520" cy="953671"/>
          </a:xfrm>
        </p:grpSpPr>
        <p:pic>
          <p:nvPicPr>
            <p:cNvPr id="6" name="Picture 5" descr="SWF-Decider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3750" y="1298760"/>
              <a:ext cx="731520" cy="73152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973634" y="2090848"/>
              <a:ext cx="53175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 smtClean="0"/>
                <a:t>Decider</a:t>
              </a:r>
              <a:endParaRPr lang="en-US" sz="1000" dirty="0"/>
            </a:p>
          </p:txBody>
        </p:sp>
      </p:grp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793" y="2924944"/>
            <a:ext cx="4889503" cy="259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3755493" y="5649808"/>
            <a:ext cx="1680603" cy="731520"/>
            <a:chOff x="4685928" y="1298760"/>
            <a:chExt cx="1680603" cy="731520"/>
          </a:xfrm>
        </p:grpSpPr>
        <p:pic>
          <p:nvPicPr>
            <p:cNvPr id="10" name="Picture 9" descr="SWF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928" y="1298760"/>
              <a:ext cx="731520" cy="73152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428375" y="1587576"/>
              <a:ext cx="93815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Amazon SWF</a:t>
              </a:r>
              <a:endParaRPr lang="en-US" sz="1000" dirty="0"/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41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Workers and Activities</a:t>
            </a:r>
            <a:endParaRPr lang="pl-PL" sz="3600" dirty="0"/>
          </a:p>
        </p:txBody>
      </p:sp>
      <p:sp>
        <p:nvSpPr>
          <p:cNvPr id="4" name="Rectangle 3"/>
          <p:cNvSpPr/>
          <p:nvPr/>
        </p:nvSpPr>
        <p:spPr>
          <a:xfrm>
            <a:off x="1547664" y="1484784"/>
            <a:ext cx="721501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An </a:t>
            </a:r>
            <a:r>
              <a:rPr lang="en-US" sz="2000" dirty="0" smtClean="0"/>
              <a:t>Activity Worker </a:t>
            </a:r>
            <a:r>
              <a:rPr lang="en-US" sz="2000" dirty="0"/>
              <a:t>is a process or thread that </a:t>
            </a:r>
            <a:r>
              <a:rPr lang="en-US" sz="2000" dirty="0" smtClean="0"/>
              <a:t>performs the </a:t>
            </a:r>
            <a:r>
              <a:rPr lang="en-US" sz="2000" dirty="0"/>
              <a:t>activity tasks that are part of the workflow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 Activity Task </a:t>
            </a:r>
            <a:r>
              <a:rPr lang="en-US" sz="2000" dirty="0"/>
              <a:t>represents one of the tasks that </a:t>
            </a:r>
            <a:r>
              <a:rPr lang="en-US" sz="2000" dirty="0" smtClean="0"/>
              <a:t>is </a:t>
            </a:r>
            <a:r>
              <a:rPr lang="en-US" sz="2000" dirty="0"/>
              <a:t>identified in the </a:t>
            </a:r>
            <a:r>
              <a:rPr lang="en-US" sz="2000" dirty="0" smtClean="0"/>
              <a:t>application.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Each Activity Worker </a:t>
            </a:r>
            <a:r>
              <a:rPr lang="en-US" sz="2000" dirty="0"/>
              <a:t>polls Amazon SWF for new tasks that are appropriate for that A</a:t>
            </a:r>
            <a:r>
              <a:rPr lang="en-US" sz="2000" dirty="0" smtClean="0"/>
              <a:t>ctivity Worker </a:t>
            </a:r>
            <a:r>
              <a:rPr lang="en-US" sz="2000" dirty="0"/>
              <a:t>to </a:t>
            </a:r>
            <a:r>
              <a:rPr lang="en-US" sz="2000" dirty="0" smtClean="0"/>
              <a:t>perform.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762000" y="1439468"/>
            <a:ext cx="731520" cy="953982"/>
            <a:chOff x="7130976" y="1298760"/>
            <a:chExt cx="731520" cy="953982"/>
          </a:xfrm>
        </p:grpSpPr>
        <p:pic>
          <p:nvPicPr>
            <p:cNvPr id="6" name="Picture 5" descr="SWF-Worker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976" y="1298760"/>
              <a:ext cx="731520" cy="73152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194931" y="2091159"/>
              <a:ext cx="60361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 smtClean="0"/>
                <a:t>Worker</a:t>
              </a:r>
              <a:endParaRPr lang="en-US" sz="1050" dirty="0"/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221088"/>
            <a:ext cx="5400600" cy="21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7023883" y="3861048"/>
            <a:ext cx="1724581" cy="731520"/>
            <a:chOff x="4685928" y="1298760"/>
            <a:chExt cx="1724581" cy="731520"/>
          </a:xfrm>
        </p:grpSpPr>
        <p:pic>
          <p:nvPicPr>
            <p:cNvPr id="10" name="Picture 9" descr="SWF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928" y="1298760"/>
              <a:ext cx="731520" cy="73152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472353" y="1587576"/>
              <a:ext cx="938156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 smtClean="0"/>
                <a:t>Amazon SWF</a:t>
              </a:r>
              <a:endParaRPr lang="en-US" sz="105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13014" y="2818387"/>
            <a:ext cx="429492" cy="563880"/>
            <a:chOff x="825955" y="3124200"/>
            <a:chExt cx="603610" cy="792480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25955" y="3124200"/>
              <a:ext cx="603610" cy="792480"/>
            </a:xfrm>
            <a:prstGeom prst="roundRect">
              <a:avLst/>
            </a:prstGeom>
            <a:solidFill>
              <a:schemeClr val="accent3"/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30" y="3161069"/>
              <a:ext cx="528707" cy="707232"/>
            </a:xfrm>
            <a:prstGeom prst="rect">
              <a:avLst/>
            </a:prstGeom>
            <a:noFill/>
            <a:ln w="25400">
              <a:solidFill>
                <a:srgbClr val="FFC000">
                  <a:alpha val="0"/>
                </a:srgbClr>
              </a:solidFill>
            </a:ln>
          </p:spPr>
        </p:pic>
      </p:grpSp>
      <p:sp>
        <p:nvSpPr>
          <p:cNvPr id="15" name="TextBox 14"/>
          <p:cNvSpPr txBox="1"/>
          <p:nvPr/>
        </p:nvSpPr>
        <p:spPr>
          <a:xfrm>
            <a:off x="728755" y="3537883"/>
            <a:ext cx="807719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 smtClean="0"/>
              <a:t>Activity Task</a:t>
            </a:r>
            <a:endParaRPr lang="en-US" sz="1050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60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Activities as an Endpoint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Activities can play a role of a regular Endpoint as HTTP, REST, JMS, AMQP </a:t>
            </a:r>
            <a:r>
              <a:rPr lang="en-US" sz="2400" dirty="0"/>
              <a:t>one at the Boundary layer</a:t>
            </a:r>
          </a:p>
          <a:p>
            <a:pPr marL="0" indent="0">
              <a:buNone/>
            </a:pPr>
            <a:endParaRPr lang="pl-PL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293096"/>
            <a:ext cx="4766295" cy="2229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45048"/>
            <a:ext cx="7006605" cy="883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C:\Users\asmolnik\AppData\Local\Microsoft\Windows\Temporary Internet Files\Content.IE5\JXD7E186\MC900432614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36504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/>
          <p:cNvSpPr/>
          <p:nvPr/>
        </p:nvSpPr>
        <p:spPr>
          <a:xfrm>
            <a:off x="1187624" y="3573016"/>
            <a:ext cx="257371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Left Arrow 7"/>
          <p:cNvSpPr/>
          <p:nvPr/>
        </p:nvSpPr>
        <p:spPr>
          <a:xfrm>
            <a:off x="2483768" y="5242355"/>
            <a:ext cx="720080" cy="2748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1402648" y="3635732"/>
            <a:ext cx="5833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AWS SWF Endpoint invokes core business service Digest</a:t>
            </a:r>
            <a:endParaRPr lang="pl-PL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427984" y="4509120"/>
            <a:ext cx="3038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RESTful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Endpoint (JAX-RS)</a:t>
            </a:r>
            <a:endParaRPr lang="pl-PL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64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Live cooking: </a:t>
            </a:r>
            <a:r>
              <a:rPr lang="pl-PL" sz="3600" dirty="0" err="1" smtClean="0"/>
              <a:t>DataProcessingWorkflow</a:t>
            </a:r>
            <a:endParaRPr lang="pl-PL" sz="3600" dirty="0"/>
          </a:p>
        </p:txBody>
      </p:sp>
      <p:sp>
        <p:nvSpPr>
          <p:cNvPr id="10" name="Rectangle 9"/>
          <p:cNvSpPr/>
          <p:nvPr/>
        </p:nvSpPr>
        <p:spPr>
          <a:xfrm>
            <a:off x="2552252" y="1412776"/>
            <a:ext cx="4324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>
                <a:solidFill>
                  <a:prstClr val="black"/>
                </a:solidFill>
                <a:latin typeface="Calibri"/>
              </a:rPr>
              <a:t>http://wf.adamsmolnik.com/data-uploader/</a:t>
            </a:r>
            <a:endParaRPr lang="pl-PL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81" y="2065215"/>
            <a:ext cx="4534742" cy="213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610" y="2065215"/>
            <a:ext cx="408622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38180"/>
            <a:ext cx="6417146" cy="2060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urved Left Arrow 10"/>
          <p:cNvSpPr/>
          <p:nvPr/>
        </p:nvSpPr>
        <p:spPr>
          <a:xfrm>
            <a:off x="6372200" y="3501008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2" name="Notched Right Arrow 11"/>
          <p:cNvSpPr/>
          <p:nvPr/>
        </p:nvSpPr>
        <p:spPr>
          <a:xfrm>
            <a:off x="4385680" y="3284984"/>
            <a:ext cx="834392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158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err="1" smtClean="0"/>
              <a:t>DataProcessingWorkflow</a:t>
            </a:r>
            <a:r>
              <a:rPr lang="en-US" sz="3600" dirty="0" smtClean="0"/>
              <a:t> layout</a:t>
            </a:r>
            <a:endParaRPr lang="pl-PL" sz="3600" dirty="0"/>
          </a:p>
        </p:txBody>
      </p:sp>
      <p:pic>
        <p:nvPicPr>
          <p:cNvPr id="2050" name="Picture 2" descr="C:\visio\dataProcessingWorkflow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69" y="1340768"/>
            <a:ext cx="8640960" cy="496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21088"/>
            <a:ext cx="2376264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900" y="6283682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9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ofthand script"/>
        <a:ea typeface=""/>
        <a:cs typeface=""/>
      </a:majorFont>
      <a:minorFont>
        <a:latin typeface="Softhand scri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520</Words>
  <Application>Microsoft Office PowerPoint</Application>
  <PresentationFormat>On-screen Show (4:3)</PresentationFormat>
  <Paragraphs>113</Paragraphs>
  <Slides>22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Build workflow in the Cloud </vt:lpstr>
      <vt:lpstr>Agenda</vt:lpstr>
      <vt:lpstr>SWF Workflow Architecture</vt:lpstr>
      <vt:lpstr>Amazon SWF</vt:lpstr>
      <vt:lpstr>Decider</vt:lpstr>
      <vt:lpstr>Workers and Activities</vt:lpstr>
      <vt:lpstr>Activities as an Endpoint</vt:lpstr>
      <vt:lpstr>Live cooking: DataProcessingWorkflow</vt:lpstr>
      <vt:lpstr>DataProcessingWorkflow layout</vt:lpstr>
      <vt:lpstr>Promise vs. Future</vt:lpstr>
      <vt:lpstr>Eclipse Setup</vt:lpstr>
      <vt:lpstr>Exercises - Prerequisites</vt:lpstr>
      <vt:lpstr>Exercise 1. Sequential workflow</vt:lpstr>
      <vt:lpstr>Exercise 1. Solution</vt:lpstr>
      <vt:lpstr>Exercise 2. Parallel workflow </vt:lpstr>
      <vt:lpstr>Exercise 3. “Mix of both” workflow</vt:lpstr>
      <vt:lpstr>Exercise 4. Mix workflow in real</vt:lpstr>
      <vt:lpstr>Exercise 4. Outcome</vt:lpstr>
      <vt:lpstr>Exercise 5. Build your own Data Processing flow</vt:lpstr>
      <vt:lpstr>Exercise 5. Build your own Data Processing flow</vt:lpstr>
      <vt:lpstr>Timeouts</vt:lpstr>
      <vt:lpstr>AWS SWF’ limits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Smolnik, Adam</dc:creator>
  <cp:lastModifiedBy>Smolnik, Adam</cp:lastModifiedBy>
  <cp:revision>166</cp:revision>
  <dcterms:created xsi:type="dcterms:W3CDTF">2014-09-06T12:16:46Z</dcterms:created>
  <dcterms:modified xsi:type="dcterms:W3CDTF">2014-09-20T18:56:16Z</dcterms:modified>
</cp:coreProperties>
</file>