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74" r:id="rId5"/>
    <p:sldId id="287" r:id="rId6"/>
    <p:sldId id="300" r:id="rId7"/>
    <p:sldId id="258" r:id="rId8"/>
    <p:sldId id="290" r:id="rId9"/>
    <p:sldId id="291" r:id="rId10"/>
    <p:sldId id="308" r:id="rId11"/>
    <p:sldId id="265" r:id="rId12"/>
    <p:sldId id="263" r:id="rId13"/>
    <p:sldId id="288" r:id="rId14"/>
    <p:sldId id="264" r:id="rId15"/>
    <p:sldId id="266" r:id="rId16"/>
    <p:sldId id="301" r:id="rId17"/>
    <p:sldId id="267" r:id="rId18"/>
    <p:sldId id="261" r:id="rId19"/>
    <p:sldId id="273" r:id="rId20"/>
    <p:sldId id="268" r:id="rId21"/>
    <p:sldId id="269" r:id="rId22"/>
    <p:sldId id="272" r:id="rId23"/>
    <p:sldId id="271" r:id="rId24"/>
    <p:sldId id="270" r:id="rId25"/>
    <p:sldId id="276" r:id="rId26"/>
    <p:sldId id="277" r:id="rId27"/>
    <p:sldId id="278" r:id="rId28"/>
    <p:sldId id="302" r:id="rId29"/>
    <p:sldId id="259" r:id="rId30"/>
    <p:sldId id="279" r:id="rId31"/>
    <p:sldId id="295" r:id="rId32"/>
    <p:sldId id="304" r:id="rId33"/>
    <p:sldId id="305" r:id="rId34"/>
    <p:sldId id="306" r:id="rId35"/>
    <p:sldId id="309" r:id="rId36"/>
    <p:sldId id="307" r:id="rId37"/>
    <p:sldId id="285" r:id="rId38"/>
    <p:sldId id="303" r:id="rId39"/>
    <p:sldId id="289" r:id="rId40"/>
    <p:sldId id="298" r:id="rId41"/>
    <p:sldId id="293" r:id="rId42"/>
    <p:sldId id="280" r:id="rId43"/>
    <p:sldId id="294" r:id="rId44"/>
    <p:sldId id="283" r:id="rId45"/>
    <p:sldId id="282" r:id="rId46"/>
    <p:sldId id="296" r:id="rId47"/>
    <p:sldId id="286" r:id="rId48"/>
    <p:sldId id="297" r:id="rId49"/>
    <p:sldId id="299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8275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7257" y="27009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say “</a:t>
            </a:r>
            <a:r>
              <a:rPr lang="en-US" sz="2000" dirty="0"/>
              <a:t>web </a:t>
            </a:r>
            <a:r>
              <a:rPr lang="en-US" sz="2000" dirty="0" smtClean="0"/>
              <a:t>service” or “web app” and</a:t>
            </a:r>
          </a:p>
          <a:p>
            <a:r>
              <a:rPr lang="en-US" sz="2000" dirty="0" smtClean="0"/>
              <a:t>I think of a set of components making up a new notion of “service”: </a:t>
            </a:r>
            <a:r>
              <a:rPr lang="en-US" sz="2000" b="1" u="sng" dirty="0" smtClean="0"/>
              <a:t>“war/ear” file + ASG + ELB</a:t>
            </a:r>
            <a:endParaRPr lang="pl-PL" sz="2000" b="1" u="sng" dirty="0"/>
          </a:p>
        </p:txBody>
      </p:sp>
      <p:pic>
        <p:nvPicPr>
          <p:cNvPr id="4" name="Picture 2" descr="C:\Users\asmolnik\AppData\Local\Microsoft\Windows\Temporary Internet Files\Content.IE5\3AD9IA2Y\MC9000978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8" y="188640"/>
            <a:ext cx="1690688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3784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72348" y="5612854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0912" y="1700808"/>
            <a:ext cx="702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https://github.com/smolnik?tab=repositories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Manifesto</a:t>
            </a:r>
            <a:r>
              <a:rPr lang="pl-PL" sz="3600" dirty="0"/>
              <a:t>: Java Enterprise Edition </a:t>
            </a:r>
            <a:r>
              <a:rPr lang="pl-PL" sz="3600" dirty="0" err="1"/>
              <a:t>Cloud</a:t>
            </a:r>
            <a:r>
              <a:rPr lang="pl-PL" sz="3600" dirty="0"/>
              <a:t> API JSR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3477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https://forums.aws.amazon.com/thread.jspa?threadID=161000&amp;tstart=0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 times setbacks </a:t>
            </a:r>
            <a:r>
              <a:rPr lang="en-US" sz="3600" dirty="0" smtClean="0"/>
              <a:t>happen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issue</a:t>
            </a:r>
          </a:p>
          <a:p>
            <a:pPr marL="0" indent="0">
              <a:buNone/>
            </a:pPr>
            <a:r>
              <a:rPr lang="pl-PL" sz="1600" dirty="0"/>
              <a:t>https://forums.aws.amazon.com/thread.jspa?threadID=160097&amp;tstart=0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77723"/>
            <a:ext cx="6522067" cy="33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Bakery process used by us to bake</a:t>
            </a:r>
            <a:br>
              <a:rPr lang="en-US" dirty="0" smtClean="0"/>
            </a:br>
            <a:r>
              <a:rPr lang="en-US" dirty="0" smtClean="0"/>
              <a:t>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 smtClean="0"/>
              <a:t>Exercise 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" y="2006205"/>
            <a:ext cx="7539629" cy="36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33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77991" y="2725627"/>
            <a:ext cx="5835246" cy="3391887"/>
            <a:chOff x="683568" y="1772816"/>
            <a:chExt cx="7560840" cy="43949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72816"/>
              <a:ext cx="7560840" cy="439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233126" y="4106350"/>
              <a:ext cx="223224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going into Exercise 2.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35" y="1303362"/>
            <a:ext cx="6524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where ELB comes into play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5" y="1515638"/>
            <a:ext cx="8239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3982613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digest</a:t>
            </a:r>
            <a:r>
              <a:rPr lang="pl-PL" dirty="0"/>
              <a:t>-service-no-limit/</a:t>
            </a:r>
            <a:r>
              <a:rPr lang="pl-PL" dirty="0" err="1"/>
              <a:t>hc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comes in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6120680" cy="23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1084"/>
            <a:ext cx="6768752" cy="263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and Alarms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4" y="1988840"/>
            <a:ext cx="7067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Review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9415"/>
            <a:ext cx="8186237" cy="3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at work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8" y="1710934"/>
            <a:ext cx="8496944" cy="162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696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822424" y="2776741"/>
            <a:ext cx="4300002" cy="2521652"/>
          </a:xfrm>
          <a:custGeom>
            <a:avLst/>
            <a:gdLst>
              <a:gd name="connsiteX0" fmla="*/ 4300002 w 4300002"/>
              <a:gd name="connsiteY0" fmla="*/ 2521652 h 2521652"/>
              <a:gd name="connsiteX1" fmla="*/ 3197595 w 4300002"/>
              <a:gd name="connsiteY1" fmla="*/ 2034542 h 2521652"/>
              <a:gd name="connsiteX2" fmla="*/ 1061146 w 4300002"/>
              <a:gd name="connsiteY2" fmla="*/ 2239641 h 2521652"/>
              <a:gd name="connsiteX3" fmla="*/ 1468 w 4300002"/>
              <a:gd name="connsiteY3" fmla="*/ 1051775 h 2521652"/>
              <a:gd name="connsiteX4" fmla="*/ 881685 w 4300002"/>
              <a:gd name="connsiteY4" fmla="*/ 103192 h 2521652"/>
              <a:gd name="connsiteX5" fmla="*/ 2872855 w 4300002"/>
              <a:gd name="connsiteY5" fmla="*/ 69009 h 252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002" h="2521652">
                <a:moveTo>
                  <a:pt x="4300002" y="2521652"/>
                </a:moveTo>
                <a:cubicBezTo>
                  <a:pt x="4018703" y="2301598"/>
                  <a:pt x="3737404" y="2081544"/>
                  <a:pt x="3197595" y="2034542"/>
                </a:cubicBezTo>
                <a:cubicBezTo>
                  <a:pt x="2657786" y="1987540"/>
                  <a:pt x="1593834" y="2403435"/>
                  <a:pt x="1061146" y="2239641"/>
                </a:cubicBezTo>
                <a:cubicBezTo>
                  <a:pt x="528458" y="2075847"/>
                  <a:pt x="31378" y="1407850"/>
                  <a:pt x="1468" y="1051775"/>
                </a:cubicBezTo>
                <a:cubicBezTo>
                  <a:pt x="-28442" y="695700"/>
                  <a:pt x="403121" y="266986"/>
                  <a:pt x="881685" y="103192"/>
                </a:cubicBezTo>
                <a:cubicBezTo>
                  <a:pt x="1360249" y="-60602"/>
                  <a:pt x="2116552" y="4203"/>
                  <a:pt x="2872855" y="690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turning to Exercise 3.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Service has been used to mimic memory- and CPU-intensive </a:t>
            </a:r>
            <a:r>
              <a:rPr lang="en-US" sz="2400" dirty="0"/>
              <a:t>consuming</a:t>
            </a:r>
            <a:r>
              <a:rPr lang="en-US" sz="2400" dirty="0" smtClean="0"/>
              <a:t> work</a:t>
            </a:r>
          </a:p>
          <a:p>
            <a:r>
              <a:rPr lang="en-US" sz="2400" dirty="0"/>
              <a:t>To recall “Message digests are secure one-way hash functions that take arbitrary-sized data and output a fixed-length hash </a:t>
            </a:r>
            <a:r>
              <a:rPr lang="en-US" sz="2400" dirty="0" smtClean="0"/>
              <a:t>value” 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8" y="3861048"/>
            <a:ext cx="8058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-apps/exercise-digest-dispatcher-service.zip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19313"/>
            <a:ext cx="6781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4568528" y="38585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292080" y="49411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7294131" y="438063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031807" cy="34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Scaling down is extremely tricky…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Our approach: Assassin and Seppuku</a:t>
            </a:r>
          </a:p>
          <a:p>
            <a:r>
              <a:rPr lang="en-US" sz="2800" dirty="0" smtClean="0"/>
              <a:t>Think of a “machine” as sort of a</a:t>
            </a:r>
            <a:r>
              <a:rPr lang="en-US" sz="2800" dirty="0"/>
              <a:t> </a:t>
            </a:r>
            <a:r>
              <a:rPr lang="en-US" sz="2800" dirty="0" smtClean="0"/>
              <a:t>process or thread rather than a stable infrastructure component</a:t>
            </a: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7873"/>
            <a:ext cx="6624736" cy="258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the 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6636" y="2749550"/>
            <a:ext cx="6857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say </a:t>
            </a:r>
            <a:r>
              <a:rPr lang="en-US" sz="2800" dirty="0" smtClean="0"/>
              <a:t>“service”, “web service” </a:t>
            </a:r>
            <a:r>
              <a:rPr lang="en-US" sz="2800" dirty="0" smtClean="0"/>
              <a:t>or “web </a:t>
            </a:r>
            <a:r>
              <a:rPr lang="en-US" sz="2800" dirty="0" smtClean="0"/>
              <a:t>app” and </a:t>
            </a:r>
            <a:r>
              <a:rPr lang="en-US" sz="2800" dirty="0" smtClean="0"/>
              <a:t>you typically think of </a:t>
            </a:r>
            <a:r>
              <a:rPr lang="en-US" sz="2800" b="1" dirty="0" smtClean="0"/>
              <a:t>“jar”</a:t>
            </a:r>
            <a:r>
              <a:rPr lang="en-US" sz="2800" dirty="0" smtClean="0"/>
              <a:t>, </a:t>
            </a:r>
            <a:r>
              <a:rPr lang="en-US" sz="2800" b="1" dirty="0" smtClean="0"/>
              <a:t>“</a:t>
            </a:r>
            <a:r>
              <a:rPr lang="en-US" sz="2800" b="1" dirty="0" smtClean="0"/>
              <a:t>war” or “ear” file</a:t>
            </a:r>
            <a:endParaRPr lang="pl-PL" sz="2800" dirty="0"/>
          </a:p>
        </p:txBody>
      </p:sp>
      <p:pic>
        <p:nvPicPr>
          <p:cNvPr id="1026" name="Picture 2" descr="C:\Users\asmolnik\AppData\Local\Microsoft\Windows\Temporary Internet Files\Content.IE5\T0AD01OT\MC900363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2" y="2923682"/>
            <a:ext cx="1849438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915</Words>
  <Application>Microsoft Office PowerPoint</Application>
  <PresentationFormat>On-screen Show (4:3)</PresentationFormat>
  <Paragraphs>189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Build scalable and reliable JEE apps with AWS </vt:lpstr>
      <vt:lpstr>Agenda</vt:lpstr>
      <vt:lpstr>Goals</vt:lpstr>
      <vt:lpstr>AWS Globality</vt:lpstr>
      <vt:lpstr>AWS Console</vt:lpstr>
      <vt:lpstr>Set the appropriate Region</vt:lpstr>
      <vt:lpstr>AWS overview</vt:lpstr>
      <vt:lpstr>AWS Console vs. Java SDK</vt:lpstr>
      <vt:lpstr>PowerPoint Presentation</vt:lpstr>
      <vt:lpstr>PowerPoint Presentation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Manifesto: Java Enterprise Edition Cloud API JSR </vt:lpstr>
      <vt:lpstr>At times setbacks happen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Before going into Exercise 2.</vt:lpstr>
      <vt:lpstr>Exercise 2. Scaling out</vt:lpstr>
      <vt:lpstr>AMI from working instance</vt:lpstr>
      <vt:lpstr>Exercise 2. Go ahead</vt:lpstr>
      <vt:lpstr>This is where ELB comes into play</vt:lpstr>
      <vt:lpstr>ASG comes in</vt:lpstr>
      <vt:lpstr>ASG and Alarms</vt:lpstr>
      <vt:lpstr>ASG Review</vt:lpstr>
      <vt:lpstr>ASG at work</vt:lpstr>
      <vt:lpstr>Exercise 3. The essence</vt:lpstr>
      <vt:lpstr>Before turning to Exercise 3.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Create SQS queues</vt:lpstr>
      <vt:lpstr>Exercise 3. Fire the flow</vt:lpstr>
      <vt:lpstr>Exercise 3. Build and deploy</vt:lpstr>
      <vt:lpstr>Exercise 4. More involved case</vt:lpstr>
      <vt:lpstr>Exercise 4. More complex flow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351</cp:revision>
  <dcterms:created xsi:type="dcterms:W3CDTF">2014-09-06T12:16:46Z</dcterms:created>
  <dcterms:modified xsi:type="dcterms:W3CDTF">2014-09-23T11:31:07Z</dcterms:modified>
</cp:coreProperties>
</file>