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60" r:id="rId4"/>
    <p:sldId id="274" r:id="rId5"/>
    <p:sldId id="287" r:id="rId6"/>
    <p:sldId id="300" r:id="rId7"/>
    <p:sldId id="258" r:id="rId8"/>
    <p:sldId id="290" r:id="rId9"/>
    <p:sldId id="291" r:id="rId10"/>
    <p:sldId id="308" r:id="rId11"/>
    <p:sldId id="265" r:id="rId12"/>
    <p:sldId id="263" r:id="rId13"/>
    <p:sldId id="288" r:id="rId14"/>
    <p:sldId id="264" r:id="rId15"/>
    <p:sldId id="266" r:id="rId16"/>
    <p:sldId id="301" r:id="rId17"/>
    <p:sldId id="267" r:id="rId18"/>
    <p:sldId id="261" r:id="rId19"/>
    <p:sldId id="273" r:id="rId20"/>
    <p:sldId id="268" r:id="rId21"/>
    <p:sldId id="269" r:id="rId22"/>
    <p:sldId id="272" r:id="rId23"/>
    <p:sldId id="271" r:id="rId24"/>
    <p:sldId id="270" r:id="rId25"/>
    <p:sldId id="276" r:id="rId26"/>
    <p:sldId id="277" r:id="rId27"/>
    <p:sldId id="278" r:id="rId28"/>
    <p:sldId id="302" r:id="rId29"/>
    <p:sldId id="259" r:id="rId30"/>
    <p:sldId id="279" r:id="rId31"/>
    <p:sldId id="295" r:id="rId32"/>
    <p:sldId id="304" r:id="rId33"/>
    <p:sldId id="305" r:id="rId34"/>
    <p:sldId id="306" r:id="rId35"/>
    <p:sldId id="309" r:id="rId36"/>
    <p:sldId id="307" r:id="rId37"/>
    <p:sldId id="285" r:id="rId38"/>
    <p:sldId id="303" r:id="rId39"/>
    <p:sldId id="289" r:id="rId40"/>
    <p:sldId id="298" r:id="rId41"/>
    <p:sldId id="293" r:id="rId42"/>
    <p:sldId id="280" r:id="rId43"/>
    <p:sldId id="294" r:id="rId44"/>
    <p:sldId id="283" r:id="rId45"/>
    <p:sldId id="282" r:id="rId46"/>
    <p:sldId id="296" r:id="rId47"/>
    <p:sldId id="286" r:id="rId48"/>
    <p:sldId id="297" r:id="rId49"/>
    <p:sldId id="299" r:id="rId5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B940D-A35E-492A-9AF7-403ECB6582B3}" type="datetimeFigureOut">
              <a:rPr lang="pl-PL" smtClean="0"/>
              <a:t>2014-09-23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8731D-1AB3-4882-B6B0-BF5E3F29E4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372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8731D-1AB3-4882-B6B0-BF5E3F29E4E1}" type="slidenum">
              <a:rPr lang="pl-PL" smtClean="0"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9708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3407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888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897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025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9397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494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038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586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658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655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037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CC8CD-1B12-42F7-8F2A-8D88273D1FDC}" type="datetimeFigureOut">
              <a:rPr lang="pl-PL" smtClean="0"/>
              <a:t>2014-09-23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275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github.com/smolnik/exercise-digest-dispatcher-service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dams.signin.aws.amazon.com/conso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Build scalable and reliable JEE apps with AWS 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Warsjava</a:t>
            </a:r>
            <a:r>
              <a:rPr lang="en-US" dirty="0" smtClean="0"/>
              <a:t> workshops 2014’</a:t>
            </a:r>
          </a:p>
          <a:p>
            <a:r>
              <a:rPr lang="en-US" dirty="0" smtClean="0"/>
              <a:t>Adam </a:t>
            </a:r>
            <a:r>
              <a:rPr lang="en-US" dirty="0" err="1" smtClean="0"/>
              <a:t>Smolnik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361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visio\ns_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08275"/>
            <a:ext cx="8712968" cy="528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37257" y="270093"/>
            <a:ext cx="6768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 say “</a:t>
            </a:r>
            <a:r>
              <a:rPr lang="en-US" sz="2000" dirty="0"/>
              <a:t>web </a:t>
            </a:r>
            <a:r>
              <a:rPr lang="en-US" sz="2000" dirty="0" smtClean="0"/>
              <a:t>service” or “web app” and</a:t>
            </a:r>
          </a:p>
          <a:p>
            <a:r>
              <a:rPr lang="en-US" sz="2000" dirty="0" smtClean="0"/>
              <a:t>I think of a set of components making up a new notion of “service”: </a:t>
            </a:r>
            <a:r>
              <a:rPr lang="en-US" sz="2000" b="1" u="sng" dirty="0" smtClean="0"/>
              <a:t>“war/ear” file + ASG + ELB</a:t>
            </a:r>
            <a:endParaRPr lang="pl-PL" sz="2000" b="1" u="sng" dirty="0"/>
          </a:p>
        </p:txBody>
      </p:sp>
      <p:pic>
        <p:nvPicPr>
          <p:cNvPr id="4" name="Picture 2" descr="C:\Users\asmolnik\AppData\Local\Microsoft\Windows\Temporary Internet Files\Content.IE5\3AD9IA2Y\MC90009789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08" y="188640"/>
            <a:ext cx="1690688" cy="177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2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 JEE 7 Service structure</a:t>
            </a:r>
            <a:endParaRPr lang="pl-PL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343784"/>
            <a:ext cx="4032448" cy="382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 rot="542673">
            <a:off x="4772348" y="5612854"/>
            <a:ext cx="40014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dirty="0" err="1" smtClean="0"/>
              <a:t>Entity</a:t>
            </a:r>
            <a:r>
              <a:rPr lang="pl-PL" sz="2400" dirty="0" smtClean="0"/>
              <a:t>-Control-</a:t>
            </a:r>
            <a:r>
              <a:rPr lang="pl-PL" sz="2400" dirty="0" err="1" smtClean="0"/>
              <a:t>Boundar</a:t>
            </a:r>
            <a:r>
              <a:rPr lang="en-US" sz="2400" dirty="0" smtClean="0"/>
              <a:t>y</a:t>
            </a:r>
            <a:endParaRPr lang="pl-PL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50912" y="1700808"/>
            <a:ext cx="7021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/>
              <a:t>https://github.com/smolnik?tab=repositories</a:t>
            </a:r>
          </a:p>
        </p:txBody>
      </p:sp>
    </p:spTree>
    <p:extLst>
      <p:ext uri="{BB962C8B-B14F-4D97-AF65-F5344CB8AC3E}">
        <p14:creationId xmlns:p14="http://schemas.microsoft.com/office/powerpoint/2010/main" val="179372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Common external model</a:t>
            </a:r>
            <a:endParaRPr lang="pl-PL" sz="3600" dirty="0"/>
          </a:p>
        </p:txBody>
      </p:sp>
      <p:pic>
        <p:nvPicPr>
          <p:cNvPr id="6" name="Picture 2" descr="C:\workspace\common-ext-model\src\main\java\net\adamsmolnik\model\ext_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740352" cy="434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64" y="5081736"/>
            <a:ext cx="2971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295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676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Common service </a:t>
            </a:r>
            <a:r>
              <a:rPr lang="en-US" sz="3600" dirty="0"/>
              <a:t>structure</a:t>
            </a:r>
            <a:endParaRPr lang="pl-PL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565102"/>
            <a:ext cx="4040188" cy="639762"/>
          </a:xfrm>
        </p:spPr>
        <p:txBody>
          <a:bodyPr/>
          <a:lstStyle/>
          <a:p>
            <a:r>
              <a:rPr lang="en-US" dirty="0" smtClean="0"/>
              <a:t>Cloud-agnostic interfaces</a:t>
            </a:r>
            <a:endParaRPr lang="pl-P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Specific cloud provider </a:t>
            </a:r>
            <a:r>
              <a:rPr lang="en-US" dirty="0" err="1" smtClean="0"/>
              <a:t>impl</a:t>
            </a:r>
            <a:r>
              <a:rPr lang="en-US" dirty="0" smtClean="0"/>
              <a:t>.</a:t>
            </a:r>
            <a:endParaRPr lang="pl-P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468133"/>
            <a:ext cx="3024336" cy="2199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59222"/>
            <a:ext cx="3465961" cy="328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 2"/>
          <p:cNvSpPr/>
          <p:nvPr/>
        </p:nvSpPr>
        <p:spPr>
          <a:xfrm>
            <a:off x="1246087" y="2780928"/>
            <a:ext cx="7030561" cy="1994369"/>
          </a:xfrm>
          <a:custGeom>
            <a:avLst/>
            <a:gdLst>
              <a:gd name="connsiteX0" fmla="*/ 2677815 w 7030163"/>
              <a:gd name="connsiteY0" fmla="*/ 809898 h 1994369"/>
              <a:gd name="connsiteX1" fmla="*/ 1220490 w 7030163"/>
              <a:gd name="connsiteY1" fmla="*/ 809898 h 1994369"/>
              <a:gd name="connsiteX2" fmla="*/ 1290 w 7030163"/>
              <a:gd name="connsiteY2" fmla="*/ 1429023 h 1994369"/>
              <a:gd name="connsiteX3" fmla="*/ 1039515 w 7030163"/>
              <a:gd name="connsiteY3" fmla="*/ 1990998 h 1994369"/>
              <a:gd name="connsiteX4" fmla="*/ 3392190 w 7030163"/>
              <a:gd name="connsiteY4" fmla="*/ 1629048 h 1994369"/>
              <a:gd name="connsiteX5" fmla="*/ 4068465 w 7030163"/>
              <a:gd name="connsiteY5" fmla="*/ 943248 h 1994369"/>
              <a:gd name="connsiteX6" fmla="*/ 6716415 w 7030163"/>
              <a:gd name="connsiteY6" fmla="*/ 1124223 h 1994369"/>
              <a:gd name="connsiteX7" fmla="*/ 6887865 w 7030163"/>
              <a:gd name="connsiteY7" fmla="*/ 219348 h 1994369"/>
              <a:gd name="connsiteX8" fmla="*/ 5887740 w 7030163"/>
              <a:gd name="connsiteY8" fmla="*/ 273 h 1994369"/>
              <a:gd name="connsiteX9" fmla="*/ 3944640 w 7030163"/>
              <a:gd name="connsiteY9" fmla="*/ 190773 h 1994369"/>
              <a:gd name="connsiteX10" fmla="*/ 2954040 w 7030163"/>
              <a:gd name="connsiteY10" fmla="*/ 828948 h 1994369"/>
              <a:gd name="connsiteX11" fmla="*/ 2677815 w 7030163"/>
              <a:gd name="connsiteY11" fmla="*/ 809898 h 1994369"/>
              <a:gd name="connsiteX0" fmla="*/ 2430165 w 7030163"/>
              <a:gd name="connsiteY0" fmla="*/ 1000398 h 1994369"/>
              <a:gd name="connsiteX1" fmla="*/ 1220490 w 7030163"/>
              <a:gd name="connsiteY1" fmla="*/ 809898 h 1994369"/>
              <a:gd name="connsiteX2" fmla="*/ 1290 w 7030163"/>
              <a:gd name="connsiteY2" fmla="*/ 1429023 h 1994369"/>
              <a:gd name="connsiteX3" fmla="*/ 1039515 w 7030163"/>
              <a:gd name="connsiteY3" fmla="*/ 1990998 h 1994369"/>
              <a:gd name="connsiteX4" fmla="*/ 3392190 w 7030163"/>
              <a:gd name="connsiteY4" fmla="*/ 1629048 h 1994369"/>
              <a:gd name="connsiteX5" fmla="*/ 4068465 w 7030163"/>
              <a:gd name="connsiteY5" fmla="*/ 943248 h 1994369"/>
              <a:gd name="connsiteX6" fmla="*/ 6716415 w 7030163"/>
              <a:gd name="connsiteY6" fmla="*/ 1124223 h 1994369"/>
              <a:gd name="connsiteX7" fmla="*/ 6887865 w 7030163"/>
              <a:gd name="connsiteY7" fmla="*/ 219348 h 1994369"/>
              <a:gd name="connsiteX8" fmla="*/ 5887740 w 7030163"/>
              <a:gd name="connsiteY8" fmla="*/ 273 h 1994369"/>
              <a:gd name="connsiteX9" fmla="*/ 3944640 w 7030163"/>
              <a:gd name="connsiteY9" fmla="*/ 190773 h 1994369"/>
              <a:gd name="connsiteX10" fmla="*/ 2954040 w 7030163"/>
              <a:gd name="connsiteY10" fmla="*/ 828948 h 1994369"/>
              <a:gd name="connsiteX11" fmla="*/ 2430165 w 7030163"/>
              <a:gd name="connsiteY11" fmla="*/ 1000398 h 1994369"/>
              <a:gd name="connsiteX0" fmla="*/ 2430563 w 7030561"/>
              <a:gd name="connsiteY0" fmla="*/ 1000398 h 1994369"/>
              <a:gd name="connsiteX1" fmla="*/ 839888 w 7030561"/>
              <a:gd name="connsiteY1" fmla="*/ 905148 h 1994369"/>
              <a:gd name="connsiteX2" fmla="*/ 1688 w 7030561"/>
              <a:gd name="connsiteY2" fmla="*/ 1429023 h 1994369"/>
              <a:gd name="connsiteX3" fmla="*/ 1039913 w 7030561"/>
              <a:gd name="connsiteY3" fmla="*/ 1990998 h 1994369"/>
              <a:gd name="connsiteX4" fmla="*/ 3392588 w 7030561"/>
              <a:gd name="connsiteY4" fmla="*/ 1629048 h 1994369"/>
              <a:gd name="connsiteX5" fmla="*/ 4068863 w 7030561"/>
              <a:gd name="connsiteY5" fmla="*/ 943248 h 1994369"/>
              <a:gd name="connsiteX6" fmla="*/ 6716813 w 7030561"/>
              <a:gd name="connsiteY6" fmla="*/ 1124223 h 1994369"/>
              <a:gd name="connsiteX7" fmla="*/ 6888263 w 7030561"/>
              <a:gd name="connsiteY7" fmla="*/ 219348 h 1994369"/>
              <a:gd name="connsiteX8" fmla="*/ 5888138 w 7030561"/>
              <a:gd name="connsiteY8" fmla="*/ 273 h 1994369"/>
              <a:gd name="connsiteX9" fmla="*/ 3945038 w 7030561"/>
              <a:gd name="connsiteY9" fmla="*/ 190773 h 1994369"/>
              <a:gd name="connsiteX10" fmla="*/ 2954438 w 7030561"/>
              <a:gd name="connsiteY10" fmla="*/ 828948 h 1994369"/>
              <a:gd name="connsiteX11" fmla="*/ 2430563 w 7030561"/>
              <a:gd name="connsiteY11" fmla="*/ 1000398 h 1994369"/>
              <a:gd name="connsiteX0" fmla="*/ 2430563 w 7030561"/>
              <a:gd name="connsiteY0" fmla="*/ 1000398 h 1994369"/>
              <a:gd name="connsiteX1" fmla="*/ 839888 w 7030561"/>
              <a:gd name="connsiteY1" fmla="*/ 905148 h 1994369"/>
              <a:gd name="connsiteX2" fmla="*/ 1688 w 7030561"/>
              <a:gd name="connsiteY2" fmla="*/ 1429023 h 1994369"/>
              <a:gd name="connsiteX3" fmla="*/ 1039913 w 7030561"/>
              <a:gd name="connsiteY3" fmla="*/ 1990998 h 1994369"/>
              <a:gd name="connsiteX4" fmla="*/ 3392588 w 7030561"/>
              <a:gd name="connsiteY4" fmla="*/ 1629048 h 1994369"/>
              <a:gd name="connsiteX5" fmla="*/ 4068863 w 7030561"/>
              <a:gd name="connsiteY5" fmla="*/ 943248 h 1994369"/>
              <a:gd name="connsiteX6" fmla="*/ 6716813 w 7030561"/>
              <a:gd name="connsiteY6" fmla="*/ 1124223 h 1994369"/>
              <a:gd name="connsiteX7" fmla="*/ 6888263 w 7030561"/>
              <a:gd name="connsiteY7" fmla="*/ 219348 h 1994369"/>
              <a:gd name="connsiteX8" fmla="*/ 5888138 w 7030561"/>
              <a:gd name="connsiteY8" fmla="*/ 273 h 1994369"/>
              <a:gd name="connsiteX9" fmla="*/ 3945038 w 7030561"/>
              <a:gd name="connsiteY9" fmla="*/ 190773 h 1994369"/>
              <a:gd name="connsiteX10" fmla="*/ 2954438 w 7030561"/>
              <a:gd name="connsiteY10" fmla="*/ 828948 h 1994369"/>
              <a:gd name="connsiteX11" fmla="*/ 2430563 w 7030561"/>
              <a:gd name="connsiteY11" fmla="*/ 1000398 h 199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30561" h="1994369">
                <a:moveTo>
                  <a:pt x="2430563" y="1000398"/>
                </a:moveTo>
                <a:cubicBezTo>
                  <a:pt x="2078138" y="1013098"/>
                  <a:pt x="1244701" y="833710"/>
                  <a:pt x="839888" y="905148"/>
                </a:cubicBezTo>
                <a:cubicBezTo>
                  <a:pt x="435075" y="976586"/>
                  <a:pt x="-31649" y="1248048"/>
                  <a:pt x="1688" y="1429023"/>
                </a:cubicBezTo>
                <a:cubicBezTo>
                  <a:pt x="35025" y="1609998"/>
                  <a:pt x="474763" y="1957661"/>
                  <a:pt x="1039913" y="1990998"/>
                </a:cubicBezTo>
                <a:cubicBezTo>
                  <a:pt x="1605063" y="2024335"/>
                  <a:pt x="2887763" y="1803673"/>
                  <a:pt x="3392588" y="1629048"/>
                </a:cubicBezTo>
                <a:cubicBezTo>
                  <a:pt x="3897413" y="1454423"/>
                  <a:pt x="3514826" y="1027385"/>
                  <a:pt x="4068863" y="943248"/>
                </a:cubicBezTo>
                <a:cubicBezTo>
                  <a:pt x="4622900" y="859111"/>
                  <a:pt x="6246913" y="1244873"/>
                  <a:pt x="6716813" y="1124223"/>
                </a:cubicBezTo>
                <a:cubicBezTo>
                  <a:pt x="7186713" y="1003573"/>
                  <a:pt x="7026376" y="406673"/>
                  <a:pt x="6888263" y="219348"/>
                </a:cubicBezTo>
                <a:cubicBezTo>
                  <a:pt x="6750151" y="32023"/>
                  <a:pt x="6378675" y="5035"/>
                  <a:pt x="5888138" y="273"/>
                </a:cubicBezTo>
                <a:cubicBezTo>
                  <a:pt x="5397601" y="-4489"/>
                  <a:pt x="4433988" y="52661"/>
                  <a:pt x="3945038" y="190773"/>
                </a:cubicBezTo>
                <a:cubicBezTo>
                  <a:pt x="3456088" y="452710"/>
                  <a:pt x="3206850" y="694011"/>
                  <a:pt x="2954438" y="828948"/>
                </a:cubicBezTo>
                <a:cubicBezTo>
                  <a:pt x="2702026" y="963885"/>
                  <a:pt x="2782988" y="987698"/>
                  <a:pt x="2430563" y="1000398"/>
                </a:cubicBezTo>
                <a:close/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206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Test locally with GF</a:t>
            </a:r>
            <a:endParaRPr lang="pl-PL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82" y="1366292"/>
            <a:ext cx="5976664" cy="412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589240"/>
            <a:ext cx="78676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406" y="6284937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024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New API for Java is coming soon…</a:t>
            </a:r>
            <a:endParaRPr lang="pl-PL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79" y="1484784"/>
            <a:ext cx="862965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25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600" dirty="0" err="1"/>
              <a:t>Manifesto</a:t>
            </a:r>
            <a:r>
              <a:rPr lang="pl-PL" sz="3600" dirty="0"/>
              <a:t>: Java Enterprise Edition </a:t>
            </a:r>
            <a:r>
              <a:rPr lang="pl-PL" sz="3600" dirty="0" err="1"/>
              <a:t>Cloud</a:t>
            </a:r>
            <a:r>
              <a:rPr lang="pl-PL" sz="3600" dirty="0"/>
              <a:t> API JSR 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520" y="3347700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https://forums.aws.amazon.com/thread.jspa?threadID=161000&amp;tstart=0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603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At times setbacks happen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 Maven’s repository issue</a:t>
            </a:r>
          </a:p>
          <a:p>
            <a:pPr marL="0" indent="0">
              <a:buNone/>
            </a:pPr>
            <a:r>
              <a:rPr lang="pl-PL" sz="1600" dirty="0"/>
              <a:t>https://forums.aws.amazon.com/thread.jspa?threadID=160097&amp;tstart=0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77723"/>
            <a:ext cx="6522067" cy="3351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652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Exercise 1. Set up EC2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Make the EC2 instance work and ready for deployment of apps</a:t>
            </a:r>
          </a:p>
          <a:p>
            <a:r>
              <a:rPr lang="en-US" dirty="0" smtClean="0"/>
              <a:t>Worth to mention here: </a:t>
            </a:r>
          </a:p>
          <a:p>
            <a:pPr lvl="1"/>
            <a:r>
              <a:rPr lang="en-US" dirty="0" smtClean="0"/>
              <a:t>Bakery process used by us to bake</a:t>
            </a:r>
            <a:br>
              <a:rPr lang="en-US" dirty="0" smtClean="0"/>
            </a:br>
            <a:r>
              <a:rPr lang="en-US" dirty="0" smtClean="0"/>
              <a:t>the right machine instance image</a:t>
            </a:r>
          </a:p>
          <a:p>
            <a:pPr lvl="1"/>
            <a:r>
              <a:rPr lang="en-US" dirty="0" smtClean="0"/>
              <a:t>Free tier instances</a:t>
            </a:r>
          </a:p>
          <a:p>
            <a:pPr lvl="1"/>
            <a:r>
              <a:rPr lang="pl-PL" dirty="0"/>
              <a:t>CPU </a:t>
            </a:r>
            <a:r>
              <a:rPr lang="pl-PL" dirty="0" err="1"/>
              <a:t>Credits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91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Exercise 1. Step 1</a:t>
            </a:r>
            <a:endParaRPr lang="pl-PL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79724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85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Agenda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Global AWS Architecture – Multi Regions and AZ </a:t>
            </a:r>
          </a:p>
          <a:p>
            <a:r>
              <a:rPr lang="en-US" sz="2400" dirty="0" smtClean="0"/>
              <a:t>A brief overview of AWS services</a:t>
            </a:r>
          </a:p>
          <a:p>
            <a:r>
              <a:rPr lang="en-US" sz="2400" dirty="0" smtClean="0"/>
              <a:t>Example JEE apps structure walk-through </a:t>
            </a:r>
          </a:p>
          <a:p>
            <a:r>
              <a:rPr lang="en-US" sz="2800" b="1" dirty="0" smtClean="0"/>
              <a:t>Exercise 1.</a:t>
            </a:r>
            <a:r>
              <a:rPr lang="en-US" sz="2400" dirty="0" smtClean="0"/>
              <a:t> – set up EC2</a:t>
            </a:r>
          </a:p>
          <a:p>
            <a:r>
              <a:rPr lang="en-US" sz="2800" b="1" dirty="0" smtClean="0"/>
              <a:t>Exercise 2.</a:t>
            </a:r>
            <a:r>
              <a:rPr lang="en-US" sz="2400" dirty="0" smtClean="0"/>
              <a:t> - scale apps out declaratively with ASG, ELB via AWS console</a:t>
            </a:r>
          </a:p>
          <a:p>
            <a:r>
              <a:rPr lang="en-US" sz="2800" b="1" dirty="0" smtClean="0"/>
              <a:t>Exercise 3</a:t>
            </a:r>
            <a:r>
              <a:rPr lang="en-US" sz="2800" dirty="0" smtClean="0"/>
              <a:t>.</a:t>
            </a:r>
            <a:r>
              <a:rPr lang="en-US" sz="2400" dirty="0" smtClean="0"/>
              <a:t> </a:t>
            </a:r>
            <a:r>
              <a:rPr lang="en-US" sz="2400" dirty="0"/>
              <a:t>– scale </a:t>
            </a:r>
            <a:r>
              <a:rPr lang="en-US" sz="2400" dirty="0" smtClean="0"/>
              <a:t>digest-service-no-limit up programmatically with Java AWS SDK</a:t>
            </a:r>
          </a:p>
          <a:p>
            <a:r>
              <a:rPr lang="en-US" sz="2800" b="1" dirty="0" smtClean="0"/>
              <a:t>Exercise 4.</a:t>
            </a:r>
            <a:r>
              <a:rPr lang="en-US" sz="2400" dirty="0" smtClean="0"/>
              <a:t> – dissect </a:t>
            </a:r>
            <a:r>
              <a:rPr lang="en-US" sz="2400" dirty="0"/>
              <a:t>digest-controller-service interiors and adjust it to your own </a:t>
            </a:r>
            <a:r>
              <a:rPr lang="en-US" sz="2400" dirty="0" smtClean="0"/>
              <a:t>concept</a:t>
            </a:r>
            <a:endParaRPr lang="pl-PL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76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Step 2</a:t>
            </a:r>
            <a:endParaRPr lang="pl-PL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17" y="1572568"/>
            <a:ext cx="79533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09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Step 3</a:t>
            </a:r>
            <a:endParaRPr lang="pl-PL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00808"/>
            <a:ext cx="794385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617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Step 5</a:t>
            </a:r>
            <a:endParaRPr lang="pl-PL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23" y="1613495"/>
            <a:ext cx="797242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52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Step 6</a:t>
            </a:r>
            <a:endParaRPr lang="pl-PL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" y="1584920"/>
            <a:ext cx="789622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51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Outcome</a:t>
            </a:r>
            <a:endParaRPr lang="pl-PL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43" y="1700808"/>
            <a:ext cx="734377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33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Try to login</a:t>
            </a:r>
            <a:endParaRPr lang="pl-PL" sz="3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87" y="2006205"/>
            <a:ext cx="7539629" cy="3655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2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Deploy a service</a:t>
            </a:r>
            <a:endParaRPr lang="pl-PL" sz="3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870" y="6292386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29337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877991" y="2725627"/>
            <a:ext cx="5835246" cy="3391887"/>
            <a:chOff x="683568" y="1772816"/>
            <a:chExt cx="7560840" cy="4394933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1772816"/>
              <a:ext cx="7560840" cy="4394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ounded Rectangle 2"/>
            <p:cNvSpPr/>
            <p:nvPr/>
          </p:nvSpPr>
          <p:spPr>
            <a:xfrm>
              <a:off x="3233126" y="4106350"/>
              <a:ext cx="2232248" cy="432048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286725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Call the service</a:t>
            </a:r>
            <a:endParaRPr lang="pl-PL" sz="36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0" y="2132856"/>
            <a:ext cx="895350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700808"/>
            <a:ext cx="37814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54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Before going into Exercise 2.</a:t>
            </a:r>
            <a:endParaRPr lang="pl-PL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735" y="1303362"/>
            <a:ext cx="6524625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7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Exercise 2. Scaling out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5313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No programming at all – declarative and out-of-the-box approach</a:t>
            </a:r>
          </a:p>
          <a:p>
            <a:r>
              <a:rPr lang="en-US" dirty="0" smtClean="0"/>
              <a:t>Ingredients</a:t>
            </a:r>
          </a:p>
          <a:p>
            <a:pPr>
              <a:buFontTx/>
              <a:buChar char="-"/>
            </a:pPr>
            <a:r>
              <a:rPr lang="en-US" dirty="0" smtClean="0"/>
              <a:t>Java, JEE, Glassfish, </a:t>
            </a:r>
            <a:r>
              <a:rPr lang="en-US" dirty="0" err="1" smtClean="0"/>
              <a:t>webapp</a:t>
            </a:r>
            <a:r>
              <a:rPr lang="en-US" dirty="0" smtClean="0"/>
              <a:t> (</a:t>
            </a:r>
            <a:r>
              <a:rPr lang="en-US" dirty="0" err="1" smtClean="0"/>
              <a:t>webservice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en-US" dirty="0" smtClean="0"/>
              <a:t>AWS Services: EC2, ELB, ASG, </a:t>
            </a:r>
            <a:r>
              <a:rPr lang="en-US" dirty="0" err="1" smtClean="0"/>
              <a:t>CloudWatch</a:t>
            </a:r>
            <a:endParaRPr lang="en-US" dirty="0" smtClean="0"/>
          </a:p>
          <a:p>
            <a:r>
              <a:rPr lang="en-US" dirty="0" smtClean="0"/>
              <a:t>Expected results:</a:t>
            </a:r>
          </a:p>
          <a:p>
            <a:pPr>
              <a:buFontTx/>
              <a:buChar char="-"/>
            </a:pPr>
            <a:r>
              <a:rPr lang="en-US" dirty="0" smtClean="0"/>
              <a:t>Machines with app(s) are added automatically once a workload threshold </a:t>
            </a:r>
            <a:r>
              <a:rPr lang="en-US" dirty="0"/>
              <a:t>is </a:t>
            </a:r>
            <a:r>
              <a:rPr lang="en-US" dirty="0" smtClean="0"/>
              <a:t>surpassed -  </a:t>
            </a:r>
            <a:r>
              <a:rPr lang="en-US" dirty="0"/>
              <a:t>without human intervention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Respectively, the number of server instances diminishes in </a:t>
            </a:r>
            <a:r>
              <a:rPr lang="en-US" dirty="0"/>
              <a:t>the opposite settings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232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Goals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Show you - as a Java/JEE developer a handful of new opportunities which has come with the advent of Cloud era</a:t>
            </a:r>
          </a:p>
          <a:p>
            <a:r>
              <a:rPr lang="en-US" sz="2400" dirty="0" smtClean="0"/>
              <a:t>Get you familiar with AWS Services and their rich Java SDK</a:t>
            </a:r>
          </a:p>
          <a:p>
            <a:r>
              <a:rPr lang="en-US" sz="2400" dirty="0" smtClean="0"/>
              <a:t>Bring your attention to new challenges you will face while dealing with Cloud solutions</a:t>
            </a:r>
            <a:endParaRPr lang="pl-PL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4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AMI from working instance</a:t>
            </a:r>
            <a:endParaRPr lang="pl-PL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55" y="1477707"/>
            <a:ext cx="780097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54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2</a:t>
            </a:r>
            <a:r>
              <a:rPr lang="en-US" sz="3600" dirty="0" smtClean="0"/>
              <a:t>. Go ahead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Just proceed and follow me!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397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This is where ELB comes into play</a:t>
            </a:r>
            <a:endParaRPr lang="pl-PL" sz="36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35" y="1515638"/>
            <a:ext cx="8239125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95936" y="3982613"/>
            <a:ext cx="3207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/</a:t>
            </a:r>
            <a:r>
              <a:rPr lang="pl-PL" dirty="0" err="1"/>
              <a:t>digest</a:t>
            </a:r>
            <a:r>
              <a:rPr lang="pl-PL" dirty="0"/>
              <a:t>-service-no-limit/</a:t>
            </a:r>
            <a:r>
              <a:rPr lang="pl-PL" dirty="0" err="1"/>
              <a:t>hc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9148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ASG comes in</a:t>
            </a:r>
            <a:endParaRPr lang="pl-P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221088"/>
            <a:ext cx="6120680" cy="2331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41084"/>
            <a:ext cx="6768752" cy="263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957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ASG and Alarms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34" y="1988840"/>
            <a:ext cx="706755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638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ASG Review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8186237" cy="3335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190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ASG at work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18" y="1710934"/>
            <a:ext cx="8496944" cy="162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573016"/>
            <a:ext cx="66960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4"/>
          <p:cNvSpPr/>
          <p:nvPr/>
        </p:nvSpPr>
        <p:spPr>
          <a:xfrm>
            <a:off x="822424" y="2776741"/>
            <a:ext cx="4300002" cy="2521652"/>
          </a:xfrm>
          <a:custGeom>
            <a:avLst/>
            <a:gdLst>
              <a:gd name="connsiteX0" fmla="*/ 4300002 w 4300002"/>
              <a:gd name="connsiteY0" fmla="*/ 2521652 h 2521652"/>
              <a:gd name="connsiteX1" fmla="*/ 3197595 w 4300002"/>
              <a:gd name="connsiteY1" fmla="*/ 2034542 h 2521652"/>
              <a:gd name="connsiteX2" fmla="*/ 1061146 w 4300002"/>
              <a:gd name="connsiteY2" fmla="*/ 2239641 h 2521652"/>
              <a:gd name="connsiteX3" fmla="*/ 1468 w 4300002"/>
              <a:gd name="connsiteY3" fmla="*/ 1051775 h 2521652"/>
              <a:gd name="connsiteX4" fmla="*/ 881685 w 4300002"/>
              <a:gd name="connsiteY4" fmla="*/ 103192 h 2521652"/>
              <a:gd name="connsiteX5" fmla="*/ 2872855 w 4300002"/>
              <a:gd name="connsiteY5" fmla="*/ 69009 h 252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0002" h="2521652">
                <a:moveTo>
                  <a:pt x="4300002" y="2521652"/>
                </a:moveTo>
                <a:cubicBezTo>
                  <a:pt x="4018703" y="2301598"/>
                  <a:pt x="3737404" y="2081544"/>
                  <a:pt x="3197595" y="2034542"/>
                </a:cubicBezTo>
                <a:cubicBezTo>
                  <a:pt x="2657786" y="1987540"/>
                  <a:pt x="1593834" y="2403435"/>
                  <a:pt x="1061146" y="2239641"/>
                </a:cubicBezTo>
                <a:cubicBezTo>
                  <a:pt x="528458" y="2075847"/>
                  <a:pt x="31378" y="1407850"/>
                  <a:pt x="1468" y="1051775"/>
                </a:cubicBezTo>
                <a:cubicBezTo>
                  <a:pt x="-28442" y="695700"/>
                  <a:pt x="403121" y="266986"/>
                  <a:pt x="881685" y="103192"/>
                </a:cubicBezTo>
                <a:cubicBezTo>
                  <a:pt x="1360249" y="-60602"/>
                  <a:pt x="2116552" y="4203"/>
                  <a:pt x="2872855" y="69009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91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Exercise 3. The essence</a:t>
            </a:r>
            <a:endParaRPr lang="pl-PL" sz="3600" dirty="0"/>
          </a:p>
        </p:txBody>
      </p:sp>
      <p:sp>
        <p:nvSpPr>
          <p:cNvPr id="3" name="Rectangle 2"/>
          <p:cNvSpPr/>
          <p:nvPr/>
        </p:nvSpPr>
        <p:spPr>
          <a:xfrm>
            <a:off x="755576" y="2567513"/>
            <a:ext cx="7992888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rgbClr val="7F0055"/>
              </a:solidFill>
              <a:latin typeface="Consolas"/>
            </a:endParaRPr>
          </a:p>
          <a:p>
            <a:r>
              <a:rPr lang="pl-PL" sz="1500" dirty="0" err="1" smtClean="0">
                <a:solidFill>
                  <a:srgbClr val="7F0055"/>
                </a:solidFill>
                <a:latin typeface="Consolas"/>
              </a:rPr>
              <a:t>long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size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fetchObjectSize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digestRequest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500" dirty="0" err="1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size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sizeThreshold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500" dirty="0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pl-PL" sz="1500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sender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.send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basicServiceUrl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digestRequest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l-PL" sz="1500" dirty="0">
              <a:solidFill>
                <a:srgbClr val="000000"/>
              </a:solidFill>
              <a:latin typeface="Consolas"/>
            </a:endParaRPr>
          </a:p>
          <a:p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SetupParams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6A3E3E"/>
                </a:solidFill>
                <a:latin typeface="Consolas"/>
              </a:rPr>
              <a:t>sp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5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SetupParams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withLabel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2A00FF"/>
                </a:solidFill>
                <a:latin typeface="Consolas"/>
              </a:rPr>
              <a:t>"..."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500" dirty="0" err="1" smtClean="0">
                <a:solidFill>
                  <a:srgbClr val="000000"/>
                </a:solidFill>
                <a:latin typeface="Consolas"/>
              </a:rPr>
              <a:t>ServerInstance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newInstance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sib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.build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sp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newServiceUrl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buildServiceUrl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newInstance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.getPublicIpAddress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l-PL" sz="1500" dirty="0" err="1" smtClean="0">
                <a:solidFill>
                  <a:srgbClr val="000000"/>
                </a:solidFill>
                <a:latin typeface="Consolas"/>
              </a:rPr>
              <a:t>DigestResponse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response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sender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.trySending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newServiceUrl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digestRequest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500" dirty="0" err="1" smtClean="0">
                <a:solidFill>
                  <a:srgbClr val="6A3E3E"/>
                </a:solidFill>
                <a:latin typeface="Consolas"/>
              </a:rPr>
              <a:t>newInstance</a:t>
            </a:r>
            <a:r>
              <a:rPr lang="pl-PL" sz="1500" dirty="0" err="1" smtClean="0">
                <a:solidFill>
                  <a:srgbClr val="000000"/>
                </a:solidFill>
                <a:latin typeface="Consolas"/>
              </a:rPr>
              <a:t>.scheduleCleanup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(55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TimeUnit.</a:t>
            </a:r>
            <a:r>
              <a:rPr lang="pl-PL" sz="1500" i="1" dirty="0" err="1">
                <a:solidFill>
                  <a:srgbClr val="0000C0"/>
                </a:solidFill>
                <a:latin typeface="Consolas"/>
              </a:rPr>
              <a:t>MINUTES</a:t>
            </a:r>
            <a:r>
              <a:rPr lang="pl-PL" sz="15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500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response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;</a:t>
            </a:r>
            <a:endParaRPr lang="pl-PL" sz="1500" dirty="0"/>
          </a:p>
        </p:txBody>
      </p:sp>
      <p:sp>
        <p:nvSpPr>
          <p:cNvPr id="6" name="Rectangle 5"/>
          <p:cNvSpPr/>
          <p:nvPr/>
        </p:nvSpPr>
        <p:spPr>
          <a:xfrm>
            <a:off x="755576" y="2252191"/>
            <a:ext cx="67687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500" dirty="0" err="1" smtClean="0">
                <a:solidFill>
                  <a:srgbClr val="000000"/>
                </a:solidFill>
                <a:latin typeface="Consolas"/>
              </a:rPr>
              <a:t>ServerInstanceBuilder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pl-PL" sz="1500" dirty="0" err="1" smtClean="0">
                <a:solidFill>
                  <a:srgbClr val="000000"/>
                </a:solidFill>
                <a:latin typeface="Consolas"/>
              </a:rPr>
              <a:t>SetupParamsView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ServerInstance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sib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…</a:t>
            </a:r>
            <a:endParaRPr lang="pl-PL" sz="15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09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Before turning to Exercise 3.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Digest Service has been used to mimic memory- and CPU-intensive </a:t>
            </a:r>
            <a:r>
              <a:rPr lang="en-US" sz="2400" dirty="0"/>
              <a:t>consuming</a:t>
            </a:r>
            <a:r>
              <a:rPr lang="en-US" sz="2400" dirty="0" smtClean="0"/>
              <a:t> work</a:t>
            </a:r>
          </a:p>
          <a:p>
            <a:r>
              <a:rPr lang="en-US" sz="2400" dirty="0"/>
              <a:t>To recall “Message digests are secure one-way hash functions that take arbitrary-sized data and output a fixed-length hash </a:t>
            </a:r>
            <a:r>
              <a:rPr lang="en-US" sz="2400" dirty="0" smtClean="0"/>
              <a:t>value” </a:t>
            </a:r>
            <a:endParaRPr lang="pl-PL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48" y="3861048"/>
            <a:ext cx="80581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324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3. </a:t>
            </a:r>
            <a:r>
              <a:rPr lang="en-US" sz="3600" dirty="0" smtClean="0"/>
              <a:t>Flow </a:t>
            </a:r>
            <a:r>
              <a:rPr lang="en-US" sz="3600" dirty="0" err="1" smtClean="0"/>
              <a:t>impl</a:t>
            </a:r>
            <a:r>
              <a:rPr lang="en-US" sz="3600" dirty="0"/>
              <a:t>.</a:t>
            </a:r>
            <a:r>
              <a:rPr lang="en-US" sz="3600" dirty="0" smtClean="0"/>
              <a:t> details</a:t>
            </a:r>
            <a:endParaRPr lang="pl-PL" sz="3600" dirty="0"/>
          </a:p>
        </p:txBody>
      </p:sp>
      <p:pic>
        <p:nvPicPr>
          <p:cNvPr id="1026" name="Picture 2" descr="C:\visio\dispatcher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992888" cy="483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7298778" y="4484737"/>
            <a:ext cx="720080" cy="45070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49000">
                <a:srgbClr val="FF0000">
                  <a:tint val="44500"/>
                  <a:satMod val="160000"/>
                  <a:alpha val="0"/>
                  <a:lumMod val="67000"/>
                  <a:lumOff val="33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012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AWS </a:t>
            </a:r>
            <a:r>
              <a:rPr lang="en-US" sz="3600" dirty="0" err="1" smtClean="0"/>
              <a:t>Globality</a:t>
            </a:r>
            <a:endParaRPr lang="pl-PL" sz="3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655168"/>
            <a:ext cx="4191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47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>
            <a:normAutofit/>
          </a:bodyPr>
          <a:lstStyle/>
          <a:p>
            <a:r>
              <a:rPr lang="en-US" sz="3600" dirty="0"/>
              <a:t>Exercise 3</a:t>
            </a:r>
            <a:r>
              <a:rPr lang="en-US" sz="3600" dirty="0" smtClean="0"/>
              <a:t>. Components layout</a:t>
            </a:r>
            <a:endParaRPr lang="pl-PL" sz="3600" dirty="0"/>
          </a:p>
        </p:txBody>
      </p:sp>
      <p:pic>
        <p:nvPicPr>
          <p:cNvPr id="5" name="Picture 4" descr="SQS-Queq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08" y="2727474"/>
            <a:ext cx="731520" cy="731520"/>
          </a:xfrm>
          <a:prstGeom prst="rect">
            <a:avLst/>
          </a:prstGeom>
        </p:spPr>
      </p:pic>
      <p:pic>
        <p:nvPicPr>
          <p:cNvPr id="6" name="Picture 5" descr="SQS-Queq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08" y="4130049"/>
            <a:ext cx="731520" cy="731520"/>
          </a:xfrm>
          <a:prstGeom prst="rect">
            <a:avLst/>
          </a:prstGeom>
        </p:spPr>
      </p:pic>
      <p:pic>
        <p:nvPicPr>
          <p:cNvPr id="7" name="Picture 6" descr="Amazon-Elastic-Load-Balacing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650527"/>
            <a:ext cx="731520" cy="731520"/>
          </a:xfrm>
          <a:prstGeom prst="rect">
            <a:avLst/>
          </a:prstGeom>
        </p:spPr>
      </p:pic>
      <p:pic>
        <p:nvPicPr>
          <p:cNvPr id="8" name="Picture 7" descr="Route-53-Hosted-Zon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650527"/>
            <a:ext cx="731520" cy="731520"/>
          </a:xfrm>
          <a:prstGeom prst="rect">
            <a:avLst/>
          </a:prstGeom>
        </p:spPr>
      </p:pic>
      <p:pic>
        <p:nvPicPr>
          <p:cNvPr id="10" name="Picture 9" descr="EC2-Instanc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940" y="2650527"/>
            <a:ext cx="731520" cy="731520"/>
          </a:xfrm>
          <a:prstGeom prst="rect">
            <a:avLst/>
          </a:prstGeom>
        </p:spPr>
      </p:pic>
      <p:pic>
        <p:nvPicPr>
          <p:cNvPr id="11" name="Picture 5" descr="C:\Users\asmolnik\AppData\Local\Microsoft\Windows\Temporary Internet Files\Content.IE5\C8UMORTT\MC900432614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052" y="2440088"/>
            <a:ext cx="689744" cy="68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5629908" y="5076730"/>
            <a:ext cx="742292" cy="944558"/>
            <a:chOff x="2525544" y="3186897"/>
            <a:chExt cx="742292" cy="944558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grpSpPr>
        <p:pic>
          <p:nvPicPr>
            <p:cNvPr id="12" name="Picture 11" descr="EC2-Instance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316" y="3399935"/>
              <a:ext cx="731520" cy="731520"/>
            </a:xfrm>
            <a:prstGeom prst="rect">
              <a:avLst/>
            </a:prstGeom>
          </p:spPr>
        </p:pic>
        <p:pic>
          <p:nvPicPr>
            <p:cNvPr id="13" name="Picture 5" descr="C:\Users\asmolnik\AppData\Local\Microsoft\Windows\Temporary Internet Files\Content.IE5\C8UMORTT\MC900432614[1]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5544" y="3186897"/>
              <a:ext cx="689744" cy="689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13" descr="S3-Bucket-with-objects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769" y="3852219"/>
            <a:ext cx="731520" cy="731520"/>
          </a:xfrm>
          <a:prstGeom prst="rect">
            <a:avLst/>
          </a:prstGeom>
        </p:spPr>
      </p:pic>
      <p:pic>
        <p:nvPicPr>
          <p:cNvPr id="15" name="Picture 14" descr="S3-Bucket-with-objects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075" y="5470668"/>
            <a:ext cx="731520" cy="731520"/>
          </a:xfrm>
          <a:prstGeom prst="rect">
            <a:avLst/>
          </a:prstGeom>
        </p:spPr>
      </p:pic>
      <p:sp>
        <p:nvSpPr>
          <p:cNvPr id="16" name="TextBox 30"/>
          <p:cNvSpPr txBox="1"/>
          <p:nvPr/>
        </p:nvSpPr>
        <p:spPr>
          <a:xfrm>
            <a:off x="6006440" y="3356992"/>
            <a:ext cx="8698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EC2  instance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18" name="Picture 17" descr="S3-Object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592" y="3103309"/>
            <a:ext cx="365760" cy="365760"/>
          </a:xfrm>
          <a:prstGeom prst="rect">
            <a:avLst/>
          </a:prstGeom>
        </p:spPr>
      </p:pic>
      <p:pic>
        <p:nvPicPr>
          <p:cNvPr id="20" name="Picture 19" descr="EC2-Instanc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489568"/>
            <a:ext cx="731520" cy="731520"/>
          </a:xfrm>
          <a:prstGeom prst="rect">
            <a:avLst/>
          </a:prstGeom>
        </p:spPr>
      </p:pic>
      <p:sp>
        <p:nvSpPr>
          <p:cNvPr id="22" name="TextBox 30"/>
          <p:cNvSpPr txBox="1"/>
          <p:nvPr/>
        </p:nvSpPr>
        <p:spPr>
          <a:xfrm>
            <a:off x="1296036" y="4229537"/>
            <a:ext cx="21672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Helvetica Neue"/>
                <a:cs typeface="Helvetica Neue"/>
              </a:rPr>
              <a:t>exercise-digest-</a:t>
            </a:r>
            <a:r>
              <a:rPr lang="en-US" sz="1000" b="1" dirty="0">
                <a:latin typeface="Helvetica Neue"/>
                <a:cs typeface="Helvetica Neue"/>
              </a:rPr>
              <a:t>dispatcher</a:t>
            </a:r>
            <a:r>
              <a:rPr lang="en-US" sz="1000" dirty="0">
                <a:latin typeface="Helvetica Neue"/>
                <a:cs typeface="Helvetica Neue"/>
              </a:rPr>
              <a:t>-service</a:t>
            </a:r>
          </a:p>
        </p:txBody>
      </p:sp>
      <p:pic>
        <p:nvPicPr>
          <p:cNvPr id="23" name="Picture 22" descr="S3-Object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63" y="4869188"/>
            <a:ext cx="720321" cy="720321"/>
          </a:xfrm>
          <a:prstGeom prst="rect">
            <a:avLst/>
          </a:prstGeom>
        </p:spPr>
      </p:pic>
      <p:sp>
        <p:nvSpPr>
          <p:cNvPr id="29" name="TextBox 30"/>
          <p:cNvSpPr txBox="1"/>
          <p:nvPr/>
        </p:nvSpPr>
        <p:spPr>
          <a:xfrm rot="-2700000">
            <a:off x="3675840" y="2271495"/>
            <a:ext cx="15738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Helvetica Neue"/>
                <a:cs typeface="Helvetica Neue"/>
              </a:rPr>
              <a:t>digest.adamsmolnik.com</a:t>
            </a:r>
          </a:p>
        </p:txBody>
      </p:sp>
      <p:sp>
        <p:nvSpPr>
          <p:cNvPr id="30" name="TextBox 30"/>
          <p:cNvSpPr txBox="1"/>
          <p:nvPr/>
        </p:nvSpPr>
        <p:spPr>
          <a:xfrm rot="-2700000">
            <a:off x="5626650" y="1930453"/>
            <a:ext cx="15738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Helvetica Neue"/>
                <a:cs typeface="Helvetica Neue"/>
              </a:rPr>
              <a:t>digest-no-limit-service-</a:t>
            </a:r>
            <a:r>
              <a:rPr lang="en-US" sz="1000" b="1" dirty="0">
                <a:latin typeface="Helvetica Neue"/>
                <a:cs typeface="Helvetica Neue"/>
              </a:rPr>
              <a:t>512MB</a:t>
            </a:r>
          </a:p>
        </p:txBody>
      </p:sp>
      <p:sp>
        <p:nvSpPr>
          <p:cNvPr id="31" name="TextBox 30"/>
          <p:cNvSpPr txBox="1"/>
          <p:nvPr/>
        </p:nvSpPr>
        <p:spPr>
          <a:xfrm rot="-2700000">
            <a:off x="4513483" y="1983699"/>
            <a:ext cx="180604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Helvetica Neue"/>
                <a:cs typeface="Helvetica Neue"/>
              </a:rPr>
              <a:t>digest-service-elb-743012833.us-east-1.elb.amazonaws.com</a:t>
            </a:r>
          </a:p>
        </p:txBody>
      </p:sp>
      <p:sp>
        <p:nvSpPr>
          <p:cNvPr id="32" name="TextBox 30"/>
          <p:cNvSpPr txBox="1"/>
          <p:nvPr/>
        </p:nvSpPr>
        <p:spPr>
          <a:xfrm rot="-2700000">
            <a:off x="6263376" y="3735289"/>
            <a:ext cx="15738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Helvetica Neue"/>
                <a:cs typeface="Helvetica Neue"/>
              </a:rPr>
              <a:t>file_sizedOf</a:t>
            </a:r>
            <a:r>
              <a:rPr lang="en-US" sz="1000" b="1" dirty="0">
                <a:latin typeface="Helvetica Neue"/>
                <a:cs typeface="Helvetica Neue"/>
              </a:rPr>
              <a:t>10000000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641315"/>
            <a:ext cx="19240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0"/>
          <p:cNvSpPr txBox="1"/>
          <p:nvPr/>
        </p:nvSpPr>
        <p:spPr>
          <a:xfrm rot="-2700000">
            <a:off x="7640595" y="3353526"/>
            <a:ext cx="15738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err="1">
                <a:latin typeface="Helvetica Neue"/>
                <a:cs typeface="Helvetica Neue"/>
              </a:rPr>
              <a:t>net.adamsmolnik.warsjawa</a:t>
            </a:r>
            <a:r>
              <a:rPr lang="en-US" sz="1000" dirty="0">
                <a:latin typeface="Helvetica Neue"/>
                <a:cs typeface="Helvetica Neue"/>
              </a:rPr>
              <a:t>/</a:t>
            </a:r>
            <a:r>
              <a:rPr lang="en-US" sz="1000" dirty="0" err="1">
                <a:latin typeface="Helvetica Neue"/>
                <a:cs typeface="Helvetica Neue"/>
              </a:rPr>
              <a:t>largefiles</a:t>
            </a:r>
            <a:r>
              <a:rPr lang="en-US" sz="1000" dirty="0">
                <a:latin typeface="Helvetica Neue"/>
                <a:cs typeface="Helvetica Neue"/>
              </a:rPr>
              <a:t>/</a:t>
            </a:r>
          </a:p>
        </p:txBody>
      </p:sp>
      <p:sp>
        <p:nvSpPr>
          <p:cNvPr id="25" name="Rectangle 24"/>
          <p:cNvSpPr/>
          <p:nvPr/>
        </p:nvSpPr>
        <p:spPr>
          <a:xfrm rot="-2700000">
            <a:off x="3195602" y="3705077"/>
            <a:ext cx="261875" cy="261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TextBox 30"/>
          <p:cNvSpPr txBox="1"/>
          <p:nvPr/>
        </p:nvSpPr>
        <p:spPr>
          <a:xfrm rot="-2700000">
            <a:off x="1036868" y="5466576"/>
            <a:ext cx="15738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err="1" smtClean="0">
                <a:latin typeface="Helvetica Neue"/>
                <a:cs typeface="Helvetica Neue"/>
              </a:rPr>
              <a:t>student</a:t>
            </a:r>
            <a:r>
              <a:rPr lang="en-US" sz="1000" b="1" dirty="0" err="1" smtClean="0">
                <a:latin typeface="Helvetica Neue"/>
                <a:cs typeface="Helvetica Neue"/>
              </a:rPr>
              <a:t>XYZ</a:t>
            </a:r>
            <a:r>
              <a:rPr lang="en-US" sz="1000" dirty="0" smtClean="0">
                <a:latin typeface="Helvetica Neue"/>
                <a:cs typeface="Helvetica Neue"/>
              </a:rPr>
              <a:t>/</a:t>
            </a:r>
            <a:r>
              <a:rPr lang="en-US" sz="1000" dirty="0" err="1" smtClean="0">
                <a:latin typeface="Helvetica Neue"/>
                <a:cs typeface="Helvetica Neue"/>
              </a:rPr>
              <a:t>conf</a:t>
            </a:r>
            <a:r>
              <a:rPr lang="en-US" sz="1000" dirty="0" smtClean="0">
                <a:latin typeface="Helvetica Neue"/>
                <a:cs typeface="Helvetica Neue"/>
              </a:rPr>
              <a:t>/services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38" name="TextBox 30"/>
          <p:cNvSpPr txBox="1"/>
          <p:nvPr/>
        </p:nvSpPr>
        <p:spPr>
          <a:xfrm rot="-2700000">
            <a:off x="6306751" y="5693530"/>
            <a:ext cx="15738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file_sizedOf</a:t>
            </a:r>
            <a:r>
              <a:rPr lang="en-US" sz="1000" b="1" dirty="0" smtClean="0">
                <a:latin typeface="Helvetica Neue"/>
                <a:cs typeface="Helvetica Neue"/>
              </a:rPr>
              <a:t>40000000</a:t>
            </a:r>
            <a:endParaRPr lang="en-US" sz="1000" b="1" dirty="0">
              <a:latin typeface="Helvetica Neue"/>
              <a:cs typeface="Helvetica Neue"/>
            </a:endParaRPr>
          </a:p>
        </p:txBody>
      </p:sp>
      <p:sp>
        <p:nvSpPr>
          <p:cNvPr id="40" name="TextBox 30"/>
          <p:cNvSpPr txBox="1"/>
          <p:nvPr/>
        </p:nvSpPr>
        <p:spPr>
          <a:xfrm rot="-2700000">
            <a:off x="-101752" y="2413083"/>
            <a:ext cx="15738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err="1" smtClean="0">
                <a:latin typeface="Helvetica Neue"/>
                <a:cs typeface="Helvetica Neue"/>
              </a:rPr>
              <a:t>student</a:t>
            </a:r>
            <a:r>
              <a:rPr lang="en-US" sz="1000" b="1" dirty="0" err="1" smtClean="0">
                <a:latin typeface="Helvetica Neue"/>
                <a:cs typeface="Helvetica Neue"/>
              </a:rPr>
              <a:t>XYZ</a:t>
            </a:r>
            <a:r>
              <a:rPr lang="en-US" sz="1000" dirty="0" smtClean="0">
                <a:latin typeface="Helvetica Neue"/>
                <a:cs typeface="Helvetica Neue"/>
              </a:rPr>
              <a:t>-</a:t>
            </a:r>
            <a:r>
              <a:rPr lang="en-US" sz="1000" dirty="0" err="1" smtClean="0">
                <a:latin typeface="Helvetica Neue"/>
                <a:cs typeface="Helvetica Neue"/>
              </a:rPr>
              <a:t>dds</a:t>
            </a:r>
            <a:r>
              <a:rPr lang="en-US" sz="1000" dirty="0" smtClean="0">
                <a:latin typeface="Helvetica Neue"/>
                <a:cs typeface="Helvetica Neue"/>
              </a:rPr>
              <a:t>-queue-</a:t>
            </a:r>
            <a:r>
              <a:rPr lang="en-US" sz="1000" b="1" dirty="0" smtClean="0">
                <a:latin typeface="Helvetica Neue"/>
                <a:cs typeface="Helvetica Neue"/>
              </a:rPr>
              <a:t>in</a:t>
            </a:r>
            <a:endParaRPr lang="en-US" sz="1000" b="1" dirty="0">
              <a:latin typeface="Helvetica Neue"/>
              <a:cs typeface="Helvetica Neue"/>
            </a:endParaRPr>
          </a:p>
        </p:txBody>
      </p:sp>
      <p:sp>
        <p:nvSpPr>
          <p:cNvPr id="41" name="TextBox 30"/>
          <p:cNvSpPr txBox="1"/>
          <p:nvPr/>
        </p:nvSpPr>
        <p:spPr>
          <a:xfrm rot="-2700000">
            <a:off x="-176080" y="3997259"/>
            <a:ext cx="15738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err="1" smtClean="0">
                <a:latin typeface="Helvetica Neue"/>
                <a:cs typeface="Helvetica Neue"/>
              </a:rPr>
              <a:t>student</a:t>
            </a:r>
            <a:r>
              <a:rPr lang="en-US" sz="1000" b="1" dirty="0" err="1" smtClean="0">
                <a:latin typeface="Helvetica Neue"/>
                <a:cs typeface="Helvetica Neue"/>
              </a:rPr>
              <a:t>XYZ</a:t>
            </a:r>
            <a:r>
              <a:rPr lang="en-US" sz="1000" dirty="0" smtClean="0">
                <a:latin typeface="Helvetica Neue"/>
                <a:cs typeface="Helvetica Neue"/>
              </a:rPr>
              <a:t>-</a:t>
            </a:r>
            <a:r>
              <a:rPr lang="en-US" sz="1000" dirty="0" err="1" smtClean="0">
                <a:latin typeface="Helvetica Neue"/>
                <a:cs typeface="Helvetica Neue"/>
              </a:rPr>
              <a:t>dds</a:t>
            </a:r>
            <a:r>
              <a:rPr lang="en-US" sz="1000" dirty="0" smtClean="0">
                <a:latin typeface="Helvetica Neue"/>
                <a:cs typeface="Helvetica Neue"/>
              </a:rPr>
              <a:t>-queue-</a:t>
            </a:r>
            <a:r>
              <a:rPr lang="en-US" sz="1000" b="1" dirty="0" smtClean="0">
                <a:latin typeface="Helvetica Neue"/>
                <a:cs typeface="Helvetica Neue"/>
              </a:rPr>
              <a:t>out</a:t>
            </a:r>
            <a:endParaRPr lang="en-US" sz="1000" b="1" dirty="0">
              <a:latin typeface="Helvetica Neue"/>
              <a:cs typeface="Helvetica Neue"/>
            </a:endParaRPr>
          </a:p>
        </p:txBody>
      </p:sp>
      <p:sp>
        <p:nvSpPr>
          <p:cNvPr id="42" name="TextBox 30"/>
          <p:cNvSpPr txBox="1"/>
          <p:nvPr/>
        </p:nvSpPr>
        <p:spPr>
          <a:xfrm rot="-2700000">
            <a:off x="4763264" y="4922842"/>
            <a:ext cx="15738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digest-no-limit-service-</a:t>
            </a:r>
            <a:r>
              <a:rPr lang="en-US" sz="1000" b="1" dirty="0" smtClean="0">
                <a:latin typeface="Helvetica Neue"/>
                <a:cs typeface="Helvetica Neue"/>
              </a:rPr>
              <a:t>1536MB</a:t>
            </a:r>
            <a:endParaRPr lang="en-US" sz="1000" b="1" dirty="0">
              <a:latin typeface="Helvetica Neue"/>
              <a:cs typeface="Helvetica Neue"/>
            </a:endParaRPr>
          </a:p>
        </p:txBody>
      </p:sp>
      <p:sp>
        <p:nvSpPr>
          <p:cNvPr id="2056" name="Freeform 2055"/>
          <p:cNvSpPr/>
          <p:nvPr/>
        </p:nvSpPr>
        <p:spPr>
          <a:xfrm>
            <a:off x="3294753" y="2798927"/>
            <a:ext cx="5346263" cy="1553030"/>
          </a:xfrm>
          <a:custGeom>
            <a:avLst/>
            <a:gdLst>
              <a:gd name="connsiteX0" fmla="*/ 216609 w 5361950"/>
              <a:gd name="connsiteY0" fmla="*/ 1020598 h 1563554"/>
              <a:gd name="connsiteX1" fmla="*/ 92784 w 5361950"/>
              <a:gd name="connsiteY1" fmla="*/ 191923 h 1563554"/>
              <a:gd name="connsiteX2" fmla="*/ 1416759 w 5361950"/>
              <a:gd name="connsiteY2" fmla="*/ 201448 h 1563554"/>
              <a:gd name="connsiteX3" fmla="*/ 3312234 w 5361950"/>
              <a:gd name="connsiteY3" fmla="*/ 125248 h 1563554"/>
              <a:gd name="connsiteX4" fmla="*/ 4788609 w 5361950"/>
              <a:gd name="connsiteY4" fmla="*/ 77623 h 1563554"/>
              <a:gd name="connsiteX5" fmla="*/ 4036134 w 5361950"/>
              <a:gd name="connsiteY5" fmla="*/ 1268248 h 1563554"/>
              <a:gd name="connsiteX6" fmla="*/ 5055309 w 5361950"/>
              <a:gd name="connsiteY6" fmla="*/ 1363498 h 1563554"/>
              <a:gd name="connsiteX7" fmla="*/ 5264859 w 5361950"/>
              <a:gd name="connsiteY7" fmla="*/ 1458748 h 1563554"/>
              <a:gd name="connsiteX8" fmla="*/ 3645609 w 5361950"/>
              <a:gd name="connsiteY8" fmla="*/ 1496848 h 1563554"/>
              <a:gd name="connsiteX9" fmla="*/ 4436184 w 5361950"/>
              <a:gd name="connsiteY9" fmla="*/ 496723 h 1563554"/>
              <a:gd name="connsiteX10" fmla="*/ 4264734 w 5361950"/>
              <a:gd name="connsiteY10" fmla="*/ 506248 h 1563554"/>
              <a:gd name="connsiteX11" fmla="*/ 3312234 w 5361950"/>
              <a:gd name="connsiteY11" fmla="*/ 353848 h 1563554"/>
              <a:gd name="connsiteX12" fmla="*/ 2655009 w 5361950"/>
              <a:gd name="connsiteY12" fmla="*/ 363373 h 1563554"/>
              <a:gd name="connsiteX0" fmla="*/ 216609 w 5361950"/>
              <a:gd name="connsiteY0" fmla="*/ 1020598 h 1553030"/>
              <a:gd name="connsiteX1" fmla="*/ 92784 w 5361950"/>
              <a:gd name="connsiteY1" fmla="*/ 191923 h 1553030"/>
              <a:gd name="connsiteX2" fmla="*/ 1416759 w 5361950"/>
              <a:gd name="connsiteY2" fmla="*/ 201448 h 1553030"/>
              <a:gd name="connsiteX3" fmla="*/ 3312234 w 5361950"/>
              <a:gd name="connsiteY3" fmla="*/ 125248 h 1553030"/>
              <a:gd name="connsiteX4" fmla="*/ 4788609 w 5361950"/>
              <a:gd name="connsiteY4" fmla="*/ 77623 h 1553030"/>
              <a:gd name="connsiteX5" fmla="*/ 4036134 w 5361950"/>
              <a:gd name="connsiteY5" fmla="*/ 1268248 h 1553030"/>
              <a:gd name="connsiteX6" fmla="*/ 5055309 w 5361950"/>
              <a:gd name="connsiteY6" fmla="*/ 1363498 h 1553030"/>
              <a:gd name="connsiteX7" fmla="*/ 5264859 w 5361950"/>
              <a:gd name="connsiteY7" fmla="*/ 1458748 h 1553030"/>
              <a:gd name="connsiteX8" fmla="*/ 3645609 w 5361950"/>
              <a:gd name="connsiteY8" fmla="*/ 1496848 h 1553030"/>
              <a:gd name="connsiteX9" fmla="*/ 4217109 w 5361950"/>
              <a:gd name="connsiteY9" fmla="*/ 639598 h 1553030"/>
              <a:gd name="connsiteX10" fmla="*/ 4264734 w 5361950"/>
              <a:gd name="connsiteY10" fmla="*/ 506248 h 1553030"/>
              <a:gd name="connsiteX11" fmla="*/ 3312234 w 5361950"/>
              <a:gd name="connsiteY11" fmla="*/ 353848 h 1553030"/>
              <a:gd name="connsiteX12" fmla="*/ 2655009 w 5361950"/>
              <a:gd name="connsiteY12" fmla="*/ 363373 h 1553030"/>
              <a:gd name="connsiteX0" fmla="*/ 216609 w 5361950"/>
              <a:gd name="connsiteY0" fmla="*/ 1020598 h 1553030"/>
              <a:gd name="connsiteX1" fmla="*/ 92784 w 5361950"/>
              <a:gd name="connsiteY1" fmla="*/ 191923 h 1553030"/>
              <a:gd name="connsiteX2" fmla="*/ 1416759 w 5361950"/>
              <a:gd name="connsiteY2" fmla="*/ 201448 h 1553030"/>
              <a:gd name="connsiteX3" fmla="*/ 3312234 w 5361950"/>
              <a:gd name="connsiteY3" fmla="*/ 125248 h 1553030"/>
              <a:gd name="connsiteX4" fmla="*/ 4788609 w 5361950"/>
              <a:gd name="connsiteY4" fmla="*/ 77623 h 1553030"/>
              <a:gd name="connsiteX5" fmla="*/ 4036134 w 5361950"/>
              <a:gd name="connsiteY5" fmla="*/ 1268248 h 1553030"/>
              <a:gd name="connsiteX6" fmla="*/ 5055309 w 5361950"/>
              <a:gd name="connsiteY6" fmla="*/ 1363498 h 1553030"/>
              <a:gd name="connsiteX7" fmla="*/ 5264859 w 5361950"/>
              <a:gd name="connsiteY7" fmla="*/ 1458748 h 1553030"/>
              <a:gd name="connsiteX8" fmla="*/ 3645609 w 5361950"/>
              <a:gd name="connsiteY8" fmla="*/ 1496848 h 1553030"/>
              <a:gd name="connsiteX9" fmla="*/ 4217109 w 5361950"/>
              <a:gd name="connsiteY9" fmla="*/ 639598 h 1553030"/>
              <a:gd name="connsiteX10" fmla="*/ 4150434 w 5361950"/>
              <a:gd name="connsiteY10" fmla="*/ 401473 h 1553030"/>
              <a:gd name="connsiteX11" fmla="*/ 3312234 w 5361950"/>
              <a:gd name="connsiteY11" fmla="*/ 353848 h 1553030"/>
              <a:gd name="connsiteX12" fmla="*/ 2655009 w 5361950"/>
              <a:gd name="connsiteY12" fmla="*/ 363373 h 1553030"/>
              <a:gd name="connsiteX0" fmla="*/ 122831 w 5439622"/>
              <a:gd name="connsiteY0" fmla="*/ 887248 h 1553030"/>
              <a:gd name="connsiteX1" fmla="*/ 170456 w 5439622"/>
              <a:gd name="connsiteY1" fmla="*/ 191923 h 1553030"/>
              <a:gd name="connsiteX2" fmla="*/ 1494431 w 5439622"/>
              <a:gd name="connsiteY2" fmla="*/ 201448 h 1553030"/>
              <a:gd name="connsiteX3" fmla="*/ 3389906 w 5439622"/>
              <a:gd name="connsiteY3" fmla="*/ 125248 h 1553030"/>
              <a:gd name="connsiteX4" fmla="*/ 4866281 w 5439622"/>
              <a:gd name="connsiteY4" fmla="*/ 77623 h 1553030"/>
              <a:gd name="connsiteX5" fmla="*/ 4113806 w 5439622"/>
              <a:gd name="connsiteY5" fmla="*/ 1268248 h 1553030"/>
              <a:gd name="connsiteX6" fmla="*/ 5132981 w 5439622"/>
              <a:gd name="connsiteY6" fmla="*/ 1363498 h 1553030"/>
              <a:gd name="connsiteX7" fmla="*/ 5342531 w 5439622"/>
              <a:gd name="connsiteY7" fmla="*/ 1458748 h 1553030"/>
              <a:gd name="connsiteX8" fmla="*/ 3723281 w 5439622"/>
              <a:gd name="connsiteY8" fmla="*/ 1496848 h 1553030"/>
              <a:gd name="connsiteX9" fmla="*/ 4294781 w 5439622"/>
              <a:gd name="connsiteY9" fmla="*/ 639598 h 1553030"/>
              <a:gd name="connsiteX10" fmla="*/ 4228106 w 5439622"/>
              <a:gd name="connsiteY10" fmla="*/ 401473 h 1553030"/>
              <a:gd name="connsiteX11" fmla="*/ 3389906 w 5439622"/>
              <a:gd name="connsiteY11" fmla="*/ 353848 h 1553030"/>
              <a:gd name="connsiteX12" fmla="*/ 2732681 w 5439622"/>
              <a:gd name="connsiteY12" fmla="*/ 363373 h 1553030"/>
              <a:gd name="connsiteX0" fmla="*/ 29472 w 5346263"/>
              <a:gd name="connsiteY0" fmla="*/ 887248 h 1553030"/>
              <a:gd name="connsiteX1" fmla="*/ 77097 w 5346263"/>
              <a:gd name="connsiteY1" fmla="*/ 191923 h 1553030"/>
              <a:gd name="connsiteX2" fmla="*/ 1401072 w 5346263"/>
              <a:gd name="connsiteY2" fmla="*/ 201448 h 1553030"/>
              <a:gd name="connsiteX3" fmla="*/ 3296547 w 5346263"/>
              <a:gd name="connsiteY3" fmla="*/ 125248 h 1553030"/>
              <a:gd name="connsiteX4" fmla="*/ 4772922 w 5346263"/>
              <a:gd name="connsiteY4" fmla="*/ 77623 h 1553030"/>
              <a:gd name="connsiteX5" fmla="*/ 4020447 w 5346263"/>
              <a:gd name="connsiteY5" fmla="*/ 1268248 h 1553030"/>
              <a:gd name="connsiteX6" fmla="*/ 5039622 w 5346263"/>
              <a:gd name="connsiteY6" fmla="*/ 1363498 h 1553030"/>
              <a:gd name="connsiteX7" fmla="*/ 5249172 w 5346263"/>
              <a:gd name="connsiteY7" fmla="*/ 1458748 h 1553030"/>
              <a:gd name="connsiteX8" fmla="*/ 3629922 w 5346263"/>
              <a:gd name="connsiteY8" fmla="*/ 1496848 h 1553030"/>
              <a:gd name="connsiteX9" fmla="*/ 4201422 w 5346263"/>
              <a:gd name="connsiteY9" fmla="*/ 639598 h 1553030"/>
              <a:gd name="connsiteX10" fmla="*/ 4134747 w 5346263"/>
              <a:gd name="connsiteY10" fmla="*/ 401473 h 1553030"/>
              <a:gd name="connsiteX11" fmla="*/ 3296547 w 5346263"/>
              <a:gd name="connsiteY11" fmla="*/ 353848 h 1553030"/>
              <a:gd name="connsiteX12" fmla="*/ 2639322 w 5346263"/>
              <a:gd name="connsiteY12" fmla="*/ 363373 h 1553030"/>
              <a:gd name="connsiteX0" fmla="*/ 29472 w 5346263"/>
              <a:gd name="connsiteY0" fmla="*/ 858673 h 1553030"/>
              <a:gd name="connsiteX1" fmla="*/ 77097 w 5346263"/>
              <a:gd name="connsiteY1" fmla="*/ 191923 h 1553030"/>
              <a:gd name="connsiteX2" fmla="*/ 1401072 w 5346263"/>
              <a:gd name="connsiteY2" fmla="*/ 201448 h 1553030"/>
              <a:gd name="connsiteX3" fmla="*/ 3296547 w 5346263"/>
              <a:gd name="connsiteY3" fmla="*/ 125248 h 1553030"/>
              <a:gd name="connsiteX4" fmla="*/ 4772922 w 5346263"/>
              <a:gd name="connsiteY4" fmla="*/ 77623 h 1553030"/>
              <a:gd name="connsiteX5" fmla="*/ 4020447 w 5346263"/>
              <a:gd name="connsiteY5" fmla="*/ 1268248 h 1553030"/>
              <a:gd name="connsiteX6" fmla="*/ 5039622 w 5346263"/>
              <a:gd name="connsiteY6" fmla="*/ 1363498 h 1553030"/>
              <a:gd name="connsiteX7" fmla="*/ 5249172 w 5346263"/>
              <a:gd name="connsiteY7" fmla="*/ 1458748 h 1553030"/>
              <a:gd name="connsiteX8" fmla="*/ 3629922 w 5346263"/>
              <a:gd name="connsiteY8" fmla="*/ 1496848 h 1553030"/>
              <a:gd name="connsiteX9" fmla="*/ 4201422 w 5346263"/>
              <a:gd name="connsiteY9" fmla="*/ 639598 h 1553030"/>
              <a:gd name="connsiteX10" fmla="*/ 4134747 w 5346263"/>
              <a:gd name="connsiteY10" fmla="*/ 401473 h 1553030"/>
              <a:gd name="connsiteX11" fmla="*/ 3296547 w 5346263"/>
              <a:gd name="connsiteY11" fmla="*/ 353848 h 1553030"/>
              <a:gd name="connsiteX12" fmla="*/ 2639322 w 5346263"/>
              <a:gd name="connsiteY12" fmla="*/ 363373 h 155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46263" h="1553030">
                <a:moveTo>
                  <a:pt x="29472" y="858673"/>
                </a:moveTo>
                <a:cubicBezTo>
                  <a:pt x="219972" y="541173"/>
                  <a:pt x="-151503" y="301460"/>
                  <a:pt x="77097" y="191923"/>
                </a:cubicBezTo>
                <a:cubicBezTo>
                  <a:pt x="305697" y="82386"/>
                  <a:pt x="864497" y="212561"/>
                  <a:pt x="1401072" y="201448"/>
                </a:cubicBezTo>
                <a:cubicBezTo>
                  <a:pt x="1937647" y="190335"/>
                  <a:pt x="3296547" y="125248"/>
                  <a:pt x="3296547" y="125248"/>
                </a:cubicBezTo>
                <a:cubicBezTo>
                  <a:pt x="3858522" y="104611"/>
                  <a:pt x="4652272" y="-112877"/>
                  <a:pt x="4772922" y="77623"/>
                </a:cubicBezTo>
                <a:cubicBezTo>
                  <a:pt x="4893572" y="268123"/>
                  <a:pt x="3975997" y="1053936"/>
                  <a:pt x="4020447" y="1268248"/>
                </a:cubicBezTo>
                <a:cubicBezTo>
                  <a:pt x="4064897" y="1482560"/>
                  <a:pt x="4834835" y="1331748"/>
                  <a:pt x="5039622" y="1363498"/>
                </a:cubicBezTo>
                <a:cubicBezTo>
                  <a:pt x="5244409" y="1395248"/>
                  <a:pt x="5484122" y="1436523"/>
                  <a:pt x="5249172" y="1458748"/>
                </a:cubicBezTo>
                <a:cubicBezTo>
                  <a:pt x="5014222" y="1480973"/>
                  <a:pt x="3804547" y="1633373"/>
                  <a:pt x="3629922" y="1496848"/>
                </a:cubicBezTo>
                <a:cubicBezTo>
                  <a:pt x="3455297" y="1360323"/>
                  <a:pt x="4117285" y="822160"/>
                  <a:pt x="4201422" y="639598"/>
                </a:cubicBezTo>
                <a:cubicBezTo>
                  <a:pt x="4285559" y="457036"/>
                  <a:pt x="4285559" y="449098"/>
                  <a:pt x="4134747" y="401473"/>
                </a:cubicBezTo>
                <a:cubicBezTo>
                  <a:pt x="3983935" y="353848"/>
                  <a:pt x="3545784" y="360198"/>
                  <a:pt x="3296547" y="353848"/>
                </a:cubicBezTo>
                <a:cubicBezTo>
                  <a:pt x="3047310" y="347498"/>
                  <a:pt x="2833791" y="346704"/>
                  <a:pt x="2639322" y="363373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057" name="Rounded Rectangle 2056"/>
          <p:cNvSpPr/>
          <p:nvPr/>
        </p:nvSpPr>
        <p:spPr>
          <a:xfrm>
            <a:off x="3624094" y="5328753"/>
            <a:ext cx="1322065" cy="497119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FF0000"/>
                </a:solidFill>
              </a:rPr>
              <a:t>Setup new medium instance</a:t>
            </a:r>
            <a:endParaRPr lang="pl-PL" sz="1050" dirty="0">
              <a:solidFill>
                <a:srgbClr val="FF0000"/>
              </a:solidFill>
            </a:endParaRPr>
          </a:p>
        </p:txBody>
      </p:sp>
      <p:sp>
        <p:nvSpPr>
          <p:cNvPr id="75" name="TextBox 30"/>
          <p:cNvSpPr txBox="1"/>
          <p:nvPr/>
        </p:nvSpPr>
        <p:spPr>
          <a:xfrm>
            <a:off x="3449201" y="3335680"/>
            <a:ext cx="26334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solidFill>
                  <a:srgbClr val="00B050"/>
                </a:solidFill>
                <a:latin typeface="Helvetica Neue"/>
                <a:cs typeface="Helvetica Neue"/>
              </a:rPr>
              <a:t>true</a:t>
            </a:r>
            <a:endParaRPr lang="en-US" sz="1000" dirty="0">
              <a:solidFill>
                <a:srgbClr val="00B050"/>
              </a:solidFill>
              <a:latin typeface="Helvetica Neue"/>
              <a:cs typeface="Helvetica Neue"/>
            </a:endParaRPr>
          </a:p>
        </p:txBody>
      </p:sp>
      <p:sp>
        <p:nvSpPr>
          <p:cNvPr id="2061" name="Freeform 2060"/>
          <p:cNvSpPr/>
          <p:nvPr/>
        </p:nvSpPr>
        <p:spPr>
          <a:xfrm>
            <a:off x="3067035" y="4010025"/>
            <a:ext cx="552465" cy="1571625"/>
          </a:xfrm>
          <a:custGeom>
            <a:avLst/>
            <a:gdLst>
              <a:gd name="connsiteX0" fmla="*/ 247665 w 552465"/>
              <a:gd name="connsiteY0" fmla="*/ 0 h 1571625"/>
              <a:gd name="connsiteX1" fmla="*/ 533415 w 552465"/>
              <a:gd name="connsiteY1" fmla="*/ 381000 h 1571625"/>
              <a:gd name="connsiteX2" fmla="*/ 15 w 552465"/>
              <a:gd name="connsiteY2" fmla="*/ 1352550 h 1571625"/>
              <a:gd name="connsiteX3" fmla="*/ 552465 w 552465"/>
              <a:gd name="connsiteY3" fmla="*/ 1571625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465" h="1571625">
                <a:moveTo>
                  <a:pt x="247665" y="0"/>
                </a:moveTo>
                <a:cubicBezTo>
                  <a:pt x="411177" y="77787"/>
                  <a:pt x="574690" y="155575"/>
                  <a:pt x="533415" y="381000"/>
                </a:cubicBezTo>
                <a:cubicBezTo>
                  <a:pt x="492140" y="606425"/>
                  <a:pt x="-3160" y="1154113"/>
                  <a:pt x="15" y="1352550"/>
                </a:cubicBezTo>
                <a:cubicBezTo>
                  <a:pt x="3190" y="1550987"/>
                  <a:pt x="277827" y="1561306"/>
                  <a:pt x="552465" y="1571625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63" name="Freeform 2062"/>
          <p:cNvSpPr/>
          <p:nvPr/>
        </p:nvSpPr>
        <p:spPr>
          <a:xfrm>
            <a:off x="4943475" y="4406784"/>
            <a:ext cx="3749839" cy="1415905"/>
          </a:xfrm>
          <a:custGeom>
            <a:avLst/>
            <a:gdLst>
              <a:gd name="connsiteX0" fmla="*/ 0 w 3749839"/>
              <a:gd name="connsiteY0" fmla="*/ 1165341 h 1415905"/>
              <a:gd name="connsiteX1" fmla="*/ 457200 w 3749839"/>
              <a:gd name="connsiteY1" fmla="*/ 1174866 h 1415905"/>
              <a:gd name="connsiteX2" fmla="*/ 523875 w 3749839"/>
              <a:gd name="connsiteY2" fmla="*/ 1346316 h 1415905"/>
              <a:gd name="connsiteX3" fmla="*/ 1524000 w 3749839"/>
              <a:gd name="connsiteY3" fmla="*/ 1393941 h 1415905"/>
              <a:gd name="connsiteX4" fmla="*/ 1828800 w 3749839"/>
              <a:gd name="connsiteY4" fmla="*/ 1003416 h 1415905"/>
              <a:gd name="connsiteX5" fmla="*/ 1914525 w 3749839"/>
              <a:gd name="connsiteY5" fmla="*/ 174741 h 1415905"/>
              <a:gd name="connsiteX6" fmla="*/ 3619500 w 3749839"/>
              <a:gd name="connsiteY6" fmla="*/ 3291 h 1415905"/>
              <a:gd name="connsiteX7" fmla="*/ 3581400 w 3749839"/>
              <a:gd name="connsiteY7" fmla="*/ 250941 h 1415905"/>
              <a:gd name="connsiteX8" fmla="*/ 3171825 w 3749839"/>
              <a:gd name="connsiteY8" fmla="*/ 346191 h 1415905"/>
              <a:gd name="connsiteX9" fmla="*/ 3076575 w 3749839"/>
              <a:gd name="connsiteY9" fmla="*/ 689091 h 1415905"/>
              <a:gd name="connsiteX10" fmla="*/ 2143125 w 3749839"/>
              <a:gd name="connsiteY10" fmla="*/ 774816 h 1415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49839" h="1415905">
                <a:moveTo>
                  <a:pt x="0" y="1165341"/>
                </a:moveTo>
                <a:cubicBezTo>
                  <a:pt x="184944" y="1155022"/>
                  <a:pt x="369888" y="1144704"/>
                  <a:pt x="457200" y="1174866"/>
                </a:cubicBezTo>
                <a:cubicBezTo>
                  <a:pt x="544512" y="1205028"/>
                  <a:pt x="346075" y="1309803"/>
                  <a:pt x="523875" y="1346316"/>
                </a:cubicBezTo>
                <a:cubicBezTo>
                  <a:pt x="701675" y="1382829"/>
                  <a:pt x="1306513" y="1451091"/>
                  <a:pt x="1524000" y="1393941"/>
                </a:cubicBezTo>
                <a:cubicBezTo>
                  <a:pt x="1741487" y="1336791"/>
                  <a:pt x="1763713" y="1206616"/>
                  <a:pt x="1828800" y="1003416"/>
                </a:cubicBezTo>
                <a:cubicBezTo>
                  <a:pt x="1893887" y="800216"/>
                  <a:pt x="1616075" y="341428"/>
                  <a:pt x="1914525" y="174741"/>
                </a:cubicBezTo>
                <a:cubicBezTo>
                  <a:pt x="2212975" y="8054"/>
                  <a:pt x="3341688" y="-9409"/>
                  <a:pt x="3619500" y="3291"/>
                </a:cubicBezTo>
                <a:cubicBezTo>
                  <a:pt x="3897312" y="15991"/>
                  <a:pt x="3656013" y="193791"/>
                  <a:pt x="3581400" y="250941"/>
                </a:cubicBezTo>
                <a:cubicBezTo>
                  <a:pt x="3506788" y="308091"/>
                  <a:pt x="3255963" y="273166"/>
                  <a:pt x="3171825" y="346191"/>
                </a:cubicBezTo>
                <a:cubicBezTo>
                  <a:pt x="3087688" y="419216"/>
                  <a:pt x="3248025" y="617654"/>
                  <a:pt x="3076575" y="689091"/>
                </a:cubicBezTo>
                <a:cubicBezTo>
                  <a:pt x="2905125" y="760528"/>
                  <a:pt x="2524125" y="767672"/>
                  <a:pt x="2143125" y="774816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65" name="Freeform 2064"/>
          <p:cNvSpPr/>
          <p:nvPr/>
        </p:nvSpPr>
        <p:spPr>
          <a:xfrm>
            <a:off x="2590800" y="3733732"/>
            <a:ext cx="552450" cy="123893"/>
          </a:xfrm>
          <a:custGeom>
            <a:avLst/>
            <a:gdLst>
              <a:gd name="connsiteX0" fmla="*/ 0 w 552450"/>
              <a:gd name="connsiteY0" fmla="*/ 123893 h 123893"/>
              <a:gd name="connsiteX1" fmla="*/ 238125 w 552450"/>
              <a:gd name="connsiteY1" fmla="*/ 68 h 123893"/>
              <a:gd name="connsiteX2" fmla="*/ 552450 w 552450"/>
              <a:gd name="connsiteY2" fmla="*/ 104843 h 123893"/>
              <a:gd name="connsiteX3" fmla="*/ 552450 w 552450"/>
              <a:gd name="connsiteY3" fmla="*/ 104843 h 12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450" h="123893">
                <a:moveTo>
                  <a:pt x="0" y="123893"/>
                </a:moveTo>
                <a:cubicBezTo>
                  <a:pt x="73025" y="63568"/>
                  <a:pt x="146050" y="3243"/>
                  <a:pt x="238125" y="68"/>
                </a:cubicBezTo>
                <a:cubicBezTo>
                  <a:pt x="330200" y="-3107"/>
                  <a:pt x="552450" y="104843"/>
                  <a:pt x="552450" y="104843"/>
                </a:cubicBezTo>
                <a:lnTo>
                  <a:pt x="552450" y="104843"/>
                </a:lnTo>
              </a:path>
            </a:pathLst>
          </a:custGeom>
          <a:noFill/>
          <a:ln w="127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66" name="Freeform 2065"/>
          <p:cNvSpPr/>
          <p:nvPr/>
        </p:nvSpPr>
        <p:spPr>
          <a:xfrm>
            <a:off x="1162050" y="3059645"/>
            <a:ext cx="923925" cy="743420"/>
          </a:xfrm>
          <a:custGeom>
            <a:avLst/>
            <a:gdLst>
              <a:gd name="connsiteX0" fmla="*/ 0 w 923925"/>
              <a:gd name="connsiteY0" fmla="*/ 26455 h 743420"/>
              <a:gd name="connsiteX1" fmla="*/ 533400 w 923925"/>
              <a:gd name="connsiteY1" fmla="*/ 74080 h 743420"/>
              <a:gd name="connsiteX2" fmla="*/ 552450 w 923925"/>
              <a:gd name="connsiteY2" fmla="*/ 655105 h 743420"/>
              <a:gd name="connsiteX3" fmla="*/ 923925 w 923925"/>
              <a:gd name="connsiteY3" fmla="*/ 731305 h 74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743420">
                <a:moveTo>
                  <a:pt x="0" y="26455"/>
                </a:moveTo>
                <a:cubicBezTo>
                  <a:pt x="220662" y="-2120"/>
                  <a:pt x="441325" y="-30695"/>
                  <a:pt x="533400" y="74080"/>
                </a:cubicBezTo>
                <a:cubicBezTo>
                  <a:pt x="625475" y="178855"/>
                  <a:pt x="487363" y="545568"/>
                  <a:pt x="552450" y="655105"/>
                </a:cubicBezTo>
                <a:cubicBezTo>
                  <a:pt x="617537" y="764642"/>
                  <a:pt x="770731" y="747973"/>
                  <a:pt x="923925" y="731305"/>
                </a:cubicBezTo>
              </a:path>
            </a:pathLst>
          </a:custGeom>
          <a:noFill/>
          <a:ln w="952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67" name="Freeform 2066"/>
          <p:cNvSpPr/>
          <p:nvPr/>
        </p:nvSpPr>
        <p:spPr>
          <a:xfrm>
            <a:off x="1171575" y="3895725"/>
            <a:ext cx="923925" cy="584834"/>
          </a:xfrm>
          <a:custGeom>
            <a:avLst/>
            <a:gdLst>
              <a:gd name="connsiteX0" fmla="*/ 923925 w 923925"/>
              <a:gd name="connsiteY0" fmla="*/ 0 h 584834"/>
              <a:gd name="connsiteX1" fmla="*/ 409575 w 923925"/>
              <a:gd name="connsiteY1" fmla="*/ 28575 h 584834"/>
              <a:gd name="connsiteX2" fmla="*/ 161925 w 923925"/>
              <a:gd name="connsiteY2" fmla="*/ 152400 h 584834"/>
              <a:gd name="connsiteX3" fmla="*/ 123825 w 923925"/>
              <a:gd name="connsiteY3" fmla="*/ 533400 h 584834"/>
              <a:gd name="connsiteX4" fmla="*/ 0 w 923925"/>
              <a:gd name="connsiteY4" fmla="*/ 581025 h 584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5" h="584834">
                <a:moveTo>
                  <a:pt x="923925" y="0"/>
                </a:moveTo>
                <a:cubicBezTo>
                  <a:pt x="730250" y="1587"/>
                  <a:pt x="536575" y="3175"/>
                  <a:pt x="409575" y="28575"/>
                </a:cubicBezTo>
                <a:cubicBezTo>
                  <a:pt x="282575" y="53975"/>
                  <a:pt x="209550" y="68262"/>
                  <a:pt x="161925" y="152400"/>
                </a:cubicBezTo>
                <a:cubicBezTo>
                  <a:pt x="114300" y="236538"/>
                  <a:pt x="150812" y="461963"/>
                  <a:pt x="123825" y="533400"/>
                </a:cubicBezTo>
                <a:cubicBezTo>
                  <a:pt x="96838" y="604837"/>
                  <a:pt x="0" y="581025"/>
                  <a:pt x="0" y="581025"/>
                </a:cubicBezTo>
              </a:path>
            </a:pathLst>
          </a:custGeom>
          <a:noFill/>
          <a:ln w="127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5" name="TextBox 30"/>
          <p:cNvSpPr txBox="1"/>
          <p:nvPr/>
        </p:nvSpPr>
        <p:spPr>
          <a:xfrm>
            <a:off x="3419872" y="4797152"/>
            <a:ext cx="3717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solidFill>
                  <a:srgbClr val="FF0000"/>
                </a:solidFill>
                <a:latin typeface="Helvetica Neue"/>
                <a:cs typeface="Helvetica Neue"/>
              </a:rPr>
              <a:t>false</a:t>
            </a:r>
            <a:endParaRPr lang="en-US" sz="1000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159960" y="4105276"/>
            <a:ext cx="450049" cy="1447800"/>
          </a:xfrm>
          <a:custGeom>
            <a:avLst/>
            <a:gdLst>
              <a:gd name="connsiteX0" fmla="*/ 183189 w 451496"/>
              <a:gd name="connsiteY0" fmla="*/ 0 h 1095375"/>
              <a:gd name="connsiteX1" fmla="*/ 2214 w 451496"/>
              <a:gd name="connsiteY1" fmla="*/ 95250 h 1095375"/>
              <a:gd name="connsiteX2" fmla="*/ 106989 w 451496"/>
              <a:gd name="connsiteY2" fmla="*/ 276225 h 1095375"/>
              <a:gd name="connsiteX3" fmla="*/ 449889 w 451496"/>
              <a:gd name="connsiteY3" fmla="*/ 600075 h 1095375"/>
              <a:gd name="connsiteX4" fmla="*/ 211764 w 451496"/>
              <a:gd name="connsiteY4" fmla="*/ 1095375 h 1095375"/>
              <a:gd name="connsiteX0" fmla="*/ 183189 w 450049"/>
              <a:gd name="connsiteY0" fmla="*/ 0 h 1447800"/>
              <a:gd name="connsiteX1" fmla="*/ 2214 w 450049"/>
              <a:gd name="connsiteY1" fmla="*/ 95250 h 1447800"/>
              <a:gd name="connsiteX2" fmla="*/ 106989 w 450049"/>
              <a:gd name="connsiteY2" fmla="*/ 276225 h 1447800"/>
              <a:gd name="connsiteX3" fmla="*/ 449889 w 450049"/>
              <a:gd name="connsiteY3" fmla="*/ 600075 h 1447800"/>
              <a:gd name="connsiteX4" fmla="*/ 145089 w 450049"/>
              <a:gd name="connsiteY4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0049" h="1447800">
                <a:moveTo>
                  <a:pt x="183189" y="0"/>
                </a:moveTo>
                <a:cubicBezTo>
                  <a:pt x="99051" y="24606"/>
                  <a:pt x="14914" y="49213"/>
                  <a:pt x="2214" y="95250"/>
                </a:cubicBezTo>
                <a:cubicBezTo>
                  <a:pt x="-10486" y="141287"/>
                  <a:pt x="32376" y="192088"/>
                  <a:pt x="106989" y="276225"/>
                </a:cubicBezTo>
                <a:cubicBezTo>
                  <a:pt x="181601" y="360363"/>
                  <a:pt x="443539" y="404813"/>
                  <a:pt x="449889" y="600075"/>
                </a:cubicBezTo>
                <a:cubicBezTo>
                  <a:pt x="456239" y="795337"/>
                  <a:pt x="272883" y="1268412"/>
                  <a:pt x="145089" y="1447800"/>
                </a:cubicBezTo>
              </a:path>
            </a:pathLst>
          </a:custGeom>
          <a:noFill/>
          <a:ln w="12700">
            <a:solidFill>
              <a:schemeClr val="accent6">
                <a:lumMod val="50000"/>
              </a:schemeClr>
            </a:solidFill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TextBox 30"/>
          <p:cNvSpPr txBox="1"/>
          <p:nvPr/>
        </p:nvSpPr>
        <p:spPr>
          <a:xfrm>
            <a:off x="1747134" y="4581128"/>
            <a:ext cx="8806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  <a:latin typeface="Helvetica Neue"/>
                <a:cs typeface="Helvetica Neue"/>
              </a:rPr>
              <a:t>retrieves configuration</a:t>
            </a:r>
            <a:endParaRPr lang="en-US" sz="1000" dirty="0">
              <a:solidFill>
                <a:schemeClr val="accent6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59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73" y="274638"/>
            <a:ext cx="8875315" cy="1143000"/>
          </a:xfrm>
        </p:spPr>
        <p:txBody>
          <a:bodyPr>
            <a:noAutofit/>
          </a:bodyPr>
          <a:lstStyle/>
          <a:p>
            <a:r>
              <a:rPr lang="en-US" sz="3600" dirty="0"/>
              <a:t>Exercise 3. </a:t>
            </a:r>
            <a:r>
              <a:rPr lang="en-US" sz="3600" dirty="0" smtClean="0"/>
              <a:t>Check </a:t>
            </a:r>
            <a:r>
              <a:rPr lang="en-US" sz="3600" dirty="0"/>
              <a:t>out app’s skeleton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800" dirty="0">
                <a:hlinkClick r:id="rId2"/>
              </a:rPr>
              <a:t>https://</a:t>
            </a:r>
            <a:r>
              <a:rPr lang="pl-PL" sz="1800" dirty="0" smtClean="0">
                <a:hlinkClick r:id="rId2"/>
              </a:rPr>
              <a:t>github.com/smolnik/exercise-digest-dispatcher-service.git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with </a:t>
            </a:r>
            <a:r>
              <a:rPr lang="en-US" sz="1800" dirty="0"/>
              <a:t>dependent projects </a:t>
            </a:r>
            <a:endParaRPr lang="en-US" sz="1800" dirty="0" smtClean="0"/>
          </a:p>
          <a:p>
            <a:r>
              <a:rPr lang="en-US" sz="1800" dirty="0" smtClean="0"/>
              <a:t>Or just import </a:t>
            </a:r>
            <a:r>
              <a:rPr lang="en-US" sz="1800" dirty="0"/>
              <a:t>the zipped Eclipse project from S3:</a:t>
            </a:r>
            <a:br>
              <a:rPr lang="en-US" sz="1800" dirty="0"/>
            </a:br>
            <a:r>
              <a:rPr lang="en-US" sz="1800" b="1" dirty="0" err="1" smtClean="0"/>
              <a:t>warsjawa</a:t>
            </a:r>
            <a:r>
              <a:rPr lang="en-US" sz="1800" b="1" dirty="0" smtClean="0"/>
              <a:t>-apps/exercise-digest-dispatcher-service.zip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Have a look at S3 configuration file</a:t>
            </a:r>
          </a:p>
          <a:p>
            <a:pPr marL="0" indent="0">
              <a:buNone/>
            </a:pPr>
            <a:endParaRPr lang="en-US" sz="1800" dirty="0" smtClean="0"/>
          </a:p>
          <a:p>
            <a:endParaRPr lang="pl-PL" sz="1800" dirty="0"/>
          </a:p>
          <a:p>
            <a:endParaRPr lang="pl-PL" sz="1800" dirty="0"/>
          </a:p>
        </p:txBody>
      </p:sp>
      <p:sp>
        <p:nvSpPr>
          <p:cNvPr id="5" name="Rectangle 4"/>
          <p:cNvSpPr/>
          <p:nvPr/>
        </p:nvSpPr>
        <p:spPr>
          <a:xfrm>
            <a:off x="5436096" y="3022208"/>
            <a:ext cx="3528392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groupId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net.adamsmolnik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groupId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artifactId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common</a:t>
            </a:r>
            <a:r>
              <a:rPr lang="pl-PL" sz="1050" dirty="0">
                <a:solidFill>
                  <a:srgbClr val="000000"/>
                </a:solidFill>
                <a:latin typeface="Consolas"/>
              </a:rPr>
              <a:t>-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ext</a:t>
            </a:r>
            <a:r>
              <a:rPr lang="pl-PL" sz="1050" dirty="0">
                <a:solidFill>
                  <a:srgbClr val="000000"/>
                </a:solidFill>
                <a:latin typeface="Consolas"/>
              </a:rPr>
              <a:t>-model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artifactId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>
                <a:solidFill>
                  <a:srgbClr val="000000"/>
                </a:solidFill>
                <a:latin typeface="Consolas"/>
              </a:rPr>
              <a:t>0.0.1-SNAPSHOT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groupId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net.adamsmolnik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groupId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artifactId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common</a:t>
            </a:r>
            <a:r>
              <a:rPr lang="pl-PL" sz="1050" dirty="0">
                <a:solidFill>
                  <a:srgbClr val="000000"/>
                </a:solidFill>
                <a:latin typeface="Consolas"/>
              </a:rPr>
              <a:t>-service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artifactId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>
                <a:solidFill>
                  <a:srgbClr val="000000"/>
                </a:solidFill>
                <a:latin typeface="Consolas"/>
              </a:rPr>
              <a:t>0.0.1-SNAPSHOT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groupId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net.adamsmolnik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groupId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artifactId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cloud-aws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artifactId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>
                <a:solidFill>
                  <a:srgbClr val="000000"/>
                </a:solidFill>
                <a:latin typeface="Consolas"/>
              </a:rPr>
              <a:t>0.0.1-SNAPSHOT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scope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runtime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scope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groupId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net.adamsmolnik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groupId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artifactId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common-controller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artifactId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>
                <a:solidFill>
                  <a:srgbClr val="000000"/>
                </a:solidFill>
                <a:latin typeface="Consolas"/>
              </a:rPr>
              <a:t>0.0.1-SNAPSHOT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 smtClean="0">
                <a:solidFill>
                  <a:srgbClr val="008080"/>
                </a:solidFill>
                <a:latin typeface="Consolas"/>
              </a:rPr>
              <a:t>&gt;</a:t>
            </a:r>
            <a:endParaRPr lang="pl-PL" sz="1050" dirty="0">
              <a:solidFill>
                <a:srgbClr val="008080"/>
              </a:solidFill>
              <a:latin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45024"/>
            <a:ext cx="4608512" cy="213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3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2119313"/>
            <a:ext cx="67818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73" y="274638"/>
            <a:ext cx="8947323" cy="1143000"/>
          </a:xfrm>
        </p:spPr>
        <p:txBody>
          <a:bodyPr>
            <a:noAutofit/>
          </a:bodyPr>
          <a:lstStyle/>
          <a:p>
            <a:r>
              <a:rPr lang="en-US" sz="3600" dirty="0"/>
              <a:t>Exercise 3. </a:t>
            </a:r>
            <a:r>
              <a:rPr lang="en-US" sz="3600" dirty="0" smtClean="0"/>
              <a:t>Replace </a:t>
            </a:r>
            <a:r>
              <a:rPr lang="en-US" sz="3600" dirty="0"/>
              <a:t>XYZ-&gt;001, 002…</a:t>
            </a:r>
            <a:endParaRPr lang="pl-PL" sz="3600" dirty="0"/>
          </a:p>
        </p:txBody>
      </p:sp>
      <p:sp>
        <p:nvSpPr>
          <p:cNvPr id="3" name="Rectangle 2"/>
          <p:cNvSpPr/>
          <p:nvPr/>
        </p:nvSpPr>
        <p:spPr>
          <a:xfrm>
            <a:off x="4568528" y="3858577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environmentName</a:t>
            </a:r>
            <a:r>
              <a:rPr lang="pl-PL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=</a:t>
            </a:r>
            <a:r>
              <a:rPr lang="pl-PL" dirty="0" err="1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student</a:t>
            </a:r>
            <a:r>
              <a:rPr lang="pl-PL" strike="sngStrike" dirty="0" err="1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XYZ</a:t>
            </a:r>
            <a:r>
              <a:rPr lang="en-US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 </a:t>
            </a:r>
            <a:endParaRPr lang="pl-PL" dirty="0"/>
          </a:p>
        </p:txBody>
      </p:sp>
      <p:sp>
        <p:nvSpPr>
          <p:cNvPr id="5" name="Rectangle 4"/>
          <p:cNvSpPr/>
          <p:nvPr/>
        </p:nvSpPr>
        <p:spPr>
          <a:xfrm>
            <a:off x="5292080" y="4941168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environmentName</a:t>
            </a:r>
            <a:r>
              <a:rPr lang="pl-PL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=</a:t>
            </a:r>
            <a:r>
              <a:rPr lang="pl-PL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student</a:t>
            </a:r>
            <a:r>
              <a:rPr lang="en-US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002</a:t>
            </a:r>
            <a:endParaRPr lang="pl-PL" dirty="0"/>
          </a:p>
        </p:txBody>
      </p:sp>
      <p:sp>
        <p:nvSpPr>
          <p:cNvPr id="6" name="Right Arrow 5"/>
          <p:cNvSpPr/>
          <p:nvPr/>
        </p:nvSpPr>
        <p:spPr>
          <a:xfrm rot="2735126">
            <a:off x="7294131" y="4380632"/>
            <a:ext cx="8946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54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143000"/>
          </a:xfrm>
        </p:spPr>
        <p:txBody>
          <a:bodyPr>
            <a:noAutofit/>
          </a:bodyPr>
          <a:lstStyle/>
          <a:p>
            <a:r>
              <a:rPr lang="en-US" sz="3600" dirty="0"/>
              <a:t>Exercise 3. </a:t>
            </a:r>
            <a:r>
              <a:rPr lang="en-US" sz="3600" dirty="0" smtClean="0"/>
              <a:t>At last, write code</a:t>
            </a:r>
            <a:endParaRPr lang="pl-PL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916832"/>
            <a:ext cx="8031807" cy="3425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3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0776" cy="1143000"/>
          </a:xfrm>
        </p:spPr>
        <p:txBody>
          <a:bodyPr>
            <a:normAutofit/>
          </a:bodyPr>
          <a:lstStyle/>
          <a:p>
            <a:r>
              <a:rPr lang="en-US" sz="3600" dirty="0"/>
              <a:t>Exercise 3. </a:t>
            </a:r>
            <a:r>
              <a:rPr lang="en-US" sz="3600" dirty="0" smtClean="0"/>
              <a:t>Create SQS queues</a:t>
            </a:r>
            <a:endParaRPr lang="pl-PL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38413"/>
            <a:ext cx="8748464" cy="4398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146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3</a:t>
            </a:r>
            <a:r>
              <a:rPr lang="en-US" sz="3600" dirty="0" smtClean="0"/>
              <a:t>. </a:t>
            </a:r>
            <a:r>
              <a:rPr lang="en-US" sz="3600" dirty="0"/>
              <a:t>F</a:t>
            </a:r>
            <a:r>
              <a:rPr lang="en-US" sz="3600" dirty="0" smtClean="0"/>
              <a:t>ire the flow</a:t>
            </a:r>
            <a:endParaRPr lang="pl-PL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45080"/>
            <a:ext cx="8280920" cy="4692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54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</a:t>
            </a:r>
            <a:r>
              <a:rPr lang="en-US" sz="3600" dirty="0" smtClean="0"/>
              <a:t>3. Build and deploy</a:t>
            </a:r>
            <a:endParaRPr lang="pl-PL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11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</a:t>
            </a:r>
            <a:r>
              <a:rPr lang="en-US" sz="3600" dirty="0" smtClean="0"/>
              <a:t>4. More involved case</a:t>
            </a:r>
            <a:endParaRPr lang="pl-PL" sz="3600" dirty="0"/>
          </a:p>
        </p:txBody>
      </p:sp>
      <p:sp>
        <p:nvSpPr>
          <p:cNvPr id="4" name="Rectangle 3"/>
          <p:cNvSpPr/>
          <p:nvPr/>
        </p:nvSpPr>
        <p:spPr>
          <a:xfrm>
            <a:off x="179512" y="1916832"/>
            <a:ext cx="878497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100" dirty="0" err="1" smtClean="0">
                <a:solidFill>
                  <a:srgbClr val="000000"/>
                </a:solidFill>
                <a:latin typeface="Consolas"/>
              </a:rPr>
              <a:t>FallbackServerInstanceBuilder</a:t>
            </a:r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dirty="0" err="1" smtClean="0">
                <a:solidFill>
                  <a:srgbClr val="0000C0"/>
                </a:solidFill>
                <a:latin typeface="Consolas"/>
              </a:rPr>
              <a:t>fsib</a:t>
            </a:r>
            <a:r>
              <a:rPr lang="en-US" sz="1100" dirty="0" smtClean="0">
                <a:solidFill>
                  <a:srgbClr val="0000C0"/>
                </a:solidFill>
                <a:latin typeface="Consolas"/>
              </a:rPr>
              <a:t> = ...</a:t>
            </a:r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pl-PL" sz="1100" dirty="0">
              <a:solidFill>
                <a:srgbClr val="000000"/>
              </a:solidFill>
              <a:latin typeface="Consolas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 </a:t>
            </a:r>
          </a:p>
          <a:p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      </a:t>
            </a:r>
            <a:r>
              <a:rPr lang="pl-PL" sz="1100" b="1" dirty="0" err="1" smtClean="0">
                <a:solidFill>
                  <a:srgbClr val="7F0055"/>
                </a:solidFill>
                <a:latin typeface="Consolas"/>
              </a:rPr>
              <a:t>try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100" dirty="0" err="1" smtClean="0">
                <a:solidFill>
                  <a:srgbClr val="0000C0"/>
                </a:solidFill>
                <a:latin typeface="Consolas"/>
              </a:rPr>
              <a:t>sender</a:t>
            </a:r>
            <a:r>
              <a:rPr lang="pl-PL" sz="1100" dirty="0" err="1" smtClean="0">
                <a:solidFill>
                  <a:srgbClr val="000000"/>
                </a:solidFill>
                <a:latin typeface="Consolas"/>
              </a:rPr>
              <a:t>.trySending</a:t>
            </a:r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dirty="0" err="1" smtClean="0">
                <a:solidFill>
                  <a:srgbClr val="0000C0"/>
                </a:solidFill>
                <a:latin typeface="Consolas"/>
              </a:rPr>
              <a:t>basicServiceUrl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100" dirty="0" err="1">
                <a:solidFill>
                  <a:srgbClr val="0000C0"/>
                </a:solidFill>
                <a:latin typeface="Consolas"/>
              </a:rPr>
              <a:t>digestRequest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pl-PL" sz="1100" b="1" dirty="0" err="1">
                <a:solidFill>
                  <a:srgbClr val="7F0055"/>
                </a:solidFill>
                <a:latin typeface="Consolas"/>
              </a:rPr>
              <a:t>catch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100" b="1" dirty="0" err="1">
                <a:solidFill>
                  <a:srgbClr val="000000"/>
                </a:solidFill>
                <a:latin typeface="Consolas"/>
              </a:rPr>
              <a:t>OutOfMemoryError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>
                <a:solidFill>
                  <a:srgbClr val="6A3E3E"/>
                </a:solidFill>
                <a:latin typeface="Consolas"/>
              </a:rPr>
              <a:t>outOfMemoryErrorFromTargetServerMachineInstance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</a:t>
            </a:r>
            <a:endParaRPr lang="pl-PL" sz="1100" dirty="0">
              <a:solidFill>
                <a:srgbClr val="000000"/>
              </a:solidFill>
              <a:latin typeface="Consolas"/>
            </a:endParaRP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pl-PL" sz="1100" b="1" dirty="0" err="1">
                <a:solidFill>
                  <a:srgbClr val="7F0055"/>
                </a:solidFill>
                <a:latin typeface="Consolas"/>
              </a:rPr>
              <a:t>try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en-US" sz="1100" dirty="0" err="1">
                <a:solidFill>
                  <a:srgbClr val="000000"/>
                </a:solidFill>
                <a:latin typeface="Consolas"/>
              </a:rPr>
              <a:t>FallbackSetupParams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6A3E3E"/>
                </a:solidFill>
                <a:latin typeface="Consolas"/>
              </a:rPr>
              <a:t>fsp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FallbackSetupParams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withLabel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>
                <a:solidFill>
                  <a:srgbClr val="2A00FF"/>
                </a:solidFill>
                <a:latin typeface="Consolas"/>
              </a:rPr>
              <a:t>"..."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FallbackServerInstance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newMediumFallbackInstance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dirty="0" err="1">
                <a:solidFill>
                  <a:srgbClr val="0000C0"/>
                </a:solidFill>
                <a:latin typeface="Consolas"/>
              </a:rPr>
              <a:t>fsib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.build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fsp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newMediumServiceUrl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buildServiceUrl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newMediumFallbackInstance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.getPublicIpAddress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DigestResponse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response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dirty="0" err="1">
                <a:solidFill>
                  <a:srgbClr val="0000C0"/>
                </a:solidFill>
                <a:latin typeface="Consolas"/>
              </a:rPr>
              <a:t>sender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.trySending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newMediumServiceUrl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100" dirty="0" err="1">
                <a:solidFill>
                  <a:srgbClr val="0000C0"/>
                </a:solidFill>
                <a:latin typeface="Consolas"/>
              </a:rPr>
              <a:t>digestRequest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newMediumFallbackInstance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.scheduleCleanup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(55,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TimeUnit.</a:t>
            </a:r>
            <a:r>
              <a:rPr lang="pl-PL" sz="1100" b="1" i="1" dirty="0" err="1">
                <a:solidFill>
                  <a:srgbClr val="0000C0"/>
                </a:solidFill>
                <a:latin typeface="Consolas"/>
              </a:rPr>
              <a:t>MINUTES</a:t>
            </a:r>
            <a:r>
              <a:rPr lang="pl-PL" sz="11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>
                <a:solidFill>
                  <a:srgbClr val="6A3E3E"/>
                </a:solidFill>
                <a:latin typeface="Consolas"/>
              </a:rPr>
              <a:t>response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pl-PL" sz="1100" b="1" dirty="0" err="1">
                <a:solidFill>
                  <a:srgbClr val="7F0055"/>
                </a:solidFill>
                <a:latin typeface="Consolas"/>
              </a:rPr>
              <a:t>catch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100" b="1" dirty="0" err="1">
                <a:solidFill>
                  <a:srgbClr val="000000"/>
                </a:solidFill>
                <a:latin typeface="Consolas"/>
              </a:rPr>
              <a:t>OutOfMemoryError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>
                <a:solidFill>
                  <a:srgbClr val="6A3E3E"/>
                </a:solidFill>
                <a:latin typeface="Consolas"/>
              </a:rPr>
              <a:t>outOfMemoryFromMediumTargetServerMachineInstance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endParaRPr lang="pl-PL" sz="1100" dirty="0">
              <a:solidFill>
                <a:srgbClr val="000000"/>
              </a:solidFill>
              <a:latin typeface="Consolas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en-US" sz="1100" dirty="0" err="1">
                <a:solidFill>
                  <a:srgbClr val="000000"/>
                </a:solidFill>
                <a:latin typeface="Consolas"/>
              </a:rPr>
              <a:t>FallbackSetupParams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6A3E3E"/>
                </a:solidFill>
                <a:latin typeface="Consolas"/>
              </a:rPr>
              <a:t>fsp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FallbackSetupParams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withLabel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>
                <a:solidFill>
                  <a:srgbClr val="2A00FF"/>
                </a:solidFill>
                <a:latin typeface="Consolas"/>
              </a:rPr>
              <a:t>"..."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FallbackServerInstance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newLargestFallbackInstance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dirty="0" err="1">
                <a:solidFill>
                  <a:srgbClr val="0000C0"/>
                </a:solidFill>
                <a:latin typeface="Consolas"/>
              </a:rPr>
              <a:t>fsib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.build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fsp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newLargestServiceUrl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buildServiceUrl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newLargestFallbackInstance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.getPublicIpAddress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DigestResponse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response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dirty="0" err="1">
                <a:solidFill>
                  <a:srgbClr val="0000C0"/>
                </a:solidFill>
                <a:latin typeface="Consolas"/>
              </a:rPr>
              <a:t>sender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.trySending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newLargestServiceUrl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100" dirty="0" err="1">
                <a:solidFill>
                  <a:srgbClr val="0000C0"/>
                </a:solidFill>
                <a:latin typeface="Consolas"/>
              </a:rPr>
              <a:t>digestRequest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newLargestFallbackInstance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.scheduleCleanup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(55,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TimeUnit.</a:t>
            </a:r>
            <a:r>
              <a:rPr lang="pl-PL" sz="1100" b="1" i="1" dirty="0" err="1">
                <a:solidFill>
                  <a:srgbClr val="0000C0"/>
                </a:solidFill>
                <a:latin typeface="Consolas"/>
              </a:rPr>
              <a:t>MINUTES</a:t>
            </a:r>
            <a:r>
              <a:rPr lang="pl-PL" sz="11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>
                <a:solidFill>
                  <a:srgbClr val="6A3E3E"/>
                </a:solidFill>
                <a:latin typeface="Consolas"/>
              </a:rPr>
              <a:t>response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pl-PL" sz="11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>
                <a:solidFill>
                  <a:srgbClr val="0000C0"/>
                </a:solidFill>
                <a:latin typeface="Consolas"/>
              </a:rPr>
              <a:t>response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;</a:t>
            </a:r>
            <a:endParaRPr lang="pl-PL" sz="11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66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4. </a:t>
            </a:r>
            <a:r>
              <a:rPr lang="en-US" sz="3600" dirty="0" smtClean="0"/>
              <a:t>More complex flow</a:t>
            </a:r>
            <a:endParaRPr lang="pl-PL" sz="3600" dirty="0"/>
          </a:p>
        </p:txBody>
      </p:sp>
      <p:pic>
        <p:nvPicPr>
          <p:cNvPr id="1026" name="Picture 2" descr="C:\visio\fallback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640960" cy="444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67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Challenges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Scaling down is extremely tricky…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Our approach: Assassin and Seppuku</a:t>
            </a:r>
          </a:p>
          <a:p>
            <a:r>
              <a:rPr lang="en-US" sz="2800" dirty="0" smtClean="0"/>
              <a:t>Think of a “machine” as sort of a</a:t>
            </a:r>
            <a:r>
              <a:rPr lang="en-US" sz="2800" dirty="0"/>
              <a:t> </a:t>
            </a:r>
            <a:r>
              <a:rPr lang="en-US" sz="2800" dirty="0" smtClean="0"/>
              <a:t>process or thread rather than a stable infrastructure component</a:t>
            </a:r>
            <a:endParaRPr lang="pl-PL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67873"/>
            <a:ext cx="6624736" cy="258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69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AWS Console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 smtClean="0">
                <a:hlinkClick r:id="rId2"/>
              </a:rPr>
              <a:t>https</a:t>
            </a:r>
            <a:r>
              <a:rPr lang="en-US" sz="2700" dirty="0">
                <a:hlinkClick r:id="rId2"/>
              </a:rPr>
              <a:t>://</a:t>
            </a:r>
            <a:r>
              <a:rPr lang="en-US" sz="2700" dirty="0" smtClean="0">
                <a:hlinkClick r:id="rId2"/>
              </a:rPr>
              <a:t>adams.signin.aws.amazon.com/console</a:t>
            </a:r>
            <a:endParaRPr lang="en-US" sz="2700" dirty="0" smtClean="0"/>
          </a:p>
          <a:p>
            <a:pPr marL="0" indent="0">
              <a:buNone/>
            </a:pPr>
            <a:endParaRPr lang="en-US" sz="2700" dirty="0" smtClean="0"/>
          </a:p>
          <a:p>
            <a:pPr marL="0" indent="0">
              <a:buNone/>
            </a:pPr>
            <a:r>
              <a:rPr lang="en-US" sz="2400" dirty="0" smtClean="0"/>
              <a:t>Account: </a:t>
            </a:r>
            <a:r>
              <a:rPr lang="en-US" sz="2400" dirty="0" err="1" smtClean="0"/>
              <a:t>adams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User Name: </a:t>
            </a:r>
            <a:r>
              <a:rPr lang="en-US" sz="2400" dirty="0" err="1" smtClean="0"/>
              <a:t>studentXYZ</a:t>
            </a:r>
            <a:r>
              <a:rPr lang="en-US" sz="2400" dirty="0" smtClean="0"/>
              <a:t> e.g. student002</a:t>
            </a:r>
          </a:p>
          <a:p>
            <a:pPr marL="0" indent="0">
              <a:buNone/>
            </a:pPr>
            <a:r>
              <a:rPr lang="en-US" sz="2400" dirty="0" smtClean="0"/>
              <a:t>Password: </a:t>
            </a:r>
            <a:r>
              <a:rPr lang="en-US" sz="2400" dirty="0" err="1" smtClean="0"/>
              <a:t>wj!studentXYZ</a:t>
            </a:r>
            <a:r>
              <a:rPr lang="en-US" sz="2400" dirty="0" smtClean="0"/>
              <a:t>@# e.g. </a:t>
            </a:r>
            <a:r>
              <a:rPr lang="en-US" sz="2400" dirty="0"/>
              <a:t>wj!student002@#</a:t>
            </a:r>
            <a:endParaRPr lang="pl-PL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293096"/>
            <a:ext cx="37814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610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Set the appropriate Region</a:t>
            </a:r>
            <a:endParaRPr lang="pl-PL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924944"/>
            <a:ext cx="36195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65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AWS overview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call up AWS Console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348880"/>
            <a:ext cx="61341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877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AWS Console vs. Java SDK</a:t>
            </a:r>
            <a:endParaRPr lang="pl-PL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430534"/>
            <a:ext cx="5040560" cy="3185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1773493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SDK</a:t>
            </a:r>
            <a:endParaRPr lang="pl-PL" dirty="0"/>
          </a:p>
        </p:txBody>
      </p:sp>
      <p:sp>
        <p:nvSpPr>
          <p:cNvPr id="6" name="AutoShape 2" descr="data:image/jpeg;base64,/9j/4AAQSkZJRgABAQAAAQABAAD/2wCEAAkGBxQSEhUTEhQWFRUUGRQZGBYYFxgVFxgXHBcXGhYYHBocHCggGBsnHRgWITEhJSkrLi8wGiA3ODMtNygtMiwBCgoKDg0OGxAQGy8lHiUsLjE3NzcsNjcsNzY0NzI0MzcyNzM1NzQ3NTc3MywuNDc1LDc3NCwsLDAwLTc0Li0rNf/AABEIAS4ApwMBIgACEQEDEQH/xAAcAAEAAgMBAQEAAAAAAAAAAAAABwgEBQYDAgH/xABNEAABAwICBgYGBwQHBQkAAAABAAIDBBEFIQYHEjFBURMiYXGBkQgUMlJioSNCgpKiscEVU3KzMzRDY3SjwlRkc7LDFjVEhJPE0dLw/8QAGwEBAAEFAQAAAAAAAAAAAAAAAAUBAgMEBgf/xAAmEQEAAgEEAAUFAQAAAAAAAAAAAQIDBBESMQUhYXHRQVGBkeEG/9oADAMBAAIRAxEAPwCcUREBERAREQEREBERAREQEXKaS6xcPoX9HPODIN8cYMjm/wAWzk09hIK22jmkVPXw9NSyCRlyDkQ5rhva5pALT394yQazWbj76HDZ6iLKQBrWHfZz3Bm1nkS0EuscslVGoxeeR+2+eV7/AHnSPc7zJurH6/nWwl3bLCPmT+irGgmPUhrAn9abQ1Ur5Y5riJzztOjkAJA2jnsuAItnY7NrXN7AKk+EVxgnhnG+GSOQd7HBw/JXWY8EAjMEAg9iD6WDimM09MAaieKEHd0kjWX7toi/guX1r6bfsukBjsaiYlsIOYFh1pCOIbcZc3N4XVW8QrpJ5HSzPdJI83c9xLifE/kguZhWM09SC6nnimDd5je19j22OXiiqXoFi81JWxywX27SDZG5wLHXBHEbjY8Wg8EQXCREQEREBERAREQEREBclrUx19Fhk80R2ZCGsY73S9waXDtAJI7QF1q43W/hxnwiqaN7GiUd0bg934WuQVPe4kkk3JzJOZJ5rudT2lRoMQYHOtDUFsUo4C5+jf8AZcd/IuXCogtJrzp9vB5yPqOhd/mtafk5VbVmdEcY/bWBywk3qBC+CS+Z6TYPRSHntWa7vDhwVZkBXD1fYh6xhtHLfaJhjDjzewbD/wATXKninzUPpdGygqIJXWNGJJwOcBG0+38L9q5+NqDgtd2OetYpK0G7KYCFueV25yZc9suH2QuAXtW1TpZHyvN3SOc9x5ucST8yvFBJmoTR71nEDM4XjpWOJ5F8jXMY0+HSO+yilrUnggpsKhcRZ9ReZx7HZR/gDDbmSiDvUREBERBw2t/EKilom1dLIY5KeWMni18buo5jmnItJcw+GVisbV1rUp8R2YZbQVXuE9SQ8TG48fgOfLasStprZpukwisaeEYd9x7Xj/lVS2uIIINiMwRvBQXiRQZqv1w22KXE38msqneQEx/6n3uLlOQN8wg/UREBfMsYcC1wuHAgg7iDkQvpEFNNMMENFWz0p/snkNJ3lh60ZPaWFp8Vp1O/pFaL7TYsQjHsWimt7pP0Tz3OJaT8TeSghB0ugGmEuF1QmZ1mO6ssd7B7P0cN4P6E31ukskTqud9Obwvke+PItIa47QaQdxbfZPctYiAvWnqXx3LHObtNc02JF2uFnNNt4I4LyRAREQXS0bhDKSmY32WwwtHcI2gItfq9rhPhlHJe94Imk/ExoY/8TSiDoUREBERBoNYDL4ZXf4aoPlE4/oqdq5GnDb4bXDnS1X8l6pugKVdVGtR1GW0tY4vpsgx+ZdBy7XR9m8cOSipEF4IZmvaHscHNcAWuaQWuBFwQRkQRxX2qzap9Zr8PeKepJfRvPa50Dic3N4lhPtM8RncOsrBM17WvY4Oa4BzXNILXNIuCCMiCOKD0REQYuKYfHUQyQSt2o5WuY4dhFjY8DyPAqoOmWjcmHVclNLnsm7H2sHxn2Hjv3HkQRwVyFxus7QZmKU2yCGVEVzDId1+LHfA62/gbHOxBCpyL3rqR8Mj4pGlr43FrmngQbHdke8LwQEREBERBZP0ecT6TDXRHfTzPaB8DwHj8Tn+SLmvRnkO1XN4Wpj4gzD9UQTqiIgIiINPpj/UKz/D1H8p6porj6cm2G1x/3Wq/kvVOEBERAUp6n9ZZonCkqnXpXnquP9g4nf8A8MneOBz53ixEF4mOBAINwcwRmCOa/VAWpPWQYi3D6x/0ZsKeRx9g8InH3D9U8DluI2Zh05D/ANnVnRX2/V59nZvtX6N262d+VkEX6fa7eje6DDQ12ySHVLhtNJ49E3c4X+scjY2BFiofxvSisrCfWamWUHPZLjseDBZo8AtQiAiIgIiICIt1onozPiM7YKdtybbTz7EbeL3HgPmdwuUEzejbhhbTVVQb/SyMjbflG0kkcxeUj7KKUNGsEjoqaKmi9iJtrne473OPaXEnxRBs0REBERBodPjbDK7/AAtT/KeqdK3+sh9sKrT/AHEo82kfqqgICIiAiIgKxGpPWJ60wUNW+9QwfRPcc5owPZPN7R4kC+8Emu69aSpfE9skbi17HBzXDItcDcEdoKCf8d1DwTTukgqXQRuJJi6ISBtzchh227LeQINltcJ1I4bEPpRLUH45CweAj2SPElbfVfpu3FKXadZtRFZszBz4SN+F1vA3HAE9mgjrF9S+GSsIijfTv4PZI92fa2QuBHdbvUKacatqzDSXOb01PwnYOqOW23fGd2/LPIlWwX45oIscwd4QUdRWuxjVVhdQXONMI3OHtROdFbtDAdi/2VXjWHog/C6swEl8bhtxSWttMJIz4bQIIPnxCDC0O0ckxGrjpYjYvJLn2uGMGb3nuG4ZXJAvmrZaMaN0+HwNgpmbLRm5xze93F73fWcfIbgAAAoc9GmkaZqyW3WYyFgPY9z3O+cTfJT0gIiICIiAiIg5DW5NsYPWHmxrfvSMb+qqWrT68ZLYNUj3jAP8+M/oqsICIiAiyqLDZZsoo3v/AIWkgd53BbP/ALH1lr9Cfvs/+ytm1Y7llpgy3jetZn2hokWbW4TPD/SRPaOZHV+8MlhKsTE9LLUtSdrRtLdaIaSS4dVMqYcy3JzL2EjD7TD2G3gQDwVucAxiKsp46iB21HK245g7i08nA3BHMKlikvUppz6jUerTOtTVDhmd0cpsGv7Gmwa77J+qqrVmEREBRF6R+GB9HT1AHWhlLL8mSNJN/tRs81Lq4HXnHfBqg+66A/5zB+qDjvRmItXjjel/69v1U3qDfRl/8f8A+U/9wpyQEREBERAREQRp6QVRs4Vs/vJom+Qe/wD0Ks6sR6SM1qGnZ71QHfdikH+pV3Qe9DRvmeI4ml73bgP/ANkO0qV9FtWIa3pZ2GdwzIAPRN5j4z35dnFZur/R6OkYwyjryFplPENuCWDsA8z4KS8V0iZ0fRU4sCLbVtkBvJo/Va1skW389oTOHRWxcZmnK0/fqP64/oQ0ANAAG4AWA7gseVqzZSsOVakukxsKZq4rSjRZrmmWBuy8Zlg3O52HA929dtKsSVWVvNJ3hmy6XHqcfDJHzHshderqZ4aHljgwmwdY7JOeV918j5Ld1U3qeItlaP6KWOUDnYteR3bwrWaU4DFX0slNL7MjcncWuGbHjtBse3duKlqzyiJcBmxziyWxz3EzH6cTqQ029dpvVZnXqKZoFyc5Icg1/aW5NP2TvKk1U9oaqpwfENq2zNSyFr2/Ve0Gzm5jNj27jbcQRwVs8BxiKsp46iB21HI0EcweLTycDcEcwqsbPUe696lrMHmaSAZHwNb2kSNfYeDHHwXfVNQ2NrnyOaxjQS5ziGtaBvJJyA7VWfXLp63EZ2w05vTQE2OY6SQ5F9vdAybxzceNgHXejPCQ2ufwcaZo72iYn/mCm5RzqHwV1PhbXvFnVL3S2O8Ms1rPAhu0P4lIyAiIgIiICIiCD/SYqMqGPgTUOI7uiDfzcof0aiDqqAHd0jPkQbfJSV6SNXetp4vcg2vF8jx/oCirD6jo5Y5Pcex3kQf0VLdL8UxF4met4T2x69ekWuimBAINwQCDzB3L16RRe7vJx7sh71jSOX46ReEkipMslKPmVyw5SsOsxXOzPM/oFr5MQc0FznZC5PcN6wzeN9oSNNPaK8reTk9LDt1bmtFz1GgcyQP/AJVxIm2AHIAKqerPCnYhi8JI6rX9PJxAYwhwB7C7YZ9pWuUzSvGsQ8y1WWMua+SPrMyhX0hdEdpjMRib1mWjntxYco5D3Hqnees3g1Q5gWk1XREmlqJItreGnqk8y03aT2kK4tfRsmifFK3aZI1zHN5tcLEeRVPdL8AfQVc1K/Po3dV3vMObHeLSO43HBXsBjmlVZWZVNTLK3Lql1mXHHYFm37bLZasdF/2jXxwO/om3kmtl9G0i45jaJa243bV+C5RT/wCjbhYbT1NSd8kjYh2NY0ONu8yfhCCYo2BoDWgAAAAAWAA3ADgF9IiAiIgIiICItVpVjLaKknqXWtExzgDld25jfFxaPFBWPW/ivrOLVLgbtjcIm9nRgNcO7bDz4rm6LCJ5o5ZYonvjhbtSPa0lrBcC5Pje3IE7gSMSaUvcXOJLnEkk7ySbk+atDqRwsRYPFtNznMsjgQDcOcWtvzBY1iCGdB9IgWinkNnNyjJ4j3e8cOzuXZdIsPWVqdkjc6pw1hkiN3OpxnIzj9GPrt+H2hla/CPqHSuogPRyjb2SQQ+4e0jIgnffvBWnm08zO9XR+HeM1pSMef6dT8pMMi1GMVJyYN28/oFz7NOm2zicD2OBHnYLX4hpft+xEAebnE/IAfmtadPlny2TmPxnQ455Tff8T8N2TZc3jGJGZwhhBdtEDqgkvcTYNaBmc/P88jBcExDFHbEEb3tvYutsQt3e085XG+2Z5AqedW+q2HDbTSkTVdvbt1I7jMRg8eG2c7bg25B2MGk4Tyt2iPFv9FOppOHBExWe5nufT0h76otB/wBmUu1KB6zPsul47AF9iIHdlc3I3kneAF3iIt1y4of9IbRfpadlfGOvBZktuMTj1T9l5/GeSmBY+I0TJ4pIZBtMla5jhza4EH5FBSRWh1DxgYPER9Z8xPf0hH5AKuGkmDPoqqamk9qF5be1tob2vA4BzS1w71YX0fKwPwvY4wzSt8w14P4z5IJMREQEREBERAUGekTpUD0eHRu3WlnseNvomHwJeQfgKlXTbSePDaSSpksSMo2XsZJCDssHlcngATwVRMVxCSomknmdtSSuLnHtJ4chwA4ABBjNbc2GZPBXTwHDxT00EA/sYo4/utDb/JVO1dYd6xidHFwMzHHtaw9I8fdaVcBAWpxrRmkq/wCs08Up3bTmDbA5B/tDwK2yIOCfqewk7qZw7BNNb5vKz8O1ZYVAbso43H+82pvlIXD5LrkQfEUYaA1oDQMgALADsA3L7REBERAREQQV6RujlnQ17BkfoZe8XdE7y22k9jQtf6OukAiqpaN5yqGh7P8AiRgkgd7CT9gKa9MsCFdRT0x3yMOyTwkHWjd4ODSqi4VXSUdTHM0FskEjXWNwdprs2nsyII70F1EWLhdeyohjnjN2SsY9p+FwBHcc1lICIiAvOpnbGx0j3BrGAuc4mwa0C7iTwAAJXood9IfSh0UMdDG6xn68tjn0QNmN7nOB+5biUEYa0NNnYpVFzbiniu2Fnw8ZCPedYHsAA4XPGqQtTmg4xGpMkwvTU9i8fvHm+xHflld3YLZbQK/NecMMeKOZAxjAyKEOaxoaA7ZuMhkOoWfJBsPR4w3pMSfKRcQQvIPJ7yGDzaZFZJQ56NmHbNNVVHGSVkY7o2bWXjL8lMaAiIgIiICIiAiIgIiICq5rvwH1XFJHtFo6kCZuWW0biUX4nbBd9sK0aiz0hcD6agZUgdaleCT/AHclmOH3ujPgUH76PmPdPQOp3G76V9hz6N93M/F0g7gFKSrDqJxv1fFGRk2ZUtdEc8tr2oz2m7dkfxqzyAiIgKsWv2Yuxd4P1IoWju2dr83FWdVavSFpSzFA+2UsETr9oL2EfhHmEEyao8FFJhVM0DrTNEzzaxLpAHC/aGbDfsquGsbEPWMTrJP757R2tYejafutCs3o5jLf2RDVXGyyka93IFkXXHgWkeCqL1nu4uc895LifzJQWr1OYf0GEUoO+RrpT27b3Ob+EtXaLEwmiEEEULd0UccY7mtDR+Sy0BERAREQEREBERAREQFg47hraqmmp3+zNG9hPLaaRfvG/wAFnIgpRBLJS1DXAbMtPIDY/Vkjdex7nBXPw6sbNFHMzNkrGPafhc0OHyKq5rmwj1bFqiws2bZmb27Y65/9QSKbtSGK+sYTCCbugL4XfZO0wfccwIO9REQFD/pHYLt0sFU0ZwPLHfwSDInucxo+2pgXL6z6MTYVWtduEL3+Mf0g+bAghnRHS7Z0exGlcetCAIxzjqHhjgO5znk/xhcbq6w/p8To4/76Nx7WsPSOHk0rnmvIuASLixz3i4NjzFwD4BSV6PtD0mK7ZH9BDK8HkTsx+dnu+aCy6IiAiIgIiICIiAiIgIiICIiCDPSUwvOkqgP3kLzx4PjHzlX16NWJf1umJ/dStH3mSH+Wuu18UHS4RK61zA+KQfe6Mn7sjlEmoSv6LF42fv45o/JvSfnEB4oLPIiIC0GsCQNwyuJ/2aoHi6NzR8yFv1E3pB6TNhpG0TSOkqS1zxxbC117nltPaAOey5BXVTp6NNCbVk5GRMMbT3bbnj5sUFqzPo/UPR4UH/v5pX+WzHb/ACz5lBJSIiAiIgIiICIiAiIgIiICIiDR6cUfTYdWRgXLoJtkfFsEt+YCq1q8rDDidE8fv4mn+F7gx3ycVb6WMOaWnc4EHuIsqT00roZWvt1ong2+Jrr/AJhBdtF+A3zRBpdL9JocOpn1E5yGTGA9aR59lje0238ACeCqVpJjstdUSVM7rvkO4ey1v1WNHBoGX53N10WtnSt+IV8mf0NO58cLeFgbOf3uIv3Bo4LikBW71YUYiwmiaOMLH+Mn0h+byqiK7WG0wihjiG6NjGDua0D9EGSiIgIiICIufx/TagoripqY2OG9gJfJ9xgLh4hB0CKLKzXth7SQyOpk+IMY1p+88H5L4ptfNA4gPhqWX47MbgO+0l/IFBKyLnNHdOaCuIbT1LHPP9m68cng14Bd4XXRoCIiAiIgKlmkLNmqqBymmHk9yumqW6SOvV1J5zTfzHILjYLNt08L/ejjd5sBX4sLQh5dh1E47zTUxPeYWL8QVf1haKTYfVyMkYeie97opLEtewklufvAWu3eD2WJ0WF4fJUSshiG095yHYAS4nkAASTyBV0qukZKwslY2Rjsix7Q9pHaCLFctjuj1JRUdbUU1NDFIKap6zGNabCNxtcDIEgbkFXdGafpKymjP154W/ekaP1V0VUDVvBt4rRDlPE77rg7/SrfoCIiAtDpdpfS4bF0lTJYm+xG3OSQjg1t+7M2AuLlc5rM1nQ4a0wxbMtWRkze2K4ydJbzDN57AQVW3E8SqK2cyTPfNNIQLnMkk5Na0bhnYNAtyCDs9M9blbWlzIXGlgO5kZIkcPjk388m2FjY33rg6KikmeGQxvkedzGNL3HuABKl3QTUjJKGzYkXRMNiIGkdIR8bswwdg62f1SFN2B4FT0cfR0sLIm5X2Rm62V3OPWee1xJQVow3VFiswB9XEQPGSRjfw3Lh4hZdVqUxRgu1kUh91koB/Hsj5qzqIKYY1o/VUbtmpgkhN8i5pDSfhd7LvAld9q/1xVFI5sNaXVFPu2znNH2hxPXbvydnyOVjYmuoo5mOjmY2RjsnMe0Oae8FQHrQ1Qmma6qw8F0DQTJDcufGPeaTm9nMHMb8xfZCecKxKKpiZNA9skcgu17TcHn3EG4IOYIIKy1VHVjp9Jhc9iS+lkI6WLfbh0jOTwLfxAWPAi09DWMmjZLE4PjkAc1wzBacwUHuiIgKk2KSbU0rvee8+biVdaZ+y0u5AnyCo+guPoJ/3bQ/4Wl/ksX4srReDo6OlZ7kEDfKNo/REGzXN6yH2wutP+7zDzaR+q6Rc5rHi2sLrQP9nmP3WFx/JBWrVU62LUd/3o+bSArcKlujuI+rVVPUWJEMsUhA3kNeHEeIBCt5LpNRthE7qmFsTgCHmRoBB3WzzPZvQbZRRrW1rNo9qlonB9TmHyZObDzHJ0nZuHHPJc1rG1zmUOp8NLmMIs6pN2vcOIjBzYPiPWzyDbXPBaB6B1OKSWiGxC02kncOo3jYD677fVHMXIBug1eB4NU4jU9FC10s0hLnOJJtc9aR7zuFzmTvJ4khWT1d6tKfDGiR1pqojrTEZMuM2xg+yOF95z3A2G/0S0Vp8OhENMy27bec3yO95x48ctwvkFu0BERAREQEREFdtdmrsUjzXUrbU8jvpYwMopCciOUbjw4E23EAfWorTz1eUUFQ76GZ30Tico5T9XPc158nH4iVYCupGTRvilaHxyNLXNO4tIsQqk6wtEn4ZVvgdd0Z60Mh+vGd17fWHsndmL7iEFvUUe6m9OP2jS9FM69VTgB998jNzJe08HdueW0FISDVaWVXRUNVL+7gnd4iNxCprTwl72sbm55DQO0mwVpddeKdBhE+YDptiJt+O04F4+41/koA1W4WanFaRljZsgkdy2YvpDfkDsgeKC20UYa0NG4AAeAsi+0QF51ELXscx4u14LXDmCLEeS9EQVF040GqcNme18b3Qgno5wCWOZfq3IFmutvaePMWJ0GHYbNUO2IIpJXe7Gxzz5AK7K/AEEBaC6kJJC2XEj0bMiIGOBkdnue4XDAeQJOe9pU7YfQxwRtihY2ONgs1jRYAdyyEQEREBERAREQEREBclrL0NbilI6MWE8d3QPPB9s2k+661j4HOy61EFNcGxSpwyrEsd45oHFrmOGRsbPjeOIOYI8rEAqe6LXjhzomukE0chHWjDNux4gOBAcORy7gvXWnqvjxG9TA5sNS0dYkHYlaBlt2Fw4Dc4A5CxG60FUOhk8shia+IOBtcl1r+DUG51q6wzisjGxsdHTw3LGuttued73AEgZZAXNs888u/9HnRR0bJMQlaQZR0cIP7u4L39znBoH8B4FeWh2otrXNlxCVsgGYhi2th3LaeQHEdgA71NMUTWNDWgNa0ABoAAAAsAANwA4IPtER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15" y="2329507"/>
            <a:ext cx="1111856" cy="201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1798615" y="1529736"/>
            <a:ext cx="6661817" cy="4779584"/>
          </a:xfrm>
          <a:custGeom>
            <a:avLst/>
            <a:gdLst>
              <a:gd name="connsiteX0" fmla="*/ 238125 w 6661817"/>
              <a:gd name="connsiteY0" fmla="*/ 2195758 h 4778907"/>
              <a:gd name="connsiteX1" fmla="*/ 1924050 w 6661817"/>
              <a:gd name="connsiteY1" fmla="*/ 90733 h 4778907"/>
              <a:gd name="connsiteX2" fmla="*/ 6076950 w 6661817"/>
              <a:gd name="connsiteY2" fmla="*/ 805108 h 4778907"/>
              <a:gd name="connsiteX3" fmla="*/ 6038850 w 6661817"/>
              <a:gd name="connsiteY3" fmla="*/ 4548433 h 4778907"/>
              <a:gd name="connsiteX4" fmla="*/ 552450 w 6661817"/>
              <a:gd name="connsiteY4" fmla="*/ 4234108 h 4778907"/>
              <a:gd name="connsiteX5" fmla="*/ 561975 w 6661817"/>
              <a:gd name="connsiteY5" fmla="*/ 3081583 h 4778907"/>
              <a:gd name="connsiteX6" fmla="*/ 0 w 6661817"/>
              <a:gd name="connsiteY6" fmla="*/ 2776783 h 4778907"/>
              <a:gd name="connsiteX7" fmla="*/ 0 w 6661817"/>
              <a:gd name="connsiteY7" fmla="*/ 2776783 h 4778907"/>
              <a:gd name="connsiteX0" fmla="*/ 76200 w 6661817"/>
              <a:gd name="connsiteY0" fmla="*/ 2205960 h 4779584"/>
              <a:gd name="connsiteX1" fmla="*/ 1924050 w 6661817"/>
              <a:gd name="connsiteY1" fmla="*/ 91410 h 4779584"/>
              <a:gd name="connsiteX2" fmla="*/ 6076950 w 6661817"/>
              <a:gd name="connsiteY2" fmla="*/ 805785 h 4779584"/>
              <a:gd name="connsiteX3" fmla="*/ 6038850 w 6661817"/>
              <a:gd name="connsiteY3" fmla="*/ 4549110 h 4779584"/>
              <a:gd name="connsiteX4" fmla="*/ 552450 w 6661817"/>
              <a:gd name="connsiteY4" fmla="*/ 4234785 h 4779584"/>
              <a:gd name="connsiteX5" fmla="*/ 561975 w 6661817"/>
              <a:gd name="connsiteY5" fmla="*/ 3082260 h 4779584"/>
              <a:gd name="connsiteX6" fmla="*/ 0 w 6661817"/>
              <a:gd name="connsiteY6" fmla="*/ 2777460 h 4779584"/>
              <a:gd name="connsiteX7" fmla="*/ 0 w 6661817"/>
              <a:gd name="connsiteY7" fmla="*/ 2777460 h 477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1817" h="4779584">
                <a:moveTo>
                  <a:pt x="76200" y="2205960"/>
                </a:moveTo>
                <a:cubicBezTo>
                  <a:pt x="432594" y="1269335"/>
                  <a:pt x="923925" y="324772"/>
                  <a:pt x="1924050" y="91410"/>
                </a:cubicBezTo>
                <a:cubicBezTo>
                  <a:pt x="2924175" y="-141952"/>
                  <a:pt x="5391150" y="62835"/>
                  <a:pt x="6076950" y="805785"/>
                </a:cubicBezTo>
                <a:cubicBezTo>
                  <a:pt x="6762750" y="1548735"/>
                  <a:pt x="6959600" y="3977610"/>
                  <a:pt x="6038850" y="4549110"/>
                </a:cubicBezTo>
                <a:cubicBezTo>
                  <a:pt x="5118100" y="5120610"/>
                  <a:pt x="1465262" y="4479260"/>
                  <a:pt x="552450" y="4234785"/>
                </a:cubicBezTo>
                <a:cubicBezTo>
                  <a:pt x="-360362" y="3990310"/>
                  <a:pt x="654050" y="3325147"/>
                  <a:pt x="561975" y="3082260"/>
                </a:cubicBezTo>
                <a:cubicBezTo>
                  <a:pt x="469900" y="2839373"/>
                  <a:pt x="0" y="2777460"/>
                  <a:pt x="0" y="2777460"/>
                </a:cubicBezTo>
                <a:lnTo>
                  <a:pt x="0" y="277746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652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06636" y="2749550"/>
            <a:ext cx="68578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You say “service”, “web service” or “web app” and you typically think of </a:t>
            </a:r>
            <a:r>
              <a:rPr lang="en-US" sz="2800" b="1" dirty="0" smtClean="0"/>
              <a:t>“jar”</a:t>
            </a:r>
            <a:r>
              <a:rPr lang="en-US" sz="2800" dirty="0" smtClean="0"/>
              <a:t>, </a:t>
            </a:r>
            <a:r>
              <a:rPr lang="en-US" sz="2800" b="1" dirty="0" smtClean="0"/>
              <a:t>“war” or “ear” file</a:t>
            </a:r>
            <a:endParaRPr lang="pl-PL" sz="2800" dirty="0"/>
          </a:p>
        </p:txBody>
      </p:sp>
      <p:pic>
        <p:nvPicPr>
          <p:cNvPr id="1026" name="Picture 2" descr="C:\Users\asmolnik\AppData\Local\Microsoft\Windows\Temporary Internet Files\Content.IE5\T0AD01OT\MC90036317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82" y="2923682"/>
            <a:ext cx="1849438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2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Softhand script"/>
        <a:ea typeface=""/>
        <a:cs typeface=""/>
      </a:majorFont>
      <a:minorFont>
        <a:latin typeface="Softhand scri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915</Words>
  <Application>Microsoft Office PowerPoint</Application>
  <PresentationFormat>On-screen Show (4:3)</PresentationFormat>
  <Paragraphs>189</Paragraphs>
  <Slides>49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Build scalable and reliable JEE apps with AWS </vt:lpstr>
      <vt:lpstr>Agenda</vt:lpstr>
      <vt:lpstr>Goals</vt:lpstr>
      <vt:lpstr>AWS Globality</vt:lpstr>
      <vt:lpstr>AWS Console</vt:lpstr>
      <vt:lpstr>Set the appropriate Region</vt:lpstr>
      <vt:lpstr>AWS overview</vt:lpstr>
      <vt:lpstr>AWS Console vs. Java SDK</vt:lpstr>
      <vt:lpstr>PowerPoint Presentation</vt:lpstr>
      <vt:lpstr>PowerPoint Presentation</vt:lpstr>
      <vt:lpstr>Example JEE 7 Service structure</vt:lpstr>
      <vt:lpstr>Common external model</vt:lpstr>
      <vt:lpstr>Common service structure</vt:lpstr>
      <vt:lpstr>Test locally with GF</vt:lpstr>
      <vt:lpstr>New API for Java is coming soon…</vt:lpstr>
      <vt:lpstr>Manifesto: Java Enterprise Edition Cloud API JSR </vt:lpstr>
      <vt:lpstr>At times setbacks happen</vt:lpstr>
      <vt:lpstr>Exercise 1. Set up EC2</vt:lpstr>
      <vt:lpstr>Exercise 1. Step 1</vt:lpstr>
      <vt:lpstr>Exercise 1. Step 2</vt:lpstr>
      <vt:lpstr>Exercise 1. Step 3</vt:lpstr>
      <vt:lpstr>Exercise 1. Step 5</vt:lpstr>
      <vt:lpstr>Exercise 1. Step 6</vt:lpstr>
      <vt:lpstr>Exercise 1. Outcome</vt:lpstr>
      <vt:lpstr>Exercise 1. Try to login</vt:lpstr>
      <vt:lpstr>Exercise 1. Deploy a service</vt:lpstr>
      <vt:lpstr>Exercise 1. Call the service</vt:lpstr>
      <vt:lpstr>Before going into Exercise 2.</vt:lpstr>
      <vt:lpstr>Exercise 2. Scaling out</vt:lpstr>
      <vt:lpstr>AMI from working instance</vt:lpstr>
      <vt:lpstr>Exercise 2. Go ahead</vt:lpstr>
      <vt:lpstr>This is where ELB comes into play</vt:lpstr>
      <vt:lpstr>ASG comes in</vt:lpstr>
      <vt:lpstr>ASG and Alarms</vt:lpstr>
      <vt:lpstr>ASG Review</vt:lpstr>
      <vt:lpstr>ASG at work</vt:lpstr>
      <vt:lpstr>Exercise 3. The essence</vt:lpstr>
      <vt:lpstr>Before turning to Exercise 3.</vt:lpstr>
      <vt:lpstr>Exercise 3. Flow impl. details</vt:lpstr>
      <vt:lpstr>Exercise 3. Components layout</vt:lpstr>
      <vt:lpstr>Exercise 3. Check out app’s skeleton</vt:lpstr>
      <vt:lpstr>Exercise 3. Replace XYZ-&gt;001, 002…</vt:lpstr>
      <vt:lpstr>Exercise 3. At last, write code</vt:lpstr>
      <vt:lpstr>Exercise 3. Create SQS queues</vt:lpstr>
      <vt:lpstr>Exercise 3. Fire the flow</vt:lpstr>
      <vt:lpstr>Exercise 3. Build and deploy</vt:lpstr>
      <vt:lpstr>Exercise 4. More involved case</vt:lpstr>
      <vt:lpstr>Exercise 4. More complex flow</vt:lpstr>
      <vt:lpstr>Challenges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Smolnik, Adam</dc:creator>
  <cp:lastModifiedBy>Smolnik, Adam</cp:lastModifiedBy>
  <cp:revision>352</cp:revision>
  <dcterms:created xsi:type="dcterms:W3CDTF">2014-09-06T12:16:46Z</dcterms:created>
  <dcterms:modified xsi:type="dcterms:W3CDTF">2014-09-23T18:43:57Z</dcterms:modified>
</cp:coreProperties>
</file>