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4" r:id="rId2"/>
    <p:sldId id="256" r:id="rId3"/>
    <p:sldId id="257" r:id="rId4"/>
    <p:sldId id="287" r:id="rId5"/>
    <p:sldId id="258" r:id="rId6"/>
    <p:sldId id="313" r:id="rId7"/>
    <p:sldId id="300" r:id="rId8"/>
    <p:sldId id="291" r:id="rId9"/>
    <p:sldId id="308" r:id="rId10"/>
    <p:sldId id="261" r:id="rId11"/>
    <p:sldId id="273" r:id="rId12"/>
    <p:sldId id="268" r:id="rId13"/>
    <p:sldId id="269" r:id="rId14"/>
    <p:sldId id="272" r:id="rId15"/>
    <p:sldId id="271" r:id="rId16"/>
    <p:sldId id="270" r:id="rId17"/>
    <p:sldId id="276" r:id="rId18"/>
    <p:sldId id="316" r:id="rId19"/>
    <p:sldId id="277" r:id="rId20"/>
    <p:sldId id="278" r:id="rId21"/>
    <p:sldId id="302" r:id="rId22"/>
    <p:sldId id="317" r:id="rId23"/>
    <p:sldId id="318" r:id="rId24"/>
    <p:sldId id="259" r:id="rId25"/>
    <p:sldId id="279" r:id="rId26"/>
    <p:sldId id="295" r:id="rId27"/>
    <p:sldId id="304" r:id="rId28"/>
    <p:sldId id="305" r:id="rId29"/>
    <p:sldId id="306" r:id="rId30"/>
    <p:sldId id="309" r:id="rId31"/>
    <p:sldId id="307" r:id="rId32"/>
    <p:sldId id="285" r:id="rId33"/>
    <p:sldId id="289" r:id="rId34"/>
    <p:sldId id="298" r:id="rId35"/>
    <p:sldId id="286" r:id="rId36"/>
    <p:sldId id="297" r:id="rId37"/>
    <p:sldId id="299" r:id="rId38"/>
    <p:sldId id="315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6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66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52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molnik/client-test.gi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cloudyna logo_kolor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43" y="1044200"/>
            <a:ext cx="65055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WS UG Po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5" y="243110"/>
            <a:ext cx="31146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22903" y="364594"/>
            <a:ext cx="3297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Arial Rounded MT Bold" panose="020F0704030504030204" pitchFamily="34" charset="0"/>
              </a:rPr>
              <a:t>http://</a:t>
            </a:r>
            <a:r>
              <a:rPr lang="pl-PL" sz="2000" dirty="0" smtClean="0">
                <a:latin typeface="Arial Rounded MT Bold" panose="020F0704030504030204" pitchFamily="34" charset="0"/>
              </a:rPr>
              <a:t>www.cloudyna.org</a:t>
            </a:r>
            <a:endParaRPr lang="pl-PL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Staged </a:t>
            </a:r>
            <a:r>
              <a:rPr lang="en-US" dirty="0"/>
              <a:t>b</a:t>
            </a:r>
            <a:r>
              <a:rPr lang="en-US" dirty="0" smtClean="0"/>
              <a:t>akery process used by us to bake 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" y="2006205"/>
            <a:ext cx="7539629" cy="36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About the sample service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Service has been used to mimic memory- and CPU-intensive </a:t>
            </a:r>
            <a:r>
              <a:rPr lang="en-US" sz="2400" dirty="0"/>
              <a:t>consuming</a:t>
            </a:r>
            <a:r>
              <a:rPr lang="en-US" sz="2400" dirty="0" smtClean="0"/>
              <a:t> work</a:t>
            </a:r>
          </a:p>
          <a:p>
            <a:r>
              <a:rPr lang="en-US" sz="2400" dirty="0"/>
              <a:t>To recall “Message digests are secure one-way hash functions that take arbitrary-sized data and output a fixed-length hash </a:t>
            </a:r>
            <a:r>
              <a:rPr lang="en-US" sz="2400" dirty="0" smtClean="0"/>
              <a:t>value” 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8" y="3861048"/>
            <a:ext cx="8058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5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33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77991" y="2725627"/>
            <a:ext cx="5835246" cy="3391887"/>
            <a:chOff x="683568" y="1772816"/>
            <a:chExt cx="7560840" cy="43949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72816"/>
              <a:ext cx="7560840" cy="439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233126" y="4106350"/>
              <a:ext cx="223224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/>
              <a:t>AWS </a:t>
            </a:r>
            <a:r>
              <a:rPr lang="en-US" b="1" dirty="0" smtClean="0"/>
              <a:t>UG</a:t>
            </a:r>
            <a:r>
              <a:rPr lang="pl-PL" b="1" dirty="0" smtClean="0"/>
              <a:t> </a:t>
            </a:r>
            <a:r>
              <a:rPr lang="pl-PL" b="1" dirty="0" err="1" smtClean="0"/>
              <a:t>Warsaw</a:t>
            </a:r>
            <a:r>
              <a:rPr lang="en-US" dirty="0" smtClean="0"/>
              <a:t> workshop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290" y="137764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github.com/smolnik/client-test.git</a:t>
            </a:r>
            <a:endParaRPr lang="en-US" sz="1600" dirty="0" smtClean="0"/>
          </a:p>
          <a:p>
            <a:r>
              <a:rPr lang="en-US" sz="1600" dirty="0"/>
              <a:t>Or S3: </a:t>
            </a:r>
            <a:r>
              <a:rPr lang="en-US" sz="1600" dirty="0" err="1"/>
              <a:t>warsjawa</a:t>
            </a:r>
            <a:r>
              <a:rPr lang="en-US" sz="1600" dirty="0"/>
              <a:t>-apps/client-test.zip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going into Exercise 2.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35" y="1303362"/>
            <a:ext cx="6524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616525" y="5267325"/>
            <a:ext cx="4660450" cy="682862"/>
          </a:xfrm>
          <a:custGeom>
            <a:avLst/>
            <a:gdLst>
              <a:gd name="connsiteX0" fmla="*/ 0 w 4676775"/>
              <a:gd name="connsiteY0" fmla="*/ 485775 h 629248"/>
              <a:gd name="connsiteX1" fmla="*/ 1552575 w 4676775"/>
              <a:gd name="connsiteY1" fmla="*/ 466725 h 629248"/>
              <a:gd name="connsiteX2" fmla="*/ 1676400 w 4676775"/>
              <a:gd name="connsiteY2" fmla="*/ 609600 h 629248"/>
              <a:gd name="connsiteX3" fmla="*/ 2514600 w 4676775"/>
              <a:gd name="connsiteY3" fmla="*/ 600075 h 629248"/>
              <a:gd name="connsiteX4" fmla="*/ 2667000 w 4676775"/>
              <a:gd name="connsiteY4" fmla="*/ 352425 h 629248"/>
              <a:gd name="connsiteX5" fmla="*/ 4419600 w 4676775"/>
              <a:gd name="connsiteY5" fmla="*/ 276225 h 629248"/>
              <a:gd name="connsiteX6" fmla="*/ 4391025 w 4676775"/>
              <a:gd name="connsiteY6" fmla="*/ 47625 h 629248"/>
              <a:gd name="connsiteX7" fmla="*/ 4676775 w 4676775"/>
              <a:gd name="connsiteY7" fmla="*/ 0 h 629248"/>
              <a:gd name="connsiteX0" fmla="*/ 0 w 4676775"/>
              <a:gd name="connsiteY0" fmla="*/ 485775 h 629248"/>
              <a:gd name="connsiteX1" fmla="*/ 1552575 w 4676775"/>
              <a:gd name="connsiteY1" fmla="*/ 466725 h 629248"/>
              <a:gd name="connsiteX2" fmla="*/ 1676400 w 4676775"/>
              <a:gd name="connsiteY2" fmla="*/ 609600 h 629248"/>
              <a:gd name="connsiteX3" fmla="*/ 2514600 w 4676775"/>
              <a:gd name="connsiteY3" fmla="*/ 600075 h 629248"/>
              <a:gd name="connsiteX4" fmla="*/ 2667000 w 4676775"/>
              <a:gd name="connsiteY4" fmla="*/ 352425 h 629248"/>
              <a:gd name="connsiteX5" fmla="*/ 4419600 w 4676775"/>
              <a:gd name="connsiteY5" fmla="*/ 276225 h 629248"/>
              <a:gd name="connsiteX6" fmla="*/ 4391025 w 4676775"/>
              <a:gd name="connsiteY6" fmla="*/ 47625 h 629248"/>
              <a:gd name="connsiteX7" fmla="*/ 4676775 w 4676775"/>
              <a:gd name="connsiteY7" fmla="*/ 0 h 629248"/>
              <a:gd name="connsiteX0" fmla="*/ 0 w 4676775"/>
              <a:gd name="connsiteY0" fmla="*/ 485775 h 629248"/>
              <a:gd name="connsiteX1" fmla="*/ 1552575 w 4676775"/>
              <a:gd name="connsiteY1" fmla="*/ 466725 h 629248"/>
              <a:gd name="connsiteX2" fmla="*/ 1676400 w 4676775"/>
              <a:gd name="connsiteY2" fmla="*/ 609600 h 629248"/>
              <a:gd name="connsiteX3" fmla="*/ 2514600 w 4676775"/>
              <a:gd name="connsiteY3" fmla="*/ 600075 h 629248"/>
              <a:gd name="connsiteX4" fmla="*/ 2667000 w 4676775"/>
              <a:gd name="connsiteY4" fmla="*/ 352425 h 629248"/>
              <a:gd name="connsiteX5" fmla="*/ 4419600 w 4676775"/>
              <a:gd name="connsiteY5" fmla="*/ 276225 h 629248"/>
              <a:gd name="connsiteX6" fmla="*/ 4391025 w 4676775"/>
              <a:gd name="connsiteY6" fmla="*/ 47625 h 629248"/>
              <a:gd name="connsiteX7" fmla="*/ 4676775 w 4676775"/>
              <a:gd name="connsiteY7" fmla="*/ 0 h 629248"/>
              <a:gd name="connsiteX0" fmla="*/ 0 w 4676775"/>
              <a:gd name="connsiteY0" fmla="*/ 581025 h 682862"/>
              <a:gd name="connsiteX1" fmla="*/ 1552575 w 4676775"/>
              <a:gd name="connsiteY1" fmla="*/ 466725 h 682862"/>
              <a:gd name="connsiteX2" fmla="*/ 1676400 w 4676775"/>
              <a:gd name="connsiteY2" fmla="*/ 609600 h 682862"/>
              <a:gd name="connsiteX3" fmla="*/ 2514600 w 4676775"/>
              <a:gd name="connsiteY3" fmla="*/ 600075 h 682862"/>
              <a:gd name="connsiteX4" fmla="*/ 2667000 w 4676775"/>
              <a:gd name="connsiteY4" fmla="*/ 352425 h 682862"/>
              <a:gd name="connsiteX5" fmla="*/ 4419600 w 4676775"/>
              <a:gd name="connsiteY5" fmla="*/ 276225 h 682862"/>
              <a:gd name="connsiteX6" fmla="*/ 4391025 w 4676775"/>
              <a:gd name="connsiteY6" fmla="*/ 47625 h 682862"/>
              <a:gd name="connsiteX7" fmla="*/ 4676775 w 4676775"/>
              <a:gd name="connsiteY7" fmla="*/ 0 h 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6775" h="682862">
                <a:moveTo>
                  <a:pt x="0" y="581025"/>
                </a:moveTo>
                <a:cubicBezTo>
                  <a:pt x="627029" y="865981"/>
                  <a:pt x="1273175" y="461963"/>
                  <a:pt x="1552575" y="466725"/>
                </a:cubicBezTo>
                <a:cubicBezTo>
                  <a:pt x="1831975" y="471487"/>
                  <a:pt x="1516063" y="587375"/>
                  <a:pt x="1676400" y="609600"/>
                </a:cubicBezTo>
                <a:cubicBezTo>
                  <a:pt x="1836738" y="631825"/>
                  <a:pt x="2349500" y="642937"/>
                  <a:pt x="2514600" y="600075"/>
                </a:cubicBezTo>
                <a:cubicBezTo>
                  <a:pt x="2679700" y="557213"/>
                  <a:pt x="2349500" y="406400"/>
                  <a:pt x="2667000" y="352425"/>
                </a:cubicBezTo>
                <a:cubicBezTo>
                  <a:pt x="2984500" y="298450"/>
                  <a:pt x="4132263" y="327025"/>
                  <a:pt x="4419600" y="276225"/>
                </a:cubicBezTo>
                <a:cubicBezTo>
                  <a:pt x="4706938" y="225425"/>
                  <a:pt x="4348163" y="93662"/>
                  <a:pt x="4391025" y="47625"/>
                </a:cubicBezTo>
                <a:cubicBezTo>
                  <a:pt x="4433887" y="1588"/>
                  <a:pt x="4555331" y="794"/>
                  <a:pt x="4676775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Rounded Rectangle 70"/>
          <p:cNvSpPr/>
          <p:nvPr/>
        </p:nvSpPr>
        <p:spPr>
          <a:xfrm>
            <a:off x="111644" y="4581128"/>
            <a:ext cx="8753126" cy="194421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"/>
            </a:schemeClr>
          </a:solidFill>
          <a:ln w="12700">
            <a:solidFill>
              <a:schemeClr val="bg1">
                <a:lumMod val="65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u="sng" dirty="0"/>
          </a:p>
        </p:txBody>
      </p:sp>
      <p:sp>
        <p:nvSpPr>
          <p:cNvPr id="90" name="Left Arrow 89"/>
          <p:cNvSpPr/>
          <p:nvPr/>
        </p:nvSpPr>
        <p:spPr>
          <a:xfrm>
            <a:off x="6767692" y="5415430"/>
            <a:ext cx="864096" cy="5413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Rounded Rectangle 97"/>
          <p:cNvSpPr/>
          <p:nvPr/>
        </p:nvSpPr>
        <p:spPr>
          <a:xfrm>
            <a:off x="110979" y="1970403"/>
            <a:ext cx="8753126" cy="194421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"/>
            </a:schemeClr>
          </a:solidFill>
          <a:ln w="12700">
            <a:solidFill>
              <a:schemeClr val="bg1">
                <a:lumMod val="65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u="sng" dirty="0"/>
          </a:p>
        </p:txBody>
      </p:sp>
      <p:sp>
        <p:nvSpPr>
          <p:cNvPr id="36" name="Left Arrow 35"/>
          <p:cNvSpPr/>
          <p:nvPr/>
        </p:nvSpPr>
        <p:spPr>
          <a:xfrm>
            <a:off x="6747098" y="2814836"/>
            <a:ext cx="864096" cy="5413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3" name="Rounded Rectangle 92"/>
          <p:cNvSpPr/>
          <p:nvPr/>
        </p:nvSpPr>
        <p:spPr>
          <a:xfrm>
            <a:off x="2339752" y="3356992"/>
            <a:ext cx="3303274" cy="1781059"/>
          </a:xfrm>
          <a:prstGeom prst="roundRect">
            <a:avLst/>
          </a:prstGeom>
          <a:solidFill>
            <a:srgbClr val="0070C0">
              <a:alpha val="5000"/>
            </a:srgbClr>
          </a:solidFill>
          <a:ln w="12700">
            <a:solidFill>
              <a:srgbClr val="0070C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on Architecture</a:t>
            </a:r>
            <a:endParaRPr lang="pl-PL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772816"/>
            <a:ext cx="6696744" cy="468052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683997" y="1467888"/>
            <a:ext cx="8083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AWS cloud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" name="Picture 5" descr="AWS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1" y="1346641"/>
            <a:ext cx="603504" cy="6035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15645" y="1865527"/>
            <a:ext cx="6487635" cy="4496424"/>
            <a:chOff x="2549525" y="760413"/>
            <a:chExt cx="1689100" cy="1740271"/>
          </a:xfrm>
        </p:grpSpPr>
        <p:sp>
          <p:nvSpPr>
            <p:cNvPr id="8" name="Rounded Rectangle 7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2619375" y="2395906"/>
              <a:ext cx="1502889" cy="10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11" name="Picture 10" descr="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" y="5189590"/>
            <a:ext cx="731520" cy="731520"/>
          </a:xfrm>
          <a:prstGeom prst="rect">
            <a:avLst/>
          </a:prstGeom>
        </p:spPr>
      </p:pic>
      <p:pic>
        <p:nvPicPr>
          <p:cNvPr id="12" name="Picture 11" descr="S3-Bucke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79" y="3898581"/>
            <a:ext cx="466523" cy="466523"/>
          </a:xfrm>
          <a:prstGeom prst="rect">
            <a:avLst/>
          </a:prstGeom>
        </p:spPr>
      </p:pic>
      <p:sp>
        <p:nvSpPr>
          <p:cNvPr id="13" name="TextBox 22"/>
          <p:cNvSpPr txBox="1"/>
          <p:nvPr/>
        </p:nvSpPr>
        <p:spPr>
          <a:xfrm>
            <a:off x="4805116" y="4327280"/>
            <a:ext cx="8605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S3 bucket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 …/</a:t>
            </a:r>
            <a:r>
              <a:rPr lang="pl-PL" sz="800" dirty="0" err="1" smtClean="0">
                <a:latin typeface="Helvetica Neue"/>
              </a:rPr>
              <a:t>largefiles</a:t>
            </a:r>
            <a:r>
              <a:rPr lang="en-US" sz="800" dirty="0" smtClean="0">
                <a:latin typeface="Helvetica Neue"/>
              </a:rPr>
              <a:t>/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2451989" y="4644831"/>
            <a:ext cx="644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Amazon Route 53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19" name="Picture 18" descr="EC2-AMI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206" y="2481456"/>
            <a:ext cx="731520" cy="731520"/>
          </a:xfrm>
          <a:prstGeom prst="rect">
            <a:avLst/>
          </a:prstGeom>
        </p:spPr>
      </p:pic>
      <p:sp>
        <p:nvSpPr>
          <p:cNvPr id="20" name="TextBox 32"/>
          <p:cNvSpPr txBox="1"/>
          <p:nvPr/>
        </p:nvSpPr>
        <p:spPr>
          <a:xfrm>
            <a:off x="7345286" y="3161873"/>
            <a:ext cx="98925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Student001’s AMIs</a:t>
            </a:r>
            <a:endParaRPr lang="en-US" sz="800" b="1" dirty="0">
              <a:latin typeface="Helvetica Neue"/>
              <a:cs typeface="Helvetica Neue"/>
            </a:endParaRPr>
          </a:p>
        </p:txBody>
      </p:sp>
      <p:pic>
        <p:nvPicPr>
          <p:cNvPr id="29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44" y="2102066"/>
            <a:ext cx="52290" cy="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EC2-Instance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93656"/>
            <a:ext cx="731520" cy="73152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822074" y="4805025"/>
            <a:ext cx="1083638" cy="1648311"/>
            <a:chOff x="822074" y="4661009"/>
            <a:chExt cx="1083638" cy="1648311"/>
          </a:xfrm>
        </p:grpSpPr>
        <p:sp>
          <p:nvSpPr>
            <p:cNvPr id="24" name="Freeform 23"/>
            <p:cNvSpPr/>
            <p:nvPr/>
          </p:nvSpPr>
          <p:spPr>
            <a:xfrm>
              <a:off x="1015642" y="5882734"/>
              <a:ext cx="821704" cy="330941"/>
            </a:xfrm>
            <a:custGeom>
              <a:avLst/>
              <a:gdLst>
                <a:gd name="connsiteX0" fmla="*/ 35491 w 821704"/>
                <a:gd name="connsiteY0" fmla="*/ 136733 h 330941"/>
                <a:gd name="connsiteX1" fmla="*/ 26945 w 821704"/>
                <a:gd name="connsiteY1" fmla="*/ 316194 h 330941"/>
                <a:gd name="connsiteX2" fmla="*/ 334594 w 821704"/>
                <a:gd name="connsiteY2" fmla="*/ 299103 h 330941"/>
                <a:gd name="connsiteX3" fmla="*/ 445689 w 821704"/>
                <a:gd name="connsiteY3" fmla="*/ 128187 h 330941"/>
                <a:gd name="connsiteX4" fmla="*/ 308956 w 821704"/>
                <a:gd name="connsiteY4" fmla="*/ 51275 h 330941"/>
                <a:gd name="connsiteX5" fmla="*/ 821704 w 821704"/>
                <a:gd name="connsiteY5" fmla="*/ 0 h 33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1704" h="330941">
                  <a:moveTo>
                    <a:pt x="35491" y="136733"/>
                  </a:moveTo>
                  <a:cubicBezTo>
                    <a:pt x="6292" y="212932"/>
                    <a:pt x="-22906" y="289132"/>
                    <a:pt x="26945" y="316194"/>
                  </a:cubicBezTo>
                  <a:cubicBezTo>
                    <a:pt x="76796" y="343256"/>
                    <a:pt x="264803" y="330437"/>
                    <a:pt x="334594" y="299103"/>
                  </a:cubicBezTo>
                  <a:cubicBezTo>
                    <a:pt x="404385" y="267769"/>
                    <a:pt x="449962" y="169492"/>
                    <a:pt x="445689" y="128187"/>
                  </a:cubicBezTo>
                  <a:cubicBezTo>
                    <a:pt x="441416" y="86882"/>
                    <a:pt x="246287" y="72639"/>
                    <a:pt x="308956" y="51275"/>
                  </a:cubicBezTo>
                  <a:cubicBezTo>
                    <a:pt x="371625" y="29910"/>
                    <a:pt x="596664" y="14955"/>
                    <a:pt x="821704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39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243642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952708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052717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231479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410241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822074" y="4702003"/>
              <a:ext cx="794451" cy="1607317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5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4695193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4873955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335" y="5750278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91462" y="4743825"/>
              <a:ext cx="284886" cy="79387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workers</a:t>
              </a:r>
              <a:endParaRPr lang="pl-PL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24" y="5821177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1015479" y="5520646"/>
              <a:ext cx="890233" cy="336451"/>
            </a:xfrm>
            <a:custGeom>
              <a:avLst/>
              <a:gdLst>
                <a:gd name="connsiteX0" fmla="*/ 1471 w 890233"/>
                <a:gd name="connsiteY0" fmla="*/ 259539 h 336451"/>
                <a:gd name="connsiteX1" fmla="*/ 35654 w 890233"/>
                <a:gd name="connsiteY1" fmla="*/ 336451 h 336451"/>
                <a:gd name="connsiteX2" fmla="*/ 240753 w 890233"/>
                <a:gd name="connsiteY2" fmla="*/ 259539 h 336451"/>
                <a:gd name="connsiteX3" fmla="*/ 471489 w 890233"/>
                <a:gd name="connsiteY3" fmla="*/ 268084 h 336451"/>
                <a:gd name="connsiteX4" fmla="*/ 480035 w 890233"/>
                <a:gd name="connsiteY4" fmla="*/ 97168 h 336451"/>
                <a:gd name="connsiteX5" fmla="*/ 394577 w 890233"/>
                <a:gd name="connsiteY5" fmla="*/ 45894 h 336451"/>
                <a:gd name="connsiteX6" fmla="*/ 454398 w 890233"/>
                <a:gd name="connsiteY6" fmla="*/ 3165 h 336451"/>
                <a:gd name="connsiteX7" fmla="*/ 890233 w 890233"/>
                <a:gd name="connsiteY7" fmla="*/ 3165 h 336451"/>
                <a:gd name="connsiteX8" fmla="*/ 890233 w 890233"/>
                <a:gd name="connsiteY8" fmla="*/ 3165 h 33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0233" h="336451">
                  <a:moveTo>
                    <a:pt x="1471" y="259539"/>
                  </a:moveTo>
                  <a:cubicBezTo>
                    <a:pt x="-1378" y="297995"/>
                    <a:pt x="-4226" y="336451"/>
                    <a:pt x="35654" y="336451"/>
                  </a:cubicBezTo>
                  <a:cubicBezTo>
                    <a:pt x="75534" y="336451"/>
                    <a:pt x="168114" y="270933"/>
                    <a:pt x="240753" y="259539"/>
                  </a:cubicBezTo>
                  <a:cubicBezTo>
                    <a:pt x="313392" y="248145"/>
                    <a:pt x="431609" y="295146"/>
                    <a:pt x="471489" y="268084"/>
                  </a:cubicBezTo>
                  <a:cubicBezTo>
                    <a:pt x="511369" y="241022"/>
                    <a:pt x="492854" y="134200"/>
                    <a:pt x="480035" y="97168"/>
                  </a:cubicBezTo>
                  <a:cubicBezTo>
                    <a:pt x="467216" y="60136"/>
                    <a:pt x="398850" y="61561"/>
                    <a:pt x="394577" y="45894"/>
                  </a:cubicBezTo>
                  <a:cubicBezTo>
                    <a:pt x="390304" y="30227"/>
                    <a:pt x="371789" y="10286"/>
                    <a:pt x="454398" y="3165"/>
                  </a:cubicBezTo>
                  <a:cubicBezTo>
                    <a:pt x="537007" y="-3957"/>
                    <a:pt x="890233" y="3165"/>
                    <a:pt x="890233" y="3165"/>
                  </a:cubicBezTo>
                  <a:lnTo>
                    <a:pt x="890233" y="316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8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384208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605986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589003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1158420" y="4661009"/>
              <a:ext cx="365228" cy="634020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pl-PL" sz="10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DSC</a:t>
              </a:r>
              <a:endParaRPr lang="pl-PL" sz="1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88381" y="2168607"/>
            <a:ext cx="1339056" cy="1404409"/>
            <a:chOff x="5788381" y="2898347"/>
            <a:chExt cx="1339056" cy="1404409"/>
          </a:xfrm>
        </p:grpSpPr>
        <p:grpSp>
          <p:nvGrpSpPr>
            <p:cNvPr id="33" name="Group 32"/>
            <p:cNvGrpSpPr/>
            <p:nvPr/>
          </p:nvGrpSpPr>
          <p:grpSpPr>
            <a:xfrm>
              <a:off x="5788381" y="2898347"/>
              <a:ext cx="1339056" cy="1404409"/>
              <a:chOff x="463550" y="760413"/>
              <a:chExt cx="1709738" cy="173354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63550" y="760413"/>
                <a:ext cx="1709738" cy="173354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5" name="TextBox 31"/>
              <p:cNvSpPr txBox="1">
                <a:spLocks noChangeArrowheads="1"/>
              </p:cNvSpPr>
              <p:nvPr/>
            </p:nvSpPr>
            <p:spPr bwMode="auto">
              <a:xfrm>
                <a:off x="546100" y="2076130"/>
                <a:ext cx="1555751" cy="379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 smtClean="0">
                    <a:solidFill>
                      <a:srgbClr val="414042"/>
                    </a:solidFill>
                    <a:latin typeface="Helvetica Neue"/>
                    <a:ea typeface="Verdana" pitchFamily="34" charset="0"/>
                    <a:cs typeface="Helvetica Neue"/>
                  </a:rPr>
                  <a:t>Student001’s</a:t>
                </a:r>
              </a:p>
              <a:p>
                <a:pPr algn="ctr"/>
                <a:r>
                  <a:rPr lang="en-US" sz="700" b="1" dirty="0" smtClean="0">
                    <a:solidFill>
                      <a:srgbClr val="414042"/>
                    </a:solidFill>
                    <a:latin typeface="Helvetica Neue"/>
                    <a:ea typeface="Verdana" pitchFamily="34" charset="0"/>
                    <a:cs typeface="Helvetica Neue"/>
                  </a:rPr>
                  <a:t>Auto Scaling group</a:t>
                </a:r>
                <a:endParaRPr lang="en-US" sz="700" b="1" dirty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44" name="Picture 43" descr="EC2-Instance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889" y="3125788"/>
              <a:ext cx="731520" cy="731520"/>
            </a:xfrm>
            <a:prstGeom prst="rect">
              <a:avLst/>
            </a:prstGeom>
          </p:spPr>
        </p:pic>
        <p:pic>
          <p:nvPicPr>
            <p:cNvPr id="32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126" y="3002514"/>
              <a:ext cx="306678" cy="306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913613" y="3764405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Helvetica Neue"/>
                </a:rPr>
                <a:t>Digest Service</a:t>
              </a:r>
              <a:endParaRPr lang="pl-PL" sz="1000" b="1" dirty="0">
                <a:latin typeface="Helvetica Neue"/>
              </a:endParaRPr>
            </a:p>
          </p:txBody>
        </p:sp>
      </p:grpSp>
      <p:sp>
        <p:nvSpPr>
          <p:cNvPr id="61" name="TextBox 23"/>
          <p:cNvSpPr txBox="1"/>
          <p:nvPr/>
        </p:nvSpPr>
        <p:spPr>
          <a:xfrm>
            <a:off x="152544" y="5066479"/>
            <a:ext cx="6442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student002</a:t>
            </a:r>
            <a:endParaRPr lang="en-US" sz="900" b="1" dirty="0">
              <a:latin typeface="Helvetica Neue"/>
              <a:cs typeface="Helvetica Neue"/>
            </a:endParaRPr>
          </a:p>
        </p:txBody>
      </p:sp>
      <p:pic>
        <p:nvPicPr>
          <p:cNvPr id="62" name="Picture 61" descr="EC2-AMI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53" y="5068411"/>
            <a:ext cx="731520" cy="731520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5812235" y="4760895"/>
            <a:ext cx="1339056" cy="1404409"/>
            <a:chOff x="5812235" y="4650441"/>
            <a:chExt cx="1339056" cy="1404409"/>
          </a:xfrm>
        </p:grpSpPr>
        <p:grpSp>
          <p:nvGrpSpPr>
            <p:cNvPr id="63" name="Group 62"/>
            <p:cNvGrpSpPr/>
            <p:nvPr/>
          </p:nvGrpSpPr>
          <p:grpSpPr>
            <a:xfrm>
              <a:off x="5812235" y="4650441"/>
              <a:ext cx="1339056" cy="1404409"/>
              <a:chOff x="463550" y="760413"/>
              <a:chExt cx="1709738" cy="173354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63550" y="760413"/>
                <a:ext cx="1709738" cy="173354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5" name="TextBox 31"/>
              <p:cNvSpPr txBox="1">
                <a:spLocks noChangeArrowheads="1"/>
              </p:cNvSpPr>
              <p:nvPr/>
            </p:nvSpPr>
            <p:spPr bwMode="auto">
              <a:xfrm>
                <a:off x="546100" y="2076130"/>
                <a:ext cx="1555751" cy="379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dirty="0" smtClean="0">
                    <a:solidFill>
                      <a:srgbClr val="414042"/>
                    </a:solidFill>
                    <a:latin typeface="Helvetica Neue"/>
                    <a:ea typeface="Verdana" pitchFamily="34" charset="0"/>
                    <a:cs typeface="Helvetica Neue"/>
                  </a:rPr>
                  <a:t>Student002’s</a:t>
                </a:r>
              </a:p>
              <a:p>
                <a:pPr algn="ctr"/>
                <a:r>
                  <a:rPr lang="en-US" sz="700" b="1" dirty="0" smtClean="0">
                    <a:solidFill>
                      <a:srgbClr val="414042"/>
                    </a:solidFill>
                    <a:latin typeface="Helvetica Neue"/>
                    <a:ea typeface="Verdana" pitchFamily="34" charset="0"/>
                    <a:cs typeface="Helvetica Neue"/>
                  </a:rPr>
                  <a:t>Auto Scaling group</a:t>
                </a:r>
                <a:endParaRPr lang="en-US" sz="700" b="1" dirty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66" name="Picture 65" descr="EC2-Instance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743" y="4877882"/>
              <a:ext cx="731520" cy="731520"/>
            </a:xfrm>
            <a:prstGeom prst="rect">
              <a:avLst/>
            </a:prstGeom>
          </p:spPr>
        </p:pic>
        <p:pic>
          <p:nvPicPr>
            <p:cNvPr id="67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980" y="4754608"/>
              <a:ext cx="306678" cy="306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5937467" y="5516499"/>
              <a:ext cx="1063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Helvetica Neue"/>
                </a:rPr>
                <a:t>Digest Service</a:t>
              </a:r>
              <a:endParaRPr lang="pl-PL" sz="1000" b="1" dirty="0">
                <a:latin typeface="Helvetica Neue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3635896" y="4820242"/>
            <a:ext cx="1436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dirty="0">
                <a:solidFill>
                  <a:srgbClr val="0070C0"/>
                </a:solidFill>
                <a:latin typeface="Helvetica Neue"/>
              </a:rPr>
              <a:t>Web Digest Service </a:t>
            </a:r>
            <a:r>
              <a:rPr lang="pl-PL" sz="800" dirty="0" smtClean="0">
                <a:solidFill>
                  <a:srgbClr val="0070C0"/>
                </a:solidFill>
                <a:latin typeface="Helvetica Neue"/>
              </a:rPr>
              <a:t>Client</a:t>
            </a:r>
            <a:endParaRPr lang="en-US" sz="800" dirty="0" smtClean="0">
              <a:solidFill>
                <a:srgbClr val="0070C0"/>
              </a:solidFill>
              <a:latin typeface="Helvetica Neue"/>
            </a:endParaRPr>
          </a:p>
          <a:p>
            <a:pPr algn="ctr"/>
            <a:r>
              <a:rPr lang="pl-PL" sz="800" b="1" dirty="0" smtClean="0">
                <a:solidFill>
                  <a:srgbClr val="0070C0"/>
                </a:solidFill>
                <a:latin typeface="Helvetica Neue"/>
              </a:rPr>
              <a:t>(</a:t>
            </a:r>
            <a:r>
              <a:rPr lang="pl-PL" sz="800" b="1" dirty="0">
                <a:solidFill>
                  <a:srgbClr val="0070C0"/>
                </a:solidFill>
                <a:latin typeface="Helvetica Neue"/>
              </a:rPr>
              <a:t>WDSC)</a:t>
            </a:r>
          </a:p>
        </p:txBody>
      </p:sp>
      <p:pic>
        <p:nvPicPr>
          <p:cNvPr id="72" name="Picture 71" descr="Clie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5" y="2460341"/>
            <a:ext cx="731520" cy="731520"/>
          </a:xfrm>
          <a:prstGeom prst="rect">
            <a:avLst/>
          </a:prstGeom>
        </p:spPr>
      </p:pic>
      <p:sp>
        <p:nvSpPr>
          <p:cNvPr id="73" name="TextBox 23"/>
          <p:cNvSpPr txBox="1"/>
          <p:nvPr/>
        </p:nvSpPr>
        <p:spPr>
          <a:xfrm>
            <a:off x="798867" y="2337230"/>
            <a:ext cx="6442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student001</a:t>
            </a:r>
            <a:endParaRPr lang="en-US" sz="900" b="1" dirty="0">
              <a:latin typeface="Helvetica Neue"/>
              <a:cs typeface="Helvetica Neue"/>
            </a:endParaRPr>
          </a:p>
        </p:txBody>
      </p:sp>
      <p:sp>
        <p:nvSpPr>
          <p:cNvPr id="94" name="TextBox 23"/>
          <p:cNvSpPr txBox="1"/>
          <p:nvPr/>
        </p:nvSpPr>
        <p:spPr>
          <a:xfrm>
            <a:off x="2415892" y="2021274"/>
            <a:ext cx="217452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latin typeface="Helvetica Neue"/>
                <a:cs typeface="Helvetica Neue"/>
              </a:rPr>
              <a:t>Student001 Logical Environment</a:t>
            </a:r>
            <a:endParaRPr lang="en-US" sz="1100" b="1" dirty="0">
              <a:latin typeface="Helvetica Neue"/>
              <a:cs typeface="Helvetica Neue"/>
            </a:endParaRPr>
          </a:p>
        </p:txBody>
      </p:sp>
      <p:sp>
        <p:nvSpPr>
          <p:cNvPr id="97" name="TextBox 23"/>
          <p:cNvSpPr txBox="1"/>
          <p:nvPr/>
        </p:nvSpPr>
        <p:spPr>
          <a:xfrm>
            <a:off x="2806943" y="3380082"/>
            <a:ext cx="19810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latin typeface="Helvetica Neue"/>
                <a:cs typeface="Helvetica Neue"/>
              </a:rPr>
              <a:t>Shared Environment</a:t>
            </a:r>
            <a:endParaRPr lang="en-US" sz="1100" b="1" dirty="0">
              <a:latin typeface="Helvetica Neue"/>
              <a:cs typeface="Helvetica Neue"/>
            </a:endParaRPr>
          </a:p>
        </p:txBody>
      </p:sp>
      <p:sp>
        <p:nvSpPr>
          <p:cNvPr id="99" name="TextBox 32"/>
          <p:cNvSpPr txBox="1"/>
          <p:nvPr/>
        </p:nvSpPr>
        <p:spPr>
          <a:xfrm>
            <a:off x="7327339" y="5748828"/>
            <a:ext cx="98925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Student002’s AMIs</a:t>
            </a:r>
            <a:endParaRPr lang="en-US" sz="800" b="1" dirty="0">
              <a:latin typeface="Helvetica Neue"/>
              <a:cs typeface="Helvetica Neue"/>
            </a:endParaRPr>
          </a:p>
        </p:txBody>
      </p:sp>
      <p:pic>
        <p:nvPicPr>
          <p:cNvPr id="100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27" y="5418293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663764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14" y="5350220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59" y="5750278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27" y="5252701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83" y="5921110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74" y="5469280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25" y="5610225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0" y="2248286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73830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84887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23"/>
          <p:cNvSpPr txBox="1"/>
          <p:nvPr/>
        </p:nvSpPr>
        <p:spPr>
          <a:xfrm>
            <a:off x="6372200" y="4399288"/>
            <a:ext cx="217452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latin typeface="Helvetica Neue"/>
                <a:cs typeface="Helvetica Neue"/>
              </a:rPr>
              <a:t>Student002 Logical Environment</a:t>
            </a:r>
            <a:endParaRPr lang="en-US" sz="1100" b="1" dirty="0">
              <a:latin typeface="Helvetica Neue"/>
              <a:cs typeface="Helvetica Neue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392964" y="2594038"/>
            <a:ext cx="5042019" cy="1919787"/>
          </a:xfrm>
          <a:custGeom>
            <a:avLst/>
            <a:gdLst>
              <a:gd name="connsiteX0" fmla="*/ 0 w 5042019"/>
              <a:gd name="connsiteY0" fmla="*/ 140616 h 1919787"/>
              <a:gd name="connsiteX1" fmla="*/ 376015 w 5042019"/>
              <a:gd name="connsiteY1" fmla="*/ 140616 h 1919787"/>
              <a:gd name="connsiteX2" fmla="*/ 188008 w 5042019"/>
              <a:gd name="connsiteY2" fmla="*/ 1601947 h 1919787"/>
              <a:gd name="connsiteX3" fmla="*/ 2110812 w 5042019"/>
              <a:gd name="connsiteY3" fmla="*/ 1619039 h 1919787"/>
              <a:gd name="connsiteX4" fmla="*/ 2674834 w 5042019"/>
              <a:gd name="connsiteY4" fmla="*/ 1875412 h 1919787"/>
              <a:gd name="connsiteX5" fmla="*/ 3067941 w 5042019"/>
              <a:gd name="connsiteY5" fmla="*/ 1807046 h 1919787"/>
              <a:gd name="connsiteX6" fmla="*/ 3255948 w 5042019"/>
              <a:gd name="connsiteY6" fmla="*/ 807188 h 1919787"/>
              <a:gd name="connsiteX7" fmla="*/ 1820255 w 5042019"/>
              <a:gd name="connsiteY7" fmla="*/ 584998 h 1919787"/>
              <a:gd name="connsiteX8" fmla="*/ 1803163 w 5042019"/>
              <a:gd name="connsiteY8" fmla="*/ 371353 h 1919787"/>
              <a:gd name="connsiteX9" fmla="*/ 4264352 w 5042019"/>
              <a:gd name="connsiteY9" fmla="*/ 371353 h 1919787"/>
              <a:gd name="connsiteX10" fmla="*/ 4742916 w 5042019"/>
              <a:gd name="connsiteY10" fmla="*/ 114979 h 1919787"/>
              <a:gd name="connsiteX11" fmla="*/ 5042019 w 5042019"/>
              <a:gd name="connsiteY11" fmla="*/ 123525 h 191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2019" h="1919787">
                <a:moveTo>
                  <a:pt x="0" y="140616"/>
                </a:moveTo>
                <a:cubicBezTo>
                  <a:pt x="172340" y="18838"/>
                  <a:pt x="344680" y="-102939"/>
                  <a:pt x="376015" y="140616"/>
                </a:cubicBezTo>
                <a:cubicBezTo>
                  <a:pt x="407350" y="384171"/>
                  <a:pt x="-101125" y="1355543"/>
                  <a:pt x="188008" y="1601947"/>
                </a:cubicBezTo>
                <a:cubicBezTo>
                  <a:pt x="477141" y="1848351"/>
                  <a:pt x="1696341" y="1573462"/>
                  <a:pt x="2110812" y="1619039"/>
                </a:cubicBezTo>
                <a:cubicBezTo>
                  <a:pt x="2525283" y="1664616"/>
                  <a:pt x="2515313" y="1844078"/>
                  <a:pt x="2674834" y="1875412"/>
                </a:cubicBezTo>
                <a:cubicBezTo>
                  <a:pt x="2834355" y="1906746"/>
                  <a:pt x="2971089" y="1985083"/>
                  <a:pt x="3067941" y="1807046"/>
                </a:cubicBezTo>
                <a:cubicBezTo>
                  <a:pt x="3164793" y="1629009"/>
                  <a:pt x="3463896" y="1010863"/>
                  <a:pt x="3255948" y="807188"/>
                </a:cubicBezTo>
                <a:cubicBezTo>
                  <a:pt x="3048000" y="603513"/>
                  <a:pt x="2062386" y="657637"/>
                  <a:pt x="1820255" y="584998"/>
                </a:cubicBezTo>
                <a:cubicBezTo>
                  <a:pt x="1578124" y="512359"/>
                  <a:pt x="1395814" y="406960"/>
                  <a:pt x="1803163" y="371353"/>
                </a:cubicBezTo>
                <a:cubicBezTo>
                  <a:pt x="2210512" y="335746"/>
                  <a:pt x="3774393" y="414082"/>
                  <a:pt x="4264352" y="371353"/>
                </a:cubicBezTo>
                <a:cubicBezTo>
                  <a:pt x="4754311" y="328624"/>
                  <a:pt x="4613305" y="156284"/>
                  <a:pt x="4742916" y="114979"/>
                </a:cubicBezTo>
                <a:cubicBezTo>
                  <a:pt x="4872527" y="73674"/>
                  <a:pt x="4957273" y="98599"/>
                  <a:pt x="5042019" y="1235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 descr="Route-53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57" y="3863321"/>
            <a:ext cx="731520" cy="731520"/>
          </a:xfrm>
          <a:prstGeom prst="rect">
            <a:avLst/>
          </a:prstGeom>
        </p:spPr>
      </p:pic>
      <p:pic>
        <p:nvPicPr>
          <p:cNvPr id="16" name="Picture 15" descr="Amazon-Elastic-Load-Balacing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57" y="3952800"/>
            <a:ext cx="552563" cy="5525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44" y="3642172"/>
            <a:ext cx="496143" cy="7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15" y="2830892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mazon-Elastic-Load-Balacing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15514"/>
            <a:ext cx="552563" cy="552563"/>
          </a:xfrm>
          <a:prstGeom prst="rect">
            <a:avLst/>
          </a:prstGeom>
        </p:spPr>
      </p:pic>
      <p:pic>
        <p:nvPicPr>
          <p:cNvPr id="116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44" y="2536752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3" descr="C:\Users\asmolnik\AppData\Local\Microsoft\Windows\Temporary Internet Files\Content.IE5\049CAHPH\MC900441455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225" y="2404774"/>
            <a:ext cx="357524" cy="3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22"/>
          <p:cNvSpPr txBox="1"/>
          <p:nvPr/>
        </p:nvSpPr>
        <p:spPr>
          <a:xfrm>
            <a:off x="4897808" y="2636912"/>
            <a:ext cx="8605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Student001’s ELB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119" name="TextBox 22"/>
          <p:cNvSpPr txBox="1"/>
          <p:nvPr/>
        </p:nvSpPr>
        <p:spPr>
          <a:xfrm>
            <a:off x="4909947" y="5243926"/>
            <a:ext cx="8605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Student002’s ELB</a:t>
            </a:r>
            <a:endParaRPr lang="en-US" sz="800" dirty="0">
              <a:latin typeface="Helvetica Neue"/>
              <a:cs typeface="Helvetica Neue"/>
            </a:endParaRPr>
          </a:p>
        </p:txBody>
      </p:sp>
      <p:pic>
        <p:nvPicPr>
          <p:cNvPr id="18" name="Picture 17" descr="Amazon-Elastic-Load-Balacing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3" y="5324709"/>
            <a:ext cx="552563" cy="552563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467544" y="4604798"/>
            <a:ext cx="1471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dirty="0" smtClean="0">
                <a:solidFill>
                  <a:srgbClr val="0070C0"/>
                </a:solidFill>
                <a:latin typeface="Helvetica Neue"/>
              </a:rPr>
              <a:t>Digest </a:t>
            </a:r>
            <a:r>
              <a:rPr lang="pl-PL" sz="800" dirty="0">
                <a:solidFill>
                  <a:srgbClr val="0070C0"/>
                </a:solidFill>
                <a:latin typeface="Helvetica Neue"/>
              </a:rPr>
              <a:t>Service </a:t>
            </a:r>
            <a:r>
              <a:rPr lang="pl-PL" sz="800" dirty="0" smtClean="0">
                <a:solidFill>
                  <a:srgbClr val="0070C0"/>
                </a:solidFill>
                <a:latin typeface="Helvetica Neue"/>
              </a:rPr>
              <a:t>Client</a:t>
            </a:r>
            <a:r>
              <a:rPr lang="en-US" sz="800" dirty="0" smtClean="0">
                <a:solidFill>
                  <a:srgbClr val="0070C0"/>
                </a:solidFill>
                <a:latin typeface="Helvetica Neue"/>
              </a:rPr>
              <a:t> </a:t>
            </a:r>
            <a:r>
              <a:rPr lang="pl-PL" sz="800" b="1" dirty="0" smtClean="0">
                <a:solidFill>
                  <a:srgbClr val="0070C0"/>
                </a:solidFill>
                <a:latin typeface="Helvetica Neue"/>
              </a:rPr>
              <a:t>(DSC</a:t>
            </a:r>
            <a:r>
              <a:rPr lang="pl-PL" sz="800" b="1" dirty="0">
                <a:solidFill>
                  <a:srgbClr val="0070C0"/>
                </a:solidFill>
                <a:latin typeface="Helvetica Neue"/>
              </a:rPr>
              <a:t>)</a:t>
            </a:r>
          </a:p>
        </p:txBody>
      </p:sp>
      <p:sp>
        <p:nvSpPr>
          <p:cNvPr id="10" name="Freeform 9"/>
          <p:cNvSpPr/>
          <p:nvPr/>
        </p:nvSpPr>
        <p:spPr>
          <a:xfrm>
            <a:off x="5376863" y="3756287"/>
            <a:ext cx="1468159" cy="1368163"/>
          </a:xfrm>
          <a:custGeom>
            <a:avLst/>
            <a:gdLst>
              <a:gd name="connsiteX0" fmla="*/ 1166812 w 1468159"/>
              <a:gd name="connsiteY0" fmla="*/ 1368163 h 1368163"/>
              <a:gd name="connsiteX1" fmla="*/ 1457325 w 1468159"/>
              <a:gd name="connsiteY1" fmla="*/ 1187188 h 1368163"/>
              <a:gd name="connsiteX2" fmla="*/ 828675 w 1468159"/>
              <a:gd name="connsiteY2" fmla="*/ 896676 h 1368163"/>
              <a:gd name="connsiteX3" fmla="*/ 628650 w 1468159"/>
              <a:gd name="connsiteY3" fmla="*/ 582351 h 1368163"/>
              <a:gd name="connsiteX4" fmla="*/ 547687 w 1468159"/>
              <a:gd name="connsiteY4" fmla="*/ 101338 h 1368163"/>
              <a:gd name="connsiteX5" fmla="*/ 195262 w 1468159"/>
              <a:gd name="connsiteY5" fmla="*/ 6088 h 1368163"/>
              <a:gd name="connsiteX6" fmla="*/ 0 w 1468159"/>
              <a:gd name="connsiteY6" fmla="*/ 206113 h 136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159" h="1368163">
                <a:moveTo>
                  <a:pt x="1166812" y="1368163"/>
                </a:moveTo>
                <a:cubicBezTo>
                  <a:pt x="1340246" y="1316966"/>
                  <a:pt x="1513681" y="1265769"/>
                  <a:pt x="1457325" y="1187188"/>
                </a:cubicBezTo>
                <a:cubicBezTo>
                  <a:pt x="1400969" y="1108607"/>
                  <a:pt x="966787" y="997482"/>
                  <a:pt x="828675" y="896676"/>
                </a:cubicBezTo>
                <a:cubicBezTo>
                  <a:pt x="690562" y="795870"/>
                  <a:pt x="675481" y="714907"/>
                  <a:pt x="628650" y="582351"/>
                </a:cubicBezTo>
                <a:cubicBezTo>
                  <a:pt x="581819" y="449795"/>
                  <a:pt x="619918" y="197382"/>
                  <a:pt x="547687" y="101338"/>
                </a:cubicBezTo>
                <a:cubicBezTo>
                  <a:pt x="475456" y="5294"/>
                  <a:pt x="286543" y="-11375"/>
                  <a:pt x="195262" y="6088"/>
                </a:cubicBezTo>
                <a:cubicBezTo>
                  <a:pt x="103981" y="23551"/>
                  <a:pt x="0" y="206113"/>
                  <a:pt x="0" y="20611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reeform 30"/>
          <p:cNvSpPr/>
          <p:nvPr/>
        </p:nvSpPr>
        <p:spPr>
          <a:xfrm>
            <a:off x="5205992" y="2886075"/>
            <a:ext cx="1148882" cy="1071563"/>
          </a:xfrm>
          <a:custGeom>
            <a:avLst/>
            <a:gdLst>
              <a:gd name="connsiteX0" fmla="*/ 1142421 w 1148882"/>
              <a:gd name="connsiteY0" fmla="*/ 0 h 1071563"/>
              <a:gd name="connsiteX1" fmla="*/ 1056696 w 1148882"/>
              <a:gd name="connsiteY1" fmla="*/ 133350 h 1071563"/>
              <a:gd name="connsiteX2" fmla="*/ 499483 w 1148882"/>
              <a:gd name="connsiteY2" fmla="*/ 228600 h 1071563"/>
              <a:gd name="connsiteX3" fmla="*/ 356608 w 1148882"/>
              <a:gd name="connsiteY3" fmla="*/ 681038 h 1071563"/>
              <a:gd name="connsiteX4" fmla="*/ 32758 w 1148882"/>
              <a:gd name="connsiteY4" fmla="*/ 895350 h 1071563"/>
              <a:gd name="connsiteX5" fmla="*/ 27996 w 1148882"/>
              <a:gd name="connsiteY5" fmla="*/ 1071563 h 10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8882" h="1071563">
                <a:moveTo>
                  <a:pt x="1142421" y="0"/>
                </a:moveTo>
                <a:cubicBezTo>
                  <a:pt x="1153136" y="47625"/>
                  <a:pt x="1163852" y="95250"/>
                  <a:pt x="1056696" y="133350"/>
                </a:cubicBezTo>
                <a:cubicBezTo>
                  <a:pt x="949540" y="171450"/>
                  <a:pt x="616164" y="137319"/>
                  <a:pt x="499483" y="228600"/>
                </a:cubicBezTo>
                <a:cubicBezTo>
                  <a:pt x="382802" y="319881"/>
                  <a:pt x="434396" y="569913"/>
                  <a:pt x="356608" y="681038"/>
                </a:cubicBezTo>
                <a:cubicBezTo>
                  <a:pt x="278820" y="792163"/>
                  <a:pt x="87527" y="830263"/>
                  <a:pt x="32758" y="895350"/>
                </a:cubicBezTo>
                <a:cubicBezTo>
                  <a:pt x="-22011" y="960437"/>
                  <a:pt x="2992" y="1016000"/>
                  <a:pt x="27996" y="107156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7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65693"/>
            <a:ext cx="731520" cy="7315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8255" y="4437112"/>
            <a:ext cx="1083638" cy="1648311"/>
            <a:chOff x="822074" y="4661009"/>
            <a:chExt cx="1083638" cy="1648311"/>
          </a:xfrm>
        </p:grpSpPr>
        <p:sp>
          <p:nvSpPr>
            <p:cNvPr id="6" name="Freeform 5"/>
            <p:cNvSpPr/>
            <p:nvPr/>
          </p:nvSpPr>
          <p:spPr>
            <a:xfrm>
              <a:off x="1015642" y="5882734"/>
              <a:ext cx="821704" cy="330941"/>
            </a:xfrm>
            <a:custGeom>
              <a:avLst/>
              <a:gdLst>
                <a:gd name="connsiteX0" fmla="*/ 35491 w 821704"/>
                <a:gd name="connsiteY0" fmla="*/ 136733 h 330941"/>
                <a:gd name="connsiteX1" fmla="*/ 26945 w 821704"/>
                <a:gd name="connsiteY1" fmla="*/ 316194 h 330941"/>
                <a:gd name="connsiteX2" fmla="*/ 334594 w 821704"/>
                <a:gd name="connsiteY2" fmla="*/ 299103 h 330941"/>
                <a:gd name="connsiteX3" fmla="*/ 445689 w 821704"/>
                <a:gd name="connsiteY3" fmla="*/ 128187 h 330941"/>
                <a:gd name="connsiteX4" fmla="*/ 308956 w 821704"/>
                <a:gd name="connsiteY4" fmla="*/ 51275 h 330941"/>
                <a:gd name="connsiteX5" fmla="*/ 821704 w 821704"/>
                <a:gd name="connsiteY5" fmla="*/ 0 h 33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1704" h="330941">
                  <a:moveTo>
                    <a:pt x="35491" y="136733"/>
                  </a:moveTo>
                  <a:cubicBezTo>
                    <a:pt x="6292" y="212932"/>
                    <a:pt x="-22906" y="289132"/>
                    <a:pt x="26945" y="316194"/>
                  </a:cubicBezTo>
                  <a:cubicBezTo>
                    <a:pt x="76796" y="343256"/>
                    <a:pt x="264803" y="330437"/>
                    <a:pt x="334594" y="299103"/>
                  </a:cubicBezTo>
                  <a:cubicBezTo>
                    <a:pt x="404385" y="267769"/>
                    <a:pt x="449962" y="169492"/>
                    <a:pt x="445689" y="128187"/>
                  </a:cubicBezTo>
                  <a:cubicBezTo>
                    <a:pt x="441416" y="86882"/>
                    <a:pt x="246287" y="72639"/>
                    <a:pt x="308956" y="51275"/>
                  </a:cubicBezTo>
                  <a:cubicBezTo>
                    <a:pt x="371625" y="29910"/>
                    <a:pt x="596664" y="14955"/>
                    <a:pt x="821704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243642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952708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052717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231479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410241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822074" y="4702003"/>
              <a:ext cx="794451" cy="1607317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4695193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4873955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335" y="5750278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91462" y="4743825"/>
              <a:ext cx="284886" cy="793872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workers</a:t>
              </a:r>
              <a:endParaRPr lang="pl-PL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24" y="5821177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reeform 17"/>
            <p:cNvSpPr/>
            <p:nvPr/>
          </p:nvSpPr>
          <p:spPr>
            <a:xfrm>
              <a:off x="1015479" y="5520646"/>
              <a:ext cx="890233" cy="336451"/>
            </a:xfrm>
            <a:custGeom>
              <a:avLst/>
              <a:gdLst>
                <a:gd name="connsiteX0" fmla="*/ 1471 w 890233"/>
                <a:gd name="connsiteY0" fmla="*/ 259539 h 336451"/>
                <a:gd name="connsiteX1" fmla="*/ 35654 w 890233"/>
                <a:gd name="connsiteY1" fmla="*/ 336451 h 336451"/>
                <a:gd name="connsiteX2" fmla="*/ 240753 w 890233"/>
                <a:gd name="connsiteY2" fmla="*/ 259539 h 336451"/>
                <a:gd name="connsiteX3" fmla="*/ 471489 w 890233"/>
                <a:gd name="connsiteY3" fmla="*/ 268084 h 336451"/>
                <a:gd name="connsiteX4" fmla="*/ 480035 w 890233"/>
                <a:gd name="connsiteY4" fmla="*/ 97168 h 336451"/>
                <a:gd name="connsiteX5" fmla="*/ 394577 w 890233"/>
                <a:gd name="connsiteY5" fmla="*/ 45894 h 336451"/>
                <a:gd name="connsiteX6" fmla="*/ 454398 w 890233"/>
                <a:gd name="connsiteY6" fmla="*/ 3165 h 336451"/>
                <a:gd name="connsiteX7" fmla="*/ 890233 w 890233"/>
                <a:gd name="connsiteY7" fmla="*/ 3165 h 336451"/>
                <a:gd name="connsiteX8" fmla="*/ 890233 w 890233"/>
                <a:gd name="connsiteY8" fmla="*/ 3165 h 33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0233" h="336451">
                  <a:moveTo>
                    <a:pt x="1471" y="259539"/>
                  </a:moveTo>
                  <a:cubicBezTo>
                    <a:pt x="-1378" y="297995"/>
                    <a:pt x="-4226" y="336451"/>
                    <a:pt x="35654" y="336451"/>
                  </a:cubicBezTo>
                  <a:cubicBezTo>
                    <a:pt x="75534" y="336451"/>
                    <a:pt x="168114" y="270933"/>
                    <a:pt x="240753" y="259539"/>
                  </a:cubicBezTo>
                  <a:cubicBezTo>
                    <a:pt x="313392" y="248145"/>
                    <a:pt x="431609" y="295146"/>
                    <a:pt x="471489" y="268084"/>
                  </a:cubicBezTo>
                  <a:cubicBezTo>
                    <a:pt x="511369" y="241022"/>
                    <a:pt x="492854" y="134200"/>
                    <a:pt x="480035" y="97168"/>
                  </a:cubicBezTo>
                  <a:cubicBezTo>
                    <a:pt x="467216" y="60136"/>
                    <a:pt x="398850" y="61561"/>
                    <a:pt x="394577" y="45894"/>
                  </a:cubicBezTo>
                  <a:cubicBezTo>
                    <a:pt x="390304" y="30227"/>
                    <a:pt x="371789" y="10286"/>
                    <a:pt x="454398" y="3165"/>
                  </a:cubicBezTo>
                  <a:cubicBezTo>
                    <a:pt x="537007" y="-3957"/>
                    <a:pt x="890233" y="3165"/>
                    <a:pt x="890233" y="3165"/>
                  </a:cubicBezTo>
                  <a:lnTo>
                    <a:pt x="890233" y="316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384208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248" y="5605986"/>
              <a:ext cx="339662" cy="33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smolnik\AppData\Local\Microsoft\Windows\Temporary Internet Files\Content.IE5\049CAHPH\MC900441455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075" y="5589003"/>
              <a:ext cx="357524" cy="35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1158420" y="4661009"/>
              <a:ext cx="365228" cy="634020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pl-PL" sz="10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DSC</a:t>
              </a:r>
              <a:endParaRPr lang="pl-PL" sz="1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67160" y="4842582"/>
            <a:ext cx="6442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student002</a:t>
            </a:r>
            <a:endParaRPr lang="en-US" sz="900" b="1" dirty="0">
              <a:latin typeface="Helvetica Neue"/>
              <a:cs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38" y="692696"/>
            <a:ext cx="4773910" cy="316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72" y="2592120"/>
            <a:ext cx="6237510" cy="349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EC2-Instance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6188"/>
            <a:ext cx="731520" cy="73152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39552" y="1942774"/>
            <a:ext cx="1436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dirty="0">
                <a:solidFill>
                  <a:srgbClr val="0070C0"/>
                </a:solidFill>
                <a:latin typeface="Helvetica Neue"/>
              </a:rPr>
              <a:t>Web Digest Service </a:t>
            </a:r>
            <a:r>
              <a:rPr lang="pl-PL" sz="800" dirty="0" smtClean="0">
                <a:solidFill>
                  <a:srgbClr val="0070C0"/>
                </a:solidFill>
                <a:latin typeface="Helvetica Neue"/>
              </a:rPr>
              <a:t>Client</a:t>
            </a:r>
            <a:endParaRPr lang="en-US" sz="800" dirty="0" smtClean="0">
              <a:solidFill>
                <a:srgbClr val="0070C0"/>
              </a:solidFill>
              <a:latin typeface="Helvetica Neue"/>
            </a:endParaRPr>
          </a:p>
          <a:p>
            <a:pPr algn="ctr"/>
            <a:r>
              <a:rPr lang="pl-PL" sz="800" b="1" dirty="0" smtClean="0">
                <a:solidFill>
                  <a:srgbClr val="0070C0"/>
                </a:solidFill>
                <a:latin typeface="Helvetica Neue"/>
              </a:rPr>
              <a:t>(</a:t>
            </a:r>
            <a:r>
              <a:rPr lang="pl-PL" sz="800" b="1" dirty="0">
                <a:solidFill>
                  <a:srgbClr val="0070C0"/>
                </a:solidFill>
                <a:latin typeface="Helvetica Neue"/>
              </a:rPr>
              <a:t>WDSC)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0" y="764704"/>
            <a:ext cx="496143" cy="7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 descr="S3-Bucke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47" y="2970104"/>
            <a:ext cx="466523" cy="466523"/>
          </a:xfrm>
          <a:prstGeom prst="rect">
            <a:avLst/>
          </a:prstGeom>
        </p:spPr>
      </p:pic>
      <p:sp>
        <p:nvSpPr>
          <p:cNvPr id="39" name="TextBox 22"/>
          <p:cNvSpPr txBox="1"/>
          <p:nvPr/>
        </p:nvSpPr>
        <p:spPr>
          <a:xfrm>
            <a:off x="827584" y="3398803"/>
            <a:ext cx="8605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S3 bucket</a:t>
            </a:r>
          </a:p>
          <a:p>
            <a:pPr algn="ctr"/>
            <a:r>
              <a:rPr lang="en-US" sz="800" dirty="0" smtClean="0">
                <a:latin typeface="Helvetica Neue"/>
                <a:cs typeface="Helvetica Neue"/>
              </a:rPr>
              <a:t> …/</a:t>
            </a:r>
            <a:r>
              <a:rPr lang="pl-PL" sz="800" dirty="0" err="1" smtClean="0">
                <a:latin typeface="Helvetica Neue"/>
              </a:rPr>
              <a:t>largefiles</a:t>
            </a:r>
            <a:r>
              <a:rPr lang="en-US" sz="800" dirty="0" smtClean="0">
                <a:latin typeface="Helvetica Neue"/>
              </a:rPr>
              <a:t>/</a:t>
            </a:r>
            <a:endParaRPr lang="en-US" sz="800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5736" y="292586"/>
            <a:ext cx="5112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/>
              <a:t>http://</a:t>
            </a:r>
            <a:r>
              <a:rPr lang="pl-PL" sz="2000" b="1" i="1" dirty="0" smtClean="0"/>
              <a:t>wdsc.adamsmolnik.net</a:t>
            </a:r>
            <a:r>
              <a:rPr lang="en-US" sz="2000" b="1" i="1" dirty="0" smtClean="0"/>
              <a:t>/</a:t>
            </a:r>
            <a:r>
              <a:rPr lang="en-US" sz="2000" b="1" i="1" dirty="0" err="1" smtClean="0"/>
              <a:t>webclient</a:t>
            </a:r>
            <a:endParaRPr lang="pl-PL" sz="2000" b="1" dirty="0"/>
          </a:p>
        </p:txBody>
      </p:sp>
      <p:sp>
        <p:nvSpPr>
          <p:cNvPr id="41" name="Rectangle 40"/>
          <p:cNvSpPr/>
          <p:nvPr/>
        </p:nvSpPr>
        <p:spPr>
          <a:xfrm>
            <a:off x="2267744" y="6303565"/>
            <a:ext cx="3674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/>
              <a:t>S3</a:t>
            </a:r>
            <a:r>
              <a:rPr lang="en-US" sz="2000" b="1" i="1" dirty="0"/>
              <a:t>: </a:t>
            </a:r>
            <a:r>
              <a:rPr lang="en-US" sz="2000" b="1" i="1" dirty="0" err="1" smtClean="0"/>
              <a:t>awswarszawa</a:t>
            </a:r>
            <a:r>
              <a:rPr lang="en-US" sz="2000" b="1" i="1" dirty="0" smtClean="0"/>
              <a:t>/dcs.zip</a:t>
            </a:r>
            <a:endParaRPr lang="pl-PL" sz="2000" b="1" dirty="0"/>
          </a:p>
        </p:txBody>
      </p:sp>
      <p:sp>
        <p:nvSpPr>
          <p:cNvPr id="24" name="Freeform 23"/>
          <p:cNvSpPr/>
          <p:nvPr/>
        </p:nvSpPr>
        <p:spPr>
          <a:xfrm>
            <a:off x="1457325" y="902574"/>
            <a:ext cx="4181475" cy="914642"/>
          </a:xfrm>
          <a:custGeom>
            <a:avLst/>
            <a:gdLst>
              <a:gd name="connsiteX0" fmla="*/ 4181475 w 4181475"/>
              <a:gd name="connsiteY0" fmla="*/ 240426 h 914642"/>
              <a:gd name="connsiteX1" fmla="*/ 3867150 w 4181475"/>
              <a:gd name="connsiteY1" fmla="*/ 2301 h 914642"/>
              <a:gd name="connsiteX2" fmla="*/ 2990850 w 4181475"/>
              <a:gd name="connsiteY2" fmla="*/ 145176 h 914642"/>
              <a:gd name="connsiteX3" fmla="*/ 2162175 w 4181475"/>
              <a:gd name="connsiteY3" fmla="*/ 545226 h 914642"/>
              <a:gd name="connsiteX4" fmla="*/ 1457325 w 4181475"/>
              <a:gd name="connsiteY4" fmla="*/ 888126 h 914642"/>
              <a:gd name="connsiteX5" fmla="*/ 981075 w 4181475"/>
              <a:gd name="connsiteY5" fmla="*/ 878601 h 914642"/>
              <a:gd name="connsiteX6" fmla="*/ 219075 w 4181475"/>
              <a:gd name="connsiteY6" fmla="*/ 773826 h 914642"/>
              <a:gd name="connsiteX7" fmla="*/ 0 w 4181475"/>
              <a:gd name="connsiteY7" fmla="*/ 897651 h 9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1475" h="914642">
                <a:moveTo>
                  <a:pt x="4181475" y="240426"/>
                </a:moveTo>
                <a:cubicBezTo>
                  <a:pt x="4123531" y="129301"/>
                  <a:pt x="4065588" y="18176"/>
                  <a:pt x="3867150" y="2301"/>
                </a:cubicBezTo>
                <a:cubicBezTo>
                  <a:pt x="3668712" y="-13574"/>
                  <a:pt x="3275012" y="54689"/>
                  <a:pt x="2990850" y="145176"/>
                </a:cubicBezTo>
                <a:cubicBezTo>
                  <a:pt x="2706688" y="235663"/>
                  <a:pt x="2162175" y="545226"/>
                  <a:pt x="2162175" y="545226"/>
                </a:cubicBezTo>
                <a:cubicBezTo>
                  <a:pt x="1906588" y="669051"/>
                  <a:pt x="1654175" y="832564"/>
                  <a:pt x="1457325" y="888126"/>
                </a:cubicBezTo>
                <a:cubicBezTo>
                  <a:pt x="1260475" y="943688"/>
                  <a:pt x="1187450" y="897651"/>
                  <a:pt x="981075" y="878601"/>
                </a:cubicBezTo>
                <a:cubicBezTo>
                  <a:pt x="774700" y="859551"/>
                  <a:pt x="382587" y="770651"/>
                  <a:pt x="219075" y="773826"/>
                </a:cubicBezTo>
                <a:cubicBezTo>
                  <a:pt x="55563" y="777001"/>
                  <a:pt x="0" y="897651"/>
                  <a:pt x="0" y="89765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3" name="Picture 42" descr="Route-53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63" y="1555853"/>
            <a:ext cx="385687" cy="385687"/>
          </a:xfrm>
          <a:prstGeom prst="rect">
            <a:avLst/>
          </a:prstGeom>
        </p:spPr>
      </p:pic>
      <p:pic>
        <p:nvPicPr>
          <p:cNvPr id="42" name="Picture 41" descr="Amazon-Elastic-Load-Balacing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1680" y="1532673"/>
            <a:ext cx="432048" cy="432048"/>
          </a:xfrm>
          <a:prstGeom prst="rect">
            <a:avLst/>
          </a:prstGeom>
        </p:spPr>
      </p:pic>
      <p:sp>
        <p:nvSpPr>
          <p:cNvPr id="40" name="Freeform 39"/>
          <p:cNvSpPr/>
          <p:nvPr/>
        </p:nvSpPr>
        <p:spPr>
          <a:xfrm>
            <a:off x="1249352" y="2776190"/>
            <a:ext cx="3646498" cy="861061"/>
          </a:xfrm>
          <a:custGeom>
            <a:avLst/>
            <a:gdLst>
              <a:gd name="connsiteX0" fmla="*/ 3646498 w 3646498"/>
              <a:gd name="connsiteY0" fmla="*/ 690910 h 861061"/>
              <a:gd name="connsiteX1" fmla="*/ 3465523 w 3646498"/>
              <a:gd name="connsiteY1" fmla="*/ 795685 h 861061"/>
              <a:gd name="connsiteX2" fmla="*/ 2913073 w 3646498"/>
              <a:gd name="connsiteY2" fmla="*/ 748060 h 861061"/>
              <a:gd name="connsiteX3" fmla="*/ 1760548 w 3646498"/>
              <a:gd name="connsiteY3" fmla="*/ 852835 h 861061"/>
              <a:gd name="connsiteX4" fmla="*/ 941398 w 3646498"/>
              <a:gd name="connsiteY4" fmla="*/ 490885 h 861061"/>
              <a:gd name="connsiteX5" fmla="*/ 608023 w 3646498"/>
              <a:gd name="connsiteY5" fmla="*/ 71785 h 861061"/>
              <a:gd name="connsiteX6" fmla="*/ 255598 w 3646498"/>
              <a:gd name="connsiteY6" fmla="*/ 5110 h 861061"/>
              <a:gd name="connsiteX7" fmla="*/ 17473 w 3646498"/>
              <a:gd name="connsiteY7" fmla="*/ 128935 h 861061"/>
              <a:gd name="connsiteX8" fmla="*/ 36523 w 3646498"/>
              <a:gd name="connsiteY8" fmla="*/ 262285 h 86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6498" h="861061">
                <a:moveTo>
                  <a:pt x="3646498" y="690910"/>
                </a:moveTo>
                <a:cubicBezTo>
                  <a:pt x="3617129" y="738535"/>
                  <a:pt x="3587760" y="786160"/>
                  <a:pt x="3465523" y="795685"/>
                </a:cubicBezTo>
                <a:cubicBezTo>
                  <a:pt x="3343285" y="805210"/>
                  <a:pt x="3197235" y="738535"/>
                  <a:pt x="2913073" y="748060"/>
                </a:cubicBezTo>
                <a:cubicBezTo>
                  <a:pt x="2628910" y="757585"/>
                  <a:pt x="2089160" y="895698"/>
                  <a:pt x="1760548" y="852835"/>
                </a:cubicBezTo>
                <a:cubicBezTo>
                  <a:pt x="1431935" y="809973"/>
                  <a:pt x="1133485" y="621060"/>
                  <a:pt x="941398" y="490885"/>
                </a:cubicBezTo>
                <a:cubicBezTo>
                  <a:pt x="749311" y="360710"/>
                  <a:pt x="722323" y="152747"/>
                  <a:pt x="608023" y="71785"/>
                </a:cubicBezTo>
                <a:cubicBezTo>
                  <a:pt x="493723" y="-9177"/>
                  <a:pt x="354023" y="-4415"/>
                  <a:pt x="255598" y="5110"/>
                </a:cubicBezTo>
                <a:cubicBezTo>
                  <a:pt x="157173" y="14635"/>
                  <a:pt x="53985" y="86072"/>
                  <a:pt x="17473" y="128935"/>
                </a:cubicBezTo>
                <a:cubicBezTo>
                  <a:pt x="-19040" y="171797"/>
                  <a:pt x="8741" y="217041"/>
                  <a:pt x="36523" y="26228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Freeform 43"/>
          <p:cNvSpPr/>
          <p:nvPr/>
        </p:nvSpPr>
        <p:spPr>
          <a:xfrm>
            <a:off x="1295400" y="3695700"/>
            <a:ext cx="3609975" cy="866775"/>
          </a:xfrm>
          <a:custGeom>
            <a:avLst/>
            <a:gdLst>
              <a:gd name="connsiteX0" fmla="*/ 3609975 w 3609975"/>
              <a:gd name="connsiteY0" fmla="*/ 0 h 866775"/>
              <a:gd name="connsiteX1" fmla="*/ 3448050 w 3609975"/>
              <a:gd name="connsiteY1" fmla="*/ 95250 h 866775"/>
              <a:gd name="connsiteX2" fmla="*/ 3048000 w 3609975"/>
              <a:gd name="connsiteY2" fmla="*/ 85725 h 866775"/>
              <a:gd name="connsiteX3" fmla="*/ 2667000 w 3609975"/>
              <a:gd name="connsiteY3" fmla="*/ 114300 h 866775"/>
              <a:gd name="connsiteX4" fmla="*/ 2162175 w 3609975"/>
              <a:gd name="connsiteY4" fmla="*/ 95250 h 866775"/>
              <a:gd name="connsiteX5" fmla="*/ 1257300 w 3609975"/>
              <a:gd name="connsiteY5" fmla="*/ 333375 h 866775"/>
              <a:gd name="connsiteX6" fmla="*/ 238125 w 3609975"/>
              <a:gd name="connsiteY6" fmla="*/ 371475 h 866775"/>
              <a:gd name="connsiteX7" fmla="*/ 0 w 3609975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9975" h="866775">
                <a:moveTo>
                  <a:pt x="3609975" y="0"/>
                </a:moveTo>
                <a:cubicBezTo>
                  <a:pt x="3575843" y="40481"/>
                  <a:pt x="3541712" y="80963"/>
                  <a:pt x="3448050" y="95250"/>
                </a:cubicBezTo>
                <a:cubicBezTo>
                  <a:pt x="3354388" y="109537"/>
                  <a:pt x="3178175" y="82550"/>
                  <a:pt x="3048000" y="85725"/>
                </a:cubicBezTo>
                <a:cubicBezTo>
                  <a:pt x="2917825" y="88900"/>
                  <a:pt x="2814637" y="112713"/>
                  <a:pt x="2667000" y="114300"/>
                </a:cubicBezTo>
                <a:cubicBezTo>
                  <a:pt x="2519363" y="115887"/>
                  <a:pt x="2397125" y="58738"/>
                  <a:pt x="2162175" y="95250"/>
                </a:cubicBezTo>
                <a:cubicBezTo>
                  <a:pt x="1927225" y="131762"/>
                  <a:pt x="1577975" y="287337"/>
                  <a:pt x="1257300" y="333375"/>
                </a:cubicBezTo>
                <a:cubicBezTo>
                  <a:pt x="936625" y="379413"/>
                  <a:pt x="447675" y="282575"/>
                  <a:pt x="238125" y="371475"/>
                </a:cubicBezTo>
                <a:cubicBezTo>
                  <a:pt x="28575" y="460375"/>
                  <a:pt x="14287" y="663575"/>
                  <a:pt x="0" y="86677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Freeform 45"/>
          <p:cNvSpPr/>
          <p:nvPr/>
        </p:nvSpPr>
        <p:spPr>
          <a:xfrm>
            <a:off x="1676400" y="3905250"/>
            <a:ext cx="3209925" cy="1143000"/>
          </a:xfrm>
          <a:custGeom>
            <a:avLst/>
            <a:gdLst>
              <a:gd name="connsiteX0" fmla="*/ 3209925 w 3209925"/>
              <a:gd name="connsiteY0" fmla="*/ 0 h 1143000"/>
              <a:gd name="connsiteX1" fmla="*/ 3076575 w 3209925"/>
              <a:gd name="connsiteY1" fmla="*/ 104775 h 1143000"/>
              <a:gd name="connsiteX2" fmla="*/ 2609850 w 3209925"/>
              <a:gd name="connsiteY2" fmla="*/ 104775 h 1143000"/>
              <a:gd name="connsiteX3" fmla="*/ 2028825 w 3209925"/>
              <a:gd name="connsiteY3" fmla="*/ 104775 h 1143000"/>
              <a:gd name="connsiteX4" fmla="*/ 1657350 w 3209925"/>
              <a:gd name="connsiteY4" fmla="*/ 352425 h 1143000"/>
              <a:gd name="connsiteX5" fmla="*/ 590550 w 3209925"/>
              <a:gd name="connsiteY5" fmla="*/ 419100 h 1143000"/>
              <a:gd name="connsiteX6" fmla="*/ 47625 w 3209925"/>
              <a:gd name="connsiteY6" fmla="*/ 447675 h 1143000"/>
              <a:gd name="connsiteX7" fmla="*/ 38100 w 3209925"/>
              <a:gd name="connsiteY7" fmla="*/ 723900 h 1143000"/>
              <a:gd name="connsiteX8" fmla="*/ 0 w 3209925"/>
              <a:gd name="connsiteY8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9925" h="1143000">
                <a:moveTo>
                  <a:pt x="3209925" y="0"/>
                </a:moveTo>
                <a:cubicBezTo>
                  <a:pt x="3193256" y="43656"/>
                  <a:pt x="3176587" y="87313"/>
                  <a:pt x="3076575" y="104775"/>
                </a:cubicBezTo>
                <a:cubicBezTo>
                  <a:pt x="2976563" y="122237"/>
                  <a:pt x="2609850" y="104775"/>
                  <a:pt x="2609850" y="104775"/>
                </a:cubicBezTo>
                <a:cubicBezTo>
                  <a:pt x="2435225" y="104775"/>
                  <a:pt x="2187575" y="63500"/>
                  <a:pt x="2028825" y="104775"/>
                </a:cubicBezTo>
                <a:cubicBezTo>
                  <a:pt x="1870075" y="146050"/>
                  <a:pt x="1897062" y="300038"/>
                  <a:pt x="1657350" y="352425"/>
                </a:cubicBezTo>
                <a:cubicBezTo>
                  <a:pt x="1417638" y="404812"/>
                  <a:pt x="590550" y="419100"/>
                  <a:pt x="590550" y="419100"/>
                </a:cubicBezTo>
                <a:lnTo>
                  <a:pt x="47625" y="447675"/>
                </a:lnTo>
                <a:cubicBezTo>
                  <a:pt x="-44450" y="498475"/>
                  <a:pt x="46037" y="608013"/>
                  <a:pt x="38100" y="723900"/>
                </a:cubicBezTo>
                <a:cubicBezTo>
                  <a:pt x="30163" y="839787"/>
                  <a:pt x="15081" y="991393"/>
                  <a:pt x="0" y="114300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4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Java/JEE,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as long as a workload threshold </a:t>
            </a:r>
            <a:r>
              <a:rPr lang="en-US" dirty="0"/>
              <a:t>is </a:t>
            </a:r>
            <a:r>
              <a:rPr lang="en-US" dirty="0" smtClean="0"/>
              <a:t>surpassed - without </a:t>
            </a:r>
            <a:r>
              <a:rPr lang="en-US" dirty="0"/>
              <a:t>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where ELB comes into play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5" y="1515638"/>
            <a:ext cx="8239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3982613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digest</a:t>
            </a:r>
            <a:r>
              <a:rPr lang="pl-PL" dirty="0"/>
              <a:t>-service-no-limit/</a:t>
            </a:r>
            <a:r>
              <a:rPr lang="pl-PL" dirty="0" err="1"/>
              <a:t>hc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comes in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6120680" cy="23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1084"/>
            <a:ext cx="6768752" cy="263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and Alarms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4" y="1988840"/>
            <a:ext cx="7067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Signing in AWS Console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400" dirty="0" smtClean="0"/>
              <a:t>Other intriguing cases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Review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186237" cy="3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at work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8" y="1710934"/>
            <a:ext cx="8496944" cy="162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696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822424" y="2776741"/>
            <a:ext cx="4300002" cy="2521652"/>
          </a:xfrm>
          <a:custGeom>
            <a:avLst/>
            <a:gdLst>
              <a:gd name="connsiteX0" fmla="*/ 4300002 w 4300002"/>
              <a:gd name="connsiteY0" fmla="*/ 2521652 h 2521652"/>
              <a:gd name="connsiteX1" fmla="*/ 3197595 w 4300002"/>
              <a:gd name="connsiteY1" fmla="*/ 2034542 h 2521652"/>
              <a:gd name="connsiteX2" fmla="*/ 1061146 w 4300002"/>
              <a:gd name="connsiteY2" fmla="*/ 2239641 h 2521652"/>
              <a:gd name="connsiteX3" fmla="*/ 1468 w 4300002"/>
              <a:gd name="connsiteY3" fmla="*/ 1051775 h 2521652"/>
              <a:gd name="connsiteX4" fmla="*/ 881685 w 4300002"/>
              <a:gd name="connsiteY4" fmla="*/ 103192 h 2521652"/>
              <a:gd name="connsiteX5" fmla="*/ 2872855 w 4300002"/>
              <a:gd name="connsiteY5" fmla="*/ 69009 h 252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002" h="2521652">
                <a:moveTo>
                  <a:pt x="4300002" y="2521652"/>
                </a:moveTo>
                <a:cubicBezTo>
                  <a:pt x="4018703" y="2301598"/>
                  <a:pt x="3737404" y="2081544"/>
                  <a:pt x="3197595" y="2034542"/>
                </a:cubicBezTo>
                <a:cubicBezTo>
                  <a:pt x="2657786" y="1987540"/>
                  <a:pt x="1593834" y="2403435"/>
                  <a:pt x="1061146" y="2239641"/>
                </a:cubicBezTo>
                <a:cubicBezTo>
                  <a:pt x="528458" y="2075847"/>
                  <a:pt x="31378" y="1407850"/>
                  <a:pt x="1468" y="1051775"/>
                </a:cubicBezTo>
                <a:cubicBezTo>
                  <a:pt x="-28442" y="695700"/>
                  <a:pt x="403121" y="266986"/>
                  <a:pt x="881685" y="103192"/>
                </a:cubicBezTo>
                <a:cubicBezTo>
                  <a:pt x="1360249" y="-60602"/>
                  <a:pt x="2116552" y="4203"/>
                  <a:pt x="2872855" y="690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applications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Other </a:t>
            </a:r>
            <a:r>
              <a:rPr lang="en-US" sz="3600" dirty="0" smtClean="0"/>
              <a:t>applications 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Other applications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applications </a:t>
            </a:r>
            <a:r>
              <a:rPr lang="en-US" sz="3600" dirty="0" smtClean="0"/>
              <a:t>- cope </a:t>
            </a:r>
            <a:r>
              <a:rPr lang="en-US" sz="3600" dirty="0"/>
              <a:t>with OOM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applications - cope with OOM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Scaling down is extremely tricky…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800" dirty="0" smtClean="0"/>
          </a:p>
          <a:p>
            <a:r>
              <a:rPr lang="en-US" sz="2800" dirty="0" smtClean="0"/>
              <a:t>Our approach: Assassin and Seppuku</a:t>
            </a:r>
          </a:p>
          <a:p>
            <a:r>
              <a:rPr lang="en-US" sz="2800" dirty="0" smtClean="0"/>
              <a:t>Think of a “machine” as sort of a</a:t>
            </a:r>
            <a:r>
              <a:rPr lang="en-US" sz="2800" dirty="0"/>
              <a:t> </a:t>
            </a:r>
            <a:r>
              <a:rPr lang="en-US" sz="2800" dirty="0" smtClean="0"/>
              <a:t>process or thread rather than a stable infrastructure component</a:t>
            </a:r>
          </a:p>
          <a:p>
            <a:r>
              <a:rPr lang="en-US" sz="2800" dirty="0" smtClean="0"/>
              <a:t>Possibility of falling into an infinite loop when launching new EC2 instances</a:t>
            </a:r>
          </a:p>
          <a:p>
            <a:r>
              <a:rPr lang="en-US" sz="2800" dirty="0" smtClean="0"/>
              <a:t>“Turn off the light” once EC2s are idle</a:t>
            </a: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16657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cloudyna logo_kolor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43" y="1044200"/>
            <a:ext cx="65055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WS UG Po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5" y="243110"/>
            <a:ext cx="31146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22903" y="364594"/>
            <a:ext cx="3297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Arial Rounded MT Bold" panose="020F0704030504030204" pitchFamily="34" charset="0"/>
              </a:rPr>
              <a:t>http://</a:t>
            </a:r>
            <a:r>
              <a:rPr lang="pl-PL" sz="2000" dirty="0" smtClean="0">
                <a:latin typeface="Arial Rounded MT Bold" panose="020F0704030504030204" pitchFamily="34" charset="0"/>
              </a:rPr>
              <a:t>www.cloudyna.org</a:t>
            </a:r>
            <a:endParaRPr lang="pl-PL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aws!studentXYZ</a:t>
            </a:r>
            <a:r>
              <a:rPr lang="en-US" sz="2400" dirty="0" smtClean="0"/>
              <a:t> e.g. aws!student002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Bonus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306896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S3:</a:t>
            </a:r>
          </a:p>
          <a:p>
            <a:r>
              <a:rPr lang="pl-PL" sz="2400" dirty="0" smtClean="0"/>
              <a:t>student</a:t>
            </a:r>
            <a:r>
              <a:rPr lang="en-US" sz="2400" dirty="0" smtClean="0"/>
              <a:t>XYZ</a:t>
            </a:r>
            <a:r>
              <a:rPr lang="pl-PL" sz="2400" dirty="0" smtClean="0"/>
              <a:t>/bonus/</a:t>
            </a:r>
            <a:r>
              <a:rPr lang="pl-PL" sz="2400" dirty="0" err="1" smtClean="0"/>
              <a:t>aws_coupon_for_student</a:t>
            </a:r>
            <a:r>
              <a:rPr lang="en-US" sz="2400" dirty="0" smtClean="0"/>
              <a:t>XYZ</a:t>
            </a:r>
            <a:r>
              <a:rPr lang="pl-PL" sz="2400" dirty="0" smtClean="0"/>
              <a:t>.txt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7493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the 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6636" y="2749550"/>
            <a:ext cx="68578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say “service”, “web service” or “web app” and you typically think of </a:t>
            </a:r>
            <a:r>
              <a:rPr lang="en-US" sz="2800" b="1" dirty="0" smtClean="0"/>
              <a:t>“jar”</a:t>
            </a:r>
            <a:r>
              <a:rPr lang="en-US" sz="2800" dirty="0" smtClean="0"/>
              <a:t>, </a:t>
            </a:r>
            <a:r>
              <a:rPr lang="en-US" sz="2800" b="1" dirty="0" smtClean="0"/>
              <a:t>“war” or “ear” file*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dirty="0" smtClean="0"/>
              <a:t>*at least in Java’s universe</a:t>
            </a:r>
            <a:endParaRPr lang="pl-PL" dirty="0"/>
          </a:p>
        </p:txBody>
      </p:sp>
      <p:pic>
        <p:nvPicPr>
          <p:cNvPr id="1026" name="Picture 2" descr="C:\Users\asmolnik\AppData\Local\Microsoft\Windows\Temporary Internet Files\Content.IE5\T0AD01OT\MC90036317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2" y="2923682"/>
            <a:ext cx="1849438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8275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7257" y="27009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say “</a:t>
            </a:r>
            <a:r>
              <a:rPr lang="en-US" sz="2000" dirty="0"/>
              <a:t>web </a:t>
            </a:r>
            <a:r>
              <a:rPr lang="en-US" sz="2000" dirty="0" smtClean="0"/>
              <a:t>service” or “web app” and I think of</a:t>
            </a:r>
          </a:p>
          <a:p>
            <a:r>
              <a:rPr lang="en-US" sz="2000" dirty="0" smtClean="0"/>
              <a:t>a set of components making up a new notion of “service” in the Cloud: </a:t>
            </a:r>
            <a:r>
              <a:rPr lang="en-US" sz="2000" b="1" u="sng" dirty="0" smtClean="0"/>
              <a:t>“war/ear” file + ASG + ELB</a:t>
            </a:r>
            <a:endParaRPr lang="pl-PL" sz="2000" b="1" u="sng" dirty="0"/>
          </a:p>
        </p:txBody>
      </p:sp>
      <p:pic>
        <p:nvPicPr>
          <p:cNvPr id="4" name="Picture 2" descr="C:\Users\asmolnik\AppData\Local\Microsoft\Windows\Temporary Internet Files\Content.IE5\3AD9IA2Y\MC9000978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8" y="188640"/>
            <a:ext cx="1690688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738</Words>
  <Application>Microsoft Office PowerPoint</Application>
  <PresentationFormat>On-screen Show (4:3)</PresentationFormat>
  <Paragraphs>180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Build scalable and reliable JEE apps with AWS </vt:lpstr>
      <vt:lpstr>Agenda</vt:lpstr>
      <vt:lpstr>AWS Console</vt:lpstr>
      <vt:lpstr>AWS overview</vt:lpstr>
      <vt:lpstr>Bonus</vt:lpstr>
      <vt:lpstr>Set the appropriate Region</vt:lpstr>
      <vt:lpstr>PowerPoint Presentation</vt:lpstr>
      <vt:lpstr>PowerPoint Presentation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About the sample service</vt:lpstr>
      <vt:lpstr>Exercise 1. Deploy a service</vt:lpstr>
      <vt:lpstr>Exercise 1. Call the service</vt:lpstr>
      <vt:lpstr>Before going into Exercise 2.</vt:lpstr>
      <vt:lpstr>More details on Architecture</vt:lpstr>
      <vt:lpstr>PowerPoint Presentation</vt:lpstr>
      <vt:lpstr>Exercise 2. Scaling out</vt:lpstr>
      <vt:lpstr>AMI from working instance</vt:lpstr>
      <vt:lpstr>Exercise 2. Go ahead</vt:lpstr>
      <vt:lpstr>This is where ELB comes into play</vt:lpstr>
      <vt:lpstr>ASG comes in</vt:lpstr>
      <vt:lpstr>ASG and Alarms</vt:lpstr>
      <vt:lpstr>ASG Review</vt:lpstr>
      <vt:lpstr>ASG at work</vt:lpstr>
      <vt:lpstr>Other applications</vt:lpstr>
      <vt:lpstr>Other applications </vt:lpstr>
      <vt:lpstr>Other applications</vt:lpstr>
      <vt:lpstr>Other applications - cope with OOM</vt:lpstr>
      <vt:lpstr>Other applications - cope with OOM</vt:lpstr>
      <vt:lpstr>Challenges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458</cp:revision>
  <dcterms:created xsi:type="dcterms:W3CDTF">2014-09-06T12:16:46Z</dcterms:created>
  <dcterms:modified xsi:type="dcterms:W3CDTF">2014-10-17T23:32:21Z</dcterms:modified>
</cp:coreProperties>
</file>