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74" r:id="rId9"/>
    <p:sldId id="275" r:id="rId10"/>
    <p:sldId id="258" r:id="rId11"/>
    <p:sldId id="265" r:id="rId12"/>
    <p:sldId id="268" r:id="rId13"/>
    <p:sldId id="266" r:id="rId14"/>
    <p:sldId id="271" r:id="rId15"/>
    <p:sldId id="270" r:id="rId16"/>
    <p:sldId id="272" r:id="rId17"/>
    <p:sldId id="273" r:id="rId18"/>
    <p:sldId id="277" r:id="rId19"/>
    <p:sldId id="278" r:id="rId20"/>
    <p:sldId id="276" r:id="rId21"/>
    <p:sldId id="269" r:id="rId22"/>
    <p:sldId id="267" r:id="rId23"/>
    <p:sldId id="279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EFFEF-F53E-4369-8273-76E7C521D6C6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A10B-CF00-4945-A9A4-A19C65C9A5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6335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52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95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080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080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0A10B-CF00-4945-A9A4-A19C65C9A5F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58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aws.amazon.com/amazonswf/latest/awsflowguide/setup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warsjawa-apps/wf-maths-operations.zip" TargetMode="External"/><Relationship Id="rId2" Type="http://schemas.openxmlformats.org/officeDocument/2006/relationships/hyperlink" Target="https://github.com/smolnik/wf-maths-operations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cs.aws.amazon.com/amazonswf/latest/developerguide/swf-dg-limi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workflow</a:t>
            </a:r>
            <a:br>
              <a:rPr lang="en-US" dirty="0" smtClean="0"/>
            </a:br>
            <a:r>
              <a:rPr lang="en-US" dirty="0" smtClean="0"/>
              <a:t>in the Cloud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Promise vs. Future</a:t>
            </a:r>
            <a:endParaRPr lang="pl-PL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67272"/>
            <a:ext cx="4572000" cy="209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67273"/>
            <a:ext cx="4572000" cy="240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11560" y="2708920"/>
            <a:ext cx="2736304" cy="648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ounded Rectangle 18"/>
          <p:cNvSpPr/>
          <p:nvPr/>
        </p:nvSpPr>
        <p:spPr>
          <a:xfrm>
            <a:off x="4355976" y="2780928"/>
            <a:ext cx="4176464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0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Eclipse Setup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>
                <a:hlinkClick r:id="rId2"/>
              </a:rPr>
              <a:t>http://</a:t>
            </a:r>
            <a:r>
              <a:rPr lang="pl-PL" sz="1600" dirty="0" smtClean="0">
                <a:hlinkClick r:id="rId2"/>
              </a:rPr>
              <a:t>docs.aws.amazon.com/amazonswf/latest/awsflowguide/setup.html</a:t>
            </a:r>
            <a:endParaRPr lang="en-US" sz="1600" dirty="0" smtClean="0"/>
          </a:p>
          <a:p>
            <a:r>
              <a:rPr lang="en-US" sz="1600" dirty="0" smtClean="0"/>
              <a:t>Google, just </a:t>
            </a:r>
            <a:r>
              <a:rPr lang="en-US" sz="1600" dirty="0"/>
              <a:t>type: </a:t>
            </a:r>
            <a:r>
              <a:rPr lang="en-US" sz="4000" b="1" dirty="0" err="1"/>
              <a:t>swf</a:t>
            </a:r>
            <a:r>
              <a:rPr lang="en-US" sz="4000" b="1" dirty="0"/>
              <a:t> eclipse </a:t>
            </a:r>
            <a:r>
              <a:rPr lang="en-US" sz="4000" b="1" dirty="0" smtClean="0"/>
              <a:t>setup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1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Exercises - Prerequisites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</a:t>
            </a:r>
            <a:r>
              <a:rPr lang="en-US" sz="2400" dirty="0"/>
              <a:t>out </a:t>
            </a:r>
            <a:r>
              <a:rPr lang="en-US" sz="2400" b="1" dirty="0" err="1" smtClean="0"/>
              <a:t>wf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maths</a:t>
            </a:r>
            <a:r>
              <a:rPr lang="en-US" sz="2400" b="1" dirty="0" smtClean="0"/>
              <a:t>-operations</a:t>
            </a:r>
            <a:r>
              <a:rPr lang="en-US" sz="2400" dirty="0" smtClean="0"/>
              <a:t> from </a:t>
            </a:r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github.com/smolnik/wf-maths-operations.git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>or retrieve the Eclipse project from S3: </a:t>
            </a:r>
            <a:br>
              <a:rPr lang="en-US" sz="2400" dirty="0" smtClean="0"/>
            </a:br>
            <a:r>
              <a:rPr lang="pl-PL" sz="2000" dirty="0" err="1" smtClean="0">
                <a:hlinkClick r:id="rId3" tooltip="https://s3.amazonaws.com/warsjawa-apps/wf-maths-operations.zip"/>
              </a:rPr>
              <a:t>warsjawa-apps</a:t>
            </a:r>
            <a:r>
              <a:rPr lang="pl-PL" sz="2000" dirty="0" smtClean="0">
                <a:hlinkClick r:id="rId3" tooltip="https://s3.amazonaws.com/warsjawa-apps/wf-maths-operations.zip"/>
              </a:rPr>
              <a:t>/wf-maths-operations.zip</a:t>
            </a:r>
            <a:endParaRPr lang="en-US" sz="2000" dirty="0" smtClean="0"/>
          </a:p>
          <a:p>
            <a:r>
              <a:rPr lang="en-US" sz="2400" dirty="0" smtClean="0"/>
              <a:t>Acquaint with the SWF’s workflow and activities interfaces as well as their implementations</a:t>
            </a:r>
          </a:p>
          <a:p>
            <a:r>
              <a:rPr lang="en-US" sz="2400" dirty="0" smtClean="0"/>
              <a:t>Examine and run </a:t>
            </a:r>
            <a:r>
              <a:rPr lang="en-US" sz="2400" b="1" dirty="0" err="1" smtClean="0"/>
              <a:t>PromiseTest</a:t>
            </a:r>
            <a:endParaRPr lang="en-US" sz="2400" b="1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355524"/>
            <a:ext cx="6336704" cy="220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6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1. Sequential workflow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shown in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pic>
        <p:nvPicPr>
          <p:cNvPr id="4" name="Picture 2" descr="C:\visio\workflowSequential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2924944"/>
            <a:ext cx="7380312" cy="140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71" y="4581128"/>
            <a:ext cx="5328592" cy="211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2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1. Solution</a:t>
            </a:r>
            <a:endParaRPr lang="pl-PL" sz="3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162880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Promise&lt;String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processId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Promise.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asPromise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ManagementFactory.getRuntimeMXBean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.subtract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addResult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.multiply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Promise&lt;Double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divideResult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.divide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List&lt;Promise&lt;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subtractResult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multiplResult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divideResult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Promise&lt;List&lt;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addendsAsPromise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Promises.</a:t>
            </a:r>
            <a:r>
              <a:rPr lang="pl-PL" sz="1400" i="1" dirty="0" err="1">
                <a:solidFill>
                  <a:srgbClr val="000000"/>
                </a:solidFill>
                <a:latin typeface="Consolas"/>
              </a:rPr>
              <a:t>listOfPromisesToPromise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addends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Promise&lt;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Double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>
                <a:solidFill>
                  <a:srgbClr val="0000C0"/>
                </a:solidFill>
                <a:latin typeface="Consolas"/>
              </a:rPr>
              <a:t>opsClient</a:t>
            </a:r>
            <a:r>
              <a:rPr lang="pl-PL" sz="1400" dirty="0" err="1">
                <a:solidFill>
                  <a:srgbClr val="000000"/>
                </a:solidFill>
                <a:latin typeface="Consolas"/>
              </a:rPr>
              <a:t>.sum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>
                <a:solidFill>
                  <a:srgbClr val="6A3E3E"/>
                </a:solidFill>
                <a:latin typeface="Consolas"/>
              </a:rPr>
              <a:t>addendsAsPromise</a:t>
            </a:r>
            <a:r>
              <a:rPr lang="pl-PL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C0"/>
                </a:solidFill>
                <a:latin typeface="Consolas"/>
              </a:rPr>
              <a:t>resultClient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.display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Promise.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asPromise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 err="1">
                <a:solidFill>
                  <a:srgbClr val="2A00FF"/>
                </a:solidFill>
                <a:latin typeface="Consolas"/>
              </a:rPr>
              <a:t>wfResult</a:t>
            </a:r>
            <a:r>
              <a:rPr lang="pl-PL" sz="1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i="1" dirty="0" err="1">
                <a:solidFill>
                  <a:srgbClr val="6A3E3E"/>
                </a:solidFill>
                <a:latin typeface="Consolas"/>
              </a:rPr>
              <a:t>processId</a:t>
            </a:r>
            <a:r>
              <a:rPr lang="pl-PL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>
                <a:solidFill>
                  <a:srgbClr val="6A3E3E"/>
                </a:solidFill>
                <a:latin typeface="Consolas"/>
              </a:rPr>
              <a:t>sumResults</a:t>
            </a:r>
            <a:r>
              <a:rPr lang="pl-PL" sz="14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081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2. Parallel workflow 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visio\workflowParallel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" y="2636912"/>
            <a:ext cx="7130752" cy="296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973" y="6003379"/>
            <a:ext cx="57054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per shown in 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sp>
        <p:nvSpPr>
          <p:cNvPr id="4" name="Curved Right Arrow 3"/>
          <p:cNvSpPr/>
          <p:nvPr/>
        </p:nvSpPr>
        <p:spPr>
          <a:xfrm>
            <a:off x="2112288" y="5047659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3. </a:t>
            </a:r>
            <a:r>
              <a:rPr lang="en-US" sz="3600" dirty="0"/>
              <a:t>“Mix of both” </a:t>
            </a:r>
            <a:r>
              <a:rPr lang="en-US" sz="3600" dirty="0" smtClean="0"/>
              <a:t>workflow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 workflow logic as per shown in </a:t>
            </a:r>
            <a:br>
              <a:rPr lang="en-US" sz="2400" dirty="0" smtClean="0"/>
            </a:br>
            <a:r>
              <a:rPr lang="en-US" sz="2400" dirty="0" smtClean="0"/>
              <a:t>the following diagram and then test the solution with </a:t>
            </a:r>
            <a:r>
              <a:rPr lang="en-US" sz="2400" dirty="0" err="1" smtClean="0"/>
              <a:t>JUnit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visio\workflowMixed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2" y="3165187"/>
            <a:ext cx="8656138" cy="178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rved Right Arrow 5"/>
          <p:cNvSpPr/>
          <p:nvPr/>
        </p:nvSpPr>
        <p:spPr>
          <a:xfrm>
            <a:off x="1380768" y="4589112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436" y="5532699"/>
            <a:ext cx="5479733" cy="19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3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4. Mix workflow in </a:t>
            </a:r>
            <a:r>
              <a:rPr lang="en-US" sz="3600" dirty="0" smtClean="0"/>
              <a:t>action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 Mix workflow in real AWS settings and examine the steps via AWS SWF console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2" y="2552700"/>
            <a:ext cx="2219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0" y="3573016"/>
            <a:ext cx="27813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007" y="2990850"/>
            <a:ext cx="5563465" cy="347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2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r>
              <a:rPr lang="en-US" dirty="0" smtClean="0"/>
              <a:t>. Outcome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0" y="2204864"/>
            <a:ext cx="5184576" cy="440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12776"/>
            <a:ext cx="5184576" cy="1910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0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Arrow 3"/>
          <p:cNvSpPr/>
          <p:nvPr/>
        </p:nvSpPr>
        <p:spPr>
          <a:xfrm rot="1355150">
            <a:off x="2572344" y="5124540"/>
            <a:ext cx="1296144" cy="7200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03307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Exercise 5. Build your own Data Processing flow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Build and run your own Data Processing flow using </a:t>
            </a:r>
            <a:r>
              <a:rPr lang="en-US" sz="2400" dirty="0" smtClean="0"/>
              <a:t>distributed</a:t>
            </a:r>
            <a:r>
              <a:rPr lang="en-US" sz="2400" dirty="0" smtClean="0"/>
              <a:t>, independent remote services</a:t>
            </a:r>
          </a:p>
          <a:p>
            <a:r>
              <a:rPr lang="en-US" sz="2400" dirty="0" smtClean="0"/>
              <a:t>So, check </a:t>
            </a:r>
            <a:r>
              <a:rPr lang="en-US" sz="2400" dirty="0"/>
              <a:t>out </a:t>
            </a:r>
            <a:r>
              <a:rPr lang="en-US" sz="2400" b="1" dirty="0" smtClean="0"/>
              <a:t>exercise-</a:t>
            </a:r>
            <a:r>
              <a:rPr lang="en-US" sz="2400" b="1" dirty="0" err="1" smtClean="0"/>
              <a:t>wf</a:t>
            </a:r>
            <a:r>
              <a:rPr lang="en-US" sz="2400" b="1" dirty="0" smtClean="0"/>
              <a:t>-service</a:t>
            </a:r>
            <a:r>
              <a:rPr lang="en-US" sz="2400" dirty="0" smtClean="0"/>
              <a:t> from </a:t>
            </a:r>
            <a:r>
              <a:rPr lang="en-US" sz="2400" dirty="0" err="1"/>
              <a:t>github</a:t>
            </a:r>
            <a:r>
              <a:rPr lang="en-US" sz="2400" dirty="0"/>
              <a:t>: https://github.com/smolnik/exercise-wf-service.git</a:t>
            </a:r>
            <a:br>
              <a:rPr lang="en-US" sz="2400" dirty="0"/>
            </a:br>
            <a:r>
              <a:rPr lang="en-US" sz="2400" dirty="0"/>
              <a:t>or retrieve the Eclipse project from s3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warsjawa</a:t>
            </a:r>
            <a:r>
              <a:rPr lang="en-US" sz="2400" dirty="0" smtClean="0"/>
              <a:t>-apps/exercise-wf-service.zip</a:t>
            </a:r>
            <a:endParaRPr lang="en-US" sz="2400" dirty="0" smtClean="0"/>
          </a:p>
          <a:p>
            <a:r>
              <a:rPr lang="en-US" sz="2400" dirty="0" smtClean="0"/>
              <a:t>Run your own </a:t>
            </a:r>
            <a:r>
              <a:rPr lang="en-US" sz="2400" b="1" dirty="0" smtClean="0"/>
              <a:t>all-services</a:t>
            </a:r>
            <a:r>
              <a:rPr lang="en-US" sz="2400" dirty="0" smtClean="0"/>
              <a:t> EC2 instance to provision remote services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visio\dataProcessingWorkflow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69160"/>
            <a:ext cx="2016224" cy="11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037287"/>
            <a:ext cx="6238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8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Brief overview of AWS workflow components</a:t>
            </a:r>
          </a:p>
          <a:p>
            <a:r>
              <a:rPr lang="en-US" sz="2400" dirty="0" smtClean="0"/>
              <a:t>Eclipse SDK setup</a:t>
            </a:r>
          </a:p>
          <a:p>
            <a:r>
              <a:rPr lang="en-US" sz="2400" dirty="0" err="1" smtClean="0"/>
              <a:t>DataProcessingWorkflow</a:t>
            </a:r>
            <a:r>
              <a:rPr lang="en-US" sz="2400" dirty="0" smtClean="0"/>
              <a:t> walkthrough</a:t>
            </a:r>
          </a:p>
          <a:p>
            <a:r>
              <a:rPr lang="en-US" sz="2400" dirty="0"/>
              <a:t>Exercise 1. Sequential workflow</a:t>
            </a:r>
          </a:p>
          <a:p>
            <a:r>
              <a:rPr lang="en-US" sz="2400" dirty="0"/>
              <a:t>Exercise 2. Parallel workflow </a:t>
            </a:r>
          </a:p>
          <a:p>
            <a:r>
              <a:rPr lang="en-US" sz="2400" dirty="0"/>
              <a:t>Exercise 3. “Mix of both” workflow</a:t>
            </a:r>
          </a:p>
          <a:p>
            <a:r>
              <a:rPr lang="en-US" sz="2400" dirty="0"/>
              <a:t>Exercise 4. Mix workflow in real</a:t>
            </a:r>
          </a:p>
          <a:p>
            <a:r>
              <a:rPr lang="en-US" sz="2400" dirty="0"/>
              <a:t>Exercise 5. Build your own Data Processing flow</a:t>
            </a:r>
          </a:p>
          <a:p>
            <a:r>
              <a:rPr lang="en-US" sz="2400" dirty="0"/>
              <a:t>AWS SWF’ timeouts and limits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03307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Exercise 5. Build your own Data Processing flow</a:t>
            </a:r>
            <a:endParaRPr lang="pl-P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(Optional) If you’d like to deploy the app into the AWS Cloud, set the </a:t>
            </a:r>
            <a:r>
              <a:rPr lang="en-US" sz="2400" dirty="0" err="1" smtClean="0"/>
              <a:t>param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environmentName</a:t>
            </a:r>
            <a:r>
              <a:rPr lang="en-US" sz="2400" dirty="0" smtClean="0"/>
              <a:t> to value of your account name (e.g. student007)</a:t>
            </a:r>
            <a:endParaRPr lang="en-US" sz="2400" dirty="0"/>
          </a:p>
          <a:p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09" y="3064233"/>
            <a:ext cx="59531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6372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5760640" cy="2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SWF’ limits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36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400" dirty="0">
                <a:hlinkClick r:id="rId2"/>
              </a:rPr>
              <a:t>http://</a:t>
            </a:r>
            <a:r>
              <a:rPr lang="pl-PL" sz="1400" dirty="0" smtClean="0">
                <a:hlinkClick r:id="rId2"/>
              </a:rPr>
              <a:t>docs.aws.amazon.com/amazonswf/latest/developerguide/swf-dg-limits.html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and a little bit more…</a:t>
            </a:r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39"/>
            <a:ext cx="7344816" cy="389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/>
              <a:t>Worker</a:t>
            </a:r>
            <a:r>
              <a:rPr lang="pl-PL" sz="3600" dirty="0"/>
              <a:t> </a:t>
            </a:r>
            <a:r>
              <a:rPr lang="pl-PL" sz="3600" dirty="0" err="1"/>
              <a:t>Extensibility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GenericWorkflowWorker</a:t>
            </a:r>
            <a:r>
              <a:rPr lang="en-US" sz="2400" dirty="0"/>
              <a:t> can be configured with a factory for creating workflow definition </a:t>
            </a:r>
            <a:r>
              <a:rPr lang="en-US" sz="2400" dirty="0" smtClean="0"/>
              <a:t>factories</a:t>
            </a:r>
          </a:p>
          <a:p>
            <a:r>
              <a:rPr lang="en-US" sz="2400" dirty="0"/>
              <a:t>You may provide your own implementation of the factories by </a:t>
            </a:r>
            <a:r>
              <a:rPr lang="en-US" sz="2400" dirty="0" smtClean="0"/>
              <a:t>implementing</a:t>
            </a:r>
          </a:p>
          <a:p>
            <a:pPr lvl="1"/>
            <a:r>
              <a:rPr lang="en-US" sz="2000" dirty="0" err="1" smtClean="0"/>
              <a:t>WorkflowDefinitionFactory</a:t>
            </a:r>
            <a:endParaRPr lang="en-US" sz="2000" dirty="0" smtClean="0"/>
          </a:p>
          <a:p>
            <a:pPr lvl="1"/>
            <a:r>
              <a:rPr lang="en-US" sz="2000" dirty="0" err="1" smtClean="0"/>
              <a:t>WorkflowDefinitionFactoryFactory</a:t>
            </a:r>
            <a:endParaRPr lang="en-US" sz="2000" dirty="0" smtClean="0"/>
          </a:p>
          <a:p>
            <a:pPr lvl="1"/>
            <a:r>
              <a:rPr lang="en-US" sz="2000" dirty="0" err="1" smtClean="0"/>
              <a:t>WorkflowDefinition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171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SWF Workflow Architecture</a:t>
            </a:r>
            <a:endParaRPr lang="pl-PL" sz="3600" dirty="0"/>
          </a:p>
        </p:txBody>
      </p:sp>
      <p:pic>
        <p:nvPicPr>
          <p:cNvPr id="4" name="Picture 2" descr="The different entities or &quot;actors&quot; in an Amazon SWF workflow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67620"/>
            <a:ext cx="5299619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117655" y="1665283"/>
            <a:ext cx="938156" cy="1008112"/>
            <a:chOff x="4582610" y="1298760"/>
            <a:chExt cx="938156" cy="1008112"/>
          </a:xfrm>
        </p:grpSpPr>
        <p:pic>
          <p:nvPicPr>
            <p:cNvPr id="6" name="Picture 5" descr="SWF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582610" y="2145289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</a:t>
              </a:r>
              <a:r>
                <a:rPr lang="en-US" sz="1000" dirty="0" smtClean="0"/>
                <a:t> SWF</a:t>
              </a:r>
              <a:endParaRPr 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23622" y="2852936"/>
            <a:ext cx="731520" cy="938130"/>
            <a:chOff x="5873750" y="1298760"/>
            <a:chExt cx="731520" cy="938130"/>
          </a:xfrm>
        </p:grpSpPr>
        <p:pic>
          <p:nvPicPr>
            <p:cNvPr id="9" name="Picture 8" descr="SWF-Decider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750" y="1298760"/>
              <a:ext cx="731520" cy="7315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73634" y="2075307"/>
              <a:ext cx="5317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Decider</a:t>
              </a:r>
              <a:endParaRPr lang="en-US" sz="105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23622" y="5157192"/>
            <a:ext cx="731520" cy="973930"/>
            <a:chOff x="7130976" y="1298760"/>
            <a:chExt cx="731520" cy="973930"/>
          </a:xfrm>
        </p:grpSpPr>
        <p:pic>
          <p:nvPicPr>
            <p:cNvPr id="12" name="Picture 11" descr="SWF-Work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76" y="1298760"/>
              <a:ext cx="731520" cy="73152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94931" y="2057623"/>
              <a:ext cx="603610" cy="2150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Worker</a:t>
              </a:r>
              <a:endParaRPr lang="en-US" sz="105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74636" y="4077632"/>
            <a:ext cx="429492" cy="563880"/>
            <a:chOff x="825955" y="3124200"/>
            <a:chExt cx="603610" cy="79248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825955" y="3124200"/>
              <a:ext cx="603610" cy="79248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30" y="3161069"/>
              <a:ext cx="528707" cy="707232"/>
            </a:xfrm>
            <a:prstGeom prst="rect">
              <a:avLst/>
            </a:prstGeom>
            <a:noFill/>
            <a:ln w="25400">
              <a:solidFill>
                <a:srgbClr val="FFC000">
                  <a:alpha val="0"/>
                </a:srgbClr>
              </a:solidFill>
            </a:ln>
          </p:spPr>
        </p:pic>
      </p:grpSp>
      <p:sp>
        <p:nvSpPr>
          <p:cNvPr id="17" name="TextBox 16"/>
          <p:cNvSpPr txBox="1"/>
          <p:nvPr/>
        </p:nvSpPr>
        <p:spPr>
          <a:xfrm>
            <a:off x="1182873" y="4779585"/>
            <a:ext cx="80771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/>
              <a:t>Activity</a:t>
            </a:r>
            <a:endParaRPr lang="en-US" sz="10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Amazon SWF</a:t>
            </a:r>
            <a:endParaRPr lang="pl-PL" sz="3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3" y="2708920"/>
            <a:ext cx="7967897" cy="371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49469" y="1715003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reliable central hub through which data is exchanged between the decider, the activity workers, and other relevant entities such as the person administering the </a:t>
            </a:r>
            <a:r>
              <a:rPr lang="en-US" sz="2000" dirty="0" smtClean="0"/>
              <a:t>workflow.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2703" y="1700808"/>
            <a:ext cx="938156" cy="1025679"/>
            <a:chOff x="4582610" y="1298760"/>
            <a:chExt cx="938156" cy="1025679"/>
          </a:xfrm>
        </p:grpSpPr>
        <p:pic>
          <p:nvPicPr>
            <p:cNvPr id="7" name="Picture 6" descr="SWF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582610" y="2162856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 SWF</a:t>
              </a:r>
              <a:endParaRPr lang="en-US" sz="1050" dirty="0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Decider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49469" y="1708758"/>
            <a:ext cx="701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decider is an implementation of a workflow's coordination </a:t>
            </a:r>
            <a:r>
              <a:rPr lang="en-US" sz="2000" dirty="0" smtClean="0"/>
              <a:t>logic. </a:t>
            </a:r>
            <a:r>
              <a:rPr lang="en-US" sz="2000" dirty="0"/>
              <a:t>Deciders control the flow of activity tasks in a workflow execution.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5593" y="1628800"/>
            <a:ext cx="731520" cy="953671"/>
            <a:chOff x="5873750" y="1298760"/>
            <a:chExt cx="731520" cy="953671"/>
          </a:xfrm>
        </p:grpSpPr>
        <p:pic>
          <p:nvPicPr>
            <p:cNvPr id="6" name="Picture 5" descr="SWF-Decid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750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73634" y="2090848"/>
              <a:ext cx="53175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Decider</a:t>
              </a:r>
              <a:endParaRPr lang="en-US" sz="1000" dirty="0"/>
            </a:p>
          </p:txBody>
        </p:sp>
      </p:grp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93" y="2924944"/>
            <a:ext cx="4889503" cy="259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755493" y="5649808"/>
            <a:ext cx="1680603" cy="731520"/>
            <a:chOff x="4685928" y="1298760"/>
            <a:chExt cx="1680603" cy="731520"/>
          </a:xfrm>
        </p:grpSpPr>
        <p:pic>
          <p:nvPicPr>
            <p:cNvPr id="10" name="Picture 9" descr="SWF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28375" y="1587576"/>
              <a:ext cx="93815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/>
                <a:t>Amazon SWF</a:t>
              </a:r>
              <a:endParaRPr lang="en-US" sz="1000" dirty="0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Workers and Activities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547664" y="1484784"/>
            <a:ext cx="72150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</a:t>
            </a:r>
            <a:r>
              <a:rPr lang="en-US" sz="2000" dirty="0" smtClean="0"/>
              <a:t>Activity Worker </a:t>
            </a:r>
            <a:r>
              <a:rPr lang="en-US" sz="2000" dirty="0"/>
              <a:t>is a process or thread that </a:t>
            </a:r>
            <a:r>
              <a:rPr lang="en-US" sz="2000" dirty="0" smtClean="0"/>
              <a:t>performs the </a:t>
            </a:r>
            <a:r>
              <a:rPr lang="en-US" sz="2000" dirty="0"/>
              <a:t>activity tasks that are part of the workflow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Activity Task </a:t>
            </a:r>
            <a:r>
              <a:rPr lang="en-US" sz="2000" dirty="0"/>
              <a:t>represents one of the tasks that </a:t>
            </a:r>
            <a:r>
              <a:rPr lang="en-US" sz="2000" dirty="0" smtClean="0"/>
              <a:t>is </a:t>
            </a:r>
            <a:r>
              <a:rPr lang="en-US" sz="2000" dirty="0"/>
              <a:t>identified in the </a:t>
            </a:r>
            <a:r>
              <a:rPr lang="en-US" sz="2000" dirty="0" smtClean="0"/>
              <a:t>application.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Each Activity Worker </a:t>
            </a:r>
            <a:r>
              <a:rPr lang="en-US" sz="2000" dirty="0"/>
              <a:t>polls Amazon SWF for new tasks that are appropriate for that A</a:t>
            </a:r>
            <a:r>
              <a:rPr lang="en-US" sz="2000" dirty="0" smtClean="0"/>
              <a:t>ctivity Worker </a:t>
            </a:r>
            <a:r>
              <a:rPr lang="en-US" sz="2000" dirty="0"/>
              <a:t>to </a:t>
            </a:r>
            <a:r>
              <a:rPr lang="en-US" sz="2000" dirty="0" smtClean="0"/>
              <a:t>perform.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0" y="1439468"/>
            <a:ext cx="731520" cy="953982"/>
            <a:chOff x="7130976" y="1298760"/>
            <a:chExt cx="731520" cy="953982"/>
          </a:xfrm>
        </p:grpSpPr>
        <p:pic>
          <p:nvPicPr>
            <p:cNvPr id="6" name="Picture 5" descr="SWF-Worker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976" y="1298760"/>
              <a:ext cx="731520" cy="73152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94931" y="2091159"/>
              <a:ext cx="60361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Worker</a:t>
              </a:r>
              <a:endParaRPr lang="en-US" sz="1050" dirty="0"/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21088"/>
            <a:ext cx="5400600" cy="21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023883" y="3861048"/>
            <a:ext cx="1724581" cy="731520"/>
            <a:chOff x="4685928" y="1298760"/>
            <a:chExt cx="1724581" cy="731520"/>
          </a:xfrm>
        </p:grpSpPr>
        <p:pic>
          <p:nvPicPr>
            <p:cNvPr id="10" name="Picture 9" descr="SWF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28" y="1298760"/>
              <a:ext cx="731520" cy="73152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72353" y="1587576"/>
              <a:ext cx="938156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 smtClean="0"/>
                <a:t>Amazon SWF</a:t>
              </a:r>
              <a:endParaRPr lang="en-US" sz="105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3014" y="2818387"/>
            <a:ext cx="429492" cy="563880"/>
            <a:chOff x="825955" y="3124200"/>
            <a:chExt cx="603610" cy="792480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25955" y="3124200"/>
              <a:ext cx="603610" cy="79248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230" y="3161069"/>
              <a:ext cx="528707" cy="707232"/>
            </a:xfrm>
            <a:prstGeom prst="rect">
              <a:avLst/>
            </a:prstGeom>
            <a:noFill/>
            <a:ln w="25400">
              <a:solidFill>
                <a:srgbClr val="FFC000">
                  <a:alpha val="0"/>
                </a:srgbClr>
              </a:solidFill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728755" y="3537883"/>
            <a:ext cx="80771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 smtClean="0"/>
              <a:t>Activity Task</a:t>
            </a:r>
            <a:endParaRPr lang="en-US" sz="105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Activities as an Endpoint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Activities can play a role of a regular Endpoint as HTTP, REST, JMS, AMQP </a:t>
            </a:r>
            <a:r>
              <a:rPr lang="en-US" sz="2400" dirty="0"/>
              <a:t>one at the Boundary layer</a:t>
            </a: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93096"/>
            <a:ext cx="4766295" cy="222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45048"/>
            <a:ext cx="7006605" cy="88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C:\Users\asmolnik\AppData\Local\Microsoft\Windows\Temporary Internet Files\Content.IE5\JXD7E186\MC900432614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3650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>
            <a:off x="1187624" y="3573016"/>
            <a:ext cx="257371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Left Arrow 7"/>
          <p:cNvSpPr/>
          <p:nvPr/>
        </p:nvSpPr>
        <p:spPr>
          <a:xfrm>
            <a:off x="2483768" y="5242355"/>
            <a:ext cx="720080" cy="274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402648" y="3635732"/>
            <a:ext cx="5833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AWS SWF Endpoint invokes core business service Digest</a:t>
            </a:r>
            <a:endParaRPr lang="pl-PL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27984" y="4509120"/>
            <a:ext cx="3038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RESTful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Endpoint (JAX-RS)</a:t>
            </a:r>
            <a:endParaRPr lang="pl-PL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Live cooking: </a:t>
            </a:r>
            <a:r>
              <a:rPr lang="pl-PL" sz="3600" dirty="0" err="1" smtClean="0"/>
              <a:t>DataProcessingWorkflow</a:t>
            </a:r>
            <a:endParaRPr lang="pl-PL" sz="3600" dirty="0"/>
          </a:p>
        </p:txBody>
      </p:sp>
      <p:sp>
        <p:nvSpPr>
          <p:cNvPr id="10" name="Rectangle 9"/>
          <p:cNvSpPr/>
          <p:nvPr/>
        </p:nvSpPr>
        <p:spPr>
          <a:xfrm>
            <a:off x="2552252" y="1412776"/>
            <a:ext cx="432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prstClr val="black"/>
                </a:solidFill>
                <a:latin typeface="Calibri"/>
              </a:rPr>
              <a:t>http://wf.adamsmolnik.com/data-uploader/</a:t>
            </a:r>
            <a:endParaRPr lang="pl-PL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5215"/>
            <a:ext cx="4534742" cy="213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10" y="2065215"/>
            <a:ext cx="40862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38180"/>
            <a:ext cx="6417146" cy="206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Left Arrow 10"/>
          <p:cNvSpPr/>
          <p:nvPr/>
        </p:nvSpPr>
        <p:spPr>
          <a:xfrm>
            <a:off x="6372200" y="3501008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4385680" y="3284984"/>
            <a:ext cx="834392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15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DataProcessingWorkflow</a:t>
            </a:r>
            <a:r>
              <a:rPr lang="en-US" sz="3600" dirty="0" smtClean="0"/>
              <a:t> layout</a:t>
            </a:r>
            <a:endParaRPr lang="pl-PL" sz="3600" dirty="0"/>
          </a:p>
        </p:txBody>
      </p:sp>
      <p:pic>
        <p:nvPicPr>
          <p:cNvPr id="2050" name="Picture 2" descr="C:\visio\dataProcessingWorkflo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9" y="1340768"/>
            <a:ext cx="8640960" cy="496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237626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00" y="6283682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548</Words>
  <Application>Microsoft Office PowerPoint</Application>
  <PresentationFormat>On-screen Show (4:3)</PresentationFormat>
  <Paragraphs>120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Build workflow in the Cloud </vt:lpstr>
      <vt:lpstr>Agenda</vt:lpstr>
      <vt:lpstr>SWF Workflow Architecture</vt:lpstr>
      <vt:lpstr>Amazon SWF</vt:lpstr>
      <vt:lpstr>Decider</vt:lpstr>
      <vt:lpstr>Workers and Activities</vt:lpstr>
      <vt:lpstr>Activities as an Endpoint</vt:lpstr>
      <vt:lpstr>Live cooking: DataProcessingWorkflow</vt:lpstr>
      <vt:lpstr>DataProcessingWorkflow layout</vt:lpstr>
      <vt:lpstr>Promise vs. Future</vt:lpstr>
      <vt:lpstr>Eclipse Setup</vt:lpstr>
      <vt:lpstr>Exercises - Prerequisites</vt:lpstr>
      <vt:lpstr>Exercise 1. Sequential workflow</vt:lpstr>
      <vt:lpstr>Exercise 1. Solution</vt:lpstr>
      <vt:lpstr>Exercise 2. Parallel workflow </vt:lpstr>
      <vt:lpstr>Exercise 3. “Mix of both” workflow</vt:lpstr>
      <vt:lpstr>Exercise 4. Mix workflow in action</vt:lpstr>
      <vt:lpstr>Exercise 4. Outcome</vt:lpstr>
      <vt:lpstr>Exercise 5. Build your own Data Processing flow</vt:lpstr>
      <vt:lpstr>Exercise 5. Build your own Data Processing flow</vt:lpstr>
      <vt:lpstr>Timeouts</vt:lpstr>
      <vt:lpstr>AWS SWF’ limits</vt:lpstr>
      <vt:lpstr>Worker Extensibility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174</cp:revision>
  <dcterms:created xsi:type="dcterms:W3CDTF">2014-09-06T12:16:46Z</dcterms:created>
  <dcterms:modified xsi:type="dcterms:W3CDTF">2014-09-25T12:09:46Z</dcterms:modified>
</cp:coreProperties>
</file>