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57.png" ContentType="image/png"/>
  <Override PartName="/ppt/media/image94.png" ContentType="image/png"/>
  <Override PartName="/ppt/media/image21.png" ContentType="image/png"/>
  <Override PartName="/ppt/media/image28.png" ContentType="image/png"/>
  <Override PartName="/ppt/media/image65.png" ContentType="image/png"/>
  <Override PartName="/ppt/media/image36.png" ContentType="image/png"/>
  <Override PartName="/ppt/media/image73.png" ContentType="image/png"/>
  <Override PartName="/ppt/media/image44.png" ContentType="image/png"/>
  <Override PartName="/ppt/media/image81.png" ContentType="image/png"/>
  <Override PartName="/ppt/media/image88.png" ContentType="image/png"/>
  <Override PartName="/ppt/media/image15.png" ContentType="image/png"/>
  <Override PartName="/ppt/media/image52.png" ContentType="image/png"/>
  <Override PartName="/ppt/media/image59.png" ContentType="image/png"/>
  <Override PartName="/ppt/media/image5.png" ContentType="image/png"/>
  <Override PartName="/ppt/media/image23.png" ContentType="image/png"/>
  <Override PartName="/ppt/media/image12.jpeg" ContentType="image/jpeg"/>
  <Override PartName="/ppt/media/image60.png" ContentType="image/png"/>
  <Override PartName="/ppt/media/image67.png" ContentType="image/png"/>
  <Override PartName="/ppt/media/image31.png" ContentType="image/png"/>
  <Override PartName="/ppt/media/image38.png" ContentType="image/png"/>
  <Override PartName="/ppt/media/image75.png" ContentType="image/png"/>
  <Override PartName="/ppt/media/image46.png" ContentType="image/png"/>
  <Override PartName="/ppt/media/image83.png" ContentType="image/png"/>
  <Override PartName="/ppt/media/image10.png" ContentType="image/png"/>
  <Override PartName="/ppt/media/image17.png" ContentType="image/png"/>
  <Override PartName="/ppt/media/image54.png" ContentType="image/png"/>
  <Override PartName="/ppt/media/image91.png" ContentType="image/png"/>
  <Override PartName="/ppt/media/image25.png" ContentType="image/png"/>
  <Override PartName="/ppt/media/image62.png" ContentType="image/png"/>
  <Override PartName="/ppt/media/image69.png" ContentType="image/png"/>
  <Override PartName="/ppt/media/image6.jpeg" ContentType="image/jpeg"/>
  <Override PartName="/ppt/media/image33.png" ContentType="image/png"/>
  <Override PartName="/ppt/media/image70.png" ContentType="image/png"/>
  <Override PartName="/ppt/media/image77.png" ContentType="image/png"/>
  <Override PartName="/ppt/media/image41.png" ContentType="image/png"/>
  <Override PartName="/ppt/media/image48.png" ContentType="image/png"/>
  <Override PartName="/ppt/media/image85.png" ContentType="image/png"/>
  <Override PartName="/ppt/media/image19.png" ContentType="image/png"/>
  <Override PartName="/ppt/media/image2.png" ContentType="image/png"/>
  <Override PartName="/ppt/media/image56.png" ContentType="image/png"/>
  <Override PartName="/ppt/media/image9.png" ContentType="image/png"/>
  <Override PartName="/ppt/media/image93.png" ContentType="image/png"/>
  <Override PartName="/ppt/media/image20.png" ContentType="image/png"/>
  <Override PartName="/ppt/media/image27.png" ContentType="image/png"/>
  <Override PartName="/ppt/media/image64.png" ContentType="image/png"/>
  <Override PartName="/ppt/media/image35.png" ContentType="image/png"/>
  <Override PartName="/ppt/media/image72.png" ContentType="image/png"/>
  <Override PartName="/ppt/media/image79.png" ContentType="image/png"/>
  <Override PartName="/ppt/media/image7.jpeg" ContentType="image/jpeg"/>
  <Override PartName="/ppt/media/image43.png" ContentType="image/png"/>
  <Override PartName="/ppt/media/image80.png" ContentType="image/png"/>
  <Override PartName="/ppt/media/image87.png" ContentType="image/png"/>
  <Override PartName="/ppt/media/image14.png" ContentType="image/png"/>
  <Override PartName="/ppt/media/image51.png" ContentType="image/png"/>
  <Override PartName="/ppt/media/image4.png" ContentType="image/png"/>
  <Override PartName="/ppt/media/image58.png" ContentType="image/png"/>
  <Override PartName="/ppt/media/image95.png" ContentType="image/png"/>
  <Override PartName="/ppt/media/image22.png" ContentType="image/png"/>
  <Override PartName="/ppt/media/image29.png" ContentType="image/png"/>
  <Override PartName="/ppt/media/image66.png" ContentType="image/png"/>
  <Override PartName="/ppt/media/image30.png" ContentType="image/png"/>
  <Override PartName="/ppt/media/image37.png" ContentType="image/png"/>
  <Override PartName="/ppt/media/image74.png" ContentType="image/png"/>
  <Override PartName="/ppt/media/image45.png" ContentType="image/png"/>
  <Override PartName="/ppt/media/image82.png" ContentType="image/png"/>
  <Override PartName="/ppt/media/image89.png" ContentType="image/png"/>
  <Override PartName="/ppt/media/image16.png" ContentType="image/png"/>
  <Override PartName="/ppt/media/image53.png" ContentType="image/png"/>
  <Override PartName="/ppt/media/image90.png" ContentType="image/png"/>
  <Override PartName="/ppt/media/image24.png" ContentType="image/png"/>
  <Override PartName="/ppt/media/image61.png" ContentType="image/png"/>
  <Override PartName="/ppt/media/image68.png" ContentType="image/png"/>
  <Override PartName="/ppt/media/image32.png" ContentType="image/png"/>
  <Override PartName="/ppt/media/image39.png" ContentType="image/png"/>
  <Override PartName="/ppt/media/image3.jpeg" ContentType="image/jpeg"/>
  <Override PartName="/ppt/media/image76.png" ContentType="image/png"/>
  <Override PartName="/ppt/media/image40.png" ContentType="image/png"/>
  <Override PartName="/ppt/media/image47.png" ContentType="image/png"/>
  <Override PartName="/ppt/media/image84.png" ContentType="image/png"/>
  <Override PartName="/ppt/media/image11.png" ContentType="image/png"/>
  <Override PartName="/ppt/media/image18.png" ContentType="image/png"/>
  <Override PartName="/ppt/media/image55.png" ContentType="image/png"/>
  <Override PartName="/ppt/media/image1.png" ContentType="image/png"/>
  <Override PartName="/ppt/media/image8.png" ContentType="image/png"/>
  <Override PartName="/ppt/media/image92.png" ContentType="image/png"/>
  <Override PartName="/ppt/media/image26.png" ContentType="image/png"/>
  <Override PartName="/ppt/media/image63.png" ContentType="image/png"/>
  <Override PartName="/ppt/media/image34.png" ContentType="image/png"/>
  <Override PartName="/ppt/media/image71.png" ContentType="image/png"/>
  <Override PartName="/ppt/media/image78.png" ContentType="image/png"/>
  <Override PartName="/ppt/media/image42.png" ContentType="image/png"/>
  <Override PartName="/ppt/media/image49.png" ContentType="image/png"/>
  <Override PartName="/ppt/media/image86.png" ContentType="image/png"/>
  <Override PartName="/ppt/media/image13.png" ContentType="image/png"/>
  <Override PartName="/ppt/media/image50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&lt;Kopfzeile&gt;</a:t>
            </a:r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&lt;Fußzeile&gt;</a:t>
            </a:r>
            <a:endParaRPr/>
          </a:p>
        </p:txBody>
      </p:sp>
      <p:sp>
        <p:nvSpPr>
          <p:cNvPr id="9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EC304D6-889A-4E0E-ABF1-799A92960A23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Notwendig für Differenzendiagramm.</a:t>
            </a:r>
            <a:endParaRPr/>
          </a:p>
          <a:p>
            <a:endParaRPr/>
          </a:p>
          <a:p>
            <a:r>
              <a:rPr lang="de-DE"/>
              <a:t>Rest: Lokale Berechnung</a:t>
            </a:r>
            <a:endParaRPr/>
          </a:p>
          <a:p>
            <a:endParaRPr/>
          </a:p>
          <a:p>
            <a:endParaRPr/>
          </a:p>
          <a:p>
            <a:r>
              <a:rPr lang="de-DE"/>
              <a:t>Soll Differenzen verdeutlichen.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Problem wenn Wahlberechtigte erreicht ist.</a:t>
            </a:r>
            <a:endParaRPr/>
          </a:p>
          <a:p>
            <a:endParaRPr/>
          </a:p>
          <a:p>
            <a:r>
              <a:rPr lang="de-DE"/>
              <a:t>Unvorhersehbare Folgen.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Wahlgenerierung:</a:t>
            </a:r>
            <a:endParaRPr/>
          </a:p>
          <a:p>
            <a:r>
              <a:rPr lang="de-DE"/>
              <a:t>- Anstatt einem Stimmenanteil-Objekt</a:t>
            </a:r>
            <a:endParaRPr/>
          </a:p>
          <a:p>
            <a:endParaRPr/>
          </a:p>
          <a:p>
            <a:r>
              <a:rPr lang="de-DE"/>
              <a:t>NegStimmgewichtGenerierung:</a:t>
            </a:r>
            <a:endParaRPr/>
          </a:p>
          <a:p>
            <a:r>
              <a:rPr lang="de-DE"/>
              <a:t>- Statt Stimmenanteil-Objekt.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Entwurf gut durchdacht, dennoch lücken aufgrund von unwissenheit.</a:t>
            </a:r>
            <a:endParaRPr/>
          </a:p>
          <a:p>
            <a:r>
              <a:rPr lang="de-DE"/>
              <a:t>Vorher einarbeiten?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Entwurf gut durchdacht, dennoch lücken aufgrund von unwissenheit.</a:t>
            </a:r>
            <a:endParaRPr/>
          </a:p>
          <a:p>
            <a:r>
              <a:rPr lang="de-DE"/>
              <a:t>Vorher einarbeiten?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- Zugriff für GUI, Mandatsrechner und Wahlgenerator</a:t>
            </a:r>
            <a:endParaRPr/>
          </a:p>
          <a:p>
            <a:endParaRPr/>
          </a:p>
          <a:p>
            <a:r>
              <a:rPr lang="de-DE"/>
              <a:t>Gründe:</a:t>
            </a:r>
            <a:endParaRPr/>
          </a:p>
          <a:p>
            <a:r>
              <a:rPr lang="de-DE"/>
              <a:t>- Deep Copy: Überschaubarer Aufwand</a:t>
            </a:r>
            <a:endParaRPr/>
          </a:p>
          <a:p>
            <a:r>
              <a:rPr lang="de-DE"/>
              <a:t>- Überhang- Ausgleich: Als eindeutiges Mandat nicht möglich.</a:t>
            </a:r>
            <a:endParaRPr/>
          </a:p>
          <a:p>
            <a:endParaRPr/>
          </a:p>
          <a:p>
            <a:r>
              <a:rPr lang="de-DE"/>
              <a:t>Kandidat:</a:t>
            </a:r>
            <a:endParaRPr/>
          </a:p>
          <a:p>
            <a:r>
              <a:rPr lang="de-DE"/>
              <a:t>- Nötig für Landesliste.</a:t>
            </a:r>
            <a:endParaRPr/>
          </a:p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- Befüllung mit anonymen Daten realitätsfern.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Ansicht:</a:t>
            </a:r>
            <a:endParaRPr/>
          </a:p>
          <a:p>
            <a:r>
              <a:rPr lang="de-DE"/>
              <a:t>- Kartenfenster bleibt gleich.</a:t>
            </a:r>
            <a:endParaRPr/>
          </a:p>
          <a:p>
            <a:endParaRPr/>
          </a:p>
          <a:p>
            <a:r>
              <a:rPr lang="de-DE"/>
              <a:t>Berichtsfenster:</a:t>
            </a:r>
            <a:endParaRPr/>
          </a:p>
          <a:p>
            <a:r>
              <a:rPr lang="de-DE"/>
              <a:t>- Übersichtlicher</a:t>
            </a:r>
            <a:endParaRPr/>
          </a:p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Mandatsrechner:</a:t>
            </a:r>
            <a:endParaRPr/>
          </a:p>
          <a:p>
            <a:r>
              <a:rPr lang="de-DE"/>
              <a:t>- Unterschiedliche Schnittstellen die unkompatibel miteinander sind.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Erklärung der Funktionen.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5850360" y="6433560"/>
            <a:ext cx="318204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Software-Entwurf und -Qualität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142560" y="6445080"/>
            <a:ext cx="324000" cy="214560"/>
          </a:xfrm>
          <a:prstGeom prst="rect">
            <a:avLst/>
          </a:prstGeom>
        </p:spPr>
      </p:sp>
      <p:sp>
        <p:nvSpPr>
          <p:cNvPr id="3" name="CustomShape 3"/>
          <p:cNvSpPr/>
          <p:nvPr/>
        </p:nvSpPr>
        <p:spPr>
          <a:xfrm>
            <a:off x="504720" y="6445080"/>
            <a:ext cx="86220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29.01.14</a:t>
            </a:r>
            <a:endParaRPr/>
          </a:p>
        </p:txBody>
      </p:sp>
      <p:pic>
        <p:nvPicPr>
          <p:cNvPr descr=""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667640" y="341280"/>
            <a:ext cx="1082880" cy="493920"/>
          </a:xfrm>
          <a:prstGeom prst="rect">
            <a:avLst/>
          </a:prstGeom>
        </p:spPr>
      </p:pic>
      <p:pic>
        <p:nvPicPr>
          <p:cNvPr descr="" id="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720" y="341280"/>
            <a:ext cx="1081800" cy="493920"/>
          </a:xfrm>
          <a:prstGeom prst="rect">
            <a:avLst/>
          </a:prstGeom>
        </p:spPr>
      </p:pic>
      <p:pic>
        <p:nvPicPr>
          <p:cNvPr descr="" id="6" name="Picture 2"/>
          <p:cNvPicPr/>
          <p:nvPr/>
        </p:nvPicPr>
        <p:blipFill>
          <a:blip r:embed="rId5">
            <a:lum bright="14000" contrast="-4000"/>
          </a:blip>
          <a:stretch>
            <a:fillRect/>
          </a:stretch>
        </p:blipFill>
        <p:spPr>
          <a:xfrm>
            <a:off x="87480" y="3479760"/>
            <a:ext cx="9055080" cy="2922840"/>
          </a:xfrm>
          <a:prstGeom prst="rect">
            <a:avLst/>
          </a:prstGeom>
        </p:spPr>
      </p:pic>
      <p:pic>
        <p:nvPicPr>
          <p:cNvPr descr="" id="7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-3240"/>
            <a:ext cx="9142560" cy="6869160"/>
          </a:xfrm>
          <a:prstGeom prst="rect">
            <a:avLst/>
          </a:prstGeom>
        </p:spPr>
      </p:pic>
      <p:sp>
        <p:nvSpPr>
          <p:cNvPr id="8" name="CustomShape 4"/>
          <p:cNvSpPr/>
          <p:nvPr/>
        </p:nvSpPr>
        <p:spPr>
          <a:xfrm>
            <a:off x="396720" y="6426360"/>
            <a:ext cx="5618880" cy="3038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KIT – Universität des Landes Baden-Württemberg und </a:t>
            </a:r>
            <a:endParaRPr/>
          </a:p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nationales Forschungszentrum in der Helmholtz-Gemeinschaft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385920" y="3290400"/>
            <a:ext cx="8531280" cy="3042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ffffff"/>
                </a:solidFill>
                <a:latin typeface="Arial"/>
                <a:ea typeface="DejaVu Sans"/>
              </a:rPr>
              <a:t>SOFTWARE-ENTWURF UND -QUALITÄT</a:t>
            </a:r>
            <a:endParaRPr/>
          </a:p>
          <a:p>
            <a:pPr>
              <a:lnSpc>
                <a:spcPct val="100000"/>
              </a:lnSpc>
            </a:pPr>
            <a:r>
              <a:rPr lang="de-DE" sz="1000">
                <a:solidFill>
                  <a:srgbClr val="ffffff"/>
                </a:solidFill>
                <a:latin typeface="Arial"/>
                <a:ea typeface="DejaVu Sans"/>
              </a:rPr>
              <a:t>INSTITUT FÜR PROGRAMMSTRUKTUREN UND DATENORGANISATION, FAKULTÄT FÜR INFORMATIK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7318440" y="6497640"/>
            <a:ext cx="1725840" cy="24264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r>
              <a:rPr b="1" lang="de-DE" sz="1600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/>
          </a:p>
        </p:txBody>
      </p:sp>
      <p:pic>
        <p:nvPicPr>
          <p:cNvPr descr="" id="11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396720" y="333360"/>
            <a:ext cx="1616400" cy="738360"/>
          </a:xfrm>
          <a:prstGeom prst="rect">
            <a:avLst/>
          </a:prstGeom>
        </p:spPr>
      </p:pic>
      <p:pic>
        <p:nvPicPr>
          <p:cNvPr descr="" id="12" name="Grafik 9"/>
          <p:cNvPicPr/>
          <p:nvPr/>
        </p:nvPicPr>
        <p:blipFill>
          <a:blip r:embed="rId8"/>
          <a:stretch>
            <a:fillRect/>
          </a:stretch>
        </p:blipFill>
        <p:spPr>
          <a:xfrm>
            <a:off x="-36360" y="3605040"/>
            <a:ext cx="9143280" cy="3494880"/>
          </a:xfrm>
          <a:prstGeom prst="rect">
            <a:avLst/>
          </a:prstGeom>
        </p:spPr>
      </p:pic>
      <p:pic>
        <p:nvPicPr>
          <p:cNvPr descr="" id="13" name="Picture 9"/>
          <p:cNvPicPr/>
          <p:nvPr/>
        </p:nvPicPr>
        <p:blipFill>
          <a:blip r:embed="rId9"/>
          <a:stretch>
            <a:fillRect/>
          </a:stretch>
        </p:blipFill>
        <p:spPr>
          <a:xfrm>
            <a:off x="0" y="14400"/>
            <a:ext cx="9143280" cy="6869880"/>
          </a:xfrm>
          <a:prstGeom prst="rect">
            <a:avLst/>
          </a:prstGeom>
        </p:spPr>
      </p:pic>
      <p:sp>
        <p:nvSpPr>
          <p:cNvPr id="14" name="CustomShape 7"/>
          <p:cNvSpPr/>
          <p:nvPr/>
        </p:nvSpPr>
        <p:spPr>
          <a:xfrm>
            <a:off x="396720" y="6475320"/>
            <a:ext cx="3669480" cy="243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  <a:ea typeface="DejaVu Sans"/>
              </a:rPr>
              <a:t>KIT – Universität des Landes Baden-Württemberg und</a:t>
            </a:r>
            <a:endParaRPr/>
          </a:p>
          <a:p>
            <a:pPr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  <a:ea typeface="DejaVu Sans"/>
              </a:rPr>
              <a:t>nationales Großforschungszentrum in der Helmholtz-Gemeinschaft</a:t>
            </a:r>
            <a:endParaRPr/>
          </a:p>
        </p:txBody>
      </p:sp>
      <p:sp>
        <p:nvSpPr>
          <p:cNvPr id="15" name="CustomShape 8"/>
          <p:cNvSpPr/>
          <p:nvPr/>
        </p:nvSpPr>
        <p:spPr>
          <a:xfrm>
            <a:off x="385920" y="3367080"/>
            <a:ext cx="4536360" cy="15156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ffffff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sp>
        <p:nvSpPr>
          <p:cNvPr id="16" name="CustomShape 9"/>
          <p:cNvSpPr/>
          <p:nvPr/>
        </p:nvSpPr>
        <p:spPr>
          <a:xfrm>
            <a:off x="7318440" y="6497640"/>
            <a:ext cx="1726560" cy="24336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r>
              <a:rPr b="1" lang="de-DE" sz="1600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/>
          </a:p>
        </p:txBody>
      </p:sp>
      <p:pic>
        <p:nvPicPr>
          <p:cNvPr descr="" id="17" name="Picture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395280" y="333360"/>
            <a:ext cx="1618560" cy="747000"/>
          </a:xfrm>
          <a:prstGeom prst="rect">
            <a:avLst/>
          </a:prstGeom>
        </p:spPr>
      </p:pic>
      <p:sp>
        <p:nvSpPr>
          <p:cNvPr id="18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9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5850360" y="6433560"/>
            <a:ext cx="318204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Software-Entwurf und -Qualität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142560" y="6445080"/>
            <a:ext cx="324000" cy="214560"/>
          </a:xfrm>
          <a:prstGeom prst="rect">
            <a:avLst/>
          </a:prstGeom>
        </p:spPr>
      </p:sp>
      <p:sp>
        <p:nvSpPr>
          <p:cNvPr id="55" name="CustomShape 3"/>
          <p:cNvSpPr/>
          <p:nvPr/>
        </p:nvSpPr>
        <p:spPr>
          <a:xfrm>
            <a:off x="504720" y="6445080"/>
            <a:ext cx="86220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  <a:ea typeface="DejaVu Sans"/>
              </a:rPr>
              <a:t>29.01.14</a:t>
            </a:r>
            <a:endParaRPr/>
          </a:p>
        </p:txBody>
      </p:sp>
      <p:pic>
        <p:nvPicPr>
          <p:cNvPr descr="" id="56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667640" y="341280"/>
            <a:ext cx="1082880" cy="493920"/>
          </a:xfrm>
          <a:prstGeom prst="rect">
            <a:avLst/>
          </a:prstGeom>
        </p:spPr>
      </p:pic>
      <p:pic>
        <p:nvPicPr>
          <p:cNvPr descr="" id="57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720" y="341280"/>
            <a:ext cx="1081800" cy="493920"/>
          </a:xfrm>
          <a:prstGeom prst="rect">
            <a:avLst/>
          </a:prstGeom>
        </p:spPr>
      </p:pic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0880" y="1701720"/>
            <a:ext cx="8388360" cy="6480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6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99960" y="2503440"/>
            <a:ext cx="8369280" cy="6192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Arial"/>
                <a:ea typeface="DejaVu Sans"/>
              </a:rPr>
              <a:t>Phase 3: Implementierung</a:t>
            </a:r>
            <a:endParaRPr/>
          </a:p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Arial"/>
                <a:ea typeface="DejaVu Sans"/>
              </a:rPr>
              <a:t>Anton Mehlmann, Enes Ördek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Wahlvergleich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50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51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52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53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Parteidifferenzen-Klasse überarbeitet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Speichert Partei und Sitzdifferenz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DiffDiagramm wurde eingeführt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Zeigt Sitzdifferenz 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Chronik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56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57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58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59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Erst- und Zweitstimmenänderungen sind nur im Wahlkreis möglich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Stimmen können nicht ordnungsgemäß verteilt und zurückgesetzt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Stimmenspeicherung wurde beibehalten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Aufgrund Serialisierung ist es nicht möglich ganze Bundestagswahlen abzuspeichern.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Steuerung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62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63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64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65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Importieren (Methode)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Parameterübergabe: zwei Dateien als Übergabe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ZufaelligeWahlgenerierung (Methode)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Übergabe von Array aus Stimmenanteilen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NegStimmgewichtGenerierung (Methode)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Übergabe von Bundestagswahl-Objekt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Sonstiges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68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69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70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71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Konfiguration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Speicherung von Einstellungen und Information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Leichte Veränderbarkeit ohne Programmierkentnisse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Handbuch / About / Lizenz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Implementierung als Webview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Meldung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Gibt jede Art von Strings, die in der GUI verwendet werden, aus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Statische Klasse zur Überprüfung von Berechnungen und Variablen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Einfach (de)aktivierbar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74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75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76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77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Verlief planmäßig und belebter als in den vorherigen Phasen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Dennoch gegen Ende Zeitdruck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Ansammlung von Mängeln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Gute Teamarbeit und Durchhaltevermögen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Wasserfallmodel nicht optimal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Viele Veränderungen nach den ersten zwei Phasen nötig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Vorschau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80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81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82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83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Umfassende Tests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JaCoCo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Negativer Stimmgewichtssimulator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Sinnvoll daran weiter zu arbeiten?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84" name="Table 4"/>
          <p:cNvGraphicFramePr/>
          <p:nvPr/>
        </p:nvGraphicFramePr>
        <p:xfrm>
          <a:off x="706320" y="3456000"/>
          <a:ext cx="7644240" cy="2689200"/>
        </p:xfrm>
        <a:graphic>
          <a:graphicData uri="http://schemas.openxmlformats.org/drawingml/2006/table">
            <a:tbl>
              <a:tblPr/>
              <a:tblGrid>
                <a:gridCol w="3822480"/>
                <a:gridCol w="3821760"/>
              </a:tblGrid>
              <a:tr h="3844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 testende Module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Verantwortliche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Import / Export Modul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Enes Ördek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GUI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Anton Mehlmann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Mandatsrechner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Nick Vlasoff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Wahlgenerierung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Simon Schürg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Wahlvergleich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Philipp Löwer</a:t>
                      </a:r>
                      <a:endParaRPr/>
                    </a:p>
                  </a:txBody>
                  <a:tcPr/>
                </a:tc>
              </a:tr>
              <a:tr h="3823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Stimmgewicht-Simulation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Manuel Olk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14560" y="2565000"/>
            <a:ext cx="6910560" cy="934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de-DE" sz="3200">
                <a:solidFill>
                  <a:srgbClr val="000000"/>
                </a:solidFill>
                <a:latin typeface="Arial"/>
                <a:ea typeface="DejaVu Sans"/>
              </a:rPr>
              <a:t>Vielen Dank für Ihre Aufmerksamkeit</a:t>
            </a:r>
            <a:endParaRPr/>
          </a:p>
        </p:txBody>
      </p:sp>
      <p:pic>
        <p:nvPicPr>
          <p:cNvPr descr="" id="186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396120"/>
            <a:ext cx="3382920" cy="341640"/>
          </a:xfrm>
          <a:prstGeom prst="rect">
            <a:avLst/>
          </a:prstGeom>
        </p:spPr>
      </p:pic>
      <p:sp>
        <p:nvSpPr>
          <p:cNvPr id="187" name="CustomShape 2"/>
          <p:cNvSpPr/>
          <p:nvPr/>
        </p:nvSpPr>
        <p:spPr>
          <a:xfrm>
            <a:off x="1116000" y="6454800"/>
            <a:ext cx="4175280" cy="168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Übersicht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55680" y="866160"/>
            <a:ext cx="8355240" cy="5324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Vorwort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Pakete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Datenmodell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Import / Export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GUI und GUI-Logik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Mandatsrechner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Wahlgenerator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Simulation des negativen Stimmgewichts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Wahlvergleich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Chronik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Steuerung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Sonstiges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Vorschau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02" name="Grafik 1"/>
          <p:cNvPicPr/>
          <p:nvPr/>
        </p:nvPicPr>
        <p:blipFill>
          <a:blip r:embed="rId5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03" name="Grafik 1"/>
          <p:cNvPicPr/>
          <p:nvPr/>
        </p:nvPicPr>
        <p:blipFill>
          <a:blip r:embed="rId6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04" name="Grafik 1"/>
          <p:cNvPicPr/>
          <p:nvPr/>
        </p:nvPicPr>
        <p:blipFill>
          <a:blip r:embed="rId7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Vorwort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07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08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09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10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Zeiteinteilung mithilfe eines Gantt-Diagramms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Zeitplan konnte eingehalten werden bis auf kleine Verzögerungen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Veränderungen im Entwurf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Vor allem am Mandatsrechner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Hauptsächlich Klassen, die im Entwurf nicht bedacht wurden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Arial"/>
                <a:ea typeface="DejaVu Sans"/>
              </a:rPr>
              <a:t>Datenmodell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13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14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15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16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</p:sp>
      <p:sp>
        <p:nvSpPr>
          <p:cNvPr id="117" name="CustomShape 4"/>
          <p:cNvSpPr/>
          <p:nvPr/>
        </p:nvSpPr>
        <p:spPr>
          <a:xfrm>
            <a:off x="355680" y="1154160"/>
            <a:ext cx="8355600" cy="5037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</a:rPr>
              <a:t>Teile der Logik im Datenmodell eingeführt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Erleichterter Zugriff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</a:rPr>
              <a:t>Bundestagswahl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Deep-Copy durch Serialisierung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</a:rPr>
              <a:t>Partei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Überhang- und Ausgleichsmandate als Integer-Attribute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de-DE" sz="2000">
                <a:solidFill>
                  <a:srgbClr val="000000"/>
                </a:solidFill>
                <a:latin typeface="Arial"/>
              </a:rPr>
              <a:t>Kandidat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Reale Kandidate (Name, Vorname, Geburtsjahr)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Nötig für exakte Berechnung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Import / Export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20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21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22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23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Trennung von Import und Export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Sinnvoll und Übersichtlich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Zusätzliche csv-Datei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Wahlbewerber-Liste, um Landelisten und Kandidaten zu befüllen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Wird im Programm mit übergeben (2013)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Restliche Implementierung angelehnt an Planungs- und Entwurfsphase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GUI und GUI-Logik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26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27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28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29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Abschaffung der drei Ansichten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Eine einzige Ansicht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Tabellenfenster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JTreeTableModel hat die Klasse TabellenZelle überflüssig gemacht.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Berichtsfenster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Tabellenform als Anzeige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Neue Dialoge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z.B. Generiere, Lizenz, About und Handbuch-Dialog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Mandatsrechner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32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33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34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35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Abstrakte Oberklasse vollständig abgeschafft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Nur noch Mandatsrechner2009 und Mandatsrechner2013 vorhanden.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Zwei Verfahren die Sitzverteilung zu berechnen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Saint-Lague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D'Hondt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Wahlgenerator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38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39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40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41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Angabe unvollständiger Stimmenanteile möglich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Nicht 100% von Stimmenanteilen müssen angegeben werden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Es können auch 0% an Parteien vergeben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Stimmen werden zufällig auf alle Wahlkreise verteilt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2040" y="534960"/>
            <a:ext cx="6910560" cy="560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Arial"/>
                <a:ea typeface="DejaVu Sans"/>
              </a:rPr>
              <a:t>Simulation des negativen Stimmgewichts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080000" y="6444000"/>
            <a:ext cx="4175280" cy="35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900">
                <a:solidFill>
                  <a:srgbClr val="000000"/>
                </a:solidFill>
                <a:latin typeface="Arial"/>
                <a:ea typeface="DejaVu Sans"/>
              </a:rPr>
              <a:t>Mandatsverteilung für den Deutschen Bundestag: Gruppe 1</a:t>
            </a:r>
            <a:endParaRPr/>
          </a:p>
        </p:txBody>
      </p:sp>
      <p:pic>
        <p:nvPicPr>
          <p:cNvPr descr="" id="144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6425280"/>
            <a:ext cx="3382920" cy="341640"/>
          </a:xfrm>
          <a:prstGeom prst="rect">
            <a:avLst/>
          </a:prstGeom>
        </p:spPr>
      </p:pic>
      <p:pic>
        <p:nvPicPr>
          <p:cNvPr descr="" id="145" name="Grafik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pic>
        <p:nvPicPr>
          <p:cNvPr descr="" id="146" name="Grafik 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8360" y="6396120"/>
            <a:ext cx="2662920" cy="341640"/>
          </a:xfrm>
          <a:prstGeom prst="rect">
            <a:avLst/>
          </a:prstGeom>
        </p:spPr>
      </p:pic>
      <p:sp>
        <p:nvSpPr>
          <p:cNvPr id="147" name="CustomShape 3"/>
          <p:cNvSpPr/>
          <p:nvPr/>
        </p:nvSpPr>
        <p:spPr>
          <a:xfrm>
            <a:off x="355680" y="1154160"/>
            <a:ext cx="8355240" cy="5036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Größte Herausforderung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Anfängliche Ungenauigkeiten beim Mandatsrechner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Schwierige Umsetzung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Idee nach ulrichwiesner.de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Liefert kein eindeutiges Ergebnis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0000"/>
                </a:solidFill>
                <a:latin typeface="Arial"/>
                <a:ea typeface="DejaVu Sans"/>
              </a:rPr>
              <a:t>Implementierung vorhanden aber GUI einbindung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