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4" r:id="rId4"/>
    <p:sldId id="265" r:id="rId5"/>
    <p:sldId id="266" r:id="rId6"/>
    <p:sldId id="268" r:id="rId7"/>
    <p:sldId id="276" r:id="rId8"/>
    <p:sldId id="281" r:id="rId9"/>
    <p:sldId id="282" r:id="rId10"/>
    <p:sldId id="285" r:id="rId11"/>
    <p:sldId id="286" r:id="rId12"/>
    <p:sldId id="269" r:id="rId13"/>
    <p:sldId id="287" r:id="rId14"/>
    <p:sldId id="271" r:id="rId15"/>
    <p:sldId id="272" r:id="rId16"/>
    <p:sldId id="278" r:id="rId17"/>
    <p:sldId id="279" r:id="rId18"/>
    <p:sldId id="280" r:id="rId19"/>
    <p:sldId id="274" r:id="rId20"/>
    <p:sldId id="288" r:id="rId21"/>
    <p:sldId id="275" r:id="rId2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212" autoAdjust="0"/>
  </p:normalViewPr>
  <p:slideViewPr>
    <p:cSldViewPr>
      <p:cViewPr varScale="1">
        <p:scale>
          <a:sx n="70" d="100"/>
          <a:sy n="70" d="100"/>
        </p:scale>
        <p:origin x="6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4099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die Kooperation von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Forschungszentrum Karlsruhe GmbH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und Universität Karlsruhe (TH)</a:t>
            </a:r>
          </a:p>
        </p:txBody>
      </p:sp>
      <p:pic>
        <p:nvPicPr>
          <p:cNvPr id="4101" name="Picture 9" descr="fzk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0" descr="Wortbildmarke_schwar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275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CD731CA-BC87-452B-B87C-80F5C74CBD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3845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605213"/>
            <a:ext cx="9144001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sz="800" smtClean="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sz="800" smtClean="0"/>
              <a:t>nationales Großforschungszentrum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sz="1000" dirty="0" smtClean="0">
                <a:solidFill>
                  <a:schemeClr val="bg1"/>
                </a:solidFill>
              </a:rPr>
              <a:t>Mandatsverteilung für den Deutschen Bundestag:</a:t>
            </a:r>
            <a:r>
              <a:rPr lang="de-DE" sz="1000" baseline="0" dirty="0" smtClean="0">
                <a:solidFill>
                  <a:schemeClr val="bg1"/>
                </a:solidFill>
              </a:rPr>
              <a:t> </a:t>
            </a:r>
            <a:r>
              <a:rPr lang="de-DE" sz="1000" dirty="0" smtClean="0">
                <a:solidFill>
                  <a:schemeClr val="bg1"/>
                </a:solidFill>
              </a:rPr>
              <a:t>Gruppe </a:t>
            </a:r>
            <a:r>
              <a:rPr lang="de-DE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sz="1600" b="1" smtClean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62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7180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54853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697469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32767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49370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09407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74006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91447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23762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48431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Karlsruhe Institute of Technology (KIT).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41767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900" smtClean="0"/>
            </a:lvl1pPr>
          </a:lstStyle>
          <a:p>
            <a:pPr>
              <a:defRPr/>
            </a:pPr>
            <a:r>
              <a:rPr lang="de-DE"/>
              <a:t>Prof. Max Mustermann – Präsentationstitel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de-DE" sz="900"/>
              <a:t>Abteilungs-, Fakultäts-, Institutsbezeichnung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A8C4B2D3-B291-4726-8C53-5092D81A0E14}" type="slidenum">
              <a:rPr lang="de-DE" sz="900" b="1"/>
              <a:pPr eaLnBrk="1" hangingPunct="1">
                <a:spcBef>
                  <a:spcPct val="50000"/>
                </a:spcBef>
              </a:pPr>
              <a:t>‹Nr.›</a:t>
            </a:fld>
            <a:endParaRPr lang="de-DE" sz="900" b="1"/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755650" y="6453188"/>
            <a:ext cx="8143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sz="900"/>
              <a:t>25.09.2009</a:t>
            </a:r>
          </a:p>
        </p:txBody>
      </p:sp>
      <p:pic>
        <p:nvPicPr>
          <p:cNvPr id="1033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484313"/>
            <a:ext cx="8389937" cy="649287"/>
          </a:xfrm>
        </p:spPr>
        <p:txBody>
          <a:bodyPr/>
          <a:lstStyle/>
          <a:p>
            <a:pPr eaLnBrk="1" hangingPunct="1"/>
            <a:r>
              <a:rPr lang="de-DE" smtClean="0"/>
              <a:t>Mandatsverteilung für den Deutschen Bundestag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349500"/>
            <a:ext cx="8370888" cy="620713"/>
          </a:xfrm>
        </p:spPr>
        <p:txBody>
          <a:bodyPr/>
          <a:lstStyle/>
          <a:p>
            <a:pPr eaLnBrk="1" hangingPunct="1"/>
            <a:r>
              <a:rPr lang="de-DE" dirty="0" smtClean="0"/>
              <a:t>Phase 1: Pflichtenheft</a:t>
            </a:r>
          </a:p>
          <a:p>
            <a:pPr eaLnBrk="1" hangingPunct="1"/>
            <a:r>
              <a:rPr lang="de-DE" dirty="0" smtClean="0"/>
              <a:t>Nick Vlasoff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Funktionelle Anforderungen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Datenhaltung und Verarbeitung</a:t>
            </a: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Generierung von Wahldaten</a:t>
            </a:r>
          </a:p>
          <a:p>
            <a:pPr>
              <a:lnSpc>
                <a:spcPct val="90000"/>
              </a:lnSpc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Veränderung der Wahlergebnisse</a:t>
            </a:r>
          </a:p>
          <a:p>
            <a:pPr>
              <a:lnSpc>
                <a:spcPct val="90000"/>
              </a:lnSpc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/>
              <a:t>Überprüfung der Parameter: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Ländernamen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Stimmen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/>
          </a:p>
          <a:p>
            <a:pPr>
              <a:lnSpc>
                <a:spcPct val="90000"/>
              </a:lnSpc>
            </a:pPr>
            <a:r>
              <a:rPr lang="de-DE" dirty="0" smtClean="0"/>
              <a:t>Auswertung  und Berechnung der Wahlergebnisse</a:t>
            </a:r>
          </a:p>
          <a:p>
            <a:pPr marL="0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Färben der Bundesländer</a:t>
            </a:r>
            <a:endParaRPr lang="de-DE" dirty="0"/>
          </a:p>
          <a:p>
            <a:pPr>
              <a:lnSpc>
                <a:spcPct val="90000"/>
              </a:lnSpc>
            </a:pPr>
            <a:endParaRPr lang="de-DE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 smtClean="0"/>
              <a:t>Mandatsverteilung </a:t>
            </a:r>
            <a:r>
              <a:rPr lang="de-DE" dirty="0"/>
              <a:t>für den Deutschen Bundestag: Gruppe 1</a:t>
            </a:r>
          </a:p>
        </p:txBody>
      </p:sp>
    </p:spTree>
    <p:extLst>
      <p:ext uri="{BB962C8B-B14F-4D97-AF65-F5344CB8AC3E}">
        <p14:creationId xmlns:p14="http://schemas.microsoft.com/office/powerpoint/2010/main" val="733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Produktdaten/Produktleistungen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Produktdaten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Wahlergebnisse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Partei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Bundesland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Handbuch</a:t>
            </a:r>
          </a:p>
          <a:p>
            <a:pPr>
              <a:lnSpc>
                <a:spcPct val="90000"/>
              </a:lnSpc>
            </a:pPr>
            <a:r>
              <a:rPr lang="de-DE" dirty="0" smtClean="0"/>
              <a:t>Bedingungen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Bis ca. 30 Parteien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Bis ca. 300 Wahlkreise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Bis zu 200 000 000 abgegebene Stimmen (Erst- und Zweitstimme)</a:t>
            </a:r>
          </a:p>
          <a:p>
            <a:pPr>
              <a:lnSpc>
                <a:spcPct val="90000"/>
              </a:lnSpc>
            </a:pPr>
            <a:r>
              <a:rPr lang="de-DE" dirty="0" smtClean="0"/>
              <a:t>Leistung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Alle Aktionen werden in &lt;= 10 Sekunden ausgeführt</a:t>
            </a:r>
          </a:p>
          <a:p>
            <a:pPr>
              <a:lnSpc>
                <a:spcPct val="90000"/>
              </a:lnSpc>
            </a:pPr>
            <a:r>
              <a:rPr lang="de-DE" dirty="0" smtClean="0"/>
              <a:t>Genauigkeit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Exakte Berechnung der Wahlergebnisse</a:t>
            </a:r>
            <a:endParaRPr lang="de-DE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</p:spTree>
    <p:extLst>
      <p:ext uri="{BB962C8B-B14F-4D97-AF65-F5344CB8AC3E}">
        <p14:creationId xmlns:p14="http://schemas.microsoft.com/office/powerpoint/2010/main" val="5250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/>
              <a:t>Nichtfunktionale </a:t>
            </a:r>
            <a:r>
              <a:rPr lang="de-DE" dirty="0" smtClean="0"/>
              <a:t>Anforderungen/</a:t>
            </a:r>
            <a:br>
              <a:rPr lang="de-DE" dirty="0" smtClean="0"/>
            </a:br>
            <a:r>
              <a:rPr lang="de-DE" dirty="0" smtClean="0"/>
              <a:t>Qualitätsanforderungen</a:t>
            </a: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Nachvollziehbarkeit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Diagramme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Auflistung der Sitzverteilung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Handbuch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Plattformunabhängigkeit</a:t>
            </a:r>
          </a:p>
          <a:p>
            <a:pPr marL="0" indent="0">
              <a:lnSpc>
                <a:spcPct val="90000"/>
              </a:lnSpc>
              <a:buNone/>
            </a:pPr>
            <a:endParaRPr lang="de-DE" dirty="0"/>
          </a:p>
          <a:p>
            <a:pPr>
              <a:lnSpc>
                <a:spcPct val="90000"/>
              </a:lnSpc>
            </a:pPr>
            <a:r>
              <a:rPr lang="de-DE" dirty="0" smtClean="0"/>
              <a:t>Kurze Einarbeitungszeit</a:t>
            </a:r>
          </a:p>
          <a:p>
            <a:pPr>
              <a:lnSpc>
                <a:spcPct val="90000"/>
              </a:lnSpc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Hilfreiche Fehlermeldungen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</p:spTree>
    <p:extLst>
      <p:ext uri="{BB962C8B-B14F-4D97-AF65-F5344CB8AC3E}">
        <p14:creationId xmlns:p14="http://schemas.microsoft.com/office/powerpoint/2010/main" val="8980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Testfälle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202366"/>
            <a:ext cx="8356600" cy="4894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Grundlegende Funktionen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Negative Werte/Buchstaben/Fließkommazahlen eingeben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Erst-/Zweitstimmen ändern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Ansichten ändern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Import-/Exportverhalten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Struktur der Importdatei ändern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Importdatei mit nur einer Partei laden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Eigenen Wahlausgang generieren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Korrekte Berechnung der Sitzverteilung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Mehrere Kandidaten haben gleich viele Erststimmen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Paradoxe Wahlausgänge provozieren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Überhang-/Ausgleichsmandat testen</a:t>
            </a:r>
            <a:endParaRPr lang="de-DE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</p:spTree>
    <p:extLst>
      <p:ext uri="{BB962C8B-B14F-4D97-AF65-F5344CB8AC3E}">
        <p14:creationId xmlns:p14="http://schemas.microsoft.com/office/powerpoint/2010/main" val="621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Systemmodelle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i="1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16023"/>
            <a:ext cx="7899418" cy="53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Benutzungsoberfläche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Bundesansicht</a:t>
            </a: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1" y="1129203"/>
            <a:ext cx="8751887" cy="4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Benutzungsoberfläche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Landesansicht</a:t>
            </a: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8" y="1129722"/>
            <a:ext cx="8734090" cy="49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Benutzungsoberfläche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Wahlkreisansicht</a:t>
            </a: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0" y="1175906"/>
            <a:ext cx="8820846" cy="498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Benutzungsoberfläche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Vergleichsfenster</a:t>
            </a: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827752" cy="50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Spezielle Anforderungen an die Entwicklungsumgebung</a:t>
            </a: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Allgemein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Latex, Subversion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Entwicklung</a:t>
            </a:r>
          </a:p>
          <a:p>
            <a:pPr lvl="1">
              <a:lnSpc>
                <a:spcPct val="90000"/>
              </a:lnSpc>
            </a:pPr>
            <a:r>
              <a:rPr lang="de-DE" dirty="0" err="1" smtClean="0"/>
              <a:t>Eclipse</a:t>
            </a:r>
            <a:r>
              <a:rPr lang="de-DE" dirty="0" smtClean="0"/>
              <a:t>, Swing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UML und Diagramme</a:t>
            </a:r>
          </a:p>
          <a:p>
            <a:pPr lvl="1">
              <a:lnSpc>
                <a:spcPct val="90000"/>
              </a:lnSpc>
            </a:pPr>
            <a:r>
              <a:rPr lang="de-DE" dirty="0" err="1" smtClean="0"/>
              <a:t>Pencil</a:t>
            </a:r>
            <a:r>
              <a:rPr lang="de-DE" dirty="0" smtClean="0"/>
              <a:t> Project, </a:t>
            </a:r>
            <a:r>
              <a:rPr lang="de-DE" dirty="0" err="1" smtClean="0"/>
              <a:t>ArgoUML</a:t>
            </a:r>
            <a:r>
              <a:rPr lang="de-DE" dirty="0" smtClean="0"/>
              <a:t>, Dia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err="1" smtClean="0"/>
              <a:t>Qualitätsicherung</a:t>
            </a:r>
            <a:endParaRPr lang="de-DE" dirty="0" smtClean="0"/>
          </a:p>
          <a:p>
            <a:pPr lvl="1">
              <a:lnSpc>
                <a:spcPct val="90000"/>
              </a:lnSpc>
            </a:pPr>
            <a:r>
              <a:rPr lang="de-DE" dirty="0" err="1" smtClean="0"/>
              <a:t>JUnit</a:t>
            </a:r>
            <a:r>
              <a:rPr lang="de-DE" dirty="0" smtClean="0"/>
              <a:t>, </a:t>
            </a:r>
            <a:r>
              <a:rPr lang="de-DE" dirty="0" err="1" smtClean="0"/>
              <a:t>JaCoCo</a:t>
            </a:r>
            <a:r>
              <a:rPr lang="de-DE" dirty="0" smtClean="0"/>
              <a:t>, Checkstyle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Teamkommunikation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Google Groups, Google </a:t>
            </a:r>
            <a:r>
              <a:rPr lang="de-DE" dirty="0" err="1" smtClean="0"/>
              <a:t>Hangout</a:t>
            </a:r>
            <a:endParaRPr lang="de-DE" dirty="0"/>
          </a:p>
          <a:p>
            <a:pPr marL="457200" lvl="1" indent="0">
              <a:lnSpc>
                <a:spcPct val="90000"/>
              </a:lnSpc>
              <a:buNone/>
            </a:pPr>
            <a:endParaRPr lang="de-DE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</p:spTree>
    <p:extLst>
      <p:ext uri="{BB962C8B-B14F-4D97-AF65-F5344CB8AC3E}">
        <p14:creationId xmlns:p14="http://schemas.microsoft.com/office/powerpoint/2010/main" val="34954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pPr eaLnBrk="1" hangingPunct="1"/>
            <a:r>
              <a:rPr lang="de-DE" dirty="0" smtClean="0"/>
              <a:t>Übersicht 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 smtClean="0"/>
              <a:t>Produktübersicht</a:t>
            </a:r>
          </a:p>
          <a:p>
            <a:pPr eaLnBrk="1" hangingPunct="1">
              <a:lnSpc>
                <a:spcPct val="90000"/>
              </a:lnSpc>
            </a:pPr>
            <a:r>
              <a:rPr lang="de-DE" dirty="0" smtClean="0"/>
              <a:t>Lizenz</a:t>
            </a:r>
          </a:p>
          <a:p>
            <a:pPr eaLnBrk="1" hangingPunct="1">
              <a:lnSpc>
                <a:spcPct val="90000"/>
              </a:lnSpc>
            </a:pPr>
            <a:r>
              <a:rPr lang="de-DE" dirty="0" smtClean="0"/>
              <a:t>Zielbestimmung</a:t>
            </a: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 smtClean="0"/>
              <a:t>Produkteinsatz/Produktumgebung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 smtClean="0"/>
              <a:t>Funktionale Anforderungen</a:t>
            </a:r>
          </a:p>
          <a:p>
            <a:pPr eaLnBrk="1" hangingPunct="1">
              <a:lnSpc>
                <a:spcPct val="90000"/>
              </a:lnSpc>
            </a:pPr>
            <a:r>
              <a:rPr lang="de-DE" dirty="0" smtClean="0"/>
              <a:t>Produktdaten/Produktleistungen</a:t>
            </a:r>
          </a:p>
          <a:p>
            <a:pPr eaLnBrk="1" hangingPunct="1">
              <a:lnSpc>
                <a:spcPct val="90000"/>
              </a:lnSpc>
            </a:pPr>
            <a:r>
              <a:rPr lang="de-DE" dirty="0" smtClean="0"/>
              <a:t>Nichtfunktionale Anforderungen</a:t>
            </a:r>
          </a:p>
          <a:p>
            <a:pPr eaLnBrk="1" hangingPunct="1">
              <a:lnSpc>
                <a:spcPct val="90000"/>
              </a:lnSpc>
            </a:pPr>
            <a:r>
              <a:rPr lang="de-DE" dirty="0" smtClean="0"/>
              <a:t>Testfälle</a:t>
            </a:r>
          </a:p>
          <a:p>
            <a:pPr eaLnBrk="1" hangingPunct="1">
              <a:lnSpc>
                <a:spcPct val="90000"/>
              </a:lnSpc>
            </a:pPr>
            <a:r>
              <a:rPr lang="de-DE" dirty="0" smtClean="0"/>
              <a:t>Systemmodelle</a:t>
            </a:r>
          </a:p>
          <a:p>
            <a:pPr eaLnBrk="1" hangingPunct="1">
              <a:lnSpc>
                <a:spcPct val="90000"/>
              </a:lnSpc>
            </a:pPr>
            <a:r>
              <a:rPr lang="de-DE" dirty="0" smtClean="0"/>
              <a:t>Benutzungsoberfläche</a:t>
            </a:r>
          </a:p>
          <a:p>
            <a:pPr eaLnBrk="1" hangingPunct="1">
              <a:lnSpc>
                <a:spcPct val="90000"/>
              </a:lnSpc>
            </a:pPr>
            <a:r>
              <a:rPr lang="de-DE" dirty="0" smtClean="0"/>
              <a:t>Spezielle Anforderungen an die Entwicklungsumgebung</a:t>
            </a:r>
          </a:p>
          <a:p>
            <a:pPr eaLnBrk="1" hangingPunct="1">
              <a:lnSpc>
                <a:spcPct val="90000"/>
              </a:lnSpc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Zeitplanung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Zeitliche Einteilung der einzelnen Module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PSE + TSE = 6 ECTS + 2 ECTS = 8 ECTS = 240 Stunden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6 Personen * 240 Stunden =  1440 Personenstunden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Zeitaufteilung der Phasen Entwurf und Implementierung: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9" y="3501008"/>
            <a:ext cx="8751887" cy="20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2564904"/>
            <a:ext cx="6911975" cy="936104"/>
          </a:xfrm>
        </p:spPr>
        <p:txBody>
          <a:bodyPr/>
          <a:lstStyle/>
          <a:p>
            <a:pPr algn="ctr"/>
            <a:r>
              <a:rPr lang="de-DE" sz="3200" dirty="0" smtClean="0">
                <a:latin typeface="+mn-lt"/>
              </a:rPr>
              <a:t/>
            </a:r>
            <a:br>
              <a:rPr lang="de-DE" sz="3200" dirty="0" smtClean="0">
                <a:latin typeface="+mn-lt"/>
              </a:rPr>
            </a:br>
            <a:r>
              <a:rPr lang="de-DE" sz="3200" dirty="0" smtClean="0">
                <a:latin typeface="+mn-lt"/>
              </a:rPr>
              <a:t>Vielen Dank für Ihre Aufmerksamkeit</a:t>
            </a:r>
            <a:endParaRPr lang="de-DE" sz="3200" i="1" dirty="0" smtClean="0"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</p:spTree>
    <p:extLst>
      <p:ext uri="{BB962C8B-B14F-4D97-AF65-F5344CB8AC3E}">
        <p14:creationId xmlns:p14="http://schemas.microsoft.com/office/powerpoint/2010/main" val="11330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Produktübersicht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Das aktuelle Wahlgesetz ist sehr komplex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Direkt-, Überhang-</a:t>
            </a:r>
            <a:r>
              <a:rPr lang="de-DE" dirty="0" smtClean="0"/>
              <a:t>, Ausgleichsmandat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/>
          </a:p>
          <a:p>
            <a:pPr>
              <a:lnSpc>
                <a:spcPct val="90000"/>
              </a:lnSpc>
            </a:pPr>
            <a:r>
              <a:rPr lang="de-DE" dirty="0" smtClean="0"/>
              <a:t>Paradoxe Wahlausgänge sind schwer nachvollziehbar</a:t>
            </a:r>
          </a:p>
          <a:p>
            <a:pPr>
              <a:lnSpc>
                <a:spcPct val="90000"/>
              </a:lnSpc>
            </a:pPr>
            <a:endParaRPr lang="de-DE" dirty="0"/>
          </a:p>
          <a:p>
            <a:pPr>
              <a:lnSpc>
                <a:spcPct val="90000"/>
              </a:lnSpc>
            </a:pPr>
            <a:r>
              <a:rPr lang="de-DE" dirty="0" smtClean="0"/>
              <a:t>Kaum/keine freie Software zur Veranschaulichung dieser Probleme</a:t>
            </a:r>
          </a:p>
          <a:p>
            <a:pPr marL="0" indent="0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</p:spTree>
    <p:extLst>
      <p:ext uri="{BB962C8B-B14F-4D97-AF65-F5344CB8AC3E}">
        <p14:creationId xmlns:p14="http://schemas.microsoft.com/office/powerpoint/2010/main" val="8341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Lizenz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23024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GNU General </a:t>
            </a:r>
            <a:r>
              <a:rPr lang="de-DE" dirty="0"/>
              <a:t>Public </a:t>
            </a:r>
            <a:r>
              <a:rPr lang="de-DE" dirty="0" err="1" smtClean="0"/>
              <a:t>License</a:t>
            </a:r>
            <a:r>
              <a:rPr lang="de-DE" dirty="0" smtClean="0"/>
              <a:t> Version 3 (GPL V3)</a:t>
            </a:r>
          </a:p>
          <a:p>
            <a:pPr marL="0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Garantierte Freiheit:</a:t>
            </a:r>
            <a:endParaRPr lang="de-DE" dirty="0"/>
          </a:p>
          <a:p>
            <a:pPr lvl="1">
              <a:lnSpc>
                <a:spcPct val="90000"/>
              </a:lnSpc>
            </a:pPr>
            <a:r>
              <a:rPr lang="de-DE" dirty="0" smtClean="0"/>
              <a:t>Kostenlos für alle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Jeder darf das Programm ändern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Das Programm bleibt frei für alle</a:t>
            </a:r>
            <a:endParaRPr lang="de-DE" dirty="0"/>
          </a:p>
          <a:p>
            <a:pPr marL="457200" lvl="1" indent="0">
              <a:lnSpc>
                <a:spcPct val="90000"/>
              </a:lnSpc>
              <a:buNone/>
            </a:pPr>
            <a:endParaRPr lang="de-DE" dirty="0"/>
          </a:p>
          <a:p>
            <a:pPr marL="457200" lvl="1" indent="0">
              <a:lnSpc>
                <a:spcPct val="90000"/>
              </a:lnSpc>
              <a:buNone/>
            </a:pPr>
            <a:endParaRPr lang="de-DE" dirty="0"/>
          </a:p>
          <a:p>
            <a:pPr marL="0" indent="0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34" y="4083826"/>
            <a:ext cx="53721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Zielbestimmung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Auswertung der Sitzverteilung nach gesetzlicher Bestimmung</a:t>
            </a:r>
          </a:p>
          <a:p>
            <a:pPr>
              <a:lnSpc>
                <a:spcPct val="90000"/>
              </a:lnSpc>
            </a:pPr>
            <a:r>
              <a:rPr lang="de-DE" dirty="0" smtClean="0"/>
              <a:t>Veranschaulichung der Ergebnisse durch eine grafische Oberfläche</a:t>
            </a:r>
          </a:p>
          <a:p>
            <a:pPr>
              <a:lnSpc>
                <a:spcPct val="90000"/>
              </a:lnSpc>
            </a:pPr>
            <a:r>
              <a:rPr lang="de-DE" dirty="0" smtClean="0"/>
              <a:t>Gegenüberstellung zweier Wahlausgänge</a:t>
            </a:r>
          </a:p>
          <a:p>
            <a:pPr>
              <a:lnSpc>
                <a:spcPct val="90000"/>
              </a:lnSpc>
            </a:pPr>
            <a:r>
              <a:rPr lang="de-DE" dirty="0" smtClean="0"/>
              <a:t>Import/Exportmöglichkeit</a:t>
            </a:r>
          </a:p>
          <a:p>
            <a:pPr>
              <a:lnSpc>
                <a:spcPct val="90000"/>
              </a:lnSpc>
            </a:pPr>
            <a:r>
              <a:rPr lang="de-DE" dirty="0" smtClean="0"/>
              <a:t>Manuelle Änderungen der Wahlergebnisse</a:t>
            </a:r>
            <a:endParaRPr lang="de-DE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</p:spTree>
    <p:extLst>
      <p:ext uri="{BB962C8B-B14F-4D97-AF65-F5344CB8AC3E}">
        <p14:creationId xmlns:p14="http://schemas.microsoft.com/office/powerpoint/2010/main" val="14002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Produkteinsatz/Produktumgebung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/>
              <a:t>Das </a:t>
            </a:r>
            <a:r>
              <a:rPr lang="de-DE" dirty="0" smtClean="0"/>
              <a:t>Programm soll helfen: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Die Wahlausgänge zu simulieren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Das komplexe Wahlsystem nachvollziehen zu können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Bestimmte Sachverhalte zu Verhalten zu veranschaulichen (z.B. negatives Stimmrecht)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Zielgruppen: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Politisch Interessierte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Medien </a:t>
            </a:r>
          </a:p>
          <a:p>
            <a:pPr lvl="1">
              <a:lnSpc>
                <a:spcPct val="90000"/>
              </a:lnSpc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Kein hoher Rechenaufwand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Java Mindestanforderungen</a:t>
            </a:r>
            <a:endParaRPr lang="de-DE" dirty="0"/>
          </a:p>
          <a:p>
            <a:pPr>
              <a:lnSpc>
                <a:spcPct val="90000"/>
              </a:lnSpc>
            </a:pPr>
            <a:endParaRPr lang="de-DE" dirty="0" smtClean="0"/>
          </a:p>
          <a:p>
            <a:pPr>
              <a:lnSpc>
                <a:spcPct val="90000"/>
              </a:lnSpc>
            </a:pPr>
            <a:endParaRPr lang="de-DE" dirty="0"/>
          </a:p>
          <a:p>
            <a:pPr marL="457200" lvl="1" indent="0">
              <a:lnSpc>
                <a:spcPct val="90000"/>
              </a:lnSpc>
              <a:buNone/>
            </a:pPr>
            <a:endParaRPr lang="de-DE" dirty="0"/>
          </a:p>
          <a:p>
            <a:pPr marL="0" indent="0">
              <a:lnSpc>
                <a:spcPct val="90000"/>
              </a:lnSpc>
              <a:buNone/>
            </a:pPr>
            <a:endParaRPr lang="de-DE" dirty="0"/>
          </a:p>
          <a:p>
            <a:pPr>
              <a:lnSpc>
                <a:spcPct val="90000"/>
              </a:lnSpc>
            </a:pPr>
            <a:endParaRPr lang="de-DE" dirty="0"/>
          </a:p>
          <a:p>
            <a:pPr marL="457200" lvl="1" indent="0">
              <a:lnSpc>
                <a:spcPct val="90000"/>
              </a:lnSpc>
              <a:buNone/>
            </a:pPr>
            <a:endParaRPr lang="de-DE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</p:spTree>
    <p:extLst>
      <p:ext uri="{BB962C8B-B14F-4D97-AF65-F5344CB8AC3E}">
        <p14:creationId xmlns:p14="http://schemas.microsoft.com/office/powerpoint/2010/main" val="13819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Funktionelle Anforderungen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Einteilung in drei Bereiche: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Grafische Oberfläche 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Schnittstellen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Datenhaltung und Verarbeitung</a:t>
            </a:r>
            <a:endParaRPr lang="de-DE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</p:spTree>
    <p:extLst>
      <p:ext uri="{BB962C8B-B14F-4D97-AF65-F5344CB8AC3E}">
        <p14:creationId xmlns:p14="http://schemas.microsoft.com/office/powerpoint/2010/main" val="7426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Funktionelle Anforderungen</a:t>
            </a:r>
            <a:br>
              <a:rPr lang="de-DE" dirty="0" smtClean="0"/>
            </a:br>
            <a:r>
              <a:rPr lang="de-DE" sz="2000" dirty="0" smtClean="0"/>
              <a:t>Grafische Oberfläche</a:t>
            </a: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Veranschaulichung der Wahlergebnisse: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Bundesansicht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Landesansicht 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Wahlkreisansicht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Vergleichsfenster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Darstellung durch Diagramme und Tabellen</a:t>
            </a:r>
          </a:p>
          <a:p>
            <a:pPr marL="0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/>
              <a:t>Interaktion mit dem Benutzer</a:t>
            </a:r>
          </a:p>
          <a:p>
            <a:pPr>
              <a:lnSpc>
                <a:spcPct val="90000"/>
              </a:lnSpc>
            </a:pPr>
            <a:endParaRPr lang="de-DE" dirty="0" smtClean="0"/>
          </a:p>
          <a:p>
            <a:pPr>
              <a:lnSpc>
                <a:spcPct val="90000"/>
              </a:lnSpc>
            </a:pPr>
            <a:endParaRPr lang="de-DE" dirty="0" smtClean="0"/>
          </a:p>
          <a:p>
            <a:pPr marL="0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</p:spTree>
    <p:extLst>
      <p:ext uri="{BB962C8B-B14F-4D97-AF65-F5344CB8AC3E}">
        <p14:creationId xmlns:p14="http://schemas.microsoft.com/office/powerpoint/2010/main" val="26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535036"/>
            <a:ext cx="6911975" cy="561975"/>
          </a:xfrm>
        </p:spPr>
        <p:txBody>
          <a:bodyPr/>
          <a:lstStyle/>
          <a:p>
            <a:r>
              <a:rPr lang="de-DE" dirty="0" smtClean="0"/>
              <a:t>Funktionelle Anforderungen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Schnittstellen</a:t>
            </a:r>
            <a:endParaRPr lang="de-DE" sz="2000" i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Laden von Wahlergebnissen: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.</a:t>
            </a:r>
            <a:r>
              <a:rPr lang="de-DE" dirty="0" err="1" smtClean="0"/>
              <a:t>csv</a:t>
            </a:r>
            <a:r>
              <a:rPr lang="de-DE" dirty="0" smtClean="0"/>
              <a:t>-Datei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Format muss den .</a:t>
            </a:r>
            <a:r>
              <a:rPr lang="de-DE" dirty="0" err="1" smtClean="0"/>
              <a:t>csv</a:t>
            </a:r>
            <a:r>
              <a:rPr lang="de-DE" dirty="0" smtClean="0"/>
              <a:t>-Dateien der Bundeswahlleiter-Website entsprechen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de-DE" dirty="0" smtClean="0"/>
          </a:p>
          <a:p>
            <a:pPr>
              <a:lnSpc>
                <a:spcPct val="90000"/>
              </a:lnSpc>
            </a:pPr>
            <a:r>
              <a:rPr lang="de-DE" dirty="0" smtClean="0"/>
              <a:t>Speichern von Wahlergebnissen:</a:t>
            </a:r>
          </a:p>
          <a:p>
            <a:pPr lvl="1">
              <a:lnSpc>
                <a:spcPct val="90000"/>
              </a:lnSpc>
            </a:pPr>
            <a:r>
              <a:rPr lang="de-DE" dirty="0" smtClean="0"/>
              <a:t>Als .</a:t>
            </a:r>
            <a:r>
              <a:rPr lang="de-DE" dirty="0" err="1" smtClean="0"/>
              <a:t>csv</a:t>
            </a:r>
            <a:r>
              <a:rPr lang="de-DE" dirty="0" smtClean="0"/>
              <a:t>-Datei im gleichen Format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396038"/>
            <a:ext cx="2664296" cy="34294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" y="6370638"/>
            <a:ext cx="729325" cy="342948"/>
          </a:xfrm>
          <a:prstGeom prst="rect">
            <a:avLst/>
          </a:prstGeom>
        </p:spPr>
      </p:pic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00579" y="6454775"/>
            <a:ext cx="4176712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dirty="0"/>
              <a:t>Mandatsverteilung für den Deutschen Bundestag: Gruppe 1</a:t>
            </a:r>
          </a:p>
        </p:txBody>
      </p:sp>
    </p:spTree>
    <p:extLst>
      <p:ext uri="{BB962C8B-B14F-4D97-AF65-F5344CB8AC3E}">
        <p14:creationId xmlns:p14="http://schemas.microsoft.com/office/powerpoint/2010/main" val="40447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olien_pp [Schreibgeschützt] [Kompatibilitätsmodus]" id="{A97D2AAD-FA0B-47A5-8960-DE56C748A65F}" vid="{1A47008F-681F-4BC8-A0B7-D759088C8F29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folien_pp</Template>
  <TotalTime>0</TotalTime>
  <Words>558</Words>
  <Application>Microsoft Office PowerPoint</Application>
  <PresentationFormat>Bildschirmpräsentation (4:3)</PresentationFormat>
  <Paragraphs>176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3" baseType="lpstr">
      <vt:lpstr>Arial</vt:lpstr>
      <vt:lpstr>Standarddesign</vt:lpstr>
      <vt:lpstr>Mandatsverteilung für den Deutschen Bundestag</vt:lpstr>
      <vt:lpstr>Übersicht  </vt:lpstr>
      <vt:lpstr>Produktübersicht </vt:lpstr>
      <vt:lpstr>Lizenz </vt:lpstr>
      <vt:lpstr>Zielbestimmung </vt:lpstr>
      <vt:lpstr>Produkteinsatz/Produktumgebung </vt:lpstr>
      <vt:lpstr>Funktionelle Anforderungen </vt:lpstr>
      <vt:lpstr>Funktionelle Anforderungen Grafische Oberfläche</vt:lpstr>
      <vt:lpstr>Funktionelle Anforderungen Schnittstellen</vt:lpstr>
      <vt:lpstr>Funktionelle Anforderungen Datenhaltung und Verarbeitung</vt:lpstr>
      <vt:lpstr>Produktdaten/Produktleistungen </vt:lpstr>
      <vt:lpstr>Nichtfunktionale Anforderungen/ Qualitätsanforderungen</vt:lpstr>
      <vt:lpstr>Testfälle </vt:lpstr>
      <vt:lpstr>Systemmodelle </vt:lpstr>
      <vt:lpstr>Benutzungsoberfläche Bundesansicht</vt:lpstr>
      <vt:lpstr>Benutzungsoberfläche Landesansicht</vt:lpstr>
      <vt:lpstr>Benutzungsoberfläche Wahlkreisansicht</vt:lpstr>
      <vt:lpstr>Benutzungsoberfläche Vergleichsfenster</vt:lpstr>
      <vt:lpstr>Spezielle Anforderungen an die Entwicklungsumgebung</vt:lpstr>
      <vt:lpstr>Zeitplanung </vt:lpstr>
      <vt:lpstr> 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Mandatsverteilung für den Deutschen Bundestag</dc:title>
  <dc:creator>Nick V.</dc:creator>
  <cp:lastModifiedBy>Nick</cp:lastModifiedBy>
  <cp:revision>30</cp:revision>
  <dcterms:created xsi:type="dcterms:W3CDTF">2013-11-20T15:29:26Z</dcterms:created>
  <dcterms:modified xsi:type="dcterms:W3CDTF">2013-11-21T10:43:28Z</dcterms:modified>
</cp:coreProperties>
</file>