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2626-9AE3-40BE-B596-227D9E49A294}" type="datetimeFigureOut">
              <a:rPr lang="ru-RU" smtClean="0"/>
              <a:t>11.02.2014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76C-2701-47BA-98D4-46666DB22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07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2626-9AE3-40BE-B596-227D9E49A294}" type="datetimeFigureOut">
              <a:rPr lang="ru-RU" smtClean="0"/>
              <a:t>11.02.2014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76C-2701-47BA-98D4-46666DB22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69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2626-9AE3-40BE-B596-227D9E49A294}" type="datetimeFigureOut">
              <a:rPr lang="ru-RU" smtClean="0"/>
              <a:t>11.02.2014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76C-2701-47BA-98D4-46666DB22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2626-9AE3-40BE-B596-227D9E49A294}" type="datetimeFigureOut">
              <a:rPr lang="ru-RU" smtClean="0"/>
              <a:t>11.02.2014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76C-2701-47BA-98D4-46666DB22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3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2626-9AE3-40BE-B596-227D9E49A294}" type="datetimeFigureOut">
              <a:rPr lang="ru-RU" smtClean="0"/>
              <a:t>11.02.2014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76C-2701-47BA-98D4-46666DB22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05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2626-9AE3-40BE-B596-227D9E49A294}" type="datetimeFigureOut">
              <a:rPr lang="ru-RU" smtClean="0"/>
              <a:t>11.02.2014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76C-2701-47BA-98D4-46666DB22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98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2626-9AE3-40BE-B596-227D9E49A294}" type="datetimeFigureOut">
              <a:rPr lang="ru-RU" smtClean="0"/>
              <a:t>11.02.2014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76C-2701-47BA-98D4-46666DB22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3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2626-9AE3-40BE-B596-227D9E49A294}" type="datetimeFigureOut">
              <a:rPr lang="ru-RU" smtClean="0"/>
              <a:t>11.02.2014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76C-2701-47BA-98D4-46666DB22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8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2626-9AE3-40BE-B596-227D9E49A294}" type="datetimeFigureOut">
              <a:rPr lang="ru-RU" smtClean="0"/>
              <a:t>11.02.2014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76C-2701-47BA-98D4-46666DB22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98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2626-9AE3-40BE-B596-227D9E49A294}" type="datetimeFigureOut">
              <a:rPr lang="ru-RU" smtClean="0"/>
              <a:t>11.02.2014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76C-2701-47BA-98D4-46666DB22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70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2626-9AE3-40BE-B596-227D9E49A294}" type="datetimeFigureOut">
              <a:rPr lang="ru-RU" smtClean="0"/>
              <a:t>11.02.2014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76C-2701-47BA-98D4-46666DB22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23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F2626-9AE3-40BE-B596-227D9E49A294}" type="datetimeFigureOut">
              <a:rPr lang="ru-RU" smtClean="0"/>
              <a:t>11.02.2014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D776C-2701-47BA-98D4-46666DB22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38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ymfony.com/" TargetMode="External"/><Relationship Id="rId2" Type="http://schemas.openxmlformats.org/officeDocument/2006/relationships/hyperlink" Target="https://github.com/smoly-kuzst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ymfony-gu.ru/documentation/ru/htm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1%D0%BF%D0%B8%D1%81%D0%BE%D0%BA_%D0%BA%D0%BE%D0%B4%D0%BE%D0%B2_%D1%81%D0%BE%D1%81%D1%82%D0%BE%D1%8F%D0%BD%D0%B8%D1%8F_HTTP#2xx" TargetMode="External"/><Relationship Id="rId2" Type="http://schemas.openxmlformats.org/officeDocument/2006/relationships/hyperlink" Target="http://ru.wikipedia.org/wiki/%D0%A1%D0%BF%D0%B8%D1%81%D0%BE%D0%BA_%D0%BA%D0%BE%D0%B4%D0%BE%D0%B2_%D1%81%D0%BE%D1%81%D1%82%D0%BE%D1%8F%D0%BD%D0%B8%D1%8F_HTTP#1x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iki/%D0%A1%D0%BF%D0%B8%D1%81%D0%BE%D0%BA_%D0%BA%D0%BE%D0%B4%D0%BE%D0%B2_%D1%81%D0%BE%D1%81%D1%82%D0%BE%D1%8F%D0%BD%D0%B8%D1%8F_HTTP#5xx" TargetMode="External"/><Relationship Id="rId5" Type="http://schemas.openxmlformats.org/officeDocument/2006/relationships/hyperlink" Target="http://ru.wikipedia.org/wiki/%D0%A1%D0%BF%D0%B8%D1%81%D0%BE%D0%BA_%D0%BA%D0%BE%D0%B4%D0%BE%D0%B2_%D1%81%D0%BE%D1%81%D1%82%D0%BE%D1%8F%D0%BD%D0%B8%D1%8F_HTTP#4xx" TargetMode="External"/><Relationship Id="rId4" Type="http://schemas.openxmlformats.org/officeDocument/2006/relationships/hyperlink" Target="http://ru.wikipedia.org/wiki/%D0%A1%D0%BF%D0%B8%D1%81%D0%BE%D0%BA_%D0%BA%D0%BE%D0%B4%D0%BE%D0%B2_%D1%81%D0%BE%D1%81%D1%82%D0%BE%D1%8F%D0%BD%D0%B8%D1%8F_HTTP#3x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1%D0%BF%D0%B8%D1%81%D0%BE%D0%BA_%D0%B7%D0%B0%D0%B3%D0%BE%D0%BB%D0%BE%D0%B2%D0%BA%D0%BE%D0%B2_HTTP#.D0.97.D0.B0.D0.B3.D0.BE.D0.BB.D0.BE.D0.B2.D0.BA.D0.B8_.D0.B7.D0.B0.D0.BF.D1.80.D0.BE.D1.81.D0.B0" TargetMode="External"/><Relationship Id="rId2" Type="http://schemas.openxmlformats.org/officeDocument/2006/relationships/hyperlink" Target="http://ru.wikipedia.org/wiki/%D0%A1%D0%BF%D0%B8%D1%81%D0%BE%D0%BA_%D0%B7%D0%B0%D0%B3%D0%BE%D0%BB%D0%BE%D0%B2%D0%BA%D0%BE%D0%B2_HTTP#.D0.9E.D1.81.D0.BD.D0.BE.D0.B2.D0.BD.D1.8B.D0.B5_.D0.B7.D0.B0.D0.B3.D0.BE.D0.BB.D0.BE.D0.B2.D0.BA.D0.B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u.wikipedia.org/wiki/%D0%A1%D0%BF%D0%B8%D1%81%D0%BE%D0%BA_%D0%B7%D0%B0%D0%B3%D0%BE%D0%BB%D0%BE%D0%B2%D0%BA%D0%BE%D0%B2_HTTP#.D0.97.D0.B0.D0.B3.D0.BE.D0.BB.D0.BE.D0.B2.D0.BA.D0.B8_.D1.81.D1.83.D1.89.D0.BD.D0.BE.D1.81.D1.82.D0.B8" TargetMode="External"/><Relationship Id="rId4" Type="http://schemas.openxmlformats.org/officeDocument/2006/relationships/hyperlink" Target="http://ru.wikipedia.org/wiki/%D0%A1%D0%BF%D0%B8%D1%81%D0%BE%D0%BA_%D0%B7%D0%B0%D0%B3%D0%BE%D0%BB%D0%BE%D0%B2%D0%BA%D0%BE%D0%B2_HTTP#.D0.97.D0.B0.D0.B3.D0.BE.D0.BB.D0.BE.D0.B2.D0.BA.D0.B8_.D0.BE.D1.82.D0.B2.D0.B5.D1.82.D0.B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Интернет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Андрей Владимирович</a:t>
            </a:r>
          </a:p>
          <a:p>
            <a:r>
              <a:rPr lang="ru-RU" dirty="0" err="1" smtClean="0"/>
              <a:t>Смольянинов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47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Пример блога на чистом </a:t>
            </a:r>
            <a:r>
              <a:rPr lang="en-US" altLang="ru-RU" smtClean="0"/>
              <a:t>PHP</a:t>
            </a:r>
            <a:endParaRPr lang="ru-RU" altLang="ru-RU" smtClean="0"/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125538"/>
            <a:ext cx="5616575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12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Почему же это плохо</a:t>
            </a:r>
            <a:r>
              <a:rPr lang="en-US" altLang="ru-RU" dirty="0" smtClean="0"/>
              <a:t>?</a:t>
            </a:r>
            <a:endParaRPr lang="ru-RU" altLang="ru-RU" dirty="0" smtClean="0"/>
          </a:p>
        </p:txBody>
      </p:sp>
      <p:sp>
        <p:nvSpPr>
          <p:cNvPr id="409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Спагетти-код</a:t>
            </a:r>
          </a:p>
          <a:p>
            <a:r>
              <a:rPr lang="ru-RU" altLang="ru-RU" smtClean="0"/>
              <a:t>Невозможность повторного использования кода</a:t>
            </a:r>
          </a:p>
          <a:p>
            <a:r>
              <a:rPr lang="ru-RU" altLang="ru-RU" smtClean="0"/>
              <a:t>Плохая масштабируемость</a:t>
            </a:r>
          </a:p>
          <a:p>
            <a:r>
              <a:rPr lang="ru-RU" altLang="ru-RU" smtClean="0"/>
              <a:t>Привязанность к определённой СУБД</a:t>
            </a:r>
          </a:p>
          <a:p>
            <a:r>
              <a:rPr lang="ru-RU" altLang="ru-RU" smtClean="0"/>
              <a:t>Плохая 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31772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Преимущества </a:t>
            </a:r>
            <a:r>
              <a:rPr lang="en-US" altLang="ru-RU" smtClean="0"/>
              <a:t>Framework’</a:t>
            </a:r>
            <a:r>
              <a:rPr lang="ru-RU" altLang="ru-RU" smtClean="0"/>
              <a:t>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Избавляет от реализации рутинных операций (работа с БД, авторизация, </a:t>
            </a:r>
            <a:r>
              <a:rPr lang="ru-RU" dirty="0" err="1" smtClean="0"/>
              <a:t>валидация</a:t>
            </a:r>
            <a:r>
              <a:rPr lang="ru-RU" dirty="0" smtClean="0"/>
              <a:t> форм, распределение прав доступа и т. д)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Заставляет придерживаться стандартов кодирования, возможность доработки проекта сторонними специалистами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Изучение </a:t>
            </a:r>
            <a:r>
              <a:rPr lang="en-US" dirty="0" smtClean="0"/>
              <a:t>best practice </a:t>
            </a:r>
            <a:r>
              <a:rPr lang="ru-RU" dirty="0" smtClean="0"/>
              <a:t>и шаблонов проектирования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Возможность расширения или переопределения необходимого функционала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Нет строгой привязанности к архитектуре, как в случае с </a:t>
            </a:r>
            <a:r>
              <a:rPr lang="en-US" dirty="0" smtClean="0"/>
              <a:t>CMS</a:t>
            </a:r>
            <a:endParaRPr lang="ru-RU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Обработка исключительных ситуаций, </a:t>
            </a:r>
            <a:r>
              <a:rPr lang="ru-RU" dirty="0" err="1" smtClean="0"/>
              <a:t>логгирование</a:t>
            </a:r>
            <a:r>
              <a:rPr lang="ru-RU" dirty="0" smtClean="0"/>
              <a:t>, поддержка </a:t>
            </a:r>
            <a:r>
              <a:rPr lang="en-US" dirty="0" smtClean="0"/>
              <a:t>unit-</a:t>
            </a:r>
            <a:r>
              <a:rPr lang="ru-RU" dirty="0" smtClean="0"/>
              <a:t>тестирования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6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Model-View-Controller</a:t>
            </a:r>
            <a:endParaRPr lang="ru-RU" alt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40067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Model(</a:t>
            </a:r>
            <a:r>
              <a:rPr lang="ru-RU" dirty="0" smtClean="0"/>
              <a:t>модель</a:t>
            </a:r>
            <a:r>
              <a:rPr lang="en-US" dirty="0" smtClean="0"/>
              <a:t>)</a:t>
            </a:r>
            <a:r>
              <a:rPr lang="ru-RU" dirty="0" smtClean="0"/>
              <a:t>- отвечает за данные и бизнес логику приложения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View</a:t>
            </a:r>
            <a:r>
              <a:rPr lang="ru-RU" dirty="0" smtClean="0"/>
              <a:t>(представление)- отвечает за вывод информации в необходимом виде </a:t>
            </a:r>
            <a:r>
              <a:rPr lang="en-US" dirty="0" smtClean="0"/>
              <a:t>(</a:t>
            </a:r>
            <a:r>
              <a:rPr lang="ru-RU" dirty="0" smtClean="0"/>
              <a:t>например </a:t>
            </a:r>
            <a:r>
              <a:rPr lang="en-US" dirty="0" smtClean="0"/>
              <a:t>html, 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Controller (</a:t>
            </a:r>
            <a:r>
              <a:rPr lang="ru-RU" dirty="0" smtClean="0"/>
              <a:t>Контроллер</a:t>
            </a:r>
            <a:r>
              <a:rPr lang="en-US" dirty="0" smtClean="0"/>
              <a:t>)</a:t>
            </a:r>
            <a:endParaRPr lang="ru-RU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ru-RU" dirty="0" smtClean="0"/>
              <a:t> Обрабатывает пользовательский ввод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ru-RU" dirty="0" smtClean="0"/>
              <a:t>Изменяет состояние модели, передаёт в неё данные, введённые пользователем, получает данные из модели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ru-RU" dirty="0" smtClean="0"/>
              <a:t>Передаёт данные представлению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ru-RU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1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Архитектура </a:t>
            </a:r>
            <a:r>
              <a:rPr lang="en-US" altLang="ru-RU" smtClean="0"/>
              <a:t>MVC</a:t>
            </a:r>
            <a:endParaRPr lang="ru-RU" altLang="ru-RU" smtClean="0"/>
          </a:p>
        </p:txBody>
      </p:sp>
      <p:sp>
        <p:nvSpPr>
          <p:cNvPr id="4" name="Овал 3"/>
          <p:cNvSpPr/>
          <p:nvPr/>
        </p:nvSpPr>
        <p:spPr>
          <a:xfrm>
            <a:off x="611188" y="3848100"/>
            <a:ext cx="1152525" cy="1042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Client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908175" y="4368800"/>
            <a:ext cx="863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2916238" y="3973513"/>
            <a:ext cx="2376487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Dispatcher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5364163" y="4354513"/>
            <a:ext cx="863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6300788" y="3973513"/>
            <a:ext cx="2232025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Controller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6300788" y="1989138"/>
            <a:ext cx="2159000" cy="1008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7092950" y="3079750"/>
            <a:ext cx="0" cy="776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8027988" y="3070225"/>
            <a:ext cx="0" cy="768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Равнобедренный треугольник 27"/>
          <p:cNvSpPr/>
          <p:nvPr/>
        </p:nvSpPr>
        <p:spPr>
          <a:xfrm>
            <a:off x="3276600" y="1881188"/>
            <a:ext cx="1871663" cy="12239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View</a:t>
            </a:r>
            <a:endParaRPr lang="ru-RU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 flipH="1" flipV="1">
            <a:off x="4932363" y="2708275"/>
            <a:ext cx="1943100" cy="11398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1547813" y="2420938"/>
            <a:ext cx="2160587" cy="14192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2" name="TextBox 38"/>
          <p:cNvSpPr txBox="1">
            <a:spLocks noChangeArrowheads="1"/>
          </p:cNvSpPr>
          <p:nvPr/>
        </p:nvSpPr>
        <p:spPr bwMode="auto">
          <a:xfrm>
            <a:off x="2068513" y="3619500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ru-RU" sz="4000">
                <a:solidFill>
                  <a:srgbClr val="00B050"/>
                </a:solidFill>
              </a:rPr>
              <a:t>1</a:t>
            </a:r>
            <a:endParaRPr lang="ru-RU" altLang="ru-RU" sz="4000">
              <a:solidFill>
                <a:srgbClr val="00B050"/>
              </a:solidFill>
            </a:endParaRPr>
          </a:p>
        </p:txBody>
      </p:sp>
      <p:sp>
        <p:nvSpPr>
          <p:cNvPr id="7183" name="TextBox 39"/>
          <p:cNvSpPr txBox="1">
            <a:spLocks noChangeArrowheads="1"/>
          </p:cNvSpPr>
          <p:nvPr/>
        </p:nvSpPr>
        <p:spPr bwMode="auto">
          <a:xfrm>
            <a:off x="5459413" y="3497263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ru-RU" sz="4000">
                <a:solidFill>
                  <a:srgbClr val="00B050"/>
                </a:solidFill>
              </a:rPr>
              <a:t>2</a:t>
            </a:r>
            <a:endParaRPr lang="ru-RU" altLang="ru-RU" sz="4000">
              <a:solidFill>
                <a:srgbClr val="00B050"/>
              </a:solidFill>
            </a:endParaRPr>
          </a:p>
        </p:txBody>
      </p:sp>
      <p:sp>
        <p:nvSpPr>
          <p:cNvPr id="7184" name="Объект 15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endParaRPr lang="ru-RU" altLang="ru-RU" sz="3200">
              <a:solidFill>
                <a:srgbClr val="00B050"/>
              </a:solidFill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ru-RU" altLang="ru-RU" sz="3200"/>
          </a:p>
        </p:txBody>
      </p:sp>
      <p:sp>
        <p:nvSpPr>
          <p:cNvPr id="7185" name="TextBox 46"/>
          <p:cNvSpPr txBox="1">
            <a:spLocks noChangeArrowheads="1"/>
          </p:cNvSpPr>
          <p:nvPr/>
        </p:nvSpPr>
        <p:spPr bwMode="auto">
          <a:xfrm flipH="1">
            <a:off x="8183563" y="3119438"/>
            <a:ext cx="133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ru-RU" sz="4000">
                <a:solidFill>
                  <a:srgbClr val="00B050"/>
                </a:solidFill>
              </a:rPr>
              <a:t>3</a:t>
            </a:r>
            <a:endParaRPr lang="ru-RU" altLang="ru-RU" sz="4000">
              <a:solidFill>
                <a:srgbClr val="00B050"/>
              </a:solidFill>
            </a:endParaRPr>
          </a:p>
        </p:txBody>
      </p:sp>
      <p:sp>
        <p:nvSpPr>
          <p:cNvPr id="7186" name="TextBox 47"/>
          <p:cNvSpPr txBox="1">
            <a:spLocks noChangeArrowheads="1"/>
          </p:cNvSpPr>
          <p:nvPr/>
        </p:nvSpPr>
        <p:spPr bwMode="auto">
          <a:xfrm>
            <a:off x="7329488" y="3128963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ru-RU" sz="4000">
                <a:solidFill>
                  <a:srgbClr val="00B050"/>
                </a:solidFill>
              </a:rPr>
              <a:t>4</a:t>
            </a:r>
            <a:endParaRPr lang="ru-RU" altLang="ru-RU" sz="4000">
              <a:solidFill>
                <a:srgbClr val="00B050"/>
              </a:solidFill>
            </a:endParaRPr>
          </a:p>
        </p:txBody>
      </p:sp>
      <p:sp>
        <p:nvSpPr>
          <p:cNvPr id="7187" name="TextBox 48"/>
          <p:cNvSpPr txBox="1">
            <a:spLocks noChangeArrowheads="1"/>
          </p:cNvSpPr>
          <p:nvPr/>
        </p:nvSpPr>
        <p:spPr bwMode="auto">
          <a:xfrm>
            <a:off x="5573713" y="2371725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ru-RU" sz="4000">
                <a:solidFill>
                  <a:srgbClr val="00B050"/>
                </a:solidFill>
              </a:rPr>
              <a:t>5</a:t>
            </a:r>
            <a:endParaRPr lang="ru-RU" altLang="ru-RU" sz="4000">
              <a:solidFill>
                <a:srgbClr val="00B050"/>
              </a:solidFill>
            </a:endParaRPr>
          </a:p>
        </p:txBody>
      </p:sp>
      <p:sp>
        <p:nvSpPr>
          <p:cNvPr id="7188" name="TextBox 49"/>
          <p:cNvSpPr txBox="1">
            <a:spLocks noChangeArrowheads="1"/>
          </p:cNvSpPr>
          <p:nvPr/>
        </p:nvSpPr>
        <p:spPr bwMode="auto">
          <a:xfrm>
            <a:off x="2182813" y="2312988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ru-RU" sz="4000">
                <a:solidFill>
                  <a:srgbClr val="00B050"/>
                </a:solidFill>
              </a:rPr>
              <a:t>6</a:t>
            </a:r>
            <a:endParaRPr lang="ru-RU" altLang="ru-RU" sz="40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Маршрутизация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871663"/>
            <a:ext cx="9001125" cy="355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2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блога в терминах </a:t>
            </a:r>
            <a:r>
              <a:rPr lang="en-US" dirty="0" smtClean="0"/>
              <a:t>MVC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0473"/>
            <a:ext cx="8028384" cy="485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6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/>
              <a:t>MVC </a:t>
            </a:r>
            <a:r>
              <a:rPr lang="ru-RU" altLang="ru-RU" dirty="0" smtClean="0"/>
              <a:t>(</a:t>
            </a:r>
            <a:r>
              <a:rPr lang="en-US" altLang="ru-RU" dirty="0" smtClean="0"/>
              <a:t>Model-View-Control</a:t>
            </a:r>
            <a:r>
              <a:rPr lang="ru-RU" altLang="ru-RU" dirty="0" smtClean="0"/>
              <a:t>)</a:t>
            </a:r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 smtClean="0"/>
              <a:t>Разделение бизнес-логики и представления данных</a:t>
            </a:r>
          </a:p>
          <a:p>
            <a:r>
              <a:rPr lang="ru-RU" altLang="ru-RU" dirty="0" smtClean="0"/>
              <a:t>Отделение работы программиста от работы верстальщика и дизайнера</a:t>
            </a:r>
          </a:p>
          <a:p>
            <a:r>
              <a:rPr lang="ru-RU" altLang="ru-RU" dirty="0" smtClean="0"/>
              <a:t>Возможность повторного использования кода</a:t>
            </a:r>
          </a:p>
        </p:txBody>
      </p:sp>
    </p:spTree>
    <p:extLst>
      <p:ext uri="{BB962C8B-B14F-4D97-AF65-F5344CB8AC3E}">
        <p14:creationId xmlns:p14="http://schemas.microsoft.com/office/powerpoint/2010/main" val="4219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</a:t>
            </a:r>
            <a:r>
              <a:rPr lang="en-US" dirty="0" smtClean="0"/>
              <a:t>Symfony2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Система </a:t>
            </a:r>
            <a:r>
              <a:rPr lang="ru-RU" dirty="0" err="1" smtClean="0"/>
              <a:t>бандлов</a:t>
            </a:r>
            <a:r>
              <a:rPr lang="ru-RU" dirty="0" smtClean="0"/>
              <a:t> </a:t>
            </a:r>
            <a:r>
              <a:rPr lang="en-US" dirty="0" smtClean="0"/>
              <a:t>(bundles)</a:t>
            </a:r>
            <a:endParaRPr lang="ru-RU" dirty="0" smtClean="0"/>
          </a:p>
          <a:p>
            <a:r>
              <a:rPr lang="ru-RU" dirty="0" smtClean="0"/>
              <a:t>Встроенная поддержка </a:t>
            </a:r>
            <a:r>
              <a:rPr lang="en-US" dirty="0" smtClean="0"/>
              <a:t>Composer</a:t>
            </a:r>
            <a:endParaRPr lang="ru-RU" dirty="0" smtClean="0"/>
          </a:p>
          <a:p>
            <a:r>
              <a:rPr lang="ru-RU" dirty="0" smtClean="0"/>
              <a:t>Утилиты командной строки</a:t>
            </a:r>
          </a:p>
          <a:p>
            <a:r>
              <a:rPr lang="ru-RU" dirty="0" smtClean="0"/>
              <a:t>Встроенная система отладки</a:t>
            </a:r>
            <a:endParaRPr lang="en-US" dirty="0" smtClean="0"/>
          </a:p>
          <a:p>
            <a:r>
              <a:rPr lang="ru-RU" dirty="0" smtClean="0"/>
              <a:t>Поддержка парадигмы </a:t>
            </a:r>
            <a:r>
              <a:rPr lang="en-US" dirty="0" smtClean="0"/>
              <a:t>MVC</a:t>
            </a:r>
            <a:endParaRPr lang="ru-RU" dirty="0" smtClean="0"/>
          </a:p>
          <a:p>
            <a:r>
              <a:rPr lang="ru-RU" dirty="0" smtClean="0"/>
              <a:t>Объектно-реляционная модель (</a:t>
            </a:r>
            <a:r>
              <a:rPr lang="en-US" dirty="0" smtClean="0"/>
              <a:t>ORM</a:t>
            </a:r>
            <a:r>
              <a:rPr lang="ru-RU" dirty="0" smtClean="0"/>
              <a:t>)</a:t>
            </a:r>
            <a:endParaRPr lang="ru-RU" dirty="0"/>
          </a:p>
          <a:p>
            <a:r>
              <a:rPr lang="en-US" dirty="0" smtClean="0"/>
              <a:t>Dependency Injection </a:t>
            </a:r>
            <a:r>
              <a:rPr lang="ru-RU" dirty="0" smtClean="0"/>
              <a:t>и сервисы </a:t>
            </a:r>
            <a:r>
              <a:rPr lang="en-US" dirty="0" smtClean="0"/>
              <a:t>(</a:t>
            </a:r>
            <a:r>
              <a:rPr lang="en-US" dirty="0" err="1" smtClean="0"/>
              <a:t>serveices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Менеджер событий</a:t>
            </a:r>
            <a:endParaRPr lang="en-US" dirty="0" smtClean="0"/>
          </a:p>
          <a:p>
            <a:r>
              <a:rPr lang="ru-RU" dirty="0" err="1" smtClean="0"/>
              <a:t>Шаблонизатор</a:t>
            </a:r>
            <a:r>
              <a:rPr lang="ru-RU" dirty="0" smtClean="0"/>
              <a:t> </a:t>
            </a:r>
            <a:r>
              <a:rPr lang="en-US" dirty="0" smtClean="0"/>
              <a:t>twig</a:t>
            </a:r>
            <a:endParaRPr lang="ru-RU" dirty="0" smtClean="0"/>
          </a:p>
          <a:p>
            <a:r>
              <a:rPr lang="ru-RU" dirty="0" smtClean="0"/>
              <a:t>Работа с формами</a:t>
            </a:r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437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</a:t>
            </a:r>
            <a:r>
              <a:rPr lang="ru-RU" dirty="0" err="1" smtClean="0"/>
              <a:t>Бандла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Контроллер </a:t>
            </a:r>
            <a:r>
              <a:rPr lang="en-US" dirty="0" smtClean="0"/>
              <a:t>(Controller)</a:t>
            </a:r>
            <a:endParaRPr lang="ru-RU" dirty="0" smtClean="0"/>
          </a:p>
          <a:p>
            <a:r>
              <a:rPr lang="ru-RU" dirty="0" smtClean="0"/>
              <a:t>Представление</a:t>
            </a:r>
            <a:r>
              <a:rPr lang="en-US" dirty="0" smtClean="0"/>
              <a:t> (View)</a:t>
            </a:r>
            <a:endParaRPr lang="ru-RU" dirty="0" smtClean="0"/>
          </a:p>
          <a:p>
            <a:r>
              <a:rPr lang="ru-RU" dirty="0" smtClean="0"/>
              <a:t>Модель</a:t>
            </a:r>
            <a:r>
              <a:rPr lang="en-US" dirty="0" smtClean="0"/>
              <a:t> (Model)</a:t>
            </a:r>
          </a:p>
          <a:p>
            <a:r>
              <a:rPr lang="ru-RU" dirty="0" smtClean="0"/>
              <a:t>Сущности предметной области </a:t>
            </a:r>
            <a:r>
              <a:rPr lang="en-US" dirty="0" smtClean="0"/>
              <a:t>(Entity)</a:t>
            </a:r>
            <a:endParaRPr lang="ru-RU" dirty="0" smtClean="0"/>
          </a:p>
          <a:p>
            <a:r>
              <a:rPr lang="ru-RU" dirty="0" smtClean="0"/>
              <a:t>Сервисный слой </a:t>
            </a:r>
            <a:r>
              <a:rPr lang="en-US" dirty="0" smtClean="0"/>
              <a:t>(Business Layer)</a:t>
            </a:r>
          </a:p>
          <a:p>
            <a:r>
              <a:rPr lang="ru-RU" dirty="0" smtClean="0"/>
              <a:t>Сервисы</a:t>
            </a:r>
            <a:endParaRPr lang="en-US" dirty="0" smtClean="0"/>
          </a:p>
          <a:p>
            <a:r>
              <a:rPr lang="ru-RU" dirty="0" err="1" smtClean="0"/>
              <a:t>Конфиги</a:t>
            </a:r>
            <a:r>
              <a:rPr lang="ru-RU" dirty="0" smtClean="0"/>
              <a:t> маршрутизации</a:t>
            </a:r>
          </a:p>
          <a:p>
            <a:r>
              <a:rPr lang="ru-RU" dirty="0" smtClean="0"/>
              <a:t>Обработчики событий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14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веб-приложения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Добавление, редактирование, удаление и чтение данных </a:t>
            </a:r>
            <a:r>
              <a:rPr lang="en-US" dirty="0" smtClean="0"/>
              <a:t>(CRUD)</a:t>
            </a:r>
          </a:p>
          <a:p>
            <a:r>
              <a:rPr lang="ru-RU" dirty="0" smtClean="0"/>
              <a:t>Представление информации в различном виде</a:t>
            </a:r>
          </a:p>
          <a:p>
            <a:r>
              <a:rPr lang="ru-RU" dirty="0" smtClean="0"/>
              <a:t>Обработка информации</a:t>
            </a:r>
          </a:p>
          <a:p>
            <a:r>
              <a:rPr lang="ru-RU" dirty="0" smtClean="0"/>
              <a:t>Реализация бизнес логики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3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96" y="385337"/>
            <a:ext cx="5611008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7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70968"/>
            <a:ext cx="6506484" cy="67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49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31" y="1700808"/>
            <a:ext cx="859754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320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1"/>
            <a:ext cx="427488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48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https://github.com/smoly-kuzstu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http://symfony.com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http://symfony-gu.ru/documentation/ru/html</a:t>
            </a:r>
            <a:r>
              <a:rPr lang="en-US" dirty="0" smtClean="0">
                <a:hlinkClick r:id="rId4"/>
              </a:rPr>
              <a:t>/</a:t>
            </a:r>
            <a:endParaRPr lang="ru-RU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74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 веб-приложения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1890712"/>
            <a:ext cx="47815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0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Краткие сведения о протоколе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Протокол прикладного уровня</a:t>
            </a:r>
          </a:p>
          <a:p>
            <a:r>
              <a:rPr lang="ru-RU" dirty="0" smtClean="0"/>
              <a:t>Не сохраняет своего состояния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76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сообщения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Стартовая</a:t>
            </a:r>
            <a:endParaRPr lang="ru-RU" dirty="0"/>
          </a:p>
          <a:p>
            <a:r>
              <a:rPr lang="ru-RU" dirty="0" smtClean="0"/>
              <a:t>Заголовки</a:t>
            </a:r>
          </a:p>
          <a:p>
            <a:r>
              <a:rPr lang="ru-RU" dirty="0" smtClean="0"/>
              <a:t>Тело </a:t>
            </a:r>
            <a:r>
              <a:rPr lang="ru-RU" dirty="0"/>
              <a:t>сообщения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14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</a:t>
            </a:r>
            <a:r>
              <a:rPr lang="ru-RU" dirty="0" smtClean="0"/>
              <a:t> - </a:t>
            </a:r>
            <a:r>
              <a:rPr lang="ru-RU" dirty="0"/>
              <a:t>Используется для запроса содержимого указанного </a:t>
            </a:r>
            <a:r>
              <a:rPr lang="ru-RU" dirty="0" smtClean="0"/>
              <a:t>ресурса. Кэшируется. </a:t>
            </a:r>
            <a:r>
              <a:rPr lang="ru-RU" dirty="0"/>
              <a:t> </a:t>
            </a:r>
            <a:r>
              <a:rPr lang="ru-RU" dirty="0" smtClean="0"/>
              <a:t>Идемпотентен.</a:t>
            </a:r>
            <a:endParaRPr lang="en-US" dirty="0" smtClean="0"/>
          </a:p>
          <a:p>
            <a:r>
              <a:rPr lang="en-US" dirty="0" smtClean="0"/>
              <a:t>POST</a:t>
            </a:r>
            <a:r>
              <a:rPr lang="ru-RU" dirty="0" smtClean="0"/>
              <a:t> - Применяется для создания нового ресурса. Не кэшируется.  Не идемпотентен</a:t>
            </a:r>
          </a:p>
          <a:p>
            <a:r>
              <a:rPr lang="en-US" dirty="0" smtClean="0"/>
              <a:t>PUT</a:t>
            </a:r>
            <a:r>
              <a:rPr lang="ru-RU" dirty="0" smtClean="0"/>
              <a:t> – Применяется для редактирования. Не кэшируется.  Не идемпотентен</a:t>
            </a:r>
            <a:endParaRPr lang="en-US" dirty="0" smtClean="0"/>
          </a:p>
          <a:p>
            <a:r>
              <a:rPr lang="en-US" dirty="0" smtClean="0"/>
              <a:t>DELETE</a:t>
            </a:r>
            <a:r>
              <a:rPr lang="ru-RU" dirty="0" smtClean="0"/>
              <a:t> – Применяется для удаления. Не кэшируется.  Не идемпотентен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2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hlinkClick r:id="rId2" tooltip="Список кодов состояния HTTP"/>
              </a:rPr>
              <a:t>1xx </a:t>
            </a:r>
            <a:r>
              <a:rPr lang="ru-RU" dirty="0" err="1">
                <a:hlinkClick r:id="rId2" tooltip="Список кодов состояния HTTP"/>
              </a:rPr>
              <a:t>Informational</a:t>
            </a:r>
            <a:r>
              <a:rPr lang="ru-RU" dirty="0" smtClean="0"/>
              <a:t> («Информационный»)</a:t>
            </a:r>
            <a:r>
              <a:rPr lang="ru-RU" dirty="0"/>
              <a:t>В этот класс выделены коды, информирующие о процессе </a:t>
            </a:r>
            <a:r>
              <a:rPr lang="ru-RU" dirty="0" smtClean="0"/>
              <a:t>передачи</a:t>
            </a:r>
          </a:p>
          <a:p>
            <a:r>
              <a:rPr lang="ru-RU" dirty="0" smtClean="0">
                <a:hlinkClick r:id="rId3" tooltip="Список кодов состояния HTTP"/>
              </a:rPr>
              <a:t>2xx</a:t>
            </a:r>
            <a:r>
              <a:rPr lang="ru-RU" dirty="0">
                <a:hlinkClick r:id="rId3" tooltip="Список кодов состояния HTTP"/>
              </a:rPr>
              <a:t> </a:t>
            </a:r>
            <a:r>
              <a:rPr lang="ru-RU" dirty="0" err="1">
                <a:hlinkClick r:id="rId3" tooltip="Список кодов состояния HTTP"/>
              </a:rPr>
              <a:t>Success</a:t>
            </a:r>
            <a:r>
              <a:rPr lang="ru-RU" dirty="0" smtClean="0"/>
              <a:t> («Успех»)</a:t>
            </a:r>
            <a:r>
              <a:rPr lang="ru-RU" dirty="0"/>
              <a:t>Сообщения данного класса информируют о случаях успешного принятия и обработки запроса клиента. </a:t>
            </a:r>
            <a:r>
              <a:rPr lang="ru-RU" dirty="0" smtClean="0">
                <a:hlinkClick r:id="rId4" tooltip="Список кодов состояния HTTP"/>
              </a:rPr>
              <a:t>3xx</a:t>
            </a:r>
            <a:r>
              <a:rPr lang="ru-RU" dirty="0">
                <a:hlinkClick r:id="rId4" tooltip="Список кодов состояния HTTP"/>
              </a:rPr>
              <a:t> </a:t>
            </a:r>
            <a:r>
              <a:rPr lang="ru-RU" dirty="0" err="1">
                <a:hlinkClick r:id="rId4" tooltip="Список кодов состояния HTTP"/>
              </a:rPr>
              <a:t>Redirection</a:t>
            </a:r>
            <a:r>
              <a:rPr lang="ru-RU" dirty="0" smtClean="0"/>
              <a:t> («Перенаправление»)</a:t>
            </a:r>
            <a:r>
              <a:rPr lang="ru-RU" dirty="0"/>
              <a:t>Коды класса 3xx сообщают клиенту что для успешного выполнения операции необходимо сделать другой запрос </a:t>
            </a:r>
            <a:endParaRPr lang="ru-RU" dirty="0" smtClean="0"/>
          </a:p>
          <a:p>
            <a:r>
              <a:rPr lang="ru-RU" dirty="0" smtClean="0">
                <a:hlinkClick r:id="rId5" tooltip="Список кодов состояния HTTP"/>
              </a:rPr>
              <a:t>4xx</a:t>
            </a:r>
            <a:r>
              <a:rPr lang="ru-RU" dirty="0">
                <a:hlinkClick r:id="rId5" tooltip="Список кодов состояния HTTP"/>
              </a:rPr>
              <a:t> </a:t>
            </a:r>
            <a:r>
              <a:rPr lang="ru-RU" dirty="0" err="1">
                <a:hlinkClick r:id="rId5" tooltip="Список кодов состояния HTTP"/>
              </a:rPr>
              <a:t>Client</a:t>
            </a:r>
            <a:r>
              <a:rPr lang="ru-RU" dirty="0">
                <a:hlinkClick r:id="rId5" tooltip="Список кодов состояния HTTP"/>
              </a:rPr>
              <a:t> </a:t>
            </a:r>
            <a:r>
              <a:rPr lang="ru-RU" dirty="0" err="1">
                <a:hlinkClick r:id="rId5" tooltip="Список кодов состояния HTTP"/>
              </a:rPr>
              <a:t>Error</a:t>
            </a:r>
            <a:r>
              <a:rPr lang="ru-RU" dirty="0" smtClean="0"/>
              <a:t> («Ошибка клиента»)Предназначен </a:t>
            </a:r>
            <a:r>
              <a:rPr lang="ru-RU" dirty="0"/>
              <a:t>для указания ошибок со стороны клиента. </a:t>
            </a:r>
            <a:endParaRPr lang="ru-RU" dirty="0" smtClean="0"/>
          </a:p>
          <a:p>
            <a:r>
              <a:rPr lang="ru-RU" dirty="0" smtClean="0">
                <a:hlinkClick r:id="rId6" tooltip="Список кодов состояния HTTP"/>
              </a:rPr>
              <a:t>5xx</a:t>
            </a:r>
            <a:r>
              <a:rPr lang="ru-RU" dirty="0">
                <a:hlinkClick r:id="rId6" tooltip="Список кодов состояния HTTP"/>
              </a:rPr>
              <a:t> </a:t>
            </a:r>
            <a:r>
              <a:rPr lang="ru-RU" dirty="0" err="1">
                <a:hlinkClick r:id="rId6" tooltip="Список кодов состояния HTTP"/>
              </a:rPr>
              <a:t>Server</a:t>
            </a:r>
            <a:r>
              <a:rPr lang="ru-RU" dirty="0">
                <a:hlinkClick r:id="rId6" tooltip="Список кодов состояния HTTP"/>
              </a:rPr>
              <a:t> </a:t>
            </a:r>
            <a:r>
              <a:rPr lang="ru-RU" dirty="0" err="1">
                <a:hlinkClick r:id="rId6" tooltip="Список кодов состояния HTTP"/>
              </a:rPr>
              <a:t>Error</a:t>
            </a:r>
            <a:r>
              <a:rPr lang="ru-RU" dirty="0" smtClean="0"/>
              <a:t> («Ошибка сервера»)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30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u="sng" dirty="0" err="1">
                <a:hlinkClick r:id="rId2" tooltip="Список заголовков HTTP"/>
              </a:rPr>
              <a:t>General</a:t>
            </a:r>
            <a:r>
              <a:rPr lang="ru-RU" u="sng" dirty="0">
                <a:hlinkClick r:id="rId2" tooltip="Список заголовков HTTP"/>
              </a:rPr>
              <a:t> </a:t>
            </a:r>
            <a:r>
              <a:rPr lang="ru-RU" u="sng" dirty="0" err="1">
                <a:hlinkClick r:id="rId2" tooltip="Список заголовков HTTP"/>
              </a:rPr>
              <a:t>Headers</a:t>
            </a:r>
            <a:r>
              <a:rPr lang="ru-RU" dirty="0"/>
              <a:t> («Основные заголовки») — должны включаться в любое сообщение клиента и сервера.</a:t>
            </a:r>
          </a:p>
          <a:p>
            <a:r>
              <a:rPr lang="ru-RU" dirty="0" err="1">
                <a:hlinkClick r:id="rId3" tooltip="Список заголовков HTTP"/>
              </a:rPr>
              <a:t>Request</a:t>
            </a:r>
            <a:r>
              <a:rPr lang="ru-RU" dirty="0">
                <a:hlinkClick r:id="rId3" tooltip="Список заголовков HTTP"/>
              </a:rPr>
              <a:t> </a:t>
            </a:r>
            <a:r>
              <a:rPr lang="ru-RU" dirty="0" err="1">
                <a:hlinkClick r:id="rId3" tooltip="Список заголовков HTTP"/>
              </a:rPr>
              <a:t>Headers</a:t>
            </a:r>
            <a:r>
              <a:rPr lang="ru-RU" dirty="0"/>
              <a:t> («Заголовки запроса») — используются только в запросах клиента.</a:t>
            </a:r>
          </a:p>
          <a:p>
            <a:r>
              <a:rPr lang="ru-RU" dirty="0" err="1">
                <a:hlinkClick r:id="rId4" tooltip="Список заголовков HTTP"/>
              </a:rPr>
              <a:t>Response</a:t>
            </a:r>
            <a:r>
              <a:rPr lang="ru-RU" dirty="0">
                <a:hlinkClick r:id="rId4" tooltip="Список заголовков HTTP"/>
              </a:rPr>
              <a:t> </a:t>
            </a:r>
            <a:r>
              <a:rPr lang="ru-RU" dirty="0" err="1">
                <a:hlinkClick r:id="rId4" tooltip="Список заголовков HTTP"/>
              </a:rPr>
              <a:t>Headers</a:t>
            </a:r>
            <a:r>
              <a:rPr lang="ru-RU" dirty="0"/>
              <a:t> («Заголовки ответа») — только для ответов от сервера.</a:t>
            </a:r>
          </a:p>
          <a:p>
            <a:r>
              <a:rPr lang="ru-RU" dirty="0" err="1">
                <a:hlinkClick r:id="rId5" tooltip="Список заголовков HTTP"/>
              </a:rPr>
              <a:t>Entity</a:t>
            </a:r>
            <a:r>
              <a:rPr lang="ru-RU" dirty="0">
                <a:hlinkClick r:id="rId5" tooltip="Список заголовков HTTP"/>
              </a:rPr>
              <a:t> </a:t>
            </a:r>
            <a:r>
              <a:rPr lang="ru-RU" dirty="0" err="1">
                <a:hlinkClick r:id="rId5" tooltip="Список заголовков HTTP"/>
              </a:rPr>
              <a:t>Headers</a:t>
            </a:r>
            <a:r>
              <a:rPr lang="ru-RU" dirty="0"/>
              <a:t> («Заголовки сущности») — сопровождают каждую сущность сообщения.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44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Http </a:t>
            </a:r>
            <a:r>
              <a:rPr lang="ru-RU" dirty="0" smtClean="0"/>
              <a:t>Запроса и ответа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GET /wiki/HTTP HTTP/1.0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Host: ru.wikipedia.org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HTTP/1.1 200 OK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Date: Wed, 11 Feb 2009 11:20:59 GMT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Content-Language: </a:t>
            </a:r>
            <a:r>
              <a:rPr lang="en-US" dirty="0" err="1" smtClean="0"/>
              <a:t>ru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Content-Type: text/html; charset=utf-8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Content-Length: 1234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Connection: close </a:t>
            </a:r>
            <a:r>
              <a:rPr lang="en-US" i="1" dirty="0" smtClean="0"/>
              <a:t>(</a:t>
            </a:r>
            <a:r>
              <a:rPr lang="ru-RU" i="1" dirty="0" smtClean="0"/>
              <a:t>пустая строка)</a:t>
            </a:r>
            <a:r>
              <a:rPr lang="ru-RU" dirty="0" smtClean="0"/>
              <a:t> </a:t>
            </a:r>
            <a:r>
              <a:rPr lang="ru-RU" i="1" dirty="0" smtClean="0"/>
              <a:t>(далее следует запрошенная страница в </a:t>
            </a:r>
            <a:r>
              <a:rPr lang="en-US" i="1" dirty="0">
                <a:hlinkClick r:id="rId2" tooltip="HTML"/>
              </a:rPr>
              <a:t>HTML</a:t>
            </a:r>
            <a:r>
              <a:rPr lang="en-US" i="1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90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387</Words>
  <Application>Microsoft Office PowerPoint</Application>
  <PresentationFormat>Экран (4:3)</PresentationFormat>
  <Paragraphs>108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Интернет программирование</vt:lpstr>
      <vt:lpstr>Задачи веб-приложения</vt:lpstr>
      <vt:lpstr>Общая схема веб-приложения</vt:lpstr>
      <vt:lpstr>Краткие сведения о протоколе HTTP</vt:lpstr>
      <vt:lpstr>Состав сообщения</vt:lpstr>
      <vt:lpstr>Методы</vt:lpstr>
      <vt:lpstr>Коды</vt:lpstr>
      <vt:lpstr>Заголовки</vt:lpstr>
      <vt:lpstr>Пример Http Запроса и ответа</vt:lpstr>
      <vt:lpstr>Пример блога на чистом PHP</vt:lpstr>
      <vt:lpstr>Почему же это плохо?</vt:lpstr>
      <vt:lpstr>Преимущества Framework’ов</vt:lpstr>
      <vt:lpstr>Model-View-Controller</vt:lpstr>
      <vt:lpstr>Архитектура MVC</vt:lpstr>
      <vt:lpstr>Маршрутизация</vt:lpstr>
      <vt:lpstr>Работа блога в терминах MVC</vt:lpstr>
      <vt:lpstr>MVC (Model-View-Control)</vt:lpstr>
      <vt:lpstr>Возможности Symfony2</vt:lpstr>
      <vt:lpstr>Состав Бандла</vt:lpstr>
      <vt:lpstr>Контроллер</vt:lpstr>
      <vt:lpstr>Модель</vt:lpstr>
      <vt:lpstr>View</vt:lpstr>
      <vt:lpstr>Презентация PowerPoint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4</cp:revision>
  <dcterms:created xsi:type="dcterms:W3CDTF">2014-02-10T17:01:47Z</dcterms:created>
  <dcterms:modified xsi:type="dcterms:W3CDTF">2014-02-10T17:42:38Z</dcterms:modified>
</cp:coreProperties>
</file>