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1" r:id="rId4"/>
    <p:sldId id="274" r:id="rId5"/>
    <p:sldId id="272" r:id="rId6"/>
    <p:sldId id="279" r:id="rId7"/>
    <p:sldId id="27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93" r:id="rId16"/>
    <p:sldId id="289" r:id="rId17"/>
    <p:sldId id="288" r:id="rId18"/>
    <p:sldId id="283" r:id="rId19"/>
    <p:sldId id="290" r:id="rId20"/>
    <p:sldId id="273" r:id="rId21"/>
    <p:sldId id="264" r:id="rId22"/>
    <p:sldId id="265" r:id="rId23"/>
    <p:sldId id="294" r:id="rId24"/>
    <p:sldId id="270" r:id="rId25"/>
    <p:sldId id="295" r:id="rId26"/>
    <p:sldId id="280" r:id="rId27"/>
    <p:sldId id="281" r:id="rId28"/>
    <p:sldId id="285" r:id="rId29"/>
    <p:sldId id="269" r:id="rId30"/>
    <p:sldId id="284" r:id="rId31"/>
    <p:sldId id="266" r:id="rId32"/>
    <p:sldId id="291" r:id="rId33"/>
    <p:sldId id="292" r:id="rId34"/>
    <p:sldId id="275" r:id="rId35"/>
    <p:sldId id="267" r:id="rId36"/>
    <p:sldId id="296" r:id="rId37"/>
    <p:sldId id="299" r:id="rId38"/>
    <p:sldId id="297" r:id="rId39"/>
    <p:sldId id="268" r:id="rId40"/>
    <p:sldId id="300" r:id="rId41"/>
    <p:sldId id="287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76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0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A09F-CA78-4D20-927C-3A82D7AE04D3}" type="datetimeFigureOut">
              <a:rPr lang="ru-RU" smtClean="0"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4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31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2656"/>
            <a:ext cx="4752528" cy="320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742750"/>
            <a:ext cx="916559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69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работы со связным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53999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9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Двусвязный список</a:t>
            </a:r>
            <a:endParaRPr lang="ru-RU" dirty="0"/>
          </a:p>
        </p:txBody>
      </p:sp>
      <p:pic>
        <p:nvPicPr>
          <p:cNvPr id="3074" name="Picture 2" descr="Doubly linked li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46277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1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Кольцевой список</a:t>
            </a:r>
            <a:endParaRPr lang="ru-RU" dirty="0"/>
          </a:p>
        </p:txBody>
      </p:sp>
      <p:pic>
        <p:nvPicPr>
          <p:cNvPr id="4098" name="Picture 2" descr="Односвязный кольцевой список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472608" cy="1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ru-RU" dirty="0" smtClean="0"/>
              <a:t>реализации двусвязного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00" y="1844824"/>
            <a:ext cx="423758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53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6750659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11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4606756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42" y="31493"/>
            <a:ext cx="3842001" cy="67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69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9" y="75577"/>
            <a:ext cx="4012479" cy="67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16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672"/>
            <a:ext cx="613414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63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ru-RU" dirty="0" smtClean="0"/>
              <a:t>Абстрактный тип данных(АТД)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b="1" dirty="0" smtClean="0"/>
              <a:t>АТД</a:t>
            </a:r>
            <a:r>
              <a:rPr lang="ru-RU" sz="2800" dirty="0" smtClean="0"/>
              <a:t> - </a:t>
            </a:r>
            <a:r>
              <a:rPr lang="ru-RU" sz="2800" i="1" dirty="0" smtClean="0"/>
              <a:t>тип </a:t>
            </a:r>
            <a:r>
              <a:rPr lang="ru-RU" sz="2800" i="1" dirty="0"/>
              <a:t>данных, который предоставляет для работы с элементами этого типа </a:t>
            </a:r>
            <a:r>
              <a:rPr lang="ru-RU" sz="2800" i="1" dirty="0" smtClean="0"/>
              <a:t>определённый</a:t>
            </a:r>
          </a:p>
          <a:p>
            <a:r>
              <a:rPr lang="ru-RU" sz="2800" dirty="0" smtClean="0"/>
              <a:t>От программиста скрыта внутренняя реализация</a:t>
            </a:r>
          </a:p>
          <a:p>
            <a:r>
              <a:rPr lang="ru-RU" sz="2800" dirty="0"/>
              <a:t>каждая реализация определяет один и тот же набор функций, который должен работать одинаково (по результату, а не по скорости</a:t>
            </a:r>
            <a:r>
              <a:rPr lang="ru-RU" sz="2800" dirty="0" smtClean="0"/>
              <a:t>)</a:t>
            </a:r>
          </a:p>
          <a:p>
            <a:pPr marL="0" indent="0">
              <a:buNone/>
            </a:pPr>
            <a:r>
              <a:rPr lang="ru-RU" sz="2800" dirty="0" smtClean="0"/>
              <a:t>Структура данных - </a:t>
            </a:r>
            <a:r>
              <a:rPr lang="ru-RU" sz="2800" dirty="0"/>
              <a:t> </a:t>
            </a:r>
            <a:r>
              <a:rPr lang="ru-RU" sz="2800" dirty="0" smtClean="0"/>
              <a:t>конкретная </a:t>
            </a:r>
            <a:r>
              <a:rPr lang="ru-RU" sz="2800" dirty="0"/>
              <a:t>реализации АТД</a:t>
            </a:r>
            <a:endParaRPr lang="ru-RU" sz="2800" dirty="0" smtClean="0"/>
          </a:p>
          <a:p>
            <a:pPr marL="0" indent="0">
              <a:buNone/>
            </a:pPr>
            <a:r>
              <a:rPr lang="ru-RU" b="1" dirty="0" smtClean="0"/>
              <a:t>Примеры АТД</a:t>
            </a:r>
            <a:endParaRPr lang="ru-RU" b="1" dirty="0" smtClean="0"/>
          </a:p>
          <a:p>
            <a:r>
              <a:rPr lang="ru-RU" sz="2800" dirty="0" smtClean="0"/>
              <a:t>Список</a:t>
            </a:r>
          </a:p>
          <a:p>
            <a:r>
              <a:rPr lang="ru-RU" sz="2800" dirty="0" smtClean="0"/>
              <a:t>Стек</a:t>
            </a:r>
            <a:endParaRPr lang="ru-RU" sz="2800" dirty="0"/>
          </a:p>
          <a:p>
            <a:r>
              <a:rPr lang="ru-RU" sz="2800" dirty="0"/>
              <a:t>Очередь</a:t>
            </a:r>
          </a:p>
          <a:p>
            <a:r>
              <a:rPr lang="ru-RU" sz="2800" dirty="0"/>
              <a:t>Ассоциативный </a:t>
            </a:r>
            <a:r>
              <a:rPr lang="ru-RU" sz="2800" dirty="0" smtClean="0"/>
              <a:t>массив (например, может быть реализован через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</a:t>
            </a:r>
            <a:r>
              <a:rPr lang="ru-RU" sz="2800" dirty="0" smtClean="0"/>
              <a:t>или красно-чёрное дерево)</a:t>
            </a:r>
            <a:endParaRPr lang="ru-RU" sz="2800" dirty="0"/>
          </a:p>
          <a:p>
            <a:r>
              <a:rPr lang="ru-RU" sz="2800" dirty="0"/>
              <a:t>Очередь с приоритетом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85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054013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худшем случае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 элемента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по индексу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 первого/последнего</a:t>
                      </a:r>
                      <a:r>
                        <a:rPr lang="ru-RU" baseline="0" dirty="0" smtClean="0"/>
                        <a:t> э-та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</a:t>
                      </a:r>
                      <a:r>
                        <a:rPr lang="ru-RU" baseline="0" dirty="0" smtClean="0"/>
                        <a:t> произвольного э-та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41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Хеш-таблица </a:t>
            </a:r>
            <a:r>
              <a:rPr lang="en-US" dirty="0" smtClean="0"/>
              <a:t>(</a:t>
            </a:r>
            <a:r>
              <a:rPr lang="en-US" dirty="0" err="1" smtClean="0"/>
              <a:t>HashMap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sz="2800" dirty="0" smtClean="0"/>
              <a:t>Структура, реализующая </a:t>
            </a:r>
            <a:r>
              <a:rPr lang="ru-RU" sz="2800" dirty="0"/>
              <a:t>интерфейс ассоциативного </a:t>
            </a:r>
            <a:r>
              <a:rPr lang="ru-RU" sz="2800" dirty="0" smtClean="0"/>
              <a:t>массива</a:t>
            </a:r>
          </a:p>
          <a:p>
            <a:r>
              <a:rPr lang="ru-RU" sz="2800" dirty="0" smtClean="0"/>
              <a:t>Позволяет </a:t>
            </a:r>
            <a:r>
              <a:rPr lang="ru-RU" sz="2800" dirty="0"/>
              <a:t>хранить пары (ключ, значение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Основные операции добавление </a:t>
            </a:r>
            <a:r>
              <a:rPr lang="ru-RU" sz="2800" dirty="0"/>
              <a:t>новой пары, операцию поиска и операцию удаления пары по ключу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35" y="4077072"/>
            <a:ext cx="4185466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84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" y="1700808"/>
            <a:ext cx="7854068" cy="19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62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85582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83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err="1" smtClean="0"/>
              <a:t>хэш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Преобразование </a:t>
            </a:r>
            <a:r>
              <a:rPr lang="ru-RU" dirty="0"/>
              <a:t>по детерминированному алгоритму входного массива данных произвольной длины в выходную битовую строку фиксированной </a:t>
            </a:r>
            <a:r>
              <a:rPr lang="ru-RU" dirty="0" smtClean="0"/>
              <a:t>длины</a:t>
            </a:r>
          </a:p>
          <a:p>
            <a:pPr marL="0" indent="0">
              <a:buNone/>
            </a:pPr>
            <a:r>
              <a:rPr lang="ru-RU" b="1" dirty="0" smtClean="0"/>
              <a:t>Свойства</a:t>
            </a:r>
          </a:p>
          <a:p>
            <a:r>
              <a:rPr lang="ru-RU" dirty="0" smtClean="0"/>
              <a:t>Должна </a:t>
            </a:r>
            <a:r>
              <a:rPr lang="ru-RU" dirty="0"/>
              <a:t>б</a:t>
            </a:r>
            <a:r>
              <a:rPr lang="ru-RU" dirty="0" smtClean="0"/>
              <a:t>ыстро </a:t>
            </a:r>
            <a:r>
              <a:rPr lang="ru-RU" dirty="0"/>
              <a:t>вычисляться;</a:t>
            </a:r>
          </a:p>
          <a:p>
            <a:r>
              <a:rPr lang="ru-RU" dirty="0" smtClean="0"/>
              <a:t>минимизировать </a:t>
            </a:r>
            <a:r>
              <a:rPr lang="ru-RU" dirty="0"/>
              <a:t>количество </a:t>
            </a:r>
            <a:r>
              <a:rPr lang="ru-RU" dirty="0" smtClean="0"/>
              <a:t>коллизий</a:t>
            </a:r>
          </a:p>
          <a:p>
            <a:pPr marL="0" indent="0">
              <a:buNone/>
            </a:pPr>
            <a:r>
              <a:rPr lang="ru-RU" b="1" dirty="0" smtClean="0"/>
              <a:t>Примеры</a:t>
            </a:r>
            <a:r>
              <a:rPr lang="en-US" dirty="0" smtClean="0"/>
              <a:t>: md5, </a:t>
            </a:r>
            <a:r>
              <a:rPr lang="en-US" dirty="0" err="1" smtClean="0"/>
              <a:t>sha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en-US" sz="2800" dirty="0"/>
              <a:t>MD5("md5</a:t>
            </a:r>
            <a:r>
              <a:rPr lang="en-US" sz="2800" dirty="0" smtClean="0"/>
              <a:t>")=1bc29b36f623ba82aaf6724fd3b16718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MD5("md4") = c93d3bf7a7c4afe94b64e30c2ce39f4f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2003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различных структур данных (хэш-таблица, декартово дерево, фильтр </a:t>
            </a:r>
            <a:r>
              <a:rPr lang="ru-RU" dirty="0" err="1" smtClean="0"/>
              <a:t>Блума</a:t>
            </a:r>
            <a:r>
              <a:rPr lang="ru-RU" dirty="0" smtClean="0"/>
              <a:t> и т.д.)</a:t>
            </a:r>
          </a:p>
          <a:p>
            <a:r>
              <a:rPr lang="ru-RU" dirty="0" smtClean="0"/>
              <a:t>Криптография</a:t>
            </a:r>
          </a:p>
          <a:p>
            <a:r>
              <a:rPr lang="ru-RU" dirty="0" smtClean="0"/>
              <a:t>Вычисление контрольных сумм</a:t>
            </a:r>
          </a:p>
          <a:p>
            <a:r>
              <a:rPr lang="ru-RU" dirty="0" smtClean="0"/>
              <a:t>Геометрическое </a:t>
            </a:r>
            <a:r>
              <a:rPr lang="ru-RU" dirty="0" err="1" smtClean="0"/>
              <a:t>хэширование</a:t>
            </a:r>
            <a:r>
              <a:rPr lang="ru-RU" dirty="0" smtClean="0"/>
              <a:t> в вычислительной геометрии и компьютерной графике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64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Простейшая хэш-функция</a:t>
            </a:r>
            <a:endParaRPr lang="ru-RU" dirty="0"/>
          </a:p>
        </p:txBody>
      </p:sp>
      <p:pic>
        <p:nvPicPr>
          <p:cNvPr id="5122" name="Picture 2" descr="h(K)= K \mod M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5" y="3717032"/>
            <a:ext cx="353867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(K)=(h_{1}(x_{1})+h_{2}(x_{2})+...+h_{l}(x_{l})) \mod 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17232"/>
            <a:ext cx="706364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K=x_{1}x_{2}...x_{l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226025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323717"/>
            <a:ext cx="292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Строки переменной длины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284984"/>
            <a:ext cx="411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Хеш-функции, основанные на делении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0662" y="1628800"/>
            <a:ext cx="5316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– </a:t>
            </a:r>
            <a:r>
              <a:rPr lang="ru-RU" sz="2400" dirty="0" smtClean="0"/>
              <a:t>ключ,</a:t>
            </a:r>
          </a:p>
          <a:p>
            <a:r>
              <a:rPr lang="en-US" sz="2400" dirty="0" smtClean="0"/>
              <a:t>h(K) – </a:t>
            </a:r>
            <a:r>
              <a:rPr lang="ru-RU" sz="2400" dirty="0" smtClean="0"/>
              <a:t>хэш-функция</a:t>
            </a:r>
          </a:p>
          <a:p>
            <a:r>
              <a:rPr lang="ru-RU" sz="2400" dirty="0" smtClean="0"/>
              <a:t>М </a:t>
            </a:r>
            <a:r>
              <a:rPr lang="en-US" sz="2400" dirty="0" smtClean="0"/>
              <a:t>–</a:t>
            </a:r>
            <a:r>
              <a:rPr lang="ru-RU" sz="2400" dirty="0" smtClean="0"/>
              <a:t> количество значений хэш-функций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9398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772816"/>
            <a:ext cx="625198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009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добавления элемента (ключ, значение)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Корзина – это массив, номер корзины – это индекс, по которому лежит необходимый ключ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 err="1"/>
              <a:t>хэш</a:t>
            </a:r>
            <a:r>
              <a:rPr lang="ru-RU" dirty="0"/>
              <a:t> от ключа и принять его за номер </a:t>
            </a:r>
            <a:r>
              <a:rPr lang="ru-RU" dirty="0" smtClean="0"/>
              <a:t>корзины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Что делать если номера корзин для разных э-</a:t>
            </a:r>
            <a:r>
              <a:rPr lang="ru-RU" b="1" dirty="0" err="1" smtClean="0"/>
              <a:t>ов</a:t>
            </a:r>
            <a:r>
              <a:rPr lang="ru-RU" b="1" dirty="0" smtClean="0"/>
              <a:t> совпадают (возникает коллизия) </a:t>
            </a:r>
            <a:r>
              <a:rPr lang="en-US" b="1" dirty="0" smtClean="0"/>
              <a:t>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32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Разрешение коллизий (метод цепочек)</a:t>
            </a:r>
            <a:endParaRPr lang="ru-RU" dirty="0"/>
          </a:p>
        </p:txBody>
      </p:sp>
      <p:pic>
        <p:nvPicPr>
          <p:cNvPr id="6146" name="Picture 2" descr="http://upload.wikimedia.org/wikipedia/commons/thumb/d/d0/Hash_table_5_0_1_1_1_1_1_LL.svg/380px-Hash_table_5_0_1_1_1_1_1_LL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700808"/>
            <a:ext cx="574415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</a:t>
            </a:r>
            <a:r>
              <a:rPr lang="ru-RU" dirty="0" smtClean="0"/>
              <a:t>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O(g(n)) – </a:t>
            </a:r>
            <a:r>
              <a:rPr lang="ru-RU" dirty="0" smtClean="0"/>
              <a:t>асимптотическая верхняя граница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9" y="4149080"/>
            <a:ext cx="74570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5" y="2636912"/>
            <a:ext cx="689967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7" y="5579948"/>
            <a:ext cx="7311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Пример</a:t>
            </a:r>
            <a:r>
              <a:rPr lang="en-US" sz="3200" dirty="0" smtClean="0"/>
              <a:t>: f(x</a:t>
            </a:r>
            <a:r>
              <a:rPr lang="en-US" sz="3200" dirty="0"/>
              <a:t>) = 3x</a:t>
            </a:r>
            <a:r>
              <a:rPr lang="en-US" sz="3200" baseline="30000" dirty="0"/>
              <a:t>3</a:t>
            </a:r>
            <a:r>
              <a:rPr lang="en-US" sz="3200" dirty="0"/>
              <a:t> + 2x</a:t>
            </a:r>
            <a:r>
              <a:rPr lang="en-US" sz="3200" baseline="30000" dirty="0"/>
              <a:t>2</a:t>
            </a:r>
            <a:r>
              <a:rPr lang="en-US" sz="3200" dirty="0"/>
              <a:t>+x + 3 = O(x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6219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добавления элемента (ключ, значение)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Корзина – это связанный список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 err="1" smtClean="0"/>
              <a:t>хэш</a:t>
            </a:r>
            <a:r>
              <a:rPr lang="ru-RU" dirty="0" smtClean="0"/>
              <a:t> от ключа и принять его за номер корзины </a:t>
            </a:r>
            <a:r>
              <a:rPr lang="en-US" dirty="0" smtClean="0"/>
              <a:t>(M = </a:t>
            </a:r>
            <a:r>
              <a:rPr lang="ru-RU" dirty="0" smtClean="0"/>
              <a:t>число корзин, задаётся при создании</a:t>
            </a:r>
            <a:r>
              <a:rPr lang="en-US" dirty="0" smtClean="0"/>
              <a:t>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корзина с таким номер не существует создать её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элемент в корзину (связный список)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85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5548089" cy="555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080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извлечения э-та по ключу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Посчитать </a:t>
            </a:r>
            <a:r>
              <a:rPr lang="ru-RU" dirty="0" err="1" smtClean="0"/>
              <a:t>хэш</a:t>
            </a:r>
            <a:r>
              <a:rPr lang="ru-RU" dirty="0" smtClean="0"/>
              <a:t> ключа и </a:t>
            </a:r>
            <a:r>
              <a:rPr lang="ru-RU" dirty="0" err="1" smtClean="0"/>
              <a:t>приянть</a:t>
            </a:r>
            <a:r>
              <a:rPr lang="ru-RU" dirty="0" smtClean="0"/>
              <a:t> его за номер корзины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Найти необходимую корзину (связный список) и производить обход э-</a:t>
            </a:r>
            <a:r>
              <a:rPr lang="ru-RU" dirty="0" err="1" smtClean="0"/>
              <a:t>ов</a:t>
            </a:r>
            <a:r>
              <a:rPr lang="ru-RU" dirty="0" smtClean="0"/>
              <a:t>, пока не совпадут ключи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корзина пуста или при обходе не был найден соответствующий ключ, значит данный ключ не </a:t>
            </a:r>
            <a:r>
              <a:rPr lang="ru-RU" dirty="0" err="1" smtClean="0"/>
              <a:t>присуствует</a:t>
            </a:r>
            <a:r>
              <a:rPr lang="ru-RU" dirty="0" smtClean="0"/>
              <a:t> в </a:t>
            </a:r>
            <a:r>
              <a:rPr lang="en-US" dirty="0" err="1" smtClean="0"/>
              <a:t>HashMap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98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88640"/>
            <a:ext cx="641032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68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100569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среднем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худшем случае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6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Стэк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Абстрактный тип данных, представляющий </a:t>
            </a:r>
            <a:r>
              <a:rPr lang="ru-RU" dirty="0"/>
              <a:t>собой список элементов, организованных по принципу </a:t>
            </a:r>
            <a:r>
              <a:rPr lang="ru-RU" i="1" dirty="0"/>
              <a:t>LIFO</a:t>
            </a:r>
            <a:r>
              <a:rPr lang="ru-RU" dirty="0"/>
              <a:t> (англ. </a:t>
            </a:r>
            <a:r>
              <a:rPr lang="ru-RU" i="1" dirty="0" err="1"/>
              <a:t>last</a:t>
            </a:r>
            <a:r>
              <a:rPr lang="ru-RU" i="1" dirty="0"/>
              <a:t> </a:t>
            </a:r>
            <a:r>
              <a:rPr lang="ru-RU" i="1" dirty="0" err="1"/>
              <a:t>in</a:t>
            </a:r>
            <a:r>
              <a:rPr lang="ru-RU" i="1" dirty="0"/>
              <a:t> — </a:t>
            </a:r>
            <a:r>
              <a:rPr lang="ru-RU" i="1" dirty="0" err="1"/>
              <a:t>first</a:t>
            </a:r>
            <a:r>
              <a:rPr lang="ru-RU" i="1" dirty="0"/>
              <a:t> </a:t>
            </a:r>
            <a:r>
              <a:rPr lang="ru-RU" i="1" dirty="0" err="1"/>
              <a:t>out</a:t>
            </a:r>
            <a:r>
              <a:rPr lang="ru-RU" dirty="0"/>
              <a:t>, «последним </a:t>
            </a:r>
            <a:r>
              <a:rPr lang="ru-RU" dirty="0" smtClean="0"/>
              <a:t>пришёл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первым вышел»)</a:t>
            </a:r>
            <a:endParaRPr lang="ru-RU" dirty="0"/>
          </a:p>
        </p:txBody>
      </p:sp>
      <p:pic>
        <p:nvPicPr>
          <p:cNvPr id="16386" name="Picture 2" descr="http://upload.wikimedia.org/wikipedia/commons/thumb/2/23/Stack_preview.png/400px-Stack_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6048672" cy="243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98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71" y="1196752"/>
            <a:ext cx="691087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899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6672"/>
            <a:ext cx="5846560" cy="40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462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95288"/>
            <a:ext cx="59626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620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АТД с </a:t>
            </a:r>
            <a:r>
              <a:rPr lang="ru-RU" dirty="0"/>
              <a:t>дисциплиной доступа к элементам «первый пришёл — первый вышел» (FIFO,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—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). Добавление элемента (принято обозначать словом </a:t>
            </a:r>
            <a:r>
              <a:rPr lang="ru-RU" dirty="0" err="1"/>
              <a:t>enqueue</a:t>
            </a:r>
            <a:r>
              <a:rPr lang="ru-RU" dirty="0"/>
              <a:t> — поставить в очередь) возможно лишь в конец очереди, выборка — только из начала очереди (что принято называть словом </a:t>
            </a:r>
            <a:r>
              <a:rPr lang="ru-RU" dirty="0" err="1"/>
              <a:t>dequeue</a:t>
            </a:r>
            <a:r>
              <a:rPr lang="ru-RU" dirty="0"/>
              <a:t> — убрать из очереди), при этом выбранный элемент из очереди удаляется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40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времени работы пузырьковой сортировки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90726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044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8809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398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b="1" dirty="0"/>
              <a:t>Постоянные</a:t>
            </a:r>
            <a:r>
              <a:rPr lang="ru-RU" dirty="0"/>
              <a:t> функции </a:t>
            </a:r>
            <a:r>
              <a:rPr lang="ru-RU" dirty="0" smtClean="0"/>
              <a:t>О(1</a:t>
            </a:r>
            <a:r>
              <a:rPr lang="ru-RU" dirty="0"/>
              <a:t>), которые с ростом n НЕ растут</a:t>
            </a:r>
          </a:p>
          <a:p>
            <a:pPr lvl="0"/>
            <a:r>
              <a:rPr lang="ru-RU" b="1" dirty="0"/>
              <a:t>Логарифмическая</a:t>
            </a:r>
            <a:r>
              <a:rPr lang="ru-RU" dirty="0"/>
              <a:t>  О(</a:t>
            </a:r>
            <a:r>
              <a:rPr lang="ru-RU" dirty="0" err="1"/>
              <a:t>log</a:t>
            </a:r>
            <a:r>
              <a:rPr lang="ru-RU" dirty="0"/>
              <a:t> n)</a:t>
            </a:r>
          </a:p>
          <a:p>
            <a:pPr lvl="0"/>
            <a:r>
              <a:rPr lang="ru-RU" b="1" dirty="0"/>
              <a:t>Линейная</a:t>
            </a:r>
            <a:r>
              <a:rPr lang="ru-RU" dirty="0"/>
              <a:t>  О(n)</a:t>
            </a:r>
          </a:p>
          <a:p>
            <a:pPr lvl="0"/>
            <a:r>
              <a:rPr lang="ru-RU" b="1" dirty="0"/>
              <a:t>Линейно–логарифмическая</a:t>
            </a:r>
            <a:r>
              <a:rPr lang="ru-RU" dirty="0"/>
              <a:t>  О(n*</a:t>
            </a:r>
            <a:r>
              <a:rPr lang="ru-RU" dirty="0" err="1"/>
              <a:t>log</a:t>
            </a:r>
            <a:r>
              <a:rPr lang="ru-RU" dirty="0"/>
              <a:t> n)</a:t>
            </a:r>
          </a:p>
          <a:p>
            <a:pPr lvl="0"/>
            <a:r>
              <a:rPr lang="ru-RU" b="1" dirty="0"/>
              <a:t>Квадратичной</a:t>
            </a:r>
            <a:r>
              <a:rPr lang="ru-RU" dirty="0"/>
              <a:t>  О(n</a:t>
            </a:r>
            <a:r>
              <a:rPr lang="en-US" baseline="30000" dirty="0"/>
              <a:t>2</a:t>
            </a:r>
            <a:r>
              <a:rPr lang="ru-RU" dirty="0"/>
              <a:t>)</a:t>
            </a:r>
          </a:p>
          <a:p>
            <a:pPr lvl="0"/>
            <a:r>
              <a:rPr lang="ru-RU" b="1" dirty="0"/>
              <a:t>Степенная</a:t>
            </a:r>
            <a:r>
              <a:rPr lang="ru-RU" dirty="0"/>
              <a:t>  О(n</a:t>
            </a:r>
            <a:r>
              <a:rPr lang="en-US" baseline="30000" dirty="0"/>
              <a:t>a</a:t>
            </a:r>
            <a:r>
              <a:rPr lang="ru-RU" dirty="0"/>
              <a:t>) при а&gt;2</a:t>
            </a:r>
          </a:p>
          <a:p>
            <a:pPr lvl="0"/>
            <a:r>
              <a:rPr lang="ru-RU" b="1" dirty="0"/>
              <a:t>Показательной</a:t>
            </a:r>
            <a:r>
              <a:rPr lang="ru-RU" dirty="0"/>
              <a:t> (</a:t>
            </a:r>
            <a:r>
              <a:rPr lang="ru-RU" b="1" dirty="0"/>
              <a:t>экспоненциальной)</a:t>
            </a:r>
            <a:r>
              <a:rPr lang="ru-RU" dirty="0"/>
              <a:t>  О(2</a:t>
            </a:r>
            <a:r>
              <a:rPr lang="ru-RU" baseline="30000" dirty="0"/>
              <a:t>n</a:t>
            </a:r>
            <a:r>
              <a:rPr lang="ru-RU" dirty="0"/>
              <a:t>)</a:t>
            </a:r>
          </a:p>
          <a:p>
            <a:pPr lvl="0"/>
            <a:r>
              <a:rPr lang="ru-RU" b="1" dirty="0"/>
              <a:t>Факториальная</a:t>
            </a:r>
            <a:r>
              <a:rPr lang="ru-RU" dirty="0"/>
              <a:t>  О(n!)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48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://habr.habrastorage.org/post_images/195/e1f/6a1/195e1f6a1379554ca9025338301a78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4" y="1600200"/>
            <a:ext cx="799817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76360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habr.habrastorage.org/post_images/fd0/c1c/9ed/fd0c1c9ed7d949c2cd258b45302016ca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9730"/>
            <a:ext cx="7259064" cy="281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37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Односвязный список </a:t>
            </a:r>
            <a:r>
              <a:rPr lang="en-US" dirty="0" smtClean="0"/>
              <a:t>(</a:t>
            </a:r>
            <a:r>
              <a:rPr lang="en-US" dirty="0" err="1" smtClean="0"/>
              <a:t>LinkedList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026" name="Picture 2" descr="Single linked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7528"/>
            <a:ext cx="3960440" cy="12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83568" y="1124744"/>
            <a:ext cx="8003232" cy="32012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данных, </a:t>
            </a:r>
            <a:r>
              <a:rPr lang="ru-RU" dirty="0"/>
              <a:t>состоящая из </a:t>
            </a:r>
            <a:r>
              <a:rPr lang="ru-RU" dirty="0" smtClean="0"/>
              <a:t>узлов, </a:t>
            </a:r>
            <a:r>
              <a:rPr lang="ru-RU" dirty="0"/>
              <a:t>каждый из которых содержит как собственно данные, так и  </a:t>
            </a:r>
            <a:r>
              <a:rPr lang="ru-RU" dirty="0" smtClean="0"/>
              <a:t>ссылку</a:t>
            </a:r>
            <a:r>
              <a:rPr lang="ru-RU" dirty="0"/>
              <a:t> </a:t>
            </a:r>
            <a:r>
              <a:rPr lang="ru-RU" dirty="0" smtClean="0"/>
              <a:t>на </a:t>
            </a:r>
            <a:r>
              <a:rPr lang="ru-RU" dirty="0"/>
              <a:t>следующий </a:t>
            </a:r>
            <a:r>
              <a:rPr lang="ru-RU" dirty="0" smtClean="0"/>
              <a:t>узел списка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31" y="3429000"/>
            <a:ext cx="476052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99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Параметрический 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</a:t>
            </a:r>
            <a:r>
              <a:rPr lang="ru-RU" dirty="0"/>
              <a:t>определять функцию или тип данных обобщённо, чтобы значения могли обрабатываться идентично вне зависимости от их </a:t>
            </a:r>
            <a:r>
              <a:rPr lang="ru-RU" dirty="0" smtClean="0"/>
              <a:t>типа</a:t>
            </a:r>
          </a:p>
          <a:p>
            <a:r>
              <a:rPr lang="ru-RU" dirty="0" smtClean="0"/>
              <a:t>Сохраняет </a:t>
            </a:r>
            <a:r>
              <a:rPr lang="ru-RU" dirty="0" err="1" smtClean="0"/>
              <a:t>типобезопасность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461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407</Words>
  <Application>Microsoft Office PowerPoint</Application>
  <PresentationFormat>Экран (4:3)</PresentationFormat>
  <Paragraphs>106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Структуры данных</vt:lpstr>
      <vt:lpstr>Абстрактный тип данных(АТД)</vt:lpstr>
      <vt:lpstr>O-нотация</vt:lpstr>
      <vt:lpstr>Оценка времени работы пузырьковой сортировки</vt:lpstr>
      <vt:lpstr>Основные классы функций</vt:lpstr>
      <vt:lpstr>Презентация PowerPoint</vt:lpstr>
      <vt:lpstr>Презентация PowerPoint</vt:lpstr>
      <vt:lpstr>Односвязный список (LinkedList)</vt:lpstr>
      <vt:lpstr>Параметрический полиморфизм</vt:lpstr>
      <vt:lpstr>Презентация PowerPoint</vt:lpstr>
      <vt:lpstr>Пример работы со связным списком</vt:lpstr>
      <vt:lpstr>Двусвязный список</vt:lpstr>
      <vt:lpstr>Кольцевой список</vt:lpstr>
      <vt:lpstr>Пример реализации двусвязного списка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Характеристики</vt:lpstr>
      <vt:lpstr>Хеш-таблица (HashMap)</vt:lpstr>
      <vt:lpstr>Пример использования</vt:lpstr>
      <vt:lpstr>Презентация PowerPoint</vt:lpstr>
      <vt:lpstr>Понятие хэш функции</vt:lpstr>
      <vt:lpstr>Применения</vt:lpstr>
      <vt:lpstr>Простейшая хэш-функция</vt:lpstr>
      <vt:lpstr>Пример реализации</vt:lpstr>
      <vt:lpstr>Алгоритм добавления элемента (ключ, значение)</vt:lpstr>
      <vt:lpstr>Разрешение коллизий (метод цепочек)</vt:lpstr>
      <vt:lpstr>Алгоритм добавления элемента (ключ, значение)</vt:lpstr>
      <vt:lpstr>Пример реализации</vt:lpstr>
      <vt:lpstr>Алгоритм извлечения э-та по ключу</vt:lpstr>
      <vt:lpstr>Презентация PowerPoint</vt:lpstr>
      <vt:lpstr>Характеристики</vt:lpstr>
      <vt:lpstr>Стэк</vt:lpstr>
      <vt:lpstr>Интерфейс</vt:lpstr>
      <vt:lpstr>Презентация PowerPoint</vt:lpstr>
      <vt:lpstr>Реализация</vt:lpstr>
      <vt:lpstr>Очередь</vt:lpstr>
      <vt:lpstr>Интерфейс</vt:lpstr>
      <vt:lpstr>Список литературы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</dc:title>
  <dc:creator>Andrey</dc:creator>
  <cp:lastModifiedBy>Andrey</cp:lastModifiedBy>
  <cp:revision>47</cp:revision>
  <dcterms:created xsi:type="dcterms:W3CDTF">2014-03-11T02:26:09Z</dcterms:created>
  <dcterms:modified xsi:type="dcterms:W3CDTF">2014-03-19T16:49:46Z</dcterms:modified>
</cp:coreProperties>
</file>