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57" r:id="rId5"/>
    <p:sldId id="258" r:id="rId6"/>
    <p:sldId id="260" r:id="rId7"/>
    <p:sldId id="262" r:id="rId8"/>
    <p:sldId id="263" r:id="rId9"/>
    <p:sldId id="268" r:id="rId10"/>
    <p:sldId id="272" r:id="rId11"/>
    <p:sldId id="273" r:id="rId12"/>
    <p:sldId id="274" r:id="rId13"/>
    <p:sldId id="285" r:id="rId14"/>
    <p:sldId id="281" r:id="rId15"/>
    <p:sldId id="283" r:id="rId16"/>
    <p:sldId id="290" r:id="rId17"/>
    <p:sldId id="284" r:id="rId18"/>
    <p:sldId id="282" r:id="rId19"/>
    <p:sldId id="278" r:id="rId20"/>
    <p:sldId id="292" r:id="rId21"/>
    <p:sldId id="293" r:id="rId22"/>
    <p:sldId id="297" r:id="rId23"/>
    <p:sldId id="313" r:id="rId24"/>
    <p:sldId id="312" r:id="rId25"/>
    <p:sldId id="286" r:id="rId26"/>
    <p:sldId id="287" r:id="rId27"/>
    <p:sldId id="288" r:id="rId28"/>
    <p:sldId id="265" r:id="rId29"/>
    <p:sldId id="296" r:id="rId30"/>
    <p:sldId id="294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277" r:id="rId44"/>
    <p:sldId id="291" r:id="rId45"/>
    <p:sldId id="270" r:id="rId46"/>
    <p:sldId id="267" r:id="rId47"/>
    <p:sldId id="311" r:id="rId48"/>
    <p:sldId id="271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922A-5426-4AFA-ACD8-41EA8F4493BA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A0FA-7A5C-42A5-A969-F64D84A5F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922A-5426-4AFA-ACD8-41EA8F4493BA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A0FA-7A5C-42A5-A969-F64D84A5F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05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922A-5426-4AFA-ACD8-41EA8F4493BA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A0FA-7A5C-42A5-A969-F64D84A5F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88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922A-5426-4AFA-ACD8-41EA8F4493BA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A0FA-7A5C-42A5-A969-F64D84A5F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33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922A-5426-4AFA-ACD8-41EA8F4493BA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A0FA-7A5C-42A5-A969-F64D84A5F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44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922A-5426-4AFA-ACD8-41EA8F4493BA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A0FA-7A5C-42A5-A969-F64D84A5F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91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922A-5426-4AFA-ACD8-41EA8F4493BA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A0FA-7A5C-42A5-A969-F64D84A5F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12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922A-5426-4AFA-ACD8-41EA8F4493BA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A0FA-7A5C-42A5-A969-F64D84A5F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77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922A-5426-4AFA-ACD8-41EA8F4493BA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A0FA-7A5C-42A5-A969-F64D84A5F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24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922A-5426-4AFA-ACD8-41EA8F4493BA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A0FA-7A5C-42A5-A969-F64D84A5F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80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922A-5426-4AFA-ACD8-41EA8F4493BA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A0FA-7A5C-42A5-A969-F64D84A5F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75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A922A-5426-4AFA-ACD8-41EA8F4493BA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A0FA-7A5C-42A5-A969-F64D84A5F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04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Многопоточное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Смольянинов</a:t>
            </a:r>
            <a:r>
              <a:rPr lang="ru-RU" dirty="0" smtClean="0"/>
              <a:t> Андрей Владимирович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394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2764"/>
            <a:ext cx="7699258" cy="6486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47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764704"/>
            <a:ext cx="90963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27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16632"/>
            <a:ext cx="7840161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41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Синхронизация и монитор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22404"/>
            <a:ext cx="8214950" cy="2010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60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64096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50481"/>
            <a:ext cx="698596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758793"/>
            <a:ext cx="5548792" cy="19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626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http://lh6.ggpht.com/_0W-IrdaBLsY/TS6xPylAUTI/AAAAAAAAFzs/qPdkcdCy9a4/dead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4811441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7273" y="404664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в момент, когда деньги переводятся со </a:t>
            </a:r>
            <a:r>
              <a:rPr lang="ru-RU" b="1" dirty="0"/>
              <a:t>счёта1</a:t>
            </a:r>
            <a:r>
              <a:rPr lang="ru-RU" dirty="0"/>
              <a:t> на </a:t>
            </a:r>
            <a:r>
              <a:rPr lang="ru-RU" b="1" dirty="0"/>
              <a:t>счёт2</a:t>
            </a:r>
            <a:r>
              <a:rPr lang="ru-RU" dirty="0"/>
              <a:t> будет произведён обратный перевод (</a:t>
            </a:r>
            <a:r>
              <a:rPr lang="ru-RU" dirty="0" err="1"/>
              <a:t>т.е</a:t>
            </a:r>
            <a:r>
              <a:rPr lang="ru-RU" dirty="0"/>
              <a:t> со </a:t>
            </a:r>
            <a:r>
              <a:rPr lang="ru-RU" b="1" dirty="0"/>
              <a:t>счёта2</a:t>
            </a:r>
            <a:r>
              <a:rPr lang="ru-RU" dirty="0"/>
              <a:t> на </a:t>
            </a:r>
            <a:r>
              <a:rPr lang="ru-RU" b="1" dirty="0"/>
              <a:t>счёт1</a:t>
            </a:r>
            <a:r>
              <a:rPr lang="ru-RU" dirty="0"/>
              <a:t>) получим ситуацию т.н. </a:t>
            </a:r>
            <a:r>
              <a:rPr lang="ru-RU" i="1" dirty="0" err="1"/>
              <a:t>dead</a:t>
            </a:r>
            <a:r>
              <a:rPr lang="ru-RU" i="1" dirty="0"/>
              <a:t> </a:t>
            </a:r>
            <a:r>
              <a:rPr lang="ru-RU" i="1" dirty="0" err="1"/>
              <a:t>lock</a:t>
            </a:r>
            <a:r>
              <a:rPr lang="ru-RU" dirty="0" err="1"/>
              <a:t>'а</a:t>
            </a:r>
            <a:r>
              <a:rPr lang="ru-RU" dirty="0"/>
              <a:t>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4941168"/>
            <a:ext cx="741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Первая нить (T1) блокирует </a:t>
            </a:r>
            <a:r>
              <a:rPr lang="ru-RU" b="1" dirty="0"/>
              <a:t>счёт1</a:t>
            </a:r>
            <a:r>
              <a:rPr lang="ru-RU" dirty="0"/>
              <a:t> (используя монитор </a:t>
            </a:r>
            <a:r>
              <a:rPr lang="ru-RU" i="1" dirty="0" err="1"/>
              <a:t>lock</a:t>
            </a:r>
            <a:r>
              <a:rPr lang="ru-RU" i="1" dirty="0"/>
              <a:t> a</a:t>
            </a:r>
            <a:r>
              <a:rPr lang="ru-RU" dirty="0"/>
              <a:t>) и в этот же самый момент вторая нить (Т2) блокирует </a:t>
            </a:r>
            <a:r>
              <a:rPr lang="ru-RU" b="1" dirty="0"/>
              <a:t>счёт2</a:t>
            </a:r>
            <a:r>
              <a:rPr lang="ru-RU" dirty="0"/>
              <a:t> (используя соответствующий монитор </a:t>
            </a:r>
            <a:r>
              <a:rPr lang="ru-RU" i="1" dirty="0" err="1"/>
              <a:t>lock</a:t>
            </a:r>
            <a:r>
              <a:rPr lang="ru-RU" i="1" dirty="0"/>
              <a:t> b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Т1 пытается получить блокировку </a:t>
            </a:r>
            <a:r>
              <a:rPr lang="ru-RU" b="1" dirty="0"/>
              <a:t>счёта2</a:t>
            </a:r>
            <a:r>
              <a:rPr lang="ru-RU" dirty="0"/>
              <a:t> - но не может получить, </a:t>
            </a:r>
            <a:r>
              <a:rPr lang="ru-RU" dirty="0" err="1"/>
              <a:t>т.к</a:t>
            </a:r>
            <a:r>
              <a:rPr lang="ru-RU" dirty="0"/>
              <a:t> Т2 его держит и не может отпустить, т.к. он (Т2) пытается получить блокировку </a:t>
            </a:r>
            <a:r>
              <a:rPr lang="ru-RU" b="1" dirty="0"/>
              <a:t>счёта1</a:t>
            </a:r>
            <a:r>
              <a:rPr lang="ru-RU" dirty="0"/>
              <a:t>, который держит Т1 и так же не может отдать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547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избежать блокировки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захватывать более одного объекта</a:t>
            </a:r>
          </a:p>
          <a:p>
            <a:r>
              <a:rPr lang="ru-RU" dirty="0" smtClean="0"/>
              <a:t>Всегда захватывать объекты в одном порядке</a:t>
            </a:r>
          </a:p>
          <a:p>
            <a:r>
              <a:rPr lang="ru-RU" dirty="0" smtClean="0"/>
              <a:t>Добровольно освобождать захваченную блокировку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686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8680"/>
            <a:ext cx="7612324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234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 обменом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38026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</a:t>
            </a:r>
            <a:r>
              <a:rPr lang="ru-RU" sz="2800" dirty="0" err="1" smtClean="0"/>
              <a:t>томарная</a:t>
            </a:r>
            <a:r>
              <a:rPr lang="ru-RU" sz="2800" dirty="0" smtClean="0"/>
              <a:t> </a:t>
            </a:r>
            <a:r>
              <a:rPr lang="ru-RU" sz="2800" dirty="0"/>
              <a:t>инструкция, сравнивающая значение в памяти с одним из аргументов, и в случае успеха записывающая второй аргумент в память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39" y="2708920"/>
            <a:ext cx="900406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806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381201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94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Многозадачность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Многозадачность, основанная на процессах</a:t>
            </a:r>
          </a:p>
          <a:p>
            <a:r>
              <a:rPr lang="ru-RU" dirty="0" smtClean="0"/>
              <a:t>Многозадачность, основанная на потоках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279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-972"/>
            <a:ext cx="6882575" cy="638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050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427" y="116632"/>
            <a:ext cx="6596040" cy="659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84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работы</a:t>
            </a:r>
            <a:endParaRPr lang="ru-RU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555336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363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ycstutorials.com/articles/image?id=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6632"/>
            <a:ext cx="4176464" cy="587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582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046554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9154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/ Join Framework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647738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688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60648"/>
            <a:ext cx="7445025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379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856646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310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/ Reduce</a:t>
            </a:r>
            <a:endParaRPr lang="ru-RU" dirty="0"/>
          </a:p>
        </p:txBody>
      </p:sp>
      <p:pic>
        <p:nvPicPr>
          <p:cNvPr id="26626" name="Picture 2" descr="MapReduce Map Reduce NoSQL php highload high load мэп рэдью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54883"/>
            <a:ext cx="466725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MapReduce Map Reduce NoSQL php highload high 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26" y="5013176"/>
            <a:ext cx="466725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434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799"/>
            <a:ext cx="5904656" cy="4942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40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820472" cy="645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250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27220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07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814"/>
            <a:ext cx="7056784" cy="6431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88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575"/>
            <a:ext cx="4032448" cy="671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098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3" y="116632"/>
            <a:ext cx="8260262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8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195745"/>
            <a:ext cx="734481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[(</a:t>
            </a:r>
            <a:r>
              <a:rPr lang="en-US" sz="4000" dirty="0" err="1" smtClean="0"/>
              <a:t>docId</a:t>
            </a:r>
            <a:r>
              <a:rPr lang="en-US" sz="4000" dirty="0" smtClean="0"/>
              <a:t>, content)]</a:t>
            </a:r>
            <a:endParaRPr lang="ru-RU" sz="4000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187624" y="2428075"/>
            <a:ext cx="7344815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 smtClean="0"/>
              <a:t>[(word, </a:t>
            </a:r>
            <a:r>
              <a:rPr lang="en-US" dirty="0" err="1" smtClean="0"/>
              <a:t>entryCount</a:t>
            </a:r>
            <a:r>
              <a:rPr lang="en-US" dirty="0" smtClean="0"/>
              <a:t>)]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463988" y="1635905"/>
            <a:ext cx="0" cy="757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56154" y="2023750"/>
            <a:ext cx="311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Foreach</a:t>
            </a:r>
            <a:r>
              <a:rPr lang="en-US" dirty="0" smtClean="0"/>
              <a:t> entry: map(document)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4389096" y="3868235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бъект 7"/>
          <p:cNvSpPr txBox="1">
            <a:spLocks/>
          </p:cNvSpPr>
          <p:nvPr/>
        </p:nvSpPr>
        <p:spPr>
          <a:xfrm>
            <a:off x="1187624" y="4948355"/>
            <a:ext cx="74888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[(word, </a:t>
            </a:r>
            <a:r>
              <a:rPr lang="en-US" dirty="0" err="1" smtClean="0"/>
              <a:t>docList</a:t>
            </a:r>
            <a:r>
              <a:rPr lang="en-US" dirty="0" smtClean="0"/>
              <a:t>[(</a:t>
            </a:r>
            <a:r>
              <a:rPr lang="en-US" dirty="0" err="1" smtClean="0"/>
              <a:t>docId</a:t>
            </a:r>
            <a:r>
              <a:rPr lang="en-US" dirty="0" smtClean="0"/>
              <a:t>, </a:t>
            </a:r>
            <a:r>
              <a:rPr lang="en-US" dirty="0" err="1" smtClean="0"/>
              <a:t>entryCount</a:t>
            </a:r>
            <a:r>
              <a:rPr lang="en-US" dirty="0" smtClean="0"/>
              <a:t>)]]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959393" y="4223629"/>
            <a:ext cx="22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Foreach</a:t>
            </a:r>
            <a:r>
              <a:rPr lang="en-US" dirty="0" smtClean="0"/>
              <a:t> entry: reduce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2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" y="13645"/>
            <a:ext cx="9037211" cy="6367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8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7475"/>
            <a:ext cx="9036496" cy="583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6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5" y="764704"/>
            <a:ext cx="908176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51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" y="20604"/>
            <a:ext cx="9117387" cy="499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357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973"/>
            <a:ext cx="9118092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74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Последовательная программа</a:t>
            </a:r>
          </a:p>
          <a:p>
            <a:r>
              <a:rPr lang="ru-RU" dirty="0" smtClean="0"/>
              <a:t>Многопоточная</a:t>
            </a:r>
          </a:p>
          <a:p>
            <a:pPr lvl="1"/>
            <a:r>
              <a:rPr lang="ru-RU" dirty="0" smtClean="0"/>
              <a:t>Одно ядро</a:t>
            </a:r>
          </a:p>
          <a:p>
            <a:pPr lvl="1"/>
            <a:r>
              <a:rPr lang="ru-RU" dirty="0" smtClean="0"/>
              <a:t>Многопроцессорная машина</a:t>
            </a:r>
          </a:p>
          <a:p>
            <a:pPr lvl="1"/>
            <a:r>
              <a:rPr lang="ru-RU" dirty="0" smtClean="0"/>
              <a:t>Несколько машин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0015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48194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445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20688"/>
            <a:ext cx="752714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680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реализовать </a:t>
            </a:r>
            <a:r>
              <a:rPr lang="ru-RU" dirty="0" err="1" smtClean="0"/>
              <a:t>многопоточность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поток, который будет обрабатывать части файла, а потом группировать результаты по документу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291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Map/ Reduce </a:t>
            </a:r>
            <a:r>
              <a:rPr lang="ru-RU" dirty="0" smtClean="0"/>
              <a:t>от </a:t>
            </a:r>
            <a:r>
              <a:rPr lang="en-US" dirty="0" smtClean="0"/>
              <a:t>Google</a:t>
            </a:r>
            <a:endParaRPr lang="ru-RU" dirty="0" smtClean="0"/>
          </a:p>
          <a:p>
            <a:r>
              <a:rPr lang="en-US" dirty="0" smtClean="0"/>
              <a:t>Apache </a:t>
            </a:r>
            <a:r>
              <a:rPr lang="en-US" dirty="0"/>
              <a:t>Hadoop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5163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Где применяются распределённые вычисления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Научные расчёты и моделирование, а особенно задачи комбинаторной оптимизации</a:t>
            </a:r>
          </a:p>
          <a:p>
            <a:r>
              <a:rPr lang="ru-RU" dirty="0" smtClean="0"/>
              <a:t>Поисковые системы</a:t>
            </a:r>
          </a:p>
          <a:p>
            <a:r>
              <a:rPr lang="ru-RU" dirty="0" smtClean="0"/>
              <a:t>Обработка </a:t>
            </a:r>
            <a:r>
              <a:rPr lang="en-US" dirty="0" smtClean="0"/>
              <a:t>Big-data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012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blog.goldenhelix.com/wp-content/uploads/2010/10/cpu_vs_gpu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4865" y="332656"/>
            <a:ext cx="9568865" cy="478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382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</a:t>
            </a:r>
            <a:r>
              <a:rPr lang="ru-RU" dirty="0" smtClean="0"/>
              <a:t> </a:t>
            </a:r>
            <a:r>
              <a:rPr lang="en-US" dirty="0" smtClean="0"/>
              <a:t>vs CPU</a:t>
            </a:r>
            <a:endParaRPr lang="ru-RU" dirty="0"/>
          </a:p>
        </p:txBody>
      </p:sp>
      <p:pic>
        <p:nvPicPr>
          <p:cNvPr id="4098" name="Picture 2" descr="P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553680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84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вычислений на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 smtClean="0"/>
          </a:p>
          <a:p>
            <a:r>
              <a:rPr lang="en-US" dirty="0" err="1" smtClean="0"/>
              <a:t>Nvidia</a:t>
            </a:r>
            <a:r>
              <a:rPr lang="en-US" dirty="0" smtClean="0"/>
              <a:t> CUDA</a:t>
            </a:r>
          </a:p>
        </p:txBody>
      </p:sp>
    </p:spTree>
    <p:extLst>
      <p:ext uri="{BB962C8B-B14F-4D97-AF65-F5344CB8AC3E}">
        <p14:creationId xmlns:p14="http://schemas.microsoft.com/office/powerpoint/2010/main" val="3287332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Реальная задача из </a:t>
            </a:r>
            <a:r>
              <a:rPr lang="ru-RU" dirty="0" err="1" smtClean="0"/>
              <a:t>геномики</a:t>
            </a:r>
            <a:endParaRPr lang="ru-RU" dirty="0"/>
          </a:p>
        </p:txBody>
      </p:sp>
      <p:pic>
        <p:nvPicPr>
          <p:cNvPr id="6148" name="Picture 4" descr="http://blog.goldenhelix.com/wp-content/uploads/2010/10/cnam_speed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7" y="1556792"/>
            <a:ext cx="871207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03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это применяется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Взаимодействие с подсистемой ввода вывода без блокировки деятельность основной части программы</a:t>
            </a:r>
          </a:p>
          <a:p>
            <a:r>
              <a:rPr lang="ru-RU" dirty="0" smtClean="0"/>
              <a:t>Фоновые процессы</a:t>
            </a:r>
          </a:p>
          <a:p>
            <a:r>
              <a:rPr lang="ru-RU" dirty="0" smtClean="0"/>
              <a:t>Ускорение расчётов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06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Реализация на уровне </a:t>
            </a:r>
            <a:r>
              <a:rPr lang="ru-RU" dirty="0" smtClean="0"/>
              <a:t>ОС</a:t>
            </a:r>
          </a:p>
          <a:p>
            <a:pPr lvl="1"/>
            <a:r>
              <a:rPr lang="en-US" dirty="0" smtClean="0"/>
              <a:t>POSIX</a:t>
            </a:r>
          </a:p>
          <a:p>
            <a:pPr lvl="1"/>
            <a:r>
              <a:rPr lang="en-US" dirty="0" smtClean="0"/>
              <a:t>Win32 threads</a:t>
            </a:r>
            <a:endParaRPr lang="ru-RU" dirty="0"/>
          </a:p>
          <a:p>
            <a:r>
              <a:rPr lang="ru-RU" dirty="0" smtClean="0"/>
              <a:t>На</a:t>
            </a:r>
            <a:r>
              <a:rPr lang="en-US" dirty="0" smtClean="0"/>
              <a:t> </a:t>
            </a:r>
            <a:r>
              <a:rPr lang="ru-RU" dirty="0" smtClean="0"/>
              <a:t>уровне библиотек</a:t>
            </a:r>
            <a:r>
              <a:rPr lang="en-US" dirty="0" smtClean="0"/>
              <a:t>: </a:t>
            </a:r>
            <a:r>
              <a:rPr lang="en-US" dirty="0" err="1" smtClean="0"/>
              <a:t>OpenMP</a:t>
            </a:r>
            <a:endParaRPr lang="ru-RU" dirty="0" smtClean="0"/>
          </a:p>
          <a:p>
            <a:r>
              <a:rPr lang="ru-RU" dirty="0" smtClean="0"/>
              <a:t>На уровне языка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Java 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Python </a:t>
            </a:r>
          </a:p>
          <a:p>
            <a:pPr lvl="1"/>
            <a:r>
              <a:rPr lang="en-US" dirty="0" err="1" smtClean="0"/>
              <a:t>Erlang</a:t>
            </a:r>
            <a:r>
              <a:rPr lang="ru-RU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09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уровне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C#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Erlang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992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Memory Model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897" y="1677469"/>
            <a:ext cx="5080410" cy="51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37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commons/thumb/1/16/SMP_Multiprocessor.svg/350px-SMP_Multiprocesso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786"/>
            <a:ext cx="7146040" cy="304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le:SMP Multiprocessor with crossbar switch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3" y="3068960"/>
            <a:ext cx="8299441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9802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233</Words>
  <Application>Microsoft Office PowerPoint</Application>
  <PresentationFormat>Экран (4:3)</PresentationFormat>
  <Paragraphs>62</Paragraphs>
  <Slides>48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Тема Office</vt:lpstr>
      <vt:lpstr>Многопоточное программирование</vt:lpstr>
      <vt:lpstr>Многозадачность</vt:lpstr>
      <vt:lpstr>Презентация PowerPoint</vt:lpstr>
      <vt:lpstr>Презентация PowerPoint</vt:lpstr>
      <vt:lpstr>Зачем это применяется?</vt:lpstr>
      <vt:lpstr>Виды </vt:lpstr>
      <vt:lpstr>На уровне языка</vt:lpstr>
      <vt:lpstr>Java Memory Model</vt:lpstr>
      <vt:lpstr>Презентация PowerPoint</vt:lpstr>
      <vt:lpstr>Презентация PowerPoint</vt:lpstr>
      <vt:lpstr>Презентация PowerPoint</vt:lpstr>
      <vt:lpstr>Презентация PowerPoint</vt:lpstr>
      <vt:lpstr>Синхронизация и монитор</vt:lpstr>
      <vt:lpstr>Презентация PowerPoint</vt:lpstr>
      <vt:lpstr>Презентация PowerPoint</vt:lpstr>
      <vt:lpstr>Как избежать блокировки</vt:lpstr>
      <vt:lpstr>Презентация PowerPoint</vt:lpstr>
      <vt:lpstr>Сравнение с обменом</vt:lpstr>
      <vt:lpstr>Презентация PowerPoint</vt:lpstr>
      <vt:lpstr>Презентация PowerPoint</vt:lpstr>
      <vt:lpstr>Презентация PowerPoint</vt:lpstr>
      <vt:lpstr>Результат работы</vt:lpstr>
      <vt:lpstr>Презентация PowerPoint</vt:lpstr>
      <vt:lpstr>Презентация PowerPoint</vt:lpstr>
      <vt:lpstr>Fork / Join Framework</vt:lpstr>
      <vt:lpstr>Презентация PowerPoint</vt:lpstr>
      <vt:lpstr>Презентация PowerPoint</vt:lpstr>
      <vt:lpstr>Map / Reduce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 реализовать многопоточность?</vt:lpstr>
      <vt:lpstr>Реализации</vt:lpstr>
      <vt:lpstr>Где применяются распределённые вычисления</vt:lpstr>
      <vt:lpstr>Презентация PowerPoint</vt:lpstr>
      <vt:lpstr>GPU vs CPU</vt:lpstr>
      <vt:lpstr>Технологии вычислений на GPU</vt:lpstr>
      <vt:lpstr>Реальная задача из геномики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26</cp:revision>
  <dcterms:created xsi:type="dcterms:W3CDTF">2014-04-15T17:31:04Z</dcterms:created>
  <dcterms:modified xsi:type="dcterms:W3CDTF">2014-04-23T19:23:44Z</dcterms:modified>
</cp:coreProperties>
</file>