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68" r:id="rId6"/>
    <p:sldId id="265" r:id="rId7"/>
    <p:sldId id="267" r:id="rId8"/>
    <p:sldId id="270" r:id="rId9"/>
    <p:sldId id="271" r:id="rId10"/>
    <p:sldId id="294" r:id="rId11"/>
    <p:sldId id="295" r:id="rId12"/>
    <p:sldId id="264" r:id="rId13"/>
    <p:sldId id="257" r:id="rId14"/>
    <p:sldId id="266" r:id="rId15"/>
    <p:sldId id="272" r:id="rId16"/>
    <p:sldId id="273" r:id="rId17"/>
    <p:sldId id="274" r:id="rId18"/>
    <p:sldId id="275" r:id="rId19"/>
    <p:sldId id="260" r:id="rId20"/>
    <p:sldId id="262" r:id="rId21"/>
    <p:sldId id="298" r:id="rId22"/>
    <p:sldId id="276" r:id="rId23"/>
    <p:sldId id="280" r:id="rId24"/>
    <p:sldId id="263" r:id="rId25"/>
    <p:sldId id="299" r:id="rId26"/>
    <p:sldId id="277" r:id="rId27"/>
    <p:sldId id="281" r:id="rId28"/>
    <p:sldId id="261" r:id="rId29"/>
    <p:sldId id="282" r:id="rId30"/>
    <p:sldId id="279" r:id="rId31"/>
    <p:sldId id="290" r:id="rId32"/>
    <p:sldId id="291" r:id="rId33"/>
    <p:sldId id="292" r:id="rId34"/>
    <p:sldId id="283" r:id="rId35"/>
    <p:sldId id="284" r:id="rId36"/>
    <p:sldId id="287" r:id="rId37"/>
    <p:sldId id="285" r:id="rId38"/>
    <p:sldId id="286" r:id="rId39"/>
    <p:sldId id="289" r:id="rId40"/>
    <p:sldId id="288" r:id="rId41"/>
    <p:sldId id="293" r:id="rId42"/>
    <p:sldId id="297" r:id="rId43"/>
    <p:sldId id="278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76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7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58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58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62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2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79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65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4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A5E4-EC23-4576-B21D-322798FA4083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73A1-B43B-44F3-8BA6-5EEE40F8C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43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1%D0%BB%D0%BE%D0%B2%D0%B0%D1%80%D1%8C_%D1%82%D0%B5%D1%80%D0%BC%D0%B8%D0%BD%D0%BE%D0%B2_%D1%82%D0%B5%D0%BE%D1%80%D0%B8%D0%B8_%D0%B3%D1%80%D0%B0%D1%84%D0%BE%D0%B2#.D0.92" TargetMode="External"/><Relationship Id="rId2" Type="http://schemas.openxmlformats.org/officeDocument/2006/relationships/hyperlink" Target="http://ru.wikipedia.org/wiki/%D0%A0%D0%B5%D0%B1%D1%80%D0%BE_(%D1%82%D0%B5%D0%BE%D1%80%D0%B8%D1%8F_%D0%B3%D1%80%D0%B0%D1%84%D0%BE%D0%B2)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графах. Продолжение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Смольянинов</a:t>
            </a:r>
            <a:r>
              <a:rPr lang="ru-RU" dirty="0" smtClean="0"/>
              <a:t> Андрей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2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750"/>
            <a:ext cx="7286413" cy="479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27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1031634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34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элемент в </a:t>
            </a:r>
            <a:r>
              <a:rPr lang="ru-RU" dirty="0" smtClean="0"/>
              <a:t>кучу. </a:t>
            </a:r>
            <a:r>
              <a:rPr lang="en-US" dirty="0" smtClean="0"/>
              <a:t>-</a:t>
            </a:r>
            <a:r>
              <a:rPr lang="ru-RU" dirty="0"/>
              <a:t> </a:t>
            </a:r>
            <a:r>
              <a:rPr lang="en-US" dirty="0" smtClean="0"/>
              <a:t>O(log N)</a:t>
            </a:r>
            <a:endParaRPr lang="ru-RU" dirty="0"/>
          </a:p>
          <a:p>
            <a:r>
              <a:rPr lang="ru-RU" dirty="0"/>
              <a:t>Исключить максимальный элемент из кучи. Время работы </a:t>
            </a:r>
            <a:r>
              <a:rPr lang="en-US" dirty="0" smtClean="0"/>
              <a:t>-</a:t>
            </a:r>
            <a:r>
              <a:rPr lang="ru-RU" dirty="0" smtClean="0"/>
              <a:t> </a:t>
            </a:r>
            <a:r>
              <a:rPr lang="en-US" dirty="0" smtClean="0"/>
              <a:t>O(log N)</a:t>
            </a:r>
            <a:endParaRPr lang="ru-RU" dirty="0"/>
          </a:p>
          <a:p>
            <a:r>
              <a:rPr lang="ru-RU" dirty="0"/>
              <a:t>Изменить значение любого элемента. Время работы </a:t>
            </a:r>
            <a:r>
              <a:rPr lang="en-US" dirty="0" smtClean="0"/>
              <a:t>-</a:t>
            </a:r>
            <a:r>
              <a:rPr lang="ru-RU" dirty="0" smtClean="0"/>
              <a:t> </a:t>
            </a:r>
            <a:r>
              <a:rPr lang="en-US" dirty="0" smtClean="0"/>
              <a:t>O(log N)</a:t>
            </a:r>
            <a:endParaRPr lang="ru-RU" dirty="0" smtClean="0"/>
          </a:p>
          <a:p>
            <a:r>
              <a:rPr lang="ru-RU" dirty="0" smtClean="0"/>
              <a:t>Превращение неотсортированного массива в кучу </a:t>
            </a:r>
            <a:r>
              <a:rPr lang="en-US" dirty="0" smtClean="0"/>
              <a:t>O(N)</a:t>
            </a:r>
            <a:endParaRPr lang="ru-RU" dirty="0" smtClean="0"/>
          </a:p>
          <a:p>
            <a:r>
              <a:rPr lang="ru-RU" dirty="0" smtClean="0"/>
              <a:t>Сортировка массива за </a:t>
            </a:r>
            <a:r>
              <a:rPr lang="en-US" dirty="0" smtClean="0"/>
              <a:t>O(N * log</a:t>
            </a:r>
            <a:r>
              <a:rPr lang="ru-RU" dirty="0" smtClean="0"/>
              <a:t> </a:t>
            </a:r>
            <a:r>
              <a:rPr lang="en-US" dirty="0" smtClean="0"/>
              <a:t>N)</a:t>
            </a:r>
          </a:p>
          <a:p>
            <a:r>
              <a:rPr lang="ru-RU" dirty="0" smtClean="0"/>
              <a:t>Является одной из реализацией очереди с приоритетом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82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хранения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Матрица смежности</a:t>
            </a:r>
          </a:p>
          <a:p>
            <a:r>
              <a:rPr lang="ru-RU" dirty="0" smtClean="0"/>
              <a:t>Список смежности</a:t>
            </a:r>
          </a:p>
          <a:p>
            <a:r>
              <a:rPr lang="ru-RU" dirty="0" smtClean="0"/>
              <a:t>Матрица инцидентности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0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352928" cy="590465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Первая строка кол-во вершин</a:t>
            </a:r>
          </a:p>
          <a:p>
            <a:r>
              <a:rPr lang="ru-RU" dirty="0" smtClean="0"/>
              <a:t>Список рёбер в формате </a:t>
            </a:r>
            <a:r>
              <a:rPr lang="en-US" dirty="0" smtClean="0"/>
              <a:t>&lt;from to weight&gt;</a:t>
            </a:r>
          </a:p>
          <a:p>
            <a:r>
              <a:rPr lang="ru-RU" dirty="0" smtClean="0"/>
              <a:t>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10 1</a:t>
            </a:r>
          </a:p>
          <a:p>
            <a:pPr marL="0" indent="0">
              <a:buNone/>
            </a:pPr>
            <a:r>
              <a:rPr lang="ru-RU" dirty="0" smtClean="0"/>
              <a:t>1 2 1</a:t>
            </a:r>
          </a:p>
          <a:p>
            <a:pPr marL="0" indent="0">
              <a:buNone/>
            </a:pPr>
            <a:r>
              <a:rPr lang="ru-RU" dirty="0" smtClean="0"/>
              <a:t>1 3 1</a:t>
            </a:r>
          </a:p>
          <a:p>
            <a:pPr marL="0" indent="0">
              <a:buNone/>
            </a:pPr>
            <a:r>
              <a:rPr lang="ru-RU" dirty="0" smtClean="0"/>
              <a:t>1 4 1</a:t>
            </a:r>
          </a:p>
          <a:p>
            <a:pPr marL="0" indent="0">
              <a:buNone/>
            </a:pPr>
            <a:r>
              <a:rPr lang="ru-RU" dirty="0" smtClean="0"/>
              <a:t>5 9 1</a:t>
            </a:r>
          </a:p>
          <a:p>
            <a:pPr marL="0" indent="0">
              <a:buNone/>
            </a:pPr>
            <a:r>
              <a:rPr lang="ru-RU" dirty="0" smtClean="0"/>
              <a:t>6 10 1</a:t>
            </a:r>
          </a:p>
          <a:p>
            <a:pPr marL="0" indent="0">
              <a:buNone/>
            </a:pPr>
            <a:r>
              <a:rPr lang="ru-RU" dirty="0" smtClean="0"/>
              <a:t>2 5 1</a:t>
            </a:r>
          </a:p>
          <a:p>
            <a:pPr marL="0" indent="0">
              <a:buNone/>
            </a:pPr>
            <a:r>
              <a:rPr lang="ru-RU" dirty="0" smtClean="0"/>
              <a:t>3 6 1</a:t>
            </a:r>
          </a:p>
          <a:p>
            <a:pPr marL="0" indent="0">
              <a:buNone/>
            </a:pPr>
            <a:r>
              <a:rPr lang="ru-RU" dirty="0" smtClean="0"/>
              <a:t>3 7 1</a:t>
            </a:r>
          </a:p>
          <a:p>
            <a:pPr marL="0" indent="0">
              <a:buNone/>
            </a:pPr>
            <a:r>
              <a:rPr lang="ru-RU" dirty="0" smtClean="0"/>
              <a:t>4 8 1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01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4" y="116632"/>
            <a:ext cx="9079518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91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0"/>
            <a:ext cx="7030799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4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517"/>
            <a:ext cx="8005416" cy="621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80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54815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55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обходов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глубину</a:t>
            </a:r>
          </a:p>
          <a:p>
            <a:r>
              <a:rPr lang="ru-RU" dirty="0" smtClean="0"/>
              <a:t>В ширину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8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Бинарная куча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в любой вершине не меньше, чем значения её потомков.</a:t>
            </a:r>
          </a:p>
          <a:p>
            <a:r>
              <a:rPr lang="ru-RU" dirty="0"/>
              <a:t>Глубина листьев (расстояние до корня) отличается не более чем на 1 слой.</a:t>
            </a:r>
          </a:p>
          <a:p>
            <a:r>
              <a:rPr lang="ru-RU" dirty="0"/>
              <a:t>Последний слой заполняется слева направо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6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546996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1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963043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33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7852700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3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4664"/>
            <a:ext cx="3096344" cy="615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766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2547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Поместить узел, с которого начинается поиск, в изначально пустую очередь.</a:t>
            </a:r>
          </a:p>
          <a:p>
            <a:r>
              <a:rPr lang="ru-RU" dirty="0"/>
              <a:t>Извлечь из начала очереди узел  и пометить его как развёрнутый.</a:t>
            </a:r>
          </a:p>
          <a:p>
            <a:pPr lvl="1"/>
            <a:r>
              <a:rPr lang="ru-RU" dirty="0"/>
              <a:t>Если узел  является целевым узлом, то завершить поиск с результатом «успех».</a:t>
            </a:r>
          </a:p>
          <a:p>
            <a:pPr lvl="1"/>
            <a:r>
              <a:rPr lang="ru-RU" dirty="0"/>
              <a:t>В противном случае, в конец очереди добавляются все преемники узла , которые ещё не развёрнуты и не находятся в очереди.</a:t>
            </a:r>
          </a:p>
          <a:p>
            <a:r>
              <a:rPr lang="ru-RU" dirty="0"/>
              <a:t>Если очередь пуста, то все узлы связного графа были просмотрены, следовательно, целевой узел недостижим из начального; завершить поиск с результатом «неудача».</a:t>
            </a:r>
          </a:p>
          <a:p>
            <a:r>
              <a:rPr lang="ru-RU" dirty="0"/>
              <a:t>Вернуться к п. 2.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57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87" y="0"/>
            <a:ext cx="64371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82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0"/>
            <a:ext cx="4623544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21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Находит кратчайшее расстояние от заданной вершины истока до всех остальных</a:t>
            </a:r>
          </a:p>
          <a:p>
            <a:r>
              <a:rPr lang="ru-RU" dirty="0"/>
              <a:t> работает только для графов без </a:t>
            </a:r>
            <a:r>
              <a:rPr lang="ru-RU" dirty="0">
                <a:hlinkClick r:id="rId2" tooltip="Ребро (теория графов)"/>
              </a:rPr>
              <a:t>рёбер</a:t>
            </a:r>
            <a:r>
              <a:rPr lang="ru-RU" dirty="0"/>
              <a:t> отрицательного </a:t>
            </a:r>
            <a:r>
              <a:rPr lang="ru-RU" dirty="0">
                <a:hlinkClick r:id="rId3" tooltip="Словарь терминов теории графов"/>
              </a:rPr>
              <a:t>веса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8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Picture 2" descr="medv_dijk_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598667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1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commons/thumb/0/07/%D0%A1%D0%BE%D1%80%D1%82%D0%B8%D1%80%D1%83%D1%8E%D1%89%D0%B5%D0%B5_%D0%B4%D0%B5%D1%80%D0%B5%D0%B2%D0%BE.svg/300px-%D0%A1%D0%BE%D1%80%D1%82%D0%B8%D1%80%D1%83%D1%8E%D1%89%D0%B5%D0%B5_%D0%B4%D0%B5%D1%80%D0%B5%D0%B2%D0%B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4014"/>
            <a:ext cx="5314187" cy="414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commons/thumb/c/ce/%D0%A1%D0%BE%D1%80%D1%82%D0%B8%D1%80%D1%83%D1%8E%D1%89%D0%B5%D0%B5_%D0%B4%D0%B5%D1%80%D0%B5%D0%B2%D0%BE_%D1%80%D0%B0%D0%B7%D0%B2%D0%B5%D1%80%D0%BD%D1%83%D1%82%D0%BE%D0%B5_%D0%B2_%D0%BC%D0%B0%D1%81%D1%81%D0%B8%D0%B2.svg/400px-%D0%A1%D0%BE%D1%80%D1%82%D0%B8%D1%80%D1%83%D1%8E%D1%89%D0%B5%D0%B5_%D0%B4%D0%B5%D1%80%D0%B5%D0%B2%D0%BE_%D1%80%D0%B0%D0%B7%D0%B2%D0%B5%D1%80%D0%BD%D1%83%D1%82%D0%BE%D0%B5_%D0%B2_%D0%BC%D0%B0%D1%81%D1%81%D0%B8%D0%B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0" y="4918452"/>
            <a:ext cx="837911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86123" y="4204886"/>
            <a:ext cx="799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i="1" dirty="0" smtClean="0"/>
              <a:t>Потомки </a:t>
            </a:r>
            <a:r>
              <a:rPr lang="en-US" sz="4000" i="1" dirty="0" smtClean="0"/>
              <a:t>A</a:t>
            </a:r>
            <a:r>
              <a:rPr lang="en-US" sz="4000" dirty="0" smtClean="0"/>
              <a:t>[</a:t>
            </a:r>
            <a:r>
              <a:rPr lang="en-US" sz="4000" i="1" dirty="0" err="1" smtClean="0"/>
              <a:t>i</a:t>
            </a:r>
            <a:r>
              <a:rPr lang="en-US" sz="4000" dirty="0"/>
              <a:t>] — </a:t>
            </a:r>
            <a:r>
              <a:rPr lang="en-US" sz="4000" i="1" dirty="0"/>
              <a:t>A</a:t>
            </a:r>
            <a:r>
              <a:rPr lang="en-US" sz="4000" dirty="0"/>
              <a:t>[2</a:t>
            </a:r>
            <a:r>
              <a:rPr lang="en-US" sz="4000" i="1" dirty="0"/>
              <a:t>i</a:t>
            </a:r>
            <a:r>
              <a:rPr lang="en-US" sz="4000" dirty="0"/>
              <a:t>+1] </a:t>
            </a:r>
            <a:r>
              <a:rPr lang="ru-RU" sz="4000" dirty="0"/>
              <a:t>и </a:t>
            </a:r>
            <a:r>
              <a:rPr lang="en-US" sz="4000" i="1" dirty="0"/>
              <a:t>A</a:t>
            </a:r>
            <a:r>
              <a:rPr lang="en-US" sz="4000" dirty="0"/>
              <a:t>[2</a:t>
            </a:r>
            <a:r>
              <a:rPr lang="en-US" sz="4000" i="1" dirty="0"/>
              <a:t>i</a:t>
            </a:r>
            <a:r>
              <a:rPr lang="en-US" sz="4000" dirty="0"/>
              <a:t>+2]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68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Каждой вершине из </a:t>
            </a:r>
            <a:r>
              <a:rPr lang="ru-RU" i="1" dirty="0"/>
              <a:t>V</a:t>
            </a:r>
            <a:r>
              <a:rPr lang="ru-RU" dirty="0"/>
              <a:t> сопоставим метку — </a:t>
            </a:r>
            <a:r>
              <a:rPr lang="en-US" dirty="0" smtClean="0"/>
              <a:t>d[V] - </a:t>
            </a:r>
            <a:r>
              <a:rPr lang="ru-RU" dirty="0" smtClean="0"/>
              <a:t>минимальное </a:t>
            </a:r>
            <a:r>
              <a:rPr lang="ru-RU" dirty="0"/>
              <a:t>известное расстояние от этой вершины до </a:t>
            </a:r>
            <a:r>
              <a:rPr lang="ru-RU" i="1" dirty="0"/>
              <a:t>a</a:t>
            </a:r>
            <a:r>
              <a:rPr lang="ru-RU" dirty="0"/>
              <a:t>. Алгоритм работает пошагово — на каждом шаге он «посещает» одну вершину и пытается уменьшать метки. Работа алгоритма завершается, когда все вершины посещены.</a:t>
            </a:r>
          </a:p>
        </p:txBody>
      </p:sp>
    </p:spTree>
    <p:extLst>
      <p:ext uri="{BB962C8B-B14F-4D97-AF65-F5344CB8AC3E}">
        <p14:creationId xmlns:p14="http://schemas.microsoft.com/office/powerpoint/2010/main" val="301478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Метка самой вершины </a:t>
            </a:r>
            <a:r>
              <a:rPr lang="ru-RU" i="1" dirty="0"/>
              <a:t>a</a:t>
            </a:r>
            <a:r>
              <a:rPr lang="ru-RU" dirty="0"/>
              <a:t> полагается равной 0, метки остальных вершин — бесконечности. Это отражает то, что расстояния от </a:t>
            </a:r>
            <a:r>
              <a:rPr lang="ru-RU" i="1" dirty="0"/>
              <a:t>a</a:t>
            </a:r>
            <a:r>
              <a:rPr lang="ru-RU" dirty="0"/>
              <a:t> до других вершин пока неизвестны. Все вершины графа помечаются как </a:t>
            </a:r>
            <a:r>
              <a:rPr lang="ru-RU" dirty="0" err="1"/>
              <a:t>непосещённые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77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все вершины посещены, алгоритм завершается. В противном случае, из ещё не посещённых вершин выбирается вершина </a:t>
            </a:r>
            <a:r>
              <a:rPr lang="ru-RU" i="1" dirty="0"/>
              <a:t>u</a:t>
            </a:r>
            <a:r>
              <a:rPr lang="ru-RU" dirty="0"/>
              <a:t>, имеющая минимальную метку. Мы рассматриваем всевозможные маршруты, в которых </a:t>
            </a:r>
            <a:r>
              <a:rPr lang="ru-RU" i="1" dirty="0"/>
              <a:t>u</a:t>
            </a:r>
            <a:r>
              <a:rPr lang="ru-RU" dirty="0"/>
              <a:t> является предпоследним пунктом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т.е</a:t>
            </a:r>
            <a:r>
              <a:rPr lang="ru-RU" dirty="0" smtClean="0"/>
              <a:t> просматриваем смежные с ней вершины)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089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каждого соседа вершины </a:t>
            </a:r>
            <a:r>
              <a:rPr lang="ru-RU" i="1" dirty="0"/>
              <a:t>u</a:t>
            </a:r>
            <a:r>
              <a:rPr lang="ru-RU" dirty="0"/>
              <a:t>, кроме отмеченных как посещённые, рассмотрим новую длину пути, равную сумме значений текущей метки </a:t>
            </a:r>
            <a:r>
              <a:rPr lang="ru-RU" i="1" dirty="0"/>
              <a:t>u</a:t>
            </a:r>
            <a:r>
              <a:rPr lang="ru-RU" dirty="0"/>
              <a:t> и длины ребра, соединяющего </a:t>
            </a:r>
            <a:r>
              <a:rPr lang="ru-RU" i="1" dirty="0"/>
              <a:t>u</a:t>
            </a:r>
            <a:r>
              <a:rPr lang="ru-RU" dirty="0"/>
              <a:t> с этим </a:t>
            </a:r>
            <a:r>
              <a:rPr lang="ru-RU" dirty="0" smtClean="0"/>
              <a:t>соседом. Выбираем минимум из этих значений</a:t>
            </a:r>
          </a:p>
          <a:p>
            <a:r>
              <a:rPr lang="ru-RU" dirty="0"/>
              <a:t>Рассмотрев всех соседей, пометим вершину </a:t>
            </a:r>
            <a:r>
              <a:rPr lang="ru-RU" i="1" dirty="0"/>
              <a:t>u</a:t>
            </a:r>
            <a:r>
              <a:rPr lang="ru-RU" dirty="0"/>
              <a:t> как посещенную и повторим шаг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128369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ijkstra graph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6970"/>
            <a:ext cx="2695238" cy="21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Dijkstra grap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26955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Dijkstra graph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2656"/>
            <a:ext cx="26955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Dijkstra graph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24944"/>
            <a:ext cx="26955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Dijkstra graph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18147"/>
            <a:ext cx="26955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Picture 12" descr="Dijkstra graph1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32" y="2958351"/>
            <a:ext cx="26955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13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16632"/>
            <a:ext cx="8138265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607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3375"/>
            <a:ext cx="8361245" cy="496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771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65237"/>
            <a:ext cx="885788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418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910092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741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0648"/>
            <a:ext cx="870032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1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MinHeap</a:t>
            </a:r>
            <a:endParaRPr lang="en-US" dirty="0" smtClean="0"/>
          </a:p>
          <a:p>
            <a:r>
              <a:rPr lang="en-US" dirty="0" err="1" smtClean="0"/>
              <a:t>MaxHeap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241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5758684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990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87132"/>
            <a:ext cx="6966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P = (s, p[p[p[v]]], p[p[v]], p[v], v)</a:t>
            </a:r>
            <a:endParaRPr lang="ru-RU" sz="4000" dirty="0"/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132856"/>
            <a:ext cx="841114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277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8542269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420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простейшей реализации </a:t>
            </a:r>
            <a:r>
              <a:rPr lang="en-US" dirty="0" smtClean="0"/>
              <a:t>O(n^2)</a:t>
            </a:r>
            <a:endParaRPr lang="ru-RU" dirty="0" smtClean="0"/>
          </a:p>
          <a:p>
            <a:r>
              <a:rPr lang="ru-RU" dirty="0" smtClean="0"/>
              <a:t>При хранении </a:t>
            </a:r>
            <a:r>
              <a:rPr lang="ru-RU" dirty="0" err="1" smtClean="0"/>
              <a:t>непосещенных</a:t>
            </a:r>
            <a:r>
              <a:rPr lang="ru-RU" dirty="0" smtClean="0"/>
              <a:t> вершин  </a:t>
            </a:r>
            <a:r>
              <a:rPr lang="ru-RU" dirty="0"/>
              <a:t>в двоичной куче, а в качестве ключа использовать значения </a:t>
            </a:r>
            <a:r>
              <a:rPr lang="ru-RU" i="1" dirty="0"/>
              <a:t>d</a:t>
            </a:r>
            <a:r>
              <a:rPr lang="ru-RU" dirty="0"/>
              <a:t>[</a:t>
            </a:r>
            <a:r>
              <a:rPr lang="ru-RU" i="1" dirty="0"/>
              <a:t>i</a:t>
            </a:r>
            <a:r>
              <a:rPr lang="ru-RU" dirty="0"/>
              <a:t>]</a:t>
            </a:r>
          </a:p>
        </p:txBody>
      </p:sp>
      <p:pic>
        <p:nvPicPr>
          <p:cNvPr id="27650" name="Picture 2" descr="O(n \log n + m \log 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463594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98376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свойств кучи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70685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40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массива в кучу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686662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85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макс. э-та</a:t>
            </a:r>
            <a:endParaRPr lang="ru-RU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26690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89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59515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174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221</Words>
  <Application>Microsoft Office PowerPoint</Application>
  <PresentationFormat>Экран (4:3)</PresentationFormat>
  <Paragraphs>64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Алгоритмы на графах. Продолжение</vt:lpstr>
      <vt:lpstr>Бинарная куча</vt:lpstr>
      <vt:lpstr>Презентация PowerPoint</vt:lpstr>
      <vt:lpstr>Виды</vt:lpstr>
      <vt:lpstr>Реализация</vt:lpstr>
      <vt:lpstr>Восстановление свойств кучи</vt:lpstr>
      <vt:lpstr>Преобразование массива в кучу</vt:lpstr>
      <vt:lpstr>Извлечение макс. э-та</vt:lpstr>
      <vt:lpstr>Сортировка</vt:lpstr>
      <vt:lpstr>Презентация PowerPoint</vt:lpstr>
      <vt:lpstr>Презентация PowerPoint</vt:lpstr>
      <vt:lpstr>Характеристики</vt:lpstr>
      <vt:lpstr>Способы хранения графа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Виды обходов</vt:lpstr>
      <vt:lpstr>Обход в глубину</vt:lpstr>
      <vt:lpstr>Презентация PowerPoint</vt:lpstr>
      <vt:lpstr>Презентация PowerPoint</vt:lpstr>
      <vt:lpstr>Презентация PowerPoint</vt:lpstr>
      <vt:lpstr>Обход в ширину</vt:lpstr>
      <vt:lpstr>Презентация PowerPoint</vt:lpstr>
      <vt:lpstr>Презентация PowerPoint</vt:lpstr>
      <vt:lpstr>Презентация PowerPoint</vt:lpstr>
      <vt:lpstr>Алгоритм Дейкстры</vt:lpstr>
      <vt:lpstr>Пример</vt:lpstr>
      <vt:lpstr>Идея алгоритма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Характеристики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29</cp:revision>
  <dcterms:created xsi:type="dcterms:W3CDTF">2014-05-07T17:22:59Z</dcterms:created>
  <dcterms:modified xsi:type="dcterms:W3CDTF">2014-05-08T04:59:09Z</dcterms:modified>
</cp:coreProperties>
</file>