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78" r:id="rId5"/>
    <p:sldId id="257" r:id="rId6"/>
    <p:sldId id="280" r:id="rId7"/>
    <p:sldId id="284" r:id="rId8"/>
    <p:sldId id="287" r:id="rId9"/>
    <p:sldId id="274" r:id="rId10"/>
    <p:sldId id="285" r:id="rId11"/>
    <p:sldId id="259" r:id="rId12"/>
    <p:sldId id="289" r:id="rId13"/>
    <p:sldId id="261" r:id="rId14"/>
    <p:sldId id="290" r:id="rId15"/>
    <p:sldId id="262" r:id="rId16"/>
    <p:sldId id="276" r:id="rId17"/>
    <p:sldId id="263" r:id="rId18"/>
    <p:sldId id="277" r:id="rId19"/>
    <p:sldId id="266" r:id="rId20"/>
    <p:sldId id="288" r:id="rId21"/>
    <p:sldId id="267" r:id="rId22"/>
    <p:sldId id="283" r:id="rId23"/>
    <p:sldId id="279" r:id="rId24"/>
    <p:sldId id="265" r:id="rId25"/>
    <p:sldId id="264" r:id="rId26"/>
    <p:sldId id="282" r:id="rId27"/>
    <p:sldId id="281" r:id="rId28"/>
    <p:sldId id="270" r:id="rId29"/>
    <p:sldId id="268" r:id="rId30"/>
    <p:sldId id="272" r:id="rId31"/>
    <p:sldId id="273" r:id="rId32"/>
    <p:sldId id="286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24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04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5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3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1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76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2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18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27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D6FC-20B8-4016-BE2A-85E4998A52BE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55CF-CFDB-427C-81E2-457CEC575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теорию графов и </a:t>
            </a:r>
            <a:br>
              <a:rPr lang="ru-RU" dirty="0" smtClean="0"/>
            </a:br>
            <a:r>
              <a:rPr lang="ru-RU" dirty="0" smtClean="0"/>
              <a:t>Двоичные деревья поиска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Смольянинов</a:t>
            </a:r>
            <a:r>
              <a:rPr lang="ru-RU" dirty="0" smtClean="0"/>
              <a:t> Андрей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7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"/>
    </mc:Choice>
    <mc:Fallback xmlns="">
      <p:transition spd="slow" advTm="15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Сумма геометрической прогрессии</a:t>
            </a:r>
            <a:endParaRPr lang="ru-RU" dirty="0"/>
          </a:p>
        </p:txBody>
      </p:sp>
      <p:pic>
        <p:nvPicPr>
          <p:cNvPr id="16386" name="Picture 2" descr="S_n = \begin{cases}&#10;  \sum_{i=1}^n  b_i = \frac{b_1q^{n}-b_1}{q-1}=\frac{b_1(q^{n}-1)}{q-1}, &amp; \mbox{if } q \ne 1 \\&#10;  nb_1, &amp; \mbox{if } q = 1&#10;\end{cases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95952"/>
            <a:ext cx="5532318" cy="8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172326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b1 = 1, q = 2 =&gt; </a:t>
            </a:r>
          </a:p>
          <a:p>
            <a:r>
              <a:rPr lang="en-US" sz="3200" dirty="0" smtClean="0"/>
              <a:t>N = 2^h – 1 =&gt;</a:t>
            </a:r>
          </a:p>
          <a:p>
            <a:r>
              <a:rPr lang="en-US" sz="3200" dirty="0" smtClean="0"/>
              <a:t>h = log 2 (N)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2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дерево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Оба поддерева — левое и правое, являются двоичными деревьями поиска.</a:t>
            </a:r>
          </a:p>
          <a:p>
            <a:r>
              <a:rPr lang="ru-RU" dirty="0"/>
              <a:t>У всех узлов левого поддерева произвольного узла X значения ключей данных </a:t>
            </a:r>
            <a:r>
              <a:rPr lang="ru-RU" i="1" dirty="0"/>
              <a:t>меньше</a:t>
            </a:r>
            <a:r>
              <a:rPr lang="ru-RU" dirty="0"/>
              <a:t>, нежели значение ключа данных самого узла X.</a:t>
            </a:r>
          </a:p>
          <a:p>
            <a:r>
              <a:rPr lang="ru-RU" dirty="0"/>
              <a:t>В то время, как у всех узлов правого поддерева того же узла X значения ключей данных </a:t>
            </a:r>
            <a:r>
              <a:rPr lang="ru-RU" i="1" dirty="0"/>
              <a:t>не меньше</a:t>
            </a:r>
            <a:r>
              <a:rPr lang="ru-RU" dirty="0"/>
              <a:t>, нежели значение ключа данных узла X.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0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http://upload.wikimedia.org/wikipedia/commons/thumb/d/da/Binary_search_tree.svg/200px-Binary_search_tree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960441" cy="330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структуры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03118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509465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3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08" y="116632"/>
            <a:ext cx="5491655" cy="660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2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поиска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17000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1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поиска</a:t>
            </a:r>
            <a:endParaRPr lang="ru-RU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6" y="1340768"/>
            <a:ext cx="707996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4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добавления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9025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5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добавления узла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7554"/>
            <a:ext cx="5904656" cy="558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INFIX_TRAVERSE (Инфиксный)— </a:t>
            </a:r>
            <a:r>
              <a:rPr lang="ru-RU" dirty="0"/>
              <a:t>обойти всё дерево, следуя порядку (левое поддерево, </a:t>
            </a:r>
            <a:r>
              <a:rPr lang="ru-RU" b="1" dirty="0"/>
              <a:t>вершина</a:t>
            </a:r>
            <a:r>
              <a:rPr lang="ru-RU" dirty="0"/>
              <a:t>, правое поддерево). Элементы по возрастанию</a:t>
            </a:r>
          </a:p>
          <a:p>
            <a:r>
              <a:rPr lang="ru-RU" dirty="0" smtClean="0"/>
              <a:t>PREFIX_TRAVERSE  ( Префиксный ) — </a:t>
            </a:r>
            <a:r>
              <a:rPr lang="ru-RU" dirty="0"/>
              <a:t>обойти всё дерево, следуя порядку (</a:t>
            </a:r>
            <a:r>
              <a:rPr lang="ru-RU" b="1" dirty="0"/>
              <a:t>вершина</a:t>
            </a:r>
            <a:r>
              <a:rPr lang="ru-RU" dirty="0"/>
              <a:t>, левое поддерево, правое поддерево). Элементы как в дереве</a:t>
            </a:r>
          </a:p>
          <a:p>
            <a:r>
              <a:rPr lang="ru-RU" dirty="0"/>
              <a:t>POSTFIX_TRAVERSE ( </a:t>
            </a:r>
            <a:r>
              <a:rPr lang="ru-RU" dirty="0" smtClean="0"/>
              <a:t>Постфиксный) </a:t>
            </a:r>
            <a:r>
              <a:rPr lang="ru-RU" dirty="0"/>
              <a:t>— обойти всё дерево, следуя порядку (левое поддерево, правое поддерево', </a:t>
            </a:r>
            <a:r>
              <a:rPr lang="ru-RU" b="1" dirty="0"/>
              <a:t>вершина</a:t>
            </a:r>
            <a:r>
              <a:rPr lang="ru-RU" dirty="0"/>
              <a:t>). Элементы в обратном порядке как в дереве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9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9280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Граф</a:t>
            </a:r>
            <a:r>
              <a:rPr lang="ru-RU" dirty="0" smtClean="0"/>
              <a:t> - </a:t>
            </a:r>
            <a:r>
              <a:rPr lang="ru-RU" dirty="0"/>
              <a:t> совокупность непустого множества вершин и наборов пар вершин (связей между </a:t>
            </a:r>
            <a:r>
              <a:rPr lang="ru-RU" dirty="0" smtClean="0"/>
              <a:t>вершинами - рёбер)</a:t>
            </a:r>
            <a:endParaRPr lang="ru-RU" dirty="0"/>
          </a:p>
        </p:txBody>
      </p:sp>
      <p:pic>
        <p:nvPicPr>
          <p:cNvPr id="1026" name="Picture 2" descr="http://www.intuit.ru/EDI/04_03_14_9/1393622297-24050/tutorial/368/objects/5/files/05-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73" y="1772816"/>
            <a:ext cx="3182627" cy="490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2700648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Неориентированный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644425"/>
            <a:ext cx="518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Ориентированный (орграф)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5197" y="336440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 := (V, A)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22920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 := (V, E)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56671" y="39759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- </a:t>
            </a:r>
            <a:r>
              <a:rPr lang="ru-RU" dirty="0"/>
              <a:t>множество </a:t>
            </a:r>
            <a:r>
              <a:rPr lang="ru-RU" u="sng" dirty="0" smtClean="0"/>
              <a:t>неупорядоченных</a:t>
            </a:r>
            <a:r>
              <a:rPr lang="en-US" dirty="0"/>
              <a:t> </a:t>
            </a:r>
            <a:r>
              <a:rPr lang="ru-RU" dirty="0" smtClean="0"/>
              <a:t>пар вершин</a:t>
            </a:r>
            <a:r>
              <a:rPr lang="ru-RU" dirty="0"/>
              <a:t>, называемых </a:t>
            </a:r>
            <a:r>
              <a:rPr lang="ru-RU" b="1" dirty="0"/>
              <a:t>рёбрами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57332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- </a:t>
            </a:r>
            <a:r>
              <a:rPr lang="ru-RU" dirty="0"/>
              <a:t>множество </a:t>
            </a:r>
            <a:r>
              <a:rPr lang="ru-RU" u="sng" dirty="0" smtClean="0"/>
              <a:t>упорядоченных</a:t>
            </a:r>
            <a:r>
              <a:rPr lang="en-US" dirty="0" smtClean="0"/>
              <a:t> </a:t>
            </a:r>
            <a:r>
              <a:rPr lang="ru-RU" dirty="0" smtClean="0"/>
              <a:t>пар вершин</a:t>
            </a:r>
            <a:r>
              <a:rPr lang="ru-RU" dirty="0"/>
              <a:t>, называемых </a:t>
            </a:r>
            <a:r>
              <a:rPr lang="ru-RU" b="1" dirty="0"/>
              <a:t>рёбрами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2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"/>
    </mc:Choice>
    <mc:Fallback xmlns="">
      <p:transition spd="slow" advTm="74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Инфиксный обход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Рекурсивно обойти левое поддерево Т.</a:t>
            </a:r>
          </a:p>
          <a:p>
            <a:r>
              <a:rPr lang="ru-RU" dirty="0"/>
              <a:t>Применить функцию f к корневому узлу.</a:t>
            </a:r>
          </a:p>
          <a:p>
            <a:r>
              <a:rPr lang="ru-RU" dirty="0"/>
              <a:t>Рекурсивно обойти правое поддерево 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8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посетитель</a:t>
            </a:r>
            <a:endParaRPr lang="ru-RU" dirty="0"/>
          </a:p>
        </p:txBody>
      </p:sp>
      <p:pic>
        <p:nvPicPr>
          <p:cNvPr id="13314" name="Picture 2" descr="http://habrastorage.org/getpro/habr/post_images/ecb/a77/f17/ecba77f1762c4e96b5b468810bf9edb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5669"/>
            <a:ext cx="8229600" cy="367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134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При изменении </a:t>
            </a:r>
            <a:r>
              <a:rPr lang="ru-RU" dirty="0" err="1"/>
              <a:t>Visitor</a:t>
            </a:r>
            <a:r>
              <a:rPr lang="ru-RU" dirty="0"/>
              <a:t> нет необходимости изменять обслуживаемые классы</a:t>
            </a:r>
          </a:p>
        </p:txBody>
      </p:sp>
    </p:spTree>
    <p:extLst>
      <p:ext uri="{BB962C8B-B14F-4D97-AF65-F5344CB8AC3E}">
        <p14:creationId xmlns:p14="http://schemas.microsoft.com/office/powerpoint/2010/main" val="176515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491532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73218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9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27138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Сортировка на основе бинарного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заданному входному массиву в качестве ключей принять э-ты массива</a:t>
            </a:r>
          </a:p>
          <a:p>
            <a:r>
              <a:rPr lang="ru-RU" dirty="0" smtClean="0"/>
              <a:t>Построить по ним двоичное дерево</a:t>
            </a:r>
          </a:p>
          <a:p>
            <a:r>
              <a:rPr lang="ru-RU" dirty="0" smtClean="0"/>
              <a:t>Совершить обход по приведённой выше процедуре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9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удаления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 Если у узла нет дочерних узлов, то у его родителя нужно просто заменить указатель на </a:t>
            </a:r>
            <a:r>
              <a:rPr lang="ru-RU" dirty="0" err="1"/>
              <a:t>null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9218" name="Picture 2" descr="Bst d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760666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узла есть только один дочерний узел, то нужно создать новую связь между родителем удаляемого узла и его дочерним узлом.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42" name="Picture 2" descr="Bst d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776657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64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узла два дочерних узла, то нужно найти следующий за ним элемент(у этого элемента не будет левого потомка) и переместить его на место удаляемого узла.</a:t>
            </a:r>
          </a:p>
          <a:p>
            <a:endParaRPr lang="ru-RU" dirty="0"/>
          </a:p>
        </p:txBody>
      </p:sp>
      <p:pic>
        <p:nvPicPr>
          <p:cNvPr id="11266" name="Picture 2" descr="Bst de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61048"/>
            <a:ext cx="896884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3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3096344" cy="263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5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19458" name="Picture 2" descr="Три двоичных дерева поиска с одним и тем же набором элементов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132856"/>
            <a:ext cx="711456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4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Инцидентность</a:t>
            </a:r>
            <a:r>
              <a:rPr lang="ru-RU" dirty="0"/>
              <a:t> — понятие, используемое только в </a:t>
            </a:r>
            <a:r>
              <a:rPr lang="ru-RU" dirty="0" smtClean="0"/>
              <a:t>отношении ребра и вершины: </a:t>
            </a:r>
            <a:r>
              <a:rPr lang="ru-RU" dirty="0"/>
              <a:t>если  </a:t>
            </a:r>
            <a:r>
              <a:rPr lang="en-US" dirty="0" smtClean="0"/>
              <a:t>v1, v2</a:t>
            </a:r>
            <a:r>
              <a:rPr lang="ru-RU" dirty="0" smtClean="0"/>
              <a:t>— </a:t>
            </a:r>
            <a:r>
              <a:rPr lang="ru-RU" dirty="0"/>
              <a:t>вершины, а </a:t>
            </a:r>
            <a:r>
              <a:rPr lang="en-US" dirty="0" smtClean="0"/>
              <a:t>e1</a:t>
            </a:r>
            <a:r>
              <a:rPr lang="ru-RU" dirty="0"/>
              <a:t> </a:t>
            </a:r>
            <a:r>
              <a:rPr lang="en-US" dirty="0" smtClean="0"/>
              <a:t>= (v1, v2)</a:t>
            </a:r>
            <a:r>
              <a:rPr lang="ru-RU" dirty="0" smtClean="0"/>
              <a:t>— </a:t>
            </a:r>
            <a:r>
              <a:rPr lang="ru-RU" dirty="0"/>
              <a:t>соединяющее их ребро, тогда вершина  и </a:t>
            </a:r>
            <a:r>
              <a:rPr lang="en-US" dirty="0" smtClean="0"/>
              <a:t>v1 </a:t>
            </a:r>
            <a:r>
              <a:rPr lang="ru-RU" dirty="0" smtClean="0"/>
              <a:t>и ребро </a:t>
            </a:r>
            <a:r>
              <a:rPr lang="en-US" dirty="0" smtClean="0"/>
              <a:t>e1</a:t>
            </a:r>
            <a:r>
              <a:rPr lang="ru-RU" dirty="0"/>
              <a:t>  инцидентны, </a:t>
            </a:r>
            <a:r>
              <a:rPr lang="ru-RU" dirty="0" smtClean="0"/>
              <a:t>вершина</a:t>
            </a:r>
            <a:r>
              <a:rPr lang="en-US" dirty="0" smtClean="0"/>
              <a:t> v2</a:t>
            </a:r>
            <a:r>
              <a:rPr lang="ru-RU" dirty="0"/>
              <a:t>  и ребро </a:t>
            </a:r>
            <a:r>
              <a:rPr lang="en-US" dirty="0" smtClean="0"/>
              <a:t>e1</a:t>
            </a:r>
            <a:r>
              <a:rPr lang="ru-RU" dirty="0"/>
              <a:t> тоже </a:t>
            </a:r>
            <a:r>
              <a:rPr lang="ru-RU" dirty="0" smtClean="0"/>
              <a:t>инцидентны</a:t>
            </a:r>
            <a:r>
              <a:rPr lang="en-US" dirty="0" smtClean="0"/>
              <a:t>. </a:t>
            </a:r>
            <a:r>
              <a:rPr lang="ru-RU" b="1" dirty="0"/>
              <a:t>Две вершины (или два ребра) инцидентными быть не </a:t>
            </a:r>
            <a:r>
              <a:rPr lang="ru-RU" b="1" dirty="0" smtClean="0"/>
              <a:t>могут</a:t>
            </a:r>
            <a:r>
              <a:rPr lang="en-US" b="1" dirty="0" smtClean="0"/>
              <a:t>!</a:t>
            </a:r>
            <a:endParaRPr lang="ru-RU" b="1" dirty="0" smtClean="0"/>
          </a:p>
          <a:p>
            <a:r>
              <a:rPr lang="ru-RU" b="1" dirty="0" smtClean="0"/>
              <a:t>Маршрут</a:t>
            </a:r>
            <a:r>
              <a:rPr lang="ru-RU" dirty="0" smtClean="0"/>
              <a:t> </a:t>
            </a:r>
            <a:r>
              <a:rPr lang="ru-RU" dirty="0"/>
              <a:t>-  это чередующаяся последовательность вершин и рёбер v0, e1, v1, e2, v2, ... , </a:t>
            </a:r>
            <a:r>
              <a:rPr lang="ru-RU" dirty="0" err="1"/>
              <a:t>ek</a:t>
            </a:r>
            <a:r>
              <a:rPr lang="ru-RU" dirty="0"/>
              <a:t>, </a:t>
            </a:r>
            <a:r>
              <a:rPr lang="ru-RU" dirty="0" err="1"/>
              <a:t>vk</a:t>
            </a:r>
            <a:r>
              <a:rPr lang="ru-RU" dirty="0"/>
              <a:t>, в которой любые два соседних элемента </a:t>
            </a:r>
            <a:r>
              <a:rPr lang="ru-RU" dirty="0" smtClean="0"/>
              <a:t>инцидентны</a:t>
            </a:r>
          </a:p>
          <a:p>
            <a:r>
              <a:rPr lang="ru-RU" b="1" dirty="0" smtClean="0"/>
              <a:t>Путь</a:t>
            </a:r>
            <a:r>
              <a:rPr lang="ru-RU" i="1" dirty="0" smtClean="0"/>
              <a:t> - маршрут</a:t>
            </a:r>
            <a:r>
              <a:rPr lang="ru-RU" dirty="0"/>
              <a:t> в орграфе без повторяющихся дуг</a:t>
            </a:r>
          </a:p>
        </p:txBody>
      </p:sp>
    </p:spTree>
    <p:extLst>
      <p:ext uri="{BB962C8B-B14F-4D97-AF65-F5344CB8AC3E}">
        <p14:creationId xmlns:p14="http://schemas.microsoft.com/office/powerpoint/2010/main" val="6695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Всегда желательно, чтобы все пути в дереве от корня до листьев имели примерно одинаковую длину, т.е. чтобы глубина и левого, и правого поддеревьев была примерно одинакова в любом </a:t>
            </a:r>
            <a:r>
              <a:rPr lang="ru-RU" dirty="0" smtClean="0"/>
              <a:t>узле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2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Сбалансированных деревья с гарантированным характеристиками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АВЛ-дерево</a:t>
            </a:r>
          </a:p>
          <a:p>
            <a:r>
              <a:rPr lang="ru-RU" dirty="0" smtClean="0"/>
              <a:t>Красно-черное дерево </a:t>
            </a:r>
            <a:r>
              <a:rPr lang="en-US" dirty="0" smtClean="0"/>
              <a:t>(Red-Black Tree)</a:t>
            </a:r>
          </a:p>
          <a:p>
            <a:r>
              <a:rPr lang="en-US" dirty="0" smtClean="0"/>
              <a:t>B - </a:t>
            </a:r>
            <a:r>
              <a:rPr lang="ru-RU" dirty="0" smtClean="0"/>
              <a:t>дерево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9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</a:p>
          <a:p>
            <a:r>
              <a:rPr lang="en-US" dirty="0"/>
              <a:t>Splay-</a:t>
            </a:r>
            <a:r>
              <a:rPr lang="ru-RU" dirty="0" smtClean="0"/>
              <a:t>дерево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3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графов</a:t>
            </a:r>
            <a:endParaRPr lang="ru-RU" dirty="0"/>
          </a:p>
        </p:txBody>
      </p:sp>
      <p:pic>
        <p:nvPicPr>
          <p:cNvPr id="7170" name="Picture 2" descr="K7, полный граф с 7 вершинам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293910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Виды подграфов: а – исходный граф; б – подграфы; в – остовные подграфы; г – порожденные подграфы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75" y="1392092"/>
            <a:ext cx="4724070" cy="528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Дерево</a:t>
            </a:r>
            <a:r>
              <a:rPr lang="ru-RU" dirty="0" smtClean="0"/>
              <a:t> — </a:t>
            </a:r>
            <a:r>
              <a:rPr lang="ru-RU" dirty="0"/>
              <a:t>это связный ациклический </a:t>
            </a:r>
            <a:r>
              <a:rPr lang="ru-RU" dirty="0" smtClean="0"/>
              <a:t>граф, в </a:t>
            </a:r>
            <a:r>
              <a:rPr lang="ru-RU" dirty="0"/>
              <a:t>котором только одна вершина имеет нулевую степень захода (в неё не ведут дуги), а все остальные вершины имеют степень захода 1 (в них ведёт ровно по одной дуге</a:t>
            </a:r>
            <a:r>
              <a:rPr lang="ru-RU" dirty="0" smtClean="0"/>
              <a:t>).</a:t>
            </a:r>
          </a:p>
          <a:p>
            <a:r>
              <a:rPr lang="ru-RU" b="1" dirty="0"/>
              <a:t>Связность</a:t>
            </a:r>
            <a:r>
              <a:rPr lang="ru-RU" dirty="0"/>
              <a:t> означает наличие путей между любой парой </a:t>
            </a:r>
            <a:r>
              <a:rPr lang="ru-RU" dirty="0" smtClean="0"/>
              <a:t>вершин</a:t>
            </a:r>
          </a:p>
          <a:p>
            <a:r>
              <a:rPr lang="ru-RU" dirty="0"/>
              <a:t> </a:t>
            </a:r>
            <a:r>
              <a:rPr lang="ru-RU" b="1" dirty="0" smtClean="0"/>
              <a:t>Ацикличность</a:t>
            </a:r>
            <a:r>
              <a:rPr lang="ru-RU" dirty="0"/>
              <a:t> — отсутствие </a:t>
            </a:r>
            <a:r>
              <a:rPr lang="ru-RU" b="1" dirty="0"/>
              <a:t>циклов</a:t>
            </a:r>
            <a:r>
              <a:rPr lang="ru-RU" dirty="0"/>
              <a:t> и то, что между парами вершин имеется только по одному пути</a:t>
            </a:r>
          </a:p>
        </p:txBody>
      </p:sp>
    </p:spTree>
    <p:extLst>
      <p:ext uri="{BB962C8B-B14F-4D97-AF65-F5344CB8AC3E}">
        <p14:creationId xmlns:p14="http://schemas.microsoft.com/office/powerpoint/2010/main" val="69709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Связанные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Степень узла</a:t>
            </a:r>
            <a:r>
              <a:rPr lang="ru-RU" dirty="0"/>
              <a:t> — количество исходящих дуг (или, иначе, количество поддеревьев узла).</a:t>
            </a:r>
          </a:p>
          <a:p>
            <a:r>
              <a:rPr lang="ru-RU" b="1" dirty="0"/>
              <a:t>Концевой узел</a:t>
            </a:r>
            <a:r>
              <a:rPr lang="ru-RU" dirty="0"/>
              <a:t> (</a:t>
            </a:r>
            <a:r>
              <a:rPr lang="ru-RU" b="1" dirty="0"/>
              <a:t>лист</a:t>
            </a:r>
            <a:r>
              <a:rPr lang="ru-RU" dirty="0"/>
              <a:t>, </a:t>
            </a:r>
            <a:r>
              <a:rPr lang="ru-RU" i="1" dirty="0"/>
              <a:t>терминальная вершина</a:t>
            </a:r>
            <a:r>
              <a:rPr lang="ru-RU" dirty="0"/>
              <a:t>) — узел со степенью 1 (то есть узел, в который ведёт только одно ребро; в случае ориентированного дерева — узел, в который ведёт только одна дуга и не исходит ни одной дуги).</a:t>
            </a:r>
          </a:p>
          <a:p>
            <a:r>
              <a:rPr lang="ru-RU" b="1" dirty="0"/>
              <a:t>Узел ветвления</a:t>
            </a:r>
            <a:r>
              <a:rPr lang="ru-RU" dirty="0"/>
              <a:t> — </a:t>
            </a:r>
            <a:r>
              <a:rPr lang="ru-RU" dirty="0" err="1"/>
              <a:t>неконцевой</a:t>
            </a:r>
            <a:r>
              <a:rPr lang="ru-RU" dirty="0"/>
              <a:t> узел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Уровень узла</a:t>
            </a:r>
            <a:r>
              <a:rPr lang="ru-RU" dirty="0"/>
              <a:t> — длина пути от корня до </a:t>
            </a:r>
            <a:r>
              <a:rPr lang="ru-RU" dirty="0" smtClean="0"/>
              <a:t>узла</a:t>
            </a:r>
          </a:p>
          <a:p>
            <a:pPr lvl="1"/>
            <a:r>
              <a:rPr lang="ru-RU" dirty="0"/>
              <a:t>уровень корня дерева  равен 0;</a:t>
            </a:r>
          </a:p>
          <a:p>
            <a:pPr lvl="1"/>
            <a:r>
              <a:rPr lang="ru-RU" dirty="0"/>
              <a:t>уровень любого другого узла на единицу больше, чем уровень корня ближайшего поддерева дерева , содержащего данный </a:t>
            </a:r>
            <a:r>
              <a:rPr lang="ru-RU" dirty="0" smtClean="0"/>
              <a:t>узел</a:t>
            </a:r>
          </a:p>
          <a:p>
            <a:pPr marL="514350" indent="-457200"/>
            <a:r>
              <a:rPr lang="en-US" b="1" dirty="0" smtClean="0"/>
              <a:t>m-</a:t>
            </a:r>
            <a:r>
              <a:rPr lang="ru-RU" b="1" dirty="0" err="1" smtClean="0"/>
              <a:t>ый</a:t>
            </a:r>
            <a:r>
              <a:rPr lang="ru-RU" b="1" dirty="0" smtClean="0"/>
              <a:t> Ярус – </a:t>
            </a:r>
            <a:r>
              <a:rPr lang="ru-RU" dirty="0" smtClean="0"/>
              <a:t>множество </a:t>
            </a:r>
            <a:r>
              <a:rPr lang="ru-RU" dirty="0"/>
              <a:t>узлов дерева, на </a:t>
            </a:r>
            <a:r>
              <a:rPr lang="ru-RU" dirty="0" smtClean="0"/>
              <a:t>уровне </a:t>
            </a:r>
            <a:r>
              <a:rPr lang="en-US" b="1" dirty="0" smtClean="0"/>
              <a:t>m</a:t>
            </a:r>
            <a:r>
              <a:rPr lang="ru-RU" dirty="0"/>
              <a:t>  от корня </a:t>
            </a:r>
            <a:r>
              <a:rPr lang="ru-RU" dirty="0" smtClean="0"/>
              <a:t>дерева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m – </a:t>
            </a:r>
            <a:r>
              <a:rPr lang="ru-RU" dirty="0" smtClean="0"/>
              <a:t>целое число</a:t>
            </a:r>
            <a:endParaRPr lang="ru-RU" b="1" dirty="0" smtClean="0"/>
          </a:p>
          <a:p>
            <a:r>
              <a:rPr lang="ru-RU" b="1" dirty="0" smtClean="0"/>
              <a:t>Высота </a:t>
            </a:r>
            <a:r>
              <a:rPr lang="ru-RU" b="1" dirty="0"/>
              <a:t>дерева</a:t>
            </a:r>
            <a:r>
              <a:rPr lang="ru-RU" dirty="0"/>
              <a:t> — наибольшая длина пути от </a:t>
            </a:r>
            <a:r>
              <a:rPr lang="ru-RU" i="1" dirty="0"/>
              <a:t>корня</a:t>
            </a:r>
            <a:r>
              <a:rPr lang="ru-RU" dirty="0"/>
              <a:t> к </a:t>
            </a:r>
            <a:r>
              <a:rPr lang="ru-RU" i="1" dirty="0" smtClean="0"/>
              <a:t>листу</a:t>
            </a:r>
            <a:r>
              <a:rPr lang="en-US" i="1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79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Дерево, в котором </a:t>
            </a:r>
            <a:r>
              <a:rPr lang="ru-RU" dirty="0"/>
              <a:t>каждый узел имеет не более двух потомков (детей). Как правило, первый называется родительским узлом, а дети называются левым и правым наследниками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29000"/>
            <a:ext cx="48006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Подвиды двоичного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Двоичное </a:t>
            </a:r>
            <a:r>
              <a:rPr lang="ru-RU" dirty="0"/>
              <a:t>дерево поиска </a:t>
            </a:r>
            <a:endParaRPr lang="ru-RU" dirty="0" smtClean="0"/>
          </a:p>
          <a:p>
            <a:r>
              <a:rPr lang="ru-RU" dirty="0"/>
              <a:t> </a:t>
            </a:r>
            <a:r>
              <a:rPr lang="ru-RU" dirty="0" smtClean="0"/>
              <a:t>Двоичная </a:t>
            </a:r>
            <a:r>
              <a:rPr lang="ru-RU" dirty="0"/>
              <a:t>куча</a:t>
            </a:r>
          </a:p>
        </p:txBody>
      </p:sp>
    </p:spTree>
    <p:extLst>
      <p:ext uri="{BB962C8B-B14F-4D97-AF65-F5344CB8AC3E}">
        <p14:creationId xmlns:p14="http://schemas.microsoft.com/office/powerpoint/2010/main" val="36024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зависимости высоты от количества элементов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1722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316</Words>
  <Application>Microsoft Office PowerPoint</Application>
  <PresentationFormat>Экран (4:3)</PresentationFormat>
  <Paragraphs>75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Введение в теорию графов и  Двоичные деревья поиска</vt:lpstr>
      <vt:lpstr>Презентация PowerPoint</vt:lpstr>
      <vt:lpstr>Презентация PowerPoint</vt:lpstr>
      <vt:lpstr>Примеры графов</vt:lpstr>
      <vt:lpstr>Определение дерева</vt:lpstr>
      <vt:lpstr>Связанные определения</vt:lpstr>
      <vt:lpstr>Двоичное дерево</vt:lpstr>
      <vt:lpstr>Подвиды двоичного дерева</vt:lpstr>
      <vt:lpstr>Оценка зависимости высоты от количества элементов</vt:lpstr>
      <vt:lpstr>Сумма геометрической прогрессии</vt:lpstr>
      <vt:lpstr>Двоичное дерево поиска</vt:lpstr>
      <vt:lpstr>Презентация PowerPoint</vt:lpstr>
      <vt:lpstr>Описание структуры</vt:lpstr>
      <vt:lpstr>Презентация PowerPoint</vt:lpstr>
      <vt:lpstr>Алгоритм поиска</vt:lpstr>
      <vt:lpstr>Реализация поиска</vt:lpstr>
      <vt:lpstr>Алгоритм добавления</vt:lpstr>
      <vt:lpstr>Реализация добавления узла</vt:lpstr>
      <vt:lpstr>Обход дерева</vt:lpstr>
      <vt:lpstr>Инфиксный обход</vt:lpstr>
      <vt:lpstr>Шаблон посетитель</vt:lpstr>
      <vt:lpstr>Презентация PowerPoint</vt:lpstr>
      <vt:lpstr>Презентация PowerPoint</vt:lpstr>
      <vt:lpstr>Сортировка на основе бинарного дерева</vt:lpstr>
      <vt:lpstr>Алгоритм удаления</vt:lpstr>
      <vt:lpstr>Случай 2</vt:lpstr>
      <vt:lpstr>Случай 3</vt:lpstr>
      <vt:lpstr>Характеристики</vt:lpstr>
      <vt:lpstr>Проблемы?</vt:lpstr>
      <vt:lpstr>Балансировка дерева</vt:lpstr>
      <vt:lpstr>Сбалансированных деревья с гарантированным характеристиками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Бинарные деревья поиска</dc:title>
  <dc:creator>Andrey</dc:creator>
  <cp:lastModifiedBy>Andrey</cp:lastModifiedBy>
  <cp:revision>35</cp:revision>
  <dcterms:created xsi:type="dcterms:W3CDTF">2014-03-12T18:55:28Z</dcterms:created>
  <dcterms:modified xsi:type="dcterms:W3CDTF">2014-04-10T04:15:01Z</dcterms:modified>
</cp:coreProperties>
</file>