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89" r:id="rId4"/>
    <p:sldId id="270" r:id="rId5"/>
    <p:sldId id="286" r:id="rId6"/>
    <p:sldId id="288" r:id="rId7"/>
    <p:sldId id="291" r:id="rId8"/>
    <p:sldId id="283" r:id="rId9"/>
    <p:sldId id="293" r:id="rId10"/>
    <p:sldId id="296" r:id="rId11"/>
    <p:sldId id="297" r:id="rId12"/>
    <p:sldId id="295" r:id="rId13"/>
    <p:sldId id="284" r:id="rId14"/>
    <p:sldId id="290" r:id="rId15"/>
    <p:sldId id="285" r:id="rId16"/>
    <p:sldId id="257" r:id="rId17"/>
    <p:sldId id="258" r:id="rId18"/>
    <p:sldId id="278" r:id="rId19"/>
    <p:sldId id="273" r:id="rId20"/>
    <p:sldId id="275" r:id="rId21"/>
    <p:sldId id="271" r:id="rId22"/>
    <p:sldId id="277" r:id="rId23"/>
    <p:sldId id="294" r:id="rId24"/>
    <p:sldId id="282" r:id="rId25"/>
    <p:sldId id="279" r:id="rId26"/>
    <p:sldId id="281" r:id="rId27"/>
    <p:sldId id="259" r:id="rId28"/>
    <p:sldId id="260" r:id="rId29"/>
    <p:sldId id="261" r:id="rId30"/>
    <p:sldId id="263" r:id="rId31"/>
    <p:sldId id="264" r:id="rId32"/>
    <p:sldId id="280" r:id="rId33"/>
    <p:sldId id="265" r:id="rId34"/>
    <p:sldId id="267" r:id="rId35"/>
    <p:sldId id="266" r:id="rId36"/>
    <p:sldId id="29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0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7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7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32C9-C735-4C1F-8E90-1BBEB8A3CBA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7380-5A55-493E-8BAF-6EFAC1C53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Владимирович</a:t>
            </a:r>
          </a:p>
          <a:p>
            <a:r>
              <a:rPr lang="ru-RU" dirty="0" err="1" smtClean="0"/>
              <a:t>Смольянинов</a:t>
            </a:r>
            <a:endParaRPr lang="ru-RU" dirty="0" smtClean="0"/>
          </a:p>
          <a:p>
            <a:r>
              <a:rPr lang="en-US" dirty="0" smtClean="0"/>
              <a:t>mailto: smoly.kuzstu@gmail.com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4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Кэширующий декоратор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3909"/>
            <a:ext cx="850124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2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Декоратор проверки прав доступа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268760"/>
            <a:ext cx="590332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36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8880"/>
            <a:ext cx="879392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78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Принципиальная бизнес приложения</a:t>
            </a:r>
            <a:endParaRPr lang="ru-RU" dirty="0"/>
          </a:p>
        </p:txBody>
      </p:sp>
      <p:pic>
        <p:nvPicPr>
          <p:cNvPr id="2050" name="Picture 2" descr="Паттерн проектирования Service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4608512" cy="52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3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/>
              <a:t>взаимосвязанных объектов, в которой каждый объект представляет собой отдельную </a:t>
            </a:r>
            <a:r>
              <a:rPr lang="ru-RU" dirty="0" smtClean="0"/>
              <a:t>значащую </a:t>
            </a:r>
            <a:r>
              <a:rPr lang="ru-RU" dirty="0"/>
              <a:t>сущность</a:t>
            </a:r>
          </a:p>
        </p:txBody>
      </p:sp>
      <p:pic>
        <p:nvPicPr>
          <p:cNvPr id="3074" name="Picture 2" descr="Паттерн проектирования Domai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104456" cy="33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7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Сервисный слой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Определяет границу между приложением и слоем сервисов, который образует набор доступных операций и управляет ответом приложения в каждой </a:t>
            </a:r>
            <a:r>
              <a:rPr lang="ru-RU" dirty="0" smtClean="0"/>
              <a:t>операции</a:t>
            </a:r>
          </a:p>
          <a:p>
            <a:r>
              <a:rPr lang="ru-RU" dirty="0" smtClean="0"/>
              <a:t>Инкапсулирует </a:t>
            </a:r>
            <a:r>
              <a:rPr lang="ru-RU" dirty="0"/>
              <a:t>бизнес-логику приложения, управляя транзакциями и управляя ответами в реализации этих операций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Загрузчики </a:t>
            </a:r>
            <a:r>
              <a:rPr lang="ru-RU" dirty="0"/>
              <a:t>данных, пользовательские интерфейсы, интеграционные шлюзы</a:t>
            </a:r>
          </a:p>
        </p:txBody>
      </p:sp>
    </p:spTree>
    <p:extLst>
      <p:ext uri="{BB962C8B-B14F-4D97-AF65-F5344CB8AC3E}">
        <p14:creationId xmlns:p14="http://schemas.microsoft.com/office/powerpoint/2010/main" val="409432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 Relation Mapping)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проецировать объектную модель в структуру БД</a:t>
            </a:r>
          </a:p>
          <a:p>
            <a:r>
              <a:rPr lang="ru-RU" dirty="0" smtClean="0"/>
              <a:t>Автоматическая генерация структуры БД, а также связей, индексов, внешних ключей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ru-RU" dirty="0"/>
              <a:t>(Сущность предметной области)</a:t>
            </a:r>
          </a:p>
          <a:p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err="1" smtClean="0"/>
              <a:t>QueryBuilder</a:t>
            </a:r>
            <a:endParaRPr lang="ru-RU" dirty="0" smtClean="0"/>
          </a:p>
          <a:p>
            <a:r>
              <a:rPr lang="en-US" dirty="0" smtClean="0"/>
              <a:t>Repository</a:t>
            </a:r>
          </a:p>
          <a:p>
            <a:r>
              <a:rPr lang="en-US" dirty="0" err="1" smtClean="0"/>
              <a:t>UnitOfWork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68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Автоматическое отслеживание изменений и синхронизация с СУБД на основе транзакционной модели </a:t>
            </a:r>
            <a:r>
              <a:rPr lang="en-US" dirty="0" smtClean="0"/>
              <a:t>(</a:t>
            </a:r>
            <a:r>
              <a:rPr lang="ru-RU" dirty="0" smtClean="0"/>
              <a:t>шаблон </a:t>
            </a:r>
            <a:r>
              <a:rPr lang="en-US" dirty="0" smtClean="0"/>
              <a:t>UNIT OF WORK)</a:t>
            </a:r>
          </a:p>
          <a:p>
            <a:r>
              <a:rPr lang="ru-RU" dirty="0" smtClean="0"/>
              <a:t>Поддержка блокировок (оптимистичной и пессимистичной)</a:t>
            </a:r>
          </a:p>
          <a:p>
            <a:r>
              <a:rPr lang="ru-RU" dirty="0" smtClean="0"/>
              <a:t>Поддержка запросов на </a:t>
            </a:r>
            <a:r>
              <a:rPr lang="en-US" dirty="0" smtClean="0"/>
              <a:t>“</a:t>
            </a:r>
            <a:r>
              <a:rPr lang="ru-RU" dirty="0" smtClean="0"/>
              <a:t>чистом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SQL (native SQL)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82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Группа последовательных операций с БД, которая представляет собой логическую единицу работы с данными.</a:t>
            </a:r>
          </a:p>
          <a:p>
            <a:r>
              <a:rPr lang="ru-RU" dirty="0" smtClean="0"/>
              <a:t>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4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Формализованное </a:t>
            </a:r>
            <a:r>
              <a:rPr lang="ru-RU" dirty="0"/>
              <a:t>описание часто встречающейся задачи проектирования, удачное решение данной задачи, а также рекомендации по применению этого решения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104886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Ручное управление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06965" cy="439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2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Обслуживает набор объектов, изменяемых в бизнес-транзакции (бизнес-действии) </a:t>
            </a:r>
            <a:r>
              <a:rPr lang="ru-RU" dirty="0" smtClean="0"/>
              <a:t>и</a:t>
            </a:r>
          </a:p>
          <a:p>
            <a:r>
              <a:rPr lang="ru-RU" dirty="0" smtClean="0"/>
              <a:t>Управляет </a:t>
            </a:r>
            <a:r>
              <a:rPr lang="ru-RU" dirty="0"/>
              <a:t>записью изменений и разрешением проблем конкуренции данных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13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оответствие каждой сущности ее идентификатору</a:t>
            </a:r>
          </a:p>
          <a:p>
            <a:r>
              <a:rPr lang="ru-RU" dirty="0" smtClean="0"/>
              <a:t>Каждая сущность хранится в единственном экземпляре, не зависимо от способа и количества запросов.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27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89929"/>
            <a:ext cx="6283250" cy="353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70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i="1" dirty="0" smtClean="0"/>
              <a:t>NEW</a:t>
            </a:r>
            <a:r>
              <a:rPr lang="ru-RU" dirty="0" smtClean="0"/>
              <a:t>. Сущность в этом состоянии пока не имеет своего постоянного идентификатора в хранилище, и пока никак не связана с менеджером сущностей (</a:t>
            </a:r>
            <a:r>
              <a:rPr lang="ru-RU" i="1" dirty="0" err="1" smtClean="0"/>
              <a:t>EntityManager</a:t>
            </a:r>
            <a:r>
              <a:rPr lang="ru-RU" dirty="0" smtClean="0"/>
              <a:t>) и компонентом </a:t>
            </a:r>
            <a:r>
              <a:rPr lang="ru-RU" i="1" dirty="0" err="1" smtClean="0"/>
              <a:t>UnitOfWork</a:t>
            </a:r>
            <a:r>
              <a:rPr lang="ru-RU" dirty="0" smtClean="0"/>
              <a:t> (например, она была только что создана оператором </a:t>
            </a:r>
            <a:r>
              <a:rPr lang="ru-RU" i="1" dirty="0" err="1" smtClean="0"/>
              <a:t>new</a:t>
            </a:r>
            <a:r>
              <a:rPr lang="ru-RU" dirty="0" smtClean="0"/>
              <a:t>).</a:t>
            </a:r>
          </a:p>
          <a:p>
            <a:r>
              <a:rPr lang="ru-RU" i="1" dirty="0" smtClean="0"/>
              <a:t>MANAGED</a:t>
            </a:r>
            <a:r>
              <a:rPr lang="ru-RU" dirty="0" smtClean="0"/>
              <a:t>. Существующая сущность со своим идентификатором, находящаяся под управление менеджера сущностей </a:t>
            </a:r>
            <a:r>
              <a:rPr lang="ru-RU" i="1" dirty="0" err="1" smtClean="0"/>
              <a:t>EntityManager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DETACHED</a:t>
            </a:r>
            <a:r>
              <a:rPr lang="ru-RU" dirty="0" smtClean="0"/>
              <a:t>. Сущность, идентификатор которой больше не связан с менеджером сущностей или компонентом </a:t>
            </a:r>
            <a:r>
              <a:rPr lang="ru-RU" i="1" dirty="0" err="1" smtClean="0"/>
              <a:t>UnitOfWork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REMOVED</a:t>
            </a:r>
            <a:r>
              <a:rPr lang="ru-RU" dirty="0" smtClean="0"/>
              <a:t>. Сущность со своим постоянным идентификатором, связанная с </a:t>
            </a:r>
            <a:r>
              <a:rPr lang="ru-RU" i="1" dirty="0" err="1" smtClean="0"/>
              <a:t>EntityManager</a:t>
            </a:r>
            <a:r>
              <a:rPr lang="ru-RU" dirty="0" smtClean="0"/>
              <a:t>, которая будет удалена из базы данных при завершении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173770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связями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Отношения межу сущностями могут быть двусторонними и односторонними.</a:t>
            </a:r>
          </a:p>
          <a:p>
            <a:r>
              <a:rPr lang="ru-RU" dirty="0" smtClean="0"/>
              <a:t>У двустороннего отношения есть как прямая сторона (</a:t>
            </a:r>
            <a:r>
              <a:rPr lang="en-US" dirty="0" smtClean="0"/>
              <a:t>owning </a:t>
            </a:r>
            <a:r>
              <a:rPr lang="ru-RU" dirty="0" smtClean="0"/>
              <a:t>сторона владельца), так и обратная сторона</a:t>
            </a:r>
            <a:r>
              <a:rPr lang="en-US" dirty="0" smtClean="0"/>
              <a:t> (inverse side)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односторонних отношений есть только прямая сторона.</a:t>
            </a:r>
          </a:p>
          <a:p>
            <a:r>
              <a:rPr lang="ru-RU" dirty="0" smtClean="0"/>
              <a:t>Именно прямая сторона отношения непосредственно влияет на все изменения, которые будут внесены в него в процессе работы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41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Двусторонние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ru-RU" dirty="0"/>
              <a:t>Обратная сторона отношения должна ссылаться на основную сторону с помощью атрибута </a:t>
            </a:r>
            <a:r>
              <a:rPr lang="ru-RU" i="1" dirty="0" err="1"/>
              <a:t>mappedBy</a:t>
            </a:r>
            <a:r>
              <a:rPr lang="ru-RU" dirty="0"/>
              <a:t>, который используется в аннотациях </a:t>
            </a:r>
            <a:r>
              <a:rPr lang="ru-RU" i="1" dirty="0" err="1"/>
              <a:t>OneToOne</a:t>
            </a:r>
            <a:r>
              <a:rPr lang="ru-RU" dirty="0"/>
              <a:t>, </a:t>
            </a:r>
            <a:r>
              <a:rPr lang="ru-RU" i="1" dirty="0" err="1"/>
              <a:t>OneToMany</a:t>
            </a:r>
            <a:r>
              <a:rPr lang="ru-RU" dirty="0"/>
              <a:t> и </a:t>
            </a:r>
            <a:r>
              <a:rPr lang="ru-RU" i="1" dirty="0" err="1"/>
              <a:t>ManyToMany</a:t>
            </a:r>
            <a:r>
              <a:rPr lang="ru-RU" dirty="0"/>
              <a:t>. Этот атрибут указывает на поле сущности, которое является “владельцем” этого отношения (и это поле расположено на “противоположном” конце связи).</a:t>
            </a:r>
          </a:p>
          <a:p>
            <a:pPr fontAlgn="base"/>
            <a:r>
              <a:rPr lang="ru-RU" dirty="0"/>
              <a:t>И наоборот, прямая сторона двустороннего отношения ссылается на обратную сторону с помощью атрибута </a:t>
            </a:r>
            <a:r>
              <a:rPr lang="ru-RU" i="1" dirty="0" err="1"/>
              <a:t>inversedBy</a:t>
            </a:r>
            <a:r>
              <a:rPr lang="ru-RU" dirty="0"/>
              <a:t>, который также используется в аннотациях </a:t>
            </a:r>
            <a:r>
              <a:rPr lang="ru-RU" i="1" dirty="0" err="1"/>
              <a:t>OneToOne</a:t>
            </a:r>
            <a:r>
              <a:rPr lang="ru-RU" dirty="0"/>
              <a:t>, </a:t>
            </a:r>
            <a:r>
              <a:rPr lang="ru-RU" i="1" dirty="0" err="1"/>
              <a:t>ManyToOne</a:t>
            </a:r>
            <a:r>
              <a:rPr lang="ru-RU" dirty="0"/>
              <a:t> и </a:t>
            </a:r>
            <a:r>
              <a:rPr lang="ru-RU" i="1" dirty="0" err="1"/>
              <a:t>ManyToMany</a:t>
            </a:r>
            <a:r>
              <a:rPr lang="ru-RU" dirty="0"/>
              <a:t>. Этот атрибут указывает на поле сущности, которое является обратной стороной отношения.</a:t>
            </a:r>
          </a:p>
          <a:p>
            <a:pPr fontAlgn="base"/>
            <a:r>
              <a:rPr lang="ru-RU" dirty="0"/>
              <a:t>В отношениях типа </a:t>
            </a:r>
            <a:r>
              <a:rPr lang="ru-RU" i="1" dirty="0" err="1"/>
              <a:t>OneToMany</a:t>
            </a:r>
            <a:r>
              <a:rPr lang="ru-RU" dirty="0"/>
              <a:t> и </a:t>
            </a:r>
            <a:r>
              <a:rPr lang="ru-RU" i="1" dirty="0" err="1"/>
              <a:t>ManyToOne</a:t>
            </a:r>
            <a:r>
              <a:rPr lang="ru-RU" dirty="0"/>
              <a:t> именно “</a:t>
            </a:r>
            <a:r>
              <a:rPr lang="ru-RU" dirty="0" err="1"/>
              <a:t>Many</a:t>
            </a:r>
            <a:r>
              <a:rPr lang="ru-RU" dirty="0"/>
              <a:t>”-сторона является прямой стороной связи, поэтому на ней нельзя использовать атрибут </a:t>
            </a:r>
            <a:r>
              <a:rPr lang="ru-RU" i="1" dirty="0" err="1"/>
              <a:t>mappedBy</a:t>
            </a:r>
            <a:r>
              <a:rPr lang="ru-RU" dirty="0"/>
              <a:t> — он применяется только на обратной стороне.</a:t>
            </a:r>
          </a:p>
          <a:p>
            <a:pPr fontAlgn="base"/>
            <a:r>
              <a:rPr lang="ru-RU" dirty="0"/>
              <a:t>Для двусторонних отношений типа </a:t>
            </a:r>
            <a:r>
              <a:rPr lang="ru-RU" i="1" dirty="0" err="1"/>
              <a:t>OneToOne</a:t>
            </a:r>
            <a:r>
              <a:rPr lang="ru-RU" dirty="0"/>
              <a:t> прямой стороной связи является та, которая содержит соответствующий внешний ключ (он описывается аннотацией </a:t>
            </a:r>
            <a:r>
              <a:rPr lang="ru-RU" i="1" dirty="0"/>
              <a:t>@</a:t>
            </a:r>
            <a:r>
              <a:rPr lang="ru-RU" i="1" dirty="0" err="1"/>
              <a:t>JoinColumn</a:t>
            </a:r>
            <a:r>
              <a:rPr lang="ru-RU" i="1" dirty="0"/>
              <a:t>(s))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В отношениях типа </a:t>
            </a:r>
            <a:r>
              <a:rPr lang="ru-RU" i="1" dirty="0" err="1"/>
              <a:t>ManyToMany</a:t>
            </a:r>
            <a:r>
              <a:rPr lang="ru-RU" dirty="0"/>
              <a:t> любая сторона может быть </a:t>
            </a:r>
            <a:r>
              <a:rPr lang="ru-RU" dirty="0" smtClean="0"/>
              <a:t>прямой</a:t>
            </a:r>
          </a:p>
          <a:p>
            <a:pPr fontAlgn="base"/>
            <a:r>
              <a:rPr lang="ru-RU" b="1" dirty="0" smtClean="0"/>
              <a:t>Прямая </a:t>
            </a:r>
            <a:r>
              <a:rPr lang="ru-RU" b="1" dirty="0"/>
              <a:t>сторона связи определяет какие изменения в существующем отношении попадут в базу данных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62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065"/>
            <a:ext cx="626959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6206"/>
            <a:ext cx="7704855" cy="661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81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полученных сущностей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6902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3127"/>
            <a:ext cx="4291962" cy="231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Решают типовые проблемы хорошо зарекомендовавшим себя способом</a:t>
            </a:r>
          </a:p>
          <a:p>
            <a:r>
              <a:rPr lang="ru-RU" dirty="0" smtClean="0"/>
              <a:t>Позволяют разработчикам говорить на </a:t>
            </a:r>
            <a:r>
              <a:rPr lang="en-US" dirty="0" smtClean="0"/>
              <a:t>“</a:t>
            </a:r>
            <a:r>
              <a:rPr lang="ru-RU" dirty="0" smtClean="0"/>
              <a:t>одном языке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Упрощают понимание сторонних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4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97" y="116632"/>
            <a:ext cx="6031954" cy="64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4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385337"/>
            <a:ext cx="561100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en-US" dirty="0" smtClean="0"/>
              <a:t>Builder(</a:t>
            </a:r>
            <a:r>
              <a:rPr lang="ru-RU" dirty="0" smtClean="0"/>
              <a:t>Строитель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074" name="Picture 2" descr="http://habr.habrastorage.org/post_images/16b/2fe/a7f/16b2fea7f7f4dcd14fe2ad0b0bb9bf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5" y="1556792"/>
            <a:ext cx="8460432" cy="35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1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 </a:t>
            </a:r>
            <a:r>
              <a:rPr lang="ru-RU" dirty="0" smtClean="0"/>
              <a:t>Принцип, согласно которому каждый </a:t>
            </a:r>
            <a:r>
              <a:rPr lang="ru-RU" dirty="0"/>
              <a:t>компонент системы должен быть как можно более изолированным от других, не полагаясь в своей работе на детали конкретной реализации других </a:t>
            </a:r>
            <a:r>
              <a:rPr lang="ru-RU" dirty="0" smtClean="0"/>
              <a:t>компонентов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ru-RU" dirty="0" smtClean="0"/>
              <a:t>применятся две реализации</a:t>
            </a:r>
            <a:r>
              <a:rPr lang="en-US" dirty="0" smtClean="0"/>
              <a:t>:</a:t>
            </a:r>
          </a:p>
          <a:p>
            <a:r>
              <a:rPr lang="en-US" dirty="0"/>
              <a:t>Service </a:t>
            </a:r>
            <a:r>
              <a:rPr lang="en-US" dirty="0" smtClean="0"/>
              <a:t>locator</a:t>
            </a:r>
          </a:p>
          <a:p>
            <a:r>
              <a:rPr lang="en-US" dirty="0" smtClean="0"/>
              <a:t>Dependency Injection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3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99065"/>
            <a:ext cx="8812801" cy="170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1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http://odiszapc.ru/doctrine/ - документация по </a:t>
            </a:r>
            <a:r>
              <a:rPr lang="ru-RU" dirty="0" err="1"/>
              <a:t>doctrine</a:t>
            </a:r>
            <a:endParaRPr lang="ru-RU" dirty="0"/>
          </a:p>
          <a:p>
            <a:r>
              <a:rPr lang="ru-RU" dirty="0"/>
              <a:t>http://habrahabr.ru/post/210288/ - </a:t>
            </a:r>
            <a:r>
              <a:rPr lang="ru-RU" dirty="0" err="1"/>
              <a:t>шпраргалка</a:t>
            </a:r>
            <a:r>
              <a:rPr lang="ru-RU" dirty="0"/>
              <a:t> по шаблонам проектирования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https://packagist.org/ - пакеты для </a:t>
            </a:r>
            <a:r>
              <a:rPr lang="ru-RU" dirty="0" err="1"/>
              <a:t>composer</a:t>
            </a:r>
            <a:endParaRPr lang="ru-RU" dirty="0"/>
          </a:p>
          <a:p>
            <a:r>
              <a:rPr lang="ru-RU" dirty="0"/>
              <a:t>http://knpbundles.com/ - </a:t>
            </a:r>
            <a:r>
              <a:rPr lang="ru-RU" dirty="0" err="1"/>
              <a:t>бандлы</a:t>
            </a:r>
            <a:endParaRPr lang="ru-RU" dirty="0"/>
          </a:p>
          <a:p>
            <a:r>
              <a:rPr lang="ru-RU" dirty="0"/>
              <a:t>http://getjump.github.io/ru-php-the-right-way/#site-header - основы </a:t>
            </a:r>
            <a:r>
              <a:rPr lang="ru-RU" dirty="0" err="1"/>
              <a:t>php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Книги</a:t>
            </a:r>
          </a:p>
          <a:p>
            <a:r>
              <a:rPr lang="ru-RU" dirty="0"/>
              <a:t>Эрих Гамма, Ричард </a:t>
            </a:r>
            <a:r>
              <a:rPr lang="ru-RU" dirty="0" err="1"/>
              <a:t>Хелм</a:t>
            </a:r>
            <a:r>
              <a:rPr lang="ru-RU" dirty="0"/>
              <a:t>, Ральф Джонсон, Джон </a:t>
            </a:r>
            <a:r>
              <a:rPr lang="ru-RU" dirty="0" err="1"/>
              <a:t>Влиссидес</a:t>
            </a:r>
            <a:r>
              <a:rPr lang="ru-RU" dirty="0"/>
              <a:t>. Приемы объектно-ориентированного проектирования. Паттерны проектирования</a:t>
            </a:r>
          </a:p>
          <a:p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. Шаблоны корпоративных приложений (</a:t>
            </a:r>
            <a:r>
              <a:rPr lang="ru-RU" dirty="0" err="1"/>
              <a:t>Signature</a:t>
            </a:r>
            <a:r>
              <a:rPr lang="ru-RU" dirty="0"/>
              <a:t> </a:t>
            </a:r>
            <a:r>
              <a:rPr lang="ru-RU" dirty="0" err="1"/>
              <a:t>Series</a:t>
            </a:r>
            <a:r>
              <a:rPr lang="ru-RU" dirty="0"/>
              <a:t>) </a:t>
            </a:r>
          </a:p>
          <a:p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. Архитектура корпоративных программных приложений</a:t>
            </a:r>
          </a:p>
          <a:p>
            <a:endParaRPr lang="ru-RU" dirty="0"/>
          </a:p>
          <a:p>
            <a:r>
              <a:rPr lang="ru-RU" dirty="0"/>
              <a:t>Фундаментальные основы</a:t>
            </a:r>
          </a:p>
          <a:p>
            <a:r>
              <a:rPr lang="ru-RU" dirty="0" err="1"/>
              <a:t>Кормен</a:t>
            </a:r>
            <a:r>
              <a:rPr lang="ru-RU" dirty="0"/>
              <a:t> Т., </a:t>
            </a:r>
            <a:r>
              <a:rPr lang="ru-RU" dirty="0" err="1"/>
              <a:t>Лейзерсон</a:t>
            </a:r>
            <a:r>
              <a:rPr lang="ru-RU" dirty="0"/>
              <a:t> Ч., </a:t>
            </a:r>
            <a:r>
              <a:rPr lang="ru-RU" dirty="0" err="1"/>
              <a:t>Ривест</a:t>
            </a:r>
            <a:r>
              <a:rPr lang="ru-RU" dirty="0"/>
              <a:t> Р., </a:t>
            </a:r>
            <a:r>
              <a:rPr lang="ru-RU" dirty="0" err="1"/>
              <a:t>Штайн</a:t>
            </a:r>
            <a:r>
              <a:rPr lang="ru-RU" dirty="0"/>
              <a:t> K. - Алгоритмы: построение и анализ</a:t>
            </a:r>
          </a:p>
          <a:p>
            <a:r>
              <a:rPr lang="ru-RU" dirty="0"/>
              <a:t>Дональд Кнут, </a:t>
            </a:r>
            <a:r>
              <a:rPr lang="ru-RU" dirty="0" err="1"/>
              <a:t>Роналд</a:t>
            </a:r>
            <a:r>
              <a:rPr lang="ru-RU" dirty="0"/>
              <a:t> Грэхем, </a:t>
            </a:r>
            <a:r>
              <a:rPr lang="ru-RU" dirty="0" err="1"/>
              <a:t>Орен</a:t>
            </a:r>
            <a:r>
              <a:rPr lang="ru-RU" dirty="0"/>
              <a:t> </a:t>
            </a:r>
            <a:r>
              <a:rPr lang="ru-RU" dirty="0" err="1"/>
              <a:t>Паташник</a:t>
            </a:r>
            <a:r>
              <a:rPr lang="ru-RU" dirty="0"/>
              <a:t>. Конкретная математика. Математические основы информатики</a:t>
            </a:r>
          </a:p>
          <a:p>
            <a:r>
              <a:rPr lang="ru-RU" dirty="0"/>
              <a:t>Романовский И.В. Дискретный анализ</a:t>
            </a:r>
          </a:p>
          <a:p>
            <a:r>
              <a:rPr lang="ru-RU" dirty="0"/>
              <a:t>Э. </a:t>
            </a:r>
            <a:r>
              <a:rPr lang="ru-RU" dirty="0" err="1"/>
              <a:t>Таненбаум</a:t>
            </a:r>
            <a:r>
              <a:rPr lang="ru-RU" dirty="0"/>
              <a:t>. Архитектура компьютера. </a:t>
            </a:r>
          </a:p>
        </p:txBody>
      </p:sp>
    </p:spTree>
    <p:extLst>
      <p:ext uri="{BB962C8B-B14F-4D97-AF65-F5344CB8AC3E}">
        <p14:creationId xmlns:p14="http://schemas.microsoft.com/office/powerpoint/2010/main" val="16567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b="1" dirty="0"/>
              <a:t>Структурные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определяют 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</a:p>
          <a:p>
            <a:pPr fontAlgn="base"/>
            <a:r>
              <a:rPr lang="ru-RU" b="1" dirty="0"/>
              <a:t>Порождающие</a:t>
            </a:r>
            <a:r>
              <a:rPr lang="ru-RU" dirty="0"/>
              <a:t> обеспечивают создание новых объектов в нужной ситуации.</a:t>
            </a:r>
          </a:p>
          <a:p>
            <a:pPr fontAlgn="base"/>
            <a:r>
              <a:rPr lang="ru-RU" b="1" dirty="0"/>
              <a:t>Поведенческие</a:t>
            </a:r>
            <a:r>
              <a:rPr lang="ru-RU" dirty="0"/>
              <a:t> шаблоны отвечают за взаимодействие между сущностями, позволяя сделать этот процесс более гибким и простым.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7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кэширование данных метода </a:t>
            </a:r>
            <a:r>
              <a:rPr lang="en-US" dirty="0" err="1" smtClean="0"/>
              <a:t>readItem</a:t>
            </a:r>
            <a:endParaRPr lang="ru-RU" dirty="0" smtClean="0"/>
          </a:p>
          <a:p>
            <a:r>
              <a:rPr lang="ru-RU" dirty="0" smtClean="0"/>
              <a:t>Реализовать проверку прав доступа</a:t>
            </a:r>
            <a:r>
              <a:rPr lang="en-US" dirty="0" smtClean="0"/>
              <a:t> </a:t>
            </a:r>
            <a:r>
              <a:rPr lang="ru-RU" dirty="0" smtClean="0"/>
              <a:t>метода </a:t>
            </a:r>
            <a:r>
              <a:rPr lang="en-US" dirty="0" err="1" smtClean="0"/>
              <a:t>createItem</a:t>
            </a:r>
            <a:r>
              <a:rPr lang="ru-RU" dirty="0" smtClean="0"/>
              <a:t> и </a:t>
            </a:r>
            <a:r>
              <a:rPr lang="en-US" dirty="0" err="1" smtClean="0"/>
              <a:t>readItem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0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обозначения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881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Шаблон Декоратор</a:t>
            </a:r>
            <a:endParaRPr lang="ru-RU" dirty="0"/>
          </a:p>
        </p:txBody>
      </p:sp>
      <p:pic>
        <p:nvPicPr>
          <p:cNvPr id="1026" name="Picture 2" descr="http://habr.habrastorage.org/post_images/15c/27c/26e/15c27c26e08f1936e3f73089ecac3d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39"/>
            <a:ext cx="8604448" cy="35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4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156166"/>
            <a:ext cx="5447506" cy="53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31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617</Words>
  <Application>Microsoft Office PowerPoint</Application>
  <PresentationFormat>Экран (4:3)</PresentationFormat>
  <Paragraphs>99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Интернет-программирование</vt:lpstr>
      <vt:lpstr>Шаблон проектирования</vt:lpstr>
      <vt:lpstr>Преимущества</vt:lpstr>
      <vt:lpstr>Виды</vt:lpstr>
      <vt:lpstr>Задача</vt:lpstr>
      <vt:lpstr>Модель</vt:lpstr>
      <vt:lpstr>Необходимые обозначения</vt:lpstr>
      <vt:lpstr>Пример: Шаблон Декоратор</vt:lpstr>
      <vt:lpstr>Реализация</vt:lpstr>
      <vt:lpstr>Кэширующий декоратор</vt:lpstr>
      <vt:lpstr>Декоратор проверки прав доступа</vt:lpstr>
      <vt:lpstr>Вызов</vt:lpstr>
      <vt:lpstr>Принципиальная бизнес приложения</vt:lpstr>
      <vt:lpstr>Презентация PowerPoint</vt:lpstr>
      <vt:lpstr>Сервисный слой</vt:lpstr>
      <vt:lpstr>ORM (Object Relation Mapping)</vt:lpstr>
      <vt:lpstr>Основные термины</vt:lpstr>
      <vt:lpstr>Возможности</vt:lpstr>
      <vt:lpstr>Транзакция</vt:lpstr>
      <vt:lpstr>Ручное управление</vt:lpstr>
      <vt:lpstr>Unit Of Work</vt:lpstr>
      <vt:lpstr>Identity Map</vt:lpstr>
      <vt:lpstr>Презентация PowerPoint</vt:lpstr>
      <vt:lpstr>Состояния сущностей</vt:lpstr>
      <vt:lpstr>Управление связями</vt:lpstr>
      <vt:lpstr>Двусторонние отношения</vt:lpstr>
      <vt:lpstr>Презентация PowerPoint</vt:lpstr>
      <vt:lpstr>Презентация PowerPoint</vt:lpstr>
      <vt:lpstr>Интерфейс полученных сущностей</vt:lpstr>
      <vt:lpstr>Модель</vt:lpstr>
      <vt:lpstr>Презентация PowerPoint</vt:lpstr>
      <vt:lpstr>Контроллер</vt:lpstr>
      <vt:lpstr>Шаблон Builder(Строитель)</vt:lpstr>
      <vt:lpstr>Inversion of Control</vt:lpstr>
      <vt:lpstr>Сервисы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28</cp:revision>
  <dcterms:created xsi:type="dcterms:W3CDTF">2014-02-24T15:17:00Z</dcterms:created>
  <dcterms:modified xsi:type="dcterms:W3CDTF">2014-02-25T05:27:16Z</dcterms:modified>
</cp:coreProperties>
</file>