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6" r:id="rId5"/>
    <p:sldId id="258" r:id="rId6"/>
    <p:sldId id="259" r:id="rId7"/>
    <p:sldId id="260" r:id="rId8"/>
    <p:sldId id="261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0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43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4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9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2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6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8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53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67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8E63-AB4A-475E-9181-FA226B7A077F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782D-9577-4D9F-8248-3F8A4E350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8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E%D1%82%D0%BD%D0%BE%D1%88%D0%B5%D0%BD%D0%B8%D0%B5_(%D1%80%D0%B5%D0%BB%D1%8F%D1%86%D0%B8%D0%BE%D0%BD%D0%BD%D0%B0%D1%8F_%D0%BC%D0%BE%D0%B4%D0%B5%D0%BB%D1%8C)" TargetMode="External"/><Relationship Id="rId2" Type="http://schemas.openxmlformats.org/officeDocument/2006/relationships/hyperlink" Target="http://ru.wikipedia.org/wiki/%D0%9F%D0%BE%D1%82%D0%B5%D0%BD%D1%86%D0%B8%D0%B0%D0%BB%D1%8C%D0%BD%D1%8B%D0%B9_%D0%BA%D0%BB%D1%8E%D1%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wiki/%D0%9F%D0%B5%D1%80%D0%B2%D0%B8%D1%87%D0%BD%D1%8B%D0%B9_%D0%BA%D0%BB%D1%8E%D1%8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E%D1%82%D0%BD%D0%BE%D1%88%D0%B5%D0%BD%D0%B8%D0%B5_(%D1%80%D0%B5%D0%BB%D1%8F%D1%86%D0%B8%D0%BE%D0%BD%D0%BD%D0%B0%D1%8F_%D0%BC%D0%BE%D0%B4%D0%B5%D0%BB%D1%8C)" TargetMode="External"/><Relationship Id="rId2" Type="http://schemas.openxmlformats.org/officeDocument/2006/relationships/hyperlink" Target="http://ru.wikipedia.org/wiki/%D0%9F%D0%B5%D1%80%D0%B5%D0%BC%D0%B5%D0%BD%D0%BD%D0%B0%D1%8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u.wikipedia.org/wiki/%D0%92%D0%BD%D0%B5%D1%88%D0%BD%D0%B8%D0%B9_%D0%BA%D0%BB%D1%8E%D1%87" TargetMode="External"/><Relationship Id="rId4" Type="http://schemas.openxmlformats.org/officeDocument/2006/relationships/hyperlink" Target="http://ru.wikipedia.org/wiki/%D0%9F%D0%BE%D1%82%D0%B5%D0%BD%D1%86%D0%B8%D0%B0%D0%BB%D1%8C%D0%BD%D1%8B%D0%B9_%D0%BA%D0%BB%D1%8E%D1%8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Интернет-программирование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Андрей Владимирович</a:t>
            </a:r>
          </a:p>
          <a:p>
            <a:r>
              <a:rPr lang="ru-RU" dirty="0" err="1" smtClean="0"/>
              <a:t>Смольянинов</a:t>
            </a:r>
            <a:endParaRPr lang="ru-RU" dirty="0" smtClean="0"/>
          </a:p>
          <a:p>
            <a:r>
              <a:rPr lang="en-US" dirty="0" smtClean="0"/>
              <a:t>mailto: smoly.kuzstu@gmail.com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7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Нормальные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6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1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 реляционных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Кортеж</a:t>
            </a:r>
            <a:r>
              <a:rPr lang="ru-RU" dirty="0" smtClean="0"/>
              <a:t> - </a:t>
            </a:r>
            <a:r>
              <a:rPr lang="ru-RU" dirty="0"/>
              <a:t> упорядоченный конечный набор длины </a:t>
            </a:r>
            <a:r>
              <a:rPr lang="en-US" dirty="0" smtClean="0"/>
              <a:t>N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 smtClean="0"/>
              <a:t>(id, title, content)   (1, ‘</a:t>
            </a:r>
            <a:r>
              <a:rPr lang="ru-RU" dirty="0" smtClean="0"/>
              <a:t>Привет</a:t>
            </a:r>
            <a:r>
              <a:rPr lang="en-US" dirty="0" smtClean="0"/>
              <a:t>’, ‘</a:t>
            </a:r>
            <a:r>
              <a:rPr lang="ru-RU" dirty="0" smtClean="0"/>
              <a:t>Текст</a:t>
            </a:r>
            <a:r>
              <a:rPr lang="en-US" dirty="0" smtClean="0"/>
              <a:t>’)</a:t>
            </a:r>
          </a:p>
          <a:p>
            <a:r>
              <a:rPr lang="ru-RU" b="1" dirty="0" smtClean="0"/>
              <a:t>Домен</a:t>
            </a:r>
            <a:r>
              <a:rPr lang="ru-RU" dirty="0" smtClean="0"/>
              <a:t> </a:t>
            </a:r>
            <a:r>
              <a:rPr lang="ru-RU" dirty="0"/>
              <a:t>- допустимое потенциальное ограниченное подмножество значений данного </a:t>
            </a:r>
            <a:r>
              <a:rPr lang="ru-RU" dirty="0" smtClean="0"/>
              <a:t>типа</a:t>
            </a:r>
          </a:p>
          <a:p>
            <a:pPr marL="0" indent="0">
              <a:buNone/>
            </a:pPr>
            <a:r>
              <a:rPr lang="en-US" dirty="0" smtClean="0"/>
              <a:t>D1: {</a:t>
            </a:r>
            <a:r>
              <a:rPr lang="ru-RU" dirty="0" smtClean="0"/>
              <a:t>Москва, Кемерово, Новосибирск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D2: {</a:t>
            </a:r>
            <a:r>
              <a:rPr lang="ru-RU" dirty="0" smtClean="0"/>
              <a:t>Проспект, Улица, Проезд</a:t>
            </a: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74930"/>
            <a:ext cx="178219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8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Потенциальный </a:t>
            </a:r>
            <a:r>
              <a:rPr lang="ru-RU" b="1" dirty="0" smtClean="0"/>
              <a:t>ключ - </a:t>
            </a:r>
            <a:r>
              <a:rPr lang="ru-RU" dirty="0"/>
              <a:t>подмножество атрибутов </a:t>
            </a:r>
            <a:r>
              <a:rPr lang="ru-RU" dirty="0" smtClean="0"/>
              <a:t>отношения, </a:t>
            </a:r>
            <a:r>
              <a:rPr lang="ru-RU" dirty="0"/>
              <a:t>удовлетворяющее требованиям уникальности и </a:t>
            </a:r>
            <a:r>
              <a:rPr lang="ru-RU" dirty="0" smtClean="0"/>
              <a:t>минимальности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en-US" dirty="0" smtClean="0"/>
              <a:t>:</a:t>
            </a:r>
            <a:r>
              <a:rPr lang="ru-RU" dirty="0" smtClean="0"/>
              <a:t> (Серия</a:t>
            </a:r>
            <a:r>
              <a:rPr lang="en-US" dirty="0" smtClean="0"/>
              <a:t>, </a:t>
            </a:r>
            <a:r>
              <a:rPr lang="ru-RU" dirty="0" smtClean="0"/>
              <a:t>Номер </a:t>
            </a:r>
            <a:r>
              <a:rPr lang="ru-RU" dirty="0" smtClean="0"/>
              <a:t>Паспорта)</a:t>
            </a:r>
            <a:endParaRPr lang="ru-RU" b="1" dirty="0" smtClean="0"/>
          </a:p>
          <a:p>
            <a:r>
              <a:rPr lang="ru-RU" b="1" dirty="0" smtClean="0"/>
              <a:t>Первичный ключ - </a:t>
            </a:r>
            <a:r>
              <a:rPr lang="ru-RU" dirty="0"/>
              <a:t> один из </a:t>
            </a:r>
            <a:r>
              <a:rPr lang="ru-RU" dirty="0">
                <a:hlinkClick r:id="rId2" tooltip="Потенциальный ключ"/>
              </a:rPr>
              <a:t>потенциальных ключей</a:t>
            </a:r>
            <a:r>
              <a:rPr lang="ru-RU" dirty="0"/>
              <a:t> </a:t>
            </a:r>
            <a:r>
              <a:rPr lang="ru-RU" dirty="0">
                <a:hlinkClick r:id="rId3" tooltip="Отношение (реляционная модель)"/>
              </a:rPr>
              <a:t>отношения</a:t>
            </a:r>
            <a:r>
              <a:rPr lang="ru-RU" dirty="0"/>
              <a:t>, выбранный в качестве основного ключа</a:t>
            </a:r>
            <a:endParaRPr lang="ru-RU" b="1" dirty="0" smtClean="0"/>
          </a:p>
          <a:p>
            <a:r>
              <a:rPr lang="ru-RU" b="1" dirty="0" smtClean="0"/>
              <a:t>Суррогатный ключ – </a:t>
            </a:r>
            <a:r>
              <a:rPr lang="ru-RU" dirty="0" smtClean="0"/>
              <a:t>служебный атрибут </a:t>
            </a:r>
            <a:r>
              <a:rPr lang="ru-RU" dirty="0" smtClean="0"/>
              <a:t>единственное </a:t>
            </a:r>
            <a:r>
              <a:rPr lang="ru-RU" dirty="0"/>
              <a:t>предназначение которого — служить </a:t>
            </a:r>
            <a:r>
              <a:rPr lang="ru-RU" dirty="0">
                <a:hlinkClick r:id="rId4" tooltip="Первичный ключ"/>
              </a:rPr>
              <a:t>первичным ключом</a:t>
            </a:r>
            <a:r>
              <a:rPr lang="vi-VN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Из вышесказанного это чаще всего </a:t>
            </a:r>
            <a:r>
              <a:rPr lang="en-US" b="1" dirty="0" smtClean="0"/>
              <a:t>(AUTOINCRMENT id)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0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 между таблицами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/>
              <a:t>Внешний ключ - </a:t>
            </a:r>
            <a:r>
              <a:rPr lang="ru-RU" i="1" dirty="0" smtClean="0"/>
              <a:t>подмножество атрибутов</a:t>
            </a:r>
            <a:r>
              <a:rPr lang="ru-RU" dirty="0" smtClean="0"/>
              <a:t> некоторой </a:t>
            </a:r>
            <a:r>
              <a:rPr lang="ru-RU" dirty="0" smtClean="0">
                <a:hlinkClick r:id="rId2" tooltip="Переменная"/>
              </a:rPr>
              <a:t>переменной</a:t>
            </a:r>
            <a:r>
              <a:rPr lang="ru-RU" dirty="0" smtClean="0"/>
              <a:t> </a:t>
            </a:r>
            <a:r>
              <a:rPr lang="ru-RU" dirty="0" smtClean="0">
                <a:hlinkClick r:id="rId3" tooltip="Отношение (реляционная модель)"/>
              </a:rPr>
              <a:t>отношения</a:t>
            </a:r>
            <a:r>
              <a:rPr lang="ru-RU" dirty="0" smtClean="0"/>
              <a:t> </a:t>
            </a:r>
            <a:r>
              <a:rPr lang="ru-RU" i="1" dirty="0" smtClean="0"/>
              <a:t>R</a:t>
            </a:r>
            <a:r>
              <a:rPr lang="ru-RU" baseline="-25000" dirty="0" smtClean="0"/>
              <a:t>2</a:t>
            </a:r>
            <a:r>
              <a:rPr lang="ru-RU" dirty="0" smtClean="0"/>
              <a:t>, значения которых должны совпадать со значениями некоторого </a:t>
            </a:r>
            <a:r>
              <a:rPr lang="ru-RU" dirty="0" smtClean="0">
                <a:hlinkClick r:id="rId4" tooltip="Потенциальный ключ"/>
              </a:rPr>
              <a:t>потенциального ключа</a:t>
            </a:r>
            <a:r>
              <a:rPr lang="ru-RU" dirty="0" smtClean="0"/>
              <a:t> некоторой переменной отношения </a:t>
            </a:r>
            <a:r>
              <a:rPr lang="ru-RU" i="1" dirty="0" smtClean="0"/>
              <a:t>R</a:t>
            </a:r>
            <a:r>
              <a:rPr lang="ru-RU" baseline="-25000" dirty="0" smtClean="0"/>
              <a:t>1</a:t>
            </a:r>
            <a:endParaRPr lang="en-US" baseline="-25000" dirty="0" smtClean="0"/>
          </a:p>
          <a:p>
            <a:r>
              <a:rPr lang="ru-RU" b="1" dirty="0" smtClean="0"/>
              <a:t>Ссылочная целостность</a:t>
            </a:r>
            <a:r>
              <a:rPr lang="en-US" b="1" dirty="0" smtClean="0"/>
              <a:t> - </a:t>
            </a:r>
            <a:r>
              <a:rPr lang="ru-RU" dirty="0"/>
              <a:t> отсутствии в любом её отношении </a:t>
            </a:r>
            <a:r>
              <a:rPr lang="ru-RU" dirty="0">
                <a:hlinkClick r:id="rId5" tooltip="Внешний ключ"/>
              </a:rPr>
              <a:t>внешних ключей</a:t>
            </a:r>
            <a:r>
              <a:rPr lang="ru-RU" dirty="0"/>
              <a:t>, ссылающихся на несуществующие кортежи</a:t>
            </a:r>
            <a:endParaRPr lang="ru-RU" b="1" dirty="0" smtClean="0"/>
          </a:p>
          <a:p>
            <a:endParaRPr lang="ru-RU" b="1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72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связей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 одному (</a:t>
            </a:r>
            <a:r>
              <a:rPr lang="en-US" dirty="0" smtClean="0"/>
              <a:t>one to one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Один ко многим </a:t>
            </a:r>
            <a:r>
              <a:rPr lang="en-US" dirty="0" smtClean="0"/>
              <a:t>(one to many)</a:t>
            </a:r>
          </a:p>
          <a:p>
            <a:r>
              <a:rPr lang="ru-RU" dirty="0" smtClean="0"/>
              <a:t>Многие ко многим (</a:t>
            </a:r>
            <a:r>
              <a:rPr lang="en-US" dirty="0" smtClean="0"/>
              <a:t>many to many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23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к одному</a:t>
            </a:r>
            <a:endParaRPr lang="ru-RU" dirty="0"/>
          </a:p>
        </p:txBody>
      </p:sp>
      <p:pic>
        <p:nvPicPr>
          <p:cNvPr id="2050" name="Picture 2" descr="Связь один-к-одному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704323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4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ко многим</a:t>
            </a:r>
            <a:endParaRPr lang="ru-RU" dirty="0"/>
          </a:p>
        </p:txBody>
      </p:sp>
      <p:pic>
        <p:nvPicPr>
          <p:cNvPr id="4" name="Picture 2" descr="http://brotkin.ru/wp-content/uploads/1-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47853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8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Многие ко многим</a:t>
            </a:r>
            <a:endParaRPr lang="ru-RU" dirty="0"/>
          </a:p>
        </p:txBody>
      </p:sp>
      <p:pic>
        <p:nvPicPr>
          <p:cNvPr id="4098" name="Picture 2" descr="Связь много-ко-многи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2748756"/>
            <a:ext cx="59150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Визуальная диаграмма соединения</a:t>
            </a:r>
            <a:endParaRPr lang="ru-RU" dirty="0"/>
          </a:p>
        </p:txBody>
      </p:sp>
      <p:pic>
        <p:nvPicPr>
          <p:cNvPr id="4" name="Picture 2" descr="C:\Users\Andrey\Desktop\lec\Visual_SQL_JOINS_or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75273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18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Office PowerPoint</Application>
  <PresentationFormat>Экран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Интернет-программирование</vt:lpstr>
      <vt:lpstr>Терминология реляционных БД</vt:lpstr>
      <vt:lpstr>Презентация PowerPoint</vt:lpstr>
      <vt:lpstr>Связи между таблицами</vt:lpstr>
      <vt:lpstr>Виды связей</vt:lpstr>
      <vt:lpstr>Один к одному</vt:lpstr>
      <vt:lpstr>Один ко многим</vt:lpstr>
      <vt:lpstr>Многие ко многим</vt:lpstr>
      <vt:lpstr>Визуальная диаграмма соединения</vt:lpstr>
      <vt:lpstr>Нормальные формы</vt:lpstr>
      <vt:lpstr>Индексы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3</cp:revision>
  <dcterms:created xsi:type="dcterms:W3CDTF">2014-02-13T04:08:43Z</dcterms:created>
  <dcterms:modified xsi:type="dcterms:W3CDTF">2014-02-13T04:21:53Z</dcterms:modified>
</cp:coreProperties>
</file>