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57" r:id="rId3"/>
    <p:sldId id="258" r:id="rId4"/>
    <p:sldId id="270" r:id="rId5"/>
    <p:sldId id="271" r:id="rId6"/>
    <p:sldId id="259" r:id="rId7"/>
    <p:sldId id="269" r:id="rId8"/>
    <p:sldId id="268" r:id="rId9"/>
    <p:sldId id="260" r:id="rId10"/>
    <p:sldId id="263" r:id="rId11"/>
    <p:sldId id="267" r:id="rId12"/>
    <p:sldId id="265" r:id="rId13"/>
    <p:sldId id="264" r:id="rId14"/>
    <p:sldId id="266"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3606" autoAdjust="0"/>
  </p:normalViewPr>
  <p:slideViewPr>
    <p:cSldViewPr>
      <p:cViewPr varScale="1">
        <p:scale>
          <a:sx n="72" d="100"/>
          <a:sy n="72" d="100"/>
        </p:scale>
        <p:origin x="2724"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BFA83B3-BF5C-4A6C-938C-B2FB7D690DA3}" type="datetimeFigureOut">
              <a:rPr lang="en-US" smtClean="0"/>
              <a:pPr/>
              <a:t>7/10/2021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503143C-6C60-49A5-9C86-15F450F9D3F3}" type="slidenum">
              <a:rPr lang="en-US" smtClean="0"/>
              <a:pPr/>
              <a:t>‹#›</a:t>
            </a:fld>
            <a:endParaRPr lang="en-US" dirty="0"/>
          </a:p>
        </p:txBody>
      </p:sp>
    </p:spTree>
    <p:extLst>
      <p:ext uri="{BB962C8B-B14F-4D97-AF65-F5344CB8AC3E}">
        <p14:creationId xmlns:p14="http://schemas.microsoft.com/office/powerpoint/2010/main" val="7531129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This is a presentation for the CLC- Project assignment for CST-247 Enterprise Applications.</a:t>
            </a:r>
          </a:p>
          <a:p>
            <a:endParaRPr lang="en-US" baseline="0" dirty="0"/>
          </a:p>
          <a:p>
            <a:r>
              <a:rPr lang="en-US" baseline="0" dirty="0"/>
              <a:t>This presentation is the final Milestone for the project and will provide an overview of the program created by our group.</a:t>
            </a:r>
          </a:p>
          <a:p>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endParaRPr lang="en-US" dirty="0"/>
          </a:p>
        </p:txBody>
      </p:sp>
      <p:sp>
        <p:nvSpPr>
          <p:cNvPr id="4" name="Slide Number Placeholder 3"/>
          <p:cNvSpPr>
            <a:spLocks noGrp="1"/>
          </p:cNvSpPr>
          <p:nvPr>
            <p:ph type="sldNum" sz="quarter" idx="10"/>
          </p:nvPr>
        </p:nvSpPr>
        <p:spPr/>
        <p:txBody>
          <a:bodyPr/>
          <a:lstStyle/>
          <a:p>
            <a:fld id="{2503143C-6C60-49A5-9C86-15F450F9D3F3}"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*Ask audience for questions and respond.</a:t>
            </a:r>
          </a:p>
          <a:p>
            <a:endParaRPr lang="en-US" dirty="0"/>
          </a:p>
          <a:p>
            <a:r>
              <a:rPr lang="en-US" dirty="0"/>
              <a:t> </a:t>
            </a:r>
          </a:p>
        </p:txBody>
      </p:sp>
      <p:sp>
        <p:nvSpPr>
          <p:cNvPr id="4" name="Slide Number Placeholder 3"/>
          <p:cNvSpPr>
            <a:spLocks noGrp="1"/>
          </p:cNvSpPr>
          <p:nvPr>
            <p:ph type="sldNum" sz="quarter" idx="10"/>
          </p:nvPr>
        </p:nvSpPr>
        <p:spPr/>
        <p:txBody>
          <a:bodyPr/>
          <a:lstStyle/>
          <a:p>
            <a:fld id="{2503143C-6C60-49A5-9C86-15F450F9D3F3}" type="slidenum">
              <a:rPr lang="en-US" smtClean="0"/>
              <a:pPr/>
              <a:t>12</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This was a limited scope of work to stay within the course timeframe and constrained to use functionality dictated by the frameworks and languages used.</a:t>
            </a:r>
          </a:p>
          <a:p>
            <a:endParaRPr lang="en-US" dirty="0"/>
          </a:p>
          <a:p>
            <a:r>
              <a:rPr lang="en-US" dirty="0"/>
              <a:t>Given another 4-6 weeks of development this program could become a real-world useable program which would allow users to carryout the functionality intended of uploading and sharing music content, videos, as well as artwork.</a:t>
            </a:r>
          </a:p>
          <a:p>
            <a:endParaRPr lang="en-US" dirty="0"/>
          </a:p>
          <a:p>
            <a:r>
              <a:rPr lang="en-US" dirty="0"/>
              <a:t>This would be achieved through the Data Modules within the code with an additional database tables for the actual music content and artwork. We hope that you have enjoyed our program as well as its design concepts and layout. Thank you!</a:t>
            </a:r>
          </a:p>
        </p:txBody>
      </p:sp>
      <p:sp>
        <p:nvSpPr>
          <p:cNvPr id="4" name="Slide Number Placeholder 3"/>
          <p:cNvSpPr>
            <a:spLocks noGrp="1"/>
          </p:cNvSpPr>
          <p:nvPr>
            <p:ph type="sldNum" sz="quarter" idx="10"/>
          </p:nvPr>
        </p:nvSpPr>
        <p:spPr/>
        <p:txBody>
          <a:bodyPr/>
          <a:lstStyle/>
          <a:p>
            <a:fld id="{2503143C-6C60-49A5-9C86-15F450F9D3F3}" type="slidenum">
              <a:rPr lang="en-US" smtClean="0"/>
              <a:pPr/>
              <a:t>13</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503143C-6C60-49A5-9C86-15F450F9D3F3}" type="slidenum">
              <a:rPr lang="en-US" smtClean="0"/>
              <a:pPr/>
              <a:t>14</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a:p>
          <a:p>
            <a:r>
              <a:rPr lang="en-US" baseline="0" dirty="0"/>
              <a:t>The backbone of this project is ASP </a:t>
            </a:r>
            <a:r>
              <a:rPr lang="en-US" baseline="0" dirty="0" err="1"/>
              <a:t>.Net</a:t>
            </a:r>
            <a:r>
              <a:rPr lang="en-US" baseline="0" dirty="0"/>
              <a:t> MVC with </a:t>
            </a:r>
            <a:r>
              <a:rPr lang="en-US" baseline="0" dirty="0" err="1"/>
              <a:t>NLog</a:t>
            </a:r>
            <a:r>
              <a:rPr lang="en-US" baseline="0" dirty="0"/>
              <a:t>, and other packages as well.</a:t>
            </a:r>
          </a:p>
          <a:p>
            <a:endParaRPr lang="en-US" dirty="0"/>
          </a:p>
          <a:p>
            <a:r>
              <a:rPr lang="en-US" dirty="0"/>
              <a:t>* = Presenter Notes (DO NOT SPEAK THESE DIRECTLY!)</a:t>
            </a:r>
          </a:p>
        </p:txBody>
      </p:sp>
      <p:sp>
        <p:nvSpPr>
          <p:cNvPr id="4" name="Slide Number Placeholder 3"/>
          <p:cNvSpPr>
            <a:spLocks noGrp="1"/>
          </p:cNvSpPr>
          <p:nvPr>
            <p:ph type="sldNum" sz="quarter" idx="10"/>
          </p:nvPr>
        </p:nvSpPr>
        <p:spPr/>
        <p:txBody>
          <a:bodyPr/>
          <a:lstStyle/>
          <a:p>
            <a:fld id="{2503143C-6C60-49A5-9C86-15F450F9D3F3}"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Here we have an overview of the program with the layout of the pages which render and what content is attributed to each page.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*List pages and content</a:t>
            </a:r>
          </a:p>
          <a:p>
            <a:endParaRPr lang="en-US" dirty="0"/>
          </a:p>
        </p:txBody>
      </p:sp>
      <p:sp>
        <p:nvSpPr>
          <p:cNvPr id="4" name="Slide Number Placeholder 3"/>
          <p:cNvSpPr>
            <a:spLocks noGrp="1"/>
          </p:cNvSpPr>
          <p:nvPr>
            <p:ph type="sldNum" sz="quarter" idx="10"/>
          </p:nvPr>
        </p:nvSpPr>
        <p:spPr/>
        <p:txBody>
          <a:bodyPr/>
          <a:lstStyle/>
          <a:p>
            <a:fld id="{2503143C-6C60-49A5-9C86-15F450F9D3F3}"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2"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2"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a:t>On this slide we can see the User Class UML used in the base code along with their attributes and content.</a:t>
            </a:r>
          </a:p>
          <a:p>
            <a:endParaRPr lang="en-US" dirty="0"/>
          </a:p>
          <a:p>
            <a:r>
              <a:rPr lang="en-US" dirty="0"/>
              <a:t>*Not shown here are the interfaces for the User, Login, and Registration modules, Point that out </a:t>
            </a:r>
          </a:p>
          <a:p>
            <a:r>
              <a:rPr lang="en-US" dirty="0"/>
              <a:t>And explain what how an “interface” reacts to the other portions of code.</a:t>
            </a:r>
          </a:p>
          <a:p>
            <a:endParaRPr lang="en-US" dirty="0"/>
          </a:p>
        </p:txBody>
      </p:sp>
      <p:sp>
        <p:nvSpPr>
          <p:cNvPr id="4" name="Slide Number Placeholder 3"/>
          <p:cNvSpPr>
            <a:spLocks noGrp="1"/>
          </p:cNvSpPr>
          <p:nvPr>
            <p:ph type="sldNum" sz="quarter" idx="10"/>
          </p:nvPr>
        </p:nvSpPr>
        <p:spPr/>
        <p:txBody>
          <a:bodyPr/>
          <a:lstStyle/>
          <a:p>
            <a:fld id="{2503143C-6C60-49A5-9C86-15F450F9D3F3}" type="slidenum">
              <a:rPr lang="en-US" smtClean="0"/>
              <a:pPr/>
              <a:t>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2"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a:t>This slide contains the Entity Relation Diagram which shows how the data and information produced by the webpage interact with each other. </a:t>
            </a:r>
          </a:p>
          <a:p>
            <a:endParaRPr lang="en-US" dirty="0"/>
          </a:p>
          <a:p>
            <a:r>
              <a:rPr lang="en-US" dirty="0"/>
              <a:t>*Walk through Diagram</a:t>
            </a:r>
          </a:p>
          <a:p>
            <a:endParaRPr lang="en-US" dirty="0"/>
          </a:p>
          <a:p>
            <a:endParaRPr lang="en-US" dirty="0"/>
          </a:p>
        </p:txBody>
      </p:sp>
      <p:sp>
        <p:nvSpPr>
          <p:cNvPr id="4" name="Slide Number Placeholder 3"/>
          <p:cNvSpPr>
            <a:spLocks noGrp="1"/>
          </p:cNvSpPr>
          <p:nvPr>
            <p:ph type="sldNum" sz="quarter" idx="10"/>
          </p:nvPr>
        </p:nvSpPr>
        <p:spPr/>
        <p:txBody>
          <a:bodyPr/>
          <a:lstStyle/>
          <a:p>
            <a:fld id="{2503143C-6C60-49A5-9C86-15F450F9D3F3}" type="slidenum">
              <a:rPr lang="en-US" smtClean="0"/>
              <a:pPr/>
              <a:t>7</a:t>
            </a:fld>
            <a:endParaRPr lang="en-US"/>
          </a:p>
        </p:txBody>
      </p:sp>
    </p:spTree>
    <p:extLst>
      <p:ext uri="{BB962C8B-B14F-4D97-AF65-F5344CB8AC3E}">
        <p14:creationId xmlns:p14="http://schemas.microsoft.com/office/powerpoint/2010/main" val="13757881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https://www.loom.com/share/4eb1a90e0581498198abc86d5b896eca</a:t>
            </a:r>
          </a:p>
          <a:p>
            <a:r>
              <a:rPr lang="en-US" dirty="0"/>
              <a:t>* Introduce the video and the link to webpage is above if having video issues.</a:t>
            </a:r>
          </a:p>
        </p:txBody>
      </p:sp>
      <p:sp>
        <p:nvSpPr>
          <p:cNvPr id="4" name="Slide Number Placeholder 3"/>
          <p:cNvSpPr>
            <a:spLocks noGrp="1"/>
          </p:cNvSpPr>
          <p:nvPr>
            <p:ph type="sldNum" sz="quarter" idx="10"/>
          </p:nvPr>
        </p:nvSpPr>
        <p:spPr/>
        <p:txBody>
          <a:bodyPr/>
          <a:lstStyle/>
          <a:p>
            <a:fld id="{2503143C-6C60-49A5-9C86-15F450F9D3F3}" type="slidenum">
              <a:rPr lang="en-US" smtClean="0"/>
              <a:pPr/>
              <a:t>8</a:t>
            </a:fld>
            <a:endParaRPr lang="en-US"/>
          </a:p>
        </p:txBody>
      </p:sp>
    </p:spTree>
    <p:extLst>
      <p:ext uri="{BB962C8B-B14F-4D97-AF65-F5344CB8AC3E}">
        <p14:creationId xmlns:p14="http://schemas.microsoft.com/office/powerpoint/2010/main" val="13465799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*Walk through the risks and highlight highs and lows of each as it pertains to the project</a:t>
            </a:r>
          </a:p>
        </p:txBody>
      </p:sp>
      <p:sp>
        <p:nvSpPr>
          <p:cNvPr id="4" name="Slide Number Placeholder 3"/>
          <p:cNvSpPr>
            <a:spLocks noGrp="1"/>
          </p:cNvSpPr>
          <p:nvPr>
            <p:ph type="sldNum" sz="quarter" idx="10"/>
          </p:nvPr>
        </p:nvSpPr>
        <p:spPr/>
        <p:txBody>
          <a:bodyPr/>
          <a:lstStyle/>
          <a:p>
            <a:fld id="{2503143C-6C60-49A5-9C86-15F450F9D3F3}" type="slidenum">
              <a:rPr lang="en-US" smtClean="0"/>
              <a:pPr/>
              <a:t>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*Walk through the risks and highlight highs and lows of each as it pertains to the project</a:t>
            </a:r>
          </a:p>
          <a:p>
            <a:endParaRPr lang="en-US" dirty="0"/>
          </a:p>
        </p:txBody>
      </p:sp>
      <p:sp>
        <p:nvSpPr>
          <p:cNvPr id="4" name="Slide Number Placeholder 3"/>
          <p:cNvSpPr>
            <a:spLocks noGrp="1"/>
          </p:cNvSpPr>
          <p:nvPr>
            <p:ph type="sldNum" sz="quarter" idx="10"/>
          </p:nvPr>
        </p:nvSpPr>
        <p:spPr/>
        <p:txBody>
          <a:bodyPr/>
          <a:lstStyle/>
          <a:p>
            <a:fld id="{2503143C-6C60-49A5-9C86-15F450F9D3F3}" type="slidenum">
              <a:rPr lang="en-US" smtClean="0"/>
              <a:pPr/>
              <a:t>10</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*Walk through the risks and highlight highs and lows of each as it pertains to the project</a:t>
            </a:r>
          </a:p>
          <a:p>
            <a:endParaRPr lang="en-US" dirty="0"/>
          </a:p>
        </p:txBody>
      </p:sp>
      <p:sp>
        <p:nvSpPr>
          <p:cNvPr id="4" name="Slide Number Placeholder 3"/>
          <p:cNvSpPr>
            <a:spLocks noGrp="1"/>
          </p:cNvSpPr>
          <p:nvPr>
            <p:ph type="sldNum" sz="quarter" idx="10"/>
          </p:nvPr>
        </p:nvSpPr>
        <p:spPr/>
        <p:txBody>
          <a:bodyPr/>
          <a:lstStyle/>
          <a:p>
            <a:fld id="{2503143C-6C60-49A5-9C86-15F450F9D3F3}" type="slidenum">
              <a:rPr lang="en-US" smtClean="0"/>
              <a:pPr/>
              <a:t>11</a:t>
            </a:fld>
            <a:endParaRPr lang="en-US" dirty="0"/>
          </a:p>
        </p:txBody>
      </p:sp>
    </p:spTree>
    <p:extLst>
      <p:ext uri="{BB962C8B-B14F-4D97-AF65-F5344CB8AC3E}">
        <p14:creationId xmlns:p14="http://schemas.microsoft.com/office/powerpoint/2010/main" val="28945852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cstate="print">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p>
            <a:endParaRPr kumimoji="0" lang="en-US" dirty="0"/>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a:t>Click to edit Master title style</a:t>
            </a:r>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CB750396-183E-47E6-A9AB-8B4DFEB4B0B5}" type="datetimeFigureOut">
              <a:rPr lang="en-US" smtClean="0"/>
              <a:pPr/>
              <a:t>7/10/2021</a:t>
            </a:fld>
            <a:endParaRPr lang="en-US" dirty="0"/>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US" dirty="0"/>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8F5794EE-3F42-49F2-9337-8EB40D4810D4}"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B750396-183E-47E6-A9AB-8B4DFEB4B0B5}" type="datetimeFigureOut">
              <a:rPr lang="en-US" smtClean="0"/>
              <a:pPr/>
              <a:t>7/10/2021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F5794EE-3F42-49F2-9337-8EB40D4810D4}"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p>
            <a:r>
              <a:rPr kumimoji="0" lang="en-US"/>
              <a:t>Click to edit Master title style</a:t>
            </a:r>
          </a:p>
        </p:txBody>
      </p:sp>
      <p:sp>
        <p:nvSpPr>
          <p:cNvPr id="3" name="Vertical Text Placeholder 2"/>
          <p:cNvSpPr>
            <a:spLocks noGrp="1"/>
          </p:cNvSpPr>
          <p:nvPr>
            <p:ph type="body" orient="vert" idx="1"/>
          </p:nvPr>
        </p:nvSpPr>
        <p:spPr>
          <a:xfrm>
            <a:off x="457200" y="274642"/>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p>
            <a:fld id="{CB750396-183E-47E6-A9AB-8B4DFEB4B0B5}" type="datetimeFigureOut">
              <a:rPr lang="en-US" smtClean="0"/>
              <a:pPr/>
              <a:t>7/10/2021</a:t>
            </a:fld>
            <a:endParaRPr lang="en-US" dirty="0"/>
          </a:p>
        </p:txBody>
      </p:sp>
      <p:sp>
        <p:nvSpPr>
          <p:cNvPr id="5" name="Footer Placeholder 4"/>
          <p:cNvSpPr>
            <a:spLocks noGrp="1"/>
          </p:cNvSpPr>
          <p:nvPr>
            <p:ph type="ftr" sz="quarter" idx="11"/>
          </p:nvPr>
        </p:nvSpPr>
        <p:spPr>
          <a:xfrm>
            <a:off x="457200" y="6556248"/>
            <a:ext cx="3657600" cy="228600"/>
          </a:xfrm>
        </p:spPr>
        <p:txBody>
          <a:bodyPr/>
          <a:lstStyle/>
          <a:p>
            <a:endParaRPr lang="en-US" dirty="0"/>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8F5794EE-3F42-49F2-9337-8EB40D4810D4}"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B750396-183E-47E6-A9AB-8B4DFEB4B0B5}" type="datetimeFigureOut">
              <a:rPr lang="en-US" smtClean="0"/>
              <a:pPr/>
              <a:t>7/10/2021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F5794EE-3F42-49F2-9337-8EB40D4810D4}"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a:t>Click to edit Master title style</a:t>
            </a:r>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CB750396-183E-47E6-A9AB-8B4DFEB4B0B5}" type="datetimeFigureOut">
              <a:rPr lang="en-US" smtClean="0"/>
              <a:pPr/>
              <a:t>7/10/2021</a:t>
            </a:fld>
            <a:endParaRPr lang="en-US" dirty="0"/>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US" dirty="0"/>
          </a:p>
        </p:txBody>
      </p:sp>
      <p:sp>
        <p:nvSpPr>
          <p:cNvPr id="6" name="Slide Number Placeholder 5"/>
          <p:cNvSpPr>
            <a:spLocks noGrp="1"/>
          </p:cNvSpPr>
          <p:nvPr>
            <p:ph type="sldNum" sz="quarter" idx="12"/>
          </p:nvPr>
        </p:nvSpPr>
        <p:spPr>
          <a:xfrm>
            <a:off x="6733952" y="6555112"/>
            <a:ext cx="588336" cy="228600"/>
          </a:xfrm>
        </p:spPr>
        <p:txBody>
          <a:bodyPr/>
          <a:lstStyle/>
          <a:p>
            <a:fld id="{8F5794EE-3F42-49F2-9337-8EB40D4810D4}"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CB750396-183E-47E6-A9AB-8B4DFEB4B0B5}" type="datetimeFigureOut">
              <a:rPr lang="en-US" smtClean="0"/>
              <a:pPr/>
              <a:t>7/10/2021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F5794EE-3F42-49F2-9337-8EB40D4810D4}"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CB750396-183E-47E6-A9AB-8B4DFEB4B0B5}" type="datetimeFigureOut">
              <a:rPr lang="en-US" smtClean="0"/>
              <a:pPr/>
              <a:t>7/10/2021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F5794EE-3F42-49F2-9337-8EB40D4810D4}"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CB750396-183E-47E6-A9AB-8B4DFEB4B0B5}" type="datetimeFigureOut">
              <a:rPr lang="en-US" smtClean="0"/>
              <a:pPr/>
              <a:t>7/10/2021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F5794EE-3F42-49F2-9337-8EB40D4810D4}"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CB750396-183E-47E6-A9AB-8B4DFEB4B0B5}" type="datetimeFigureOut">
              <a:rPr lang="en-US" smtClean="0"/>
              <a:pPr/>
              <a:t>7/10/2021</a:t>
            </a:fld>
            <a:endParaRPr lang="en-US" dirty="0"/>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dirty="0"/>
          </a:p>
        </p:txBody>
      </p:sp>
      <p:sp>
        <p:nvSpPr>
          <p:cNvPr id="4" name="Slide Number Placeholder 3"/>
          <p:cNvSpPr>
            <a:spLocks noGrp="1"/>
          </p:cNvSpPr>
          <p:nvPr>
            <p:ph type="sldNum" sz="quarter" idx="12"/>
          </p:nvPr>
        </p:nvSpPr>
        <p:spPr/>
        <p:txBody>
          <a:bodyPr/>
          <a:lstStyle/>
          <a:p>
            <a:fld id="{8F5794EE-3F42-49F2-9337-8EB40D4810D4}"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a:t>Click to edit Master title style</a:t>
            </a:r>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CB750396-183E-47E6-A9AB-8B4DFEB4B0B5}" type="datetimeFigureOut">
              <a:rPr lang="en-US" smtClean="0"/>
              <a:pPr/>
              <a:t>7/10/2021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F5794EE-3F42-49F2-9337-8EB40D4810D4}"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a:t>Click to edit Master text styles</a:t>
            </a:r>
          </a:p>
        </p:txBody>
      </p:sp>
      <p:sp>
        <p:nvSpPr>
          <p:cNvPr id="5" name="Date Placeholder 4"/>
          <p:cNvSpPr>
            <a:spLocks noGrp="1"/>
          </p:cNvSpPr>
          <p:nvPr>
            <p:ph type="dt" sz="half" idx="10"/>
          </p:nvPr>
        </p:nvSpPr>
        <p:spPr/>
        <p:txBody>
          <a:bodyPr/>
          <a:lstStyle/>
          <a:p>
            <a:fld id="{CB750396-183E-47E6-A9AB-8B4DFEB4B0B5}" type="datetimeFigureOut">
              <a:rPr lang="en-US" smtClean="0"/>
              <a:pPr/>
              <a:t>7/10/2021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F5794EE-3F42-49F2-9337-8EB40D4810D4}" type="slidenum">
              <a:rPr lang="en-US" smtClean="0"/>
              <a:pPr/>
              <a:t>‹#›</a:t>
            </a:fld>
            <a:endParaRPr lang="en-US" dirty="0"/>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dirty="0"/>
              <a:t>Click icon to add picture</a:t>
            </a:r>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cstate="print">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p>
            <a:r>
              <a:rPr kumimoji="0" lang="en-US"/>
              <a:t>Click to edit Master title style</a:t>
            </a:r>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CB750396-183E-47E6-A9AB-8B4DFEB4B0B5}" type="datetimeFigureOut">
              <a:rPr lang="en-US" smtClean="0"/>
              <a:pPr/>
              <a:t>7/10/2021</a:t>
            </a:fld>
            <a:endParaRPr lang="en-US" dirty="0"/>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dirty="0"/>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8F5794EE-3F42-49F2-9337-8EB40D4810D4}"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w3schools.com/asp/razor_syntax.asp"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hyperlink" Target="https://www.atlassian.com/agile/scrum"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loom.com/share/4eb1a90e0581498198abc86d5b896eca"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85960" y="1371600"/>
            <a:ext cx="5105400" cy="2868168"/>
          </a:xfrm>
        </p:spPr>
        <p:txBody>
          <a:bodyPr/>
          <a:lstStyle/>
          <a:p>
            <a:pPr algn="ctr"/>
            <a:r>
              <a:rPr lang="en-US" dirty="0"/>
              <a:t>CST-247 Enterprise Applications</a:t>
            </a:r>
            <a:br>
              <a:rPr lang="en-US" dirty="0"/>
            </a:br>
            <a:r>
              <a:rPr lang="en-US" dirty="0"/>
              <a:t> CLC learning assignment</a:t>
            </a:r>
          </a:p>
        </p:txBody>
      </p:sp>
      <p:sp>
        <p:nvSpPr>
          <p:cNvPr id="3" name="Subtitle 2"/>
          <p:cNvSpPr>
            <a:spLocks noGrp="1"/>
          </p:cNvSpPr>
          <p:nvPr>
            <p:ph type="subTitle" idx="1"/>
          </p:nvPr>
        </p:nvSpPr>
        <p:spPr>
          <a:xfrm>
            <a:off x="3376582" y="4724400"/>
            <a:ext cx="5114778" cy="1101248"/>
          </a:xfrm>
        </p:spPr>
        <p:txBody>
          <a:bodyPr>
            <a:normAutofit lnSpcReduction="10000"/>
          </a:bodyPr>
          <a:lstStyle/>
          <a:p>
            <a:r>
              <a:rPr lang="en-US" dirty="0"/>
              <a:t>Grand Canyon University</a:t>
            </a:r>
          </a:p>
          <a:p>
            <a:r>
              <a:rPr lang="en-US" dirty="0"/>
              <a:t>Timothy James</a:t>
            </a:r>
          </a:p>
          <a:p>
            <a:r>
              <a:rPr lang="en-US" dirty="0"/>
              <a:t>Stephan Moncavage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518160"/>
          </a:xfrm>
        </p:spPr>
        <p:txBody>
          <a:bodyPr>
            <a:normAutofit fontScale="90000"/>
          </a:bodyPr>
          <a:lstStyle/>
          <a:p>
            <a:r>
              <a:rPr lang="en-US" dirty="0"/>
              <a:t>Risks Continued</a:t>
            </a:r>
          </a:p>
        </p:txBody>
      </p:sp>
      <p:graphicFrame>
        <p:nvGraphicFramePr>
          <p:cNvPr id="5" name="Content Placeholder 4">
            <a:extLst>
              <a:ext uri="{FF2B5EF4-FFF2-40B4-BE49-F238E27FC236}">
                <a16:creationId xmlns:a16="http://schemas.microsoft.com/office/drawing/2014/main" id="{D90AF8D3-9E2C-44FD-8BAD-7B7982F9C08E}"/>
              </a:ext>
            </a:extLst>
          </p:cNvPr>
          <p:cNvGraphicFramePr>
            <a:graphicFrameLocks noGrp="1"/>
          </p:cNvGraphicFramePr>
          <p:nvPr>
            <p:ph idx="1"/>
            <p:extLst>
              <p:ext uri="{D42A27DB-BD31-4B8C-83A1-F6EECF244321}">
                <p14:modId xmlns:p14="http://schemas.microsoft.com/office/powerpoint/2010/main" val="2560146335"/>
              </p:ext>
            </p:extLst>
          </p:nvPr>
        </p:nvGraphicFramePr>
        <p:xfrm>
          <a:off x="457200" y="1066800"/>
          <a:ext cx="7239000" cy="5476081"/>
        </p:xfrm>
        <a:graphic>
          <a:graphicData uri="http://schemas.openxmlformats.org/drawingml/2006/table">
            <a:tbl>
              <a:tblPr bandRow="1">
                <a:tableStyleId>{5C22544A-7EE6-4342-B048-85BDC9FD1C3A}</a:tableStyleId>
              </a:tblPr>
              <a:tblGrid>
                <a:gridCol w="1809498">
                  <a:extLst>
                    <a:ext uri="{9D8B030D-6E8A-4147-A177-3AD203B41FA5}">
                      <a16:colId xmlns:a16="http://schemas.microsoft.com/office/drawing/2014/main" val="2592429754"/>
                    </a:ext>
                  </a:extLst>
                </a:gridCol>
                <a:gridCol w="1809498">
                  <a:extLst>
                    <a:ext uri="{9D8B030D-6E8A-4147-A177-3AD203B41FA5}">
                      <a16:colId xmlns:a16="http://schemas.microsoft.com/office/drawing/2014/main" val="3809378308"/>
                    </a:ext>
                  </a:extLst>
                </a:gridCol>
                <a:gridCol w="1810002">
                  <a:extLst>
                    <a:ext uri="{9D8B030D-6E8A-4147-A177-3AD203B41FA5}">
                      <a16:colId xmlns:a16="http://schemas.microsoft.com/office/drawing/2014/main" val="3618545182"/>
                    </a:ext>
                  </a:extLst>
                </a:gridCol>
                <a:gridCol w="1810002">
                  <a:extLst>
                    <a:ext uri="{9D8B030D-6E8A-4147-A177-3AD203B41FA5}">
                      <a16:colId xmlns:a16="http://schemas.microsoft.com/office/drawing/2014/main" val="152360603"/>
                    </a:ext>
                  </a:extLst>
                </a:gridCol>
              </a:tblGrid>
              <a:tr h="2093796">
                <a:tc>
                  <a:txBody>
                    <a:bodyPr/>
                    <a:lstStyle/>
                    <a:p>
                      <a:pPr marL="0" marR="0">
                        <a:spcBef>
                          <a:spcPts val="0"/>
                        </a:spcBef>
                        <a:spcAft>
                          <a:spcPts val="0"/>
                        </a:spcAft>
                      </a:pPr>
                      <a:r>
                        <a:rPr lang="en-US" sz="1000">
                          <a:effectLst/>
                        </a:rPr>
                        <a:t>Internet/Git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4349" marR="54349" marT="0" marB="0"/>
                </a:tc>
                <a:tc>
                  <a:txBody>
                    <a:bodyPr/>
                    <a:lstStyle/>
                    <a:p>
                      <a:pPr marL="0" marR="0">
                        <a:spcBef>
                          <a:spcPts val="0"/>
                        </a:spcBef>
                        <a:spcAft>
                          <a:spcPts val="0"/>
                        </a:spcAft>
                      </a:pPr>
                      <a:r>
                        <a:rPr lang="en-US" sz="1000">
                          <a:effectLst/>
                        </a:rPr>
                        <a:t>The internet could possibly go out for one of us, and that is detrimental to pushing code to GIT. Also, if GIT were to go down, we would not be able to share or access our working trees.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4349" marR="54349" marT="0" marB="0"/>
                </a:tc>
                <a:tc>
                  <a:txBody>
                    <a:bodyPr/>
                    <a:lstStyle/>
                    <a:p>
                      <a:pPr marL="0" marR="0">
                        <a:spcBef>
                          <a:spcPts val="0"/>
                        </a:spcBef>
                        <a:spcAft>
                          <a:spcPts val="0"/>
                        </a:spcAft>
                      </a:pPr>
                      <a:r>
                        <a:rPr lang="en-US" sz="1000">
                          <a:effectLst/>
                        </a:rPr>
                        <a:t>Make sure the internet is functional at your home, if it is not having a place you can go to that has internet for you to use. Pay bills ahead of time if necessary.</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4349" marR="54349" marT="0" marB="0"/>
                </a:tc>
                <a:tc>
                  <a:txBody>
                    <a:bodyPr/>
                    <a:lstStyle/>
                    <a:p>
                      <a:pPr marL="0" marR="0">
                        <a:spcBef>
                          <a:spcPts val="0"/>
                        </a:spcBef>
                        <a:spcAft>
                          <a:spcPts val="0"/>
                        </a:spcAft>
                      </a:pPr>
                      <a:r>
                        <a:rPr lang="en-US" sz="1000">
                          <a:effectLst/>
                        </a:rPr>
                        <a:t>Keeping the bills paid early from month to month is a simple start. Make sure you pay attention to possible outages and have a backup place to go if yours does go down. Find a coffee shop that has free Wi-Fi, or a friend’s home that they will allow you to use. Watch to see if GIT notifies on outages or possible updates and changes.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4349" marR="54349" marT="0" marB="0"/>
                </a:tc>
                <a:extLst>
                  <a:ext uri="{0D108BD9-81ED-4DB2-BD59-A6C34878D82A}">
                    <a16:rowId xmlns:a16="http://schemas.microsoft.com/office/drawing/2014/main" val="2860719083"/>
                  </a:ext>
                </a:extLst>
              </a:tr>
              <a:tr h="1610612">
                <a:tc>
                  <a:txBody>
                    <a:bodyPr/>
                    <a:lstStyle/>
                    <a:p>
                      <a:pPr marL="0" marR="0">
                        <a:spcBef>
                          <a:spcPts val="0"/>
                        </a:spcBef>
                        <a:spcAft>
                          <a:spcPts val="0"/>
                        </a:spcAft>
                      </a:pPr>
                      <a:r>
                        <a:rPr lang="en-US" sz="1000">
                          <a:effectLst/>
                        </a:rPr>
                        <a:t>Individual’s not fulfilling sprint tasks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4349" marR="54349" marT="0" marB="0"/>
                </a:tc>
                <a:tc>
                  <a:txBody>
                    <a:bodyPr/>
                    <a:lstStyle/>
                    <a:p>
                      <a:pPr marL="0" marR="0">
                        <a:spcBef>
                          <a:spcPts val="0"/>
                        </a:spcBef>
                        <a:spcAft>
                          <a:spcPts val="0"/>
                        </a:spcAft>
                      </a:pPr>
                      <a:r>
                        <a:rPr lang="en-US" sz="1000">
                          <a:effectLst/>
                        </a:rPr>
                        <a:t>Any one of the issues listed could work against us, but not being involved in the development process and getting the individually assigned work done hurts the team.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4349" marR="54349" marT="0" marB="0"/>
                </a:tc>
                <a:tc>
                  <a:txBody>
                    <a:bodyPr/>
                    <a:lstStyle/>
                    <a:p>
                      <a:pPr marL="0" marR="0">
                        <a:spcBef>
                          <a:spcPts val="0"/>
                        </a:spcBef>
                        <a:spcAft>
                          <a:spcPts val="0"/>
                        </a:spcAft>
                      </a:pPr>
                      <a:r>
                        <a:rPr lang="en-US" sz="1000">
                          <a:effectLst/>
                        </a:rPr>
                        <a:t>Keeping each other accountable for the work needed to be done. Making sure we mark off tasks and stay in communication.</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4349" marR="54349" marT="0" marB="0"/>
                </a:tc>
                <a:tc>
                  <a:txBody>
                    <a:bodyPr/>
                    <a:lstStyle/>
                    <a:p>
                      <a:pPr marL="0" marR="0">
                        <a:spcBef>
                          <a:spcPts val="0"/>
                        </a:spcBef>
                        <a:spcAft>
                          <a:spcPts val="0"/>
                        </a:spcAft>
                      </a:pPr>
                      <a:r>
                        <a:rPr lang="en-US" sz="1000">
                          <a:effectLst/>
                        </a:rPr>
                        <a:t>Stay on task, this is not about an individual grade, we are in this together. If you are going to need some slack for the week let the team know and we can work something out. It may even be possible to get extensions if we can let the instructor know about something going on.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4349" marR="54349" marT="0" marB="0"/>
                </a:tc>
                <a:extLst>
                  <a:ext uri="{0D108BD9-81ED-4DB2-BD59-A6C34878D82A}">
                    <a16:rowId xmlns:a16="http://schemas.microsoft.com/office/drawing/2014/main" val="2440786370"/>
                  </a:ext>
                </a:extLst>
              </a:tr>
              <a:tr h="1771673">
                <a:tc>
                  <a:txBody>
                    <a:bodyPr/>
                    <a:lstStyle/>
                    <a:p>
                      <a:pPr marL="0" marR="0">
                        <a:spcBef>
                          <a:spcPts val="0"/>
                        </a:spcBef>
                        <a:spcAft>
                          <a:spcPts val="0"/>
                        </a:spcAft>
                      </a:pPr>
                      <a:r>
                        <a:rPr lang="en-US" sz="1000">
                          <a:effectLst/>
                        </a:rPr>
                        <a:t>New skills needed to complete tasks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4349" marR="54349" marT="0" marB="0"/>
                </a:tc>
                <a:tc>
                  <a:txBody>
                    <a:bodyPr/>
                    <a:lstStyle/>
                    <a:p>
                      <a:pPr marL="0" marR="0">
                        <a:spcBef>
                          <a:spcPts val="0"/>
                        </a:spcBef>
                        <a:spcAft>
                          <a:spcPts val="0"/>
                        </a:spcAft>
                      </a:pPr>
                      <a:r>
                        <a:rPr lang="en-US" sz="1000">
                          <a:effectLst/>
                        </a:rPr>
                        <a:t>Since we are all in school, it is assumed we all have something to learn. Be it the environment, language or process. There is a learning curve attached to them all and everyone has to be diligent in trying to learn in a timely manner.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4349" marR="54349" marT="0" marB="0"/>
                </a:tc>
                <a:tc>
                  <a:txBody>
                    <a:bodyPr/>
                    <a:lstStyle/>
                    <a:p>
                      <a:pPr marL="0" marR="0">
                        <a:spcBef>
                          <a:spcPts val="0"/>
                        </a:spcBef>
                        <a:spcAft>
                          <a:spcPts val="0"/>
                        </a:spcAft>
                      </a:pPr>
                      <a:r>
                        <a:rPr lang="en-US" sz="1000">
                          <a:effectLst/>
                        </a:rPr>
                        <a:t>If there is something, we need to learn in order to get the tasks for the week done, let the team know as soon as possible.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4349" marR="54349" marT="0" marB="0"/>
                </a:tc>
                <a:tc>
                  <a:txBody>
                    <a:bodyPr/>
                    <a:lstStyle/>
                    <a:p>
                      <a:pPr marL="0" marR="0">
                        <a:spcBef>
                          <a:spcPts val="0"/>
                        </a:spcBef>
                        <a:spcAft>
                          <a:spcPts val="0"/>
                        </a:spcAft>
                      </a:pPr>
                      <a:r>
                        <a:rPr lang="en-US" sz="1000" dirty="0">
                          <a:effectLst/>
                        </a:rPr>
                        <a:t>Look at your tasks during the weekend prior to the start of the sprint, knowing what you have to work on early can let you know if you need to study and read prior to starting the sprint or before planning. Asks about potential resources and keep known ones favorite in your browser. </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4349" marR="54349" marT="0" marB="0"/>
                </a:tc>
                <a:extLst>
                  <a:ext uri="{0D108BD9-81ED-4DB2-BD59-A6C34878D82A}">
                    <a16:rowId xmlns:a16="http://schemas.microsoft.com/office/drawing/2014/main" val="1878788501"/>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518160"/>
          </a:xfrm>
        </p:spPr>
        <p:txBody>
          <a:bodyPr>
            <a:normAutofit fontScale="90000"/>
          </a:bodyPr>
          <a:lstStyle/>
          <a:p>
            <a:r>
              <a:rPr lang="en-US" dirty="0"/>
              <a:t>Risks Continued</a:t>
            </a:r>
          </a:p>
        </p:txBody>
      </p:sp>
      <p:graphicFrame>
        <p:nvGraphicFramePr>
          <p:cNvPr id="5" name="Content Placeholder 4">
            <a:extLst>
              <a:ext uri="{FF2B5EF4-FFF2-40B4-BE49-F238E27FC236}">
                <a16:creationId xmlns:a16="http://schemas.microsoft.com/office/drawing/2014/main" id="{D90AF8D3-9E2C-44FD-8BAD-7B7982F9C08E}"/>
              </a:ext>
            </a:extLst>
          </p:cNvPr>
          <p:cNvGraphicFramePr>
            <a:graphicFrameLocks noGrp="1"/>
          </p:cNvGraphicFramePr>
          <p:nvPr>
            <p:ph idx="1"/>
            <p:extLst>
              <p:ext uri="{D42A27DB-BD31-4B8C-83A1-F6EECF244321}">
                <p14:modId xmlns:p14="http://schemas.microsoft.com/office/powerpoint/2010/main" val="3336043837"/>
              </p:ext>
            </p:extLst>
          </p:nvPr>
        </p:nvGraphicFramePr>
        <p:xfrm>
          <a:off x="457200" y="838201"/>
          <a:ext cx="7239000" cy="5852160"/>
        </p:xfrm>
        <a:graphic>
          <a:graphicData uri="http://schemas.openxmlformats.org/drawingml/2006/table">
            <a:tbl>
              <a:tblPr bandRow="1">
                <a:tableStyleId>{5C22544A-7EE6-4342-B048-85BDC9FD1C3A}</a:tableStyleId>
              </a:tblPr>
              <a:tblGrid>
                <a:gridCol w="1809498">
                  <a:extLst>
                    <a:ext uri="{9D8B030D-6E8A-4147-A177-3AD203B41FA5}">
                      <a16:colId xmlns:a16="http://schemas.microsoft.com/office/drawing/2014/main" val="2592429754"/>
                    </a:ext>
                  </a:extLst>
                </a:gridCol>
                <a:gridCol w="1809498">
                  <a:extLst>
                    <a:ext uri="{9D8B030D-6E8A-4147-A177-3AD203B41FA5}">
                      <a16:colId xmlns:a16="http://schemas.microsoft.com/office/drawing/2014/main" val="3809378308"/>
                    </a:ext>
                  </a:extLst>
                </a:gridCol>
                <a:gridCol w="1810002">
                  <a:extLst>
                    <a:ext uri="{9D8B030D-6E8A-4147-A177-3AD203B41FA5}">
                      <a16:colId xmlns:a16="http://schemas.microsoft.com/office/drawing/2014/main" val="3618545182"/>
                    </a:ext>
                  </a:extLst>
                </a:gridCol>
                <a:gridCol w="1810002">
                  <a:extLst>
                    <a:ext uri="{9D8B030D-6E8A-4147-A177-3AD203B41FA5}">
                      <a16:colId xmlns:a16="http://schemas.microsoft.com/office/drawing/2014/main" val="152360603"/>
                    </a:ext>
                  </a:extLst>
                </a:gridCol>
              </a:tblGrid>
              <a:tr h="1393031">
                <a:tc>
                  <a:txBody>
                    <a:bodyPr/>
                    <a:lstStyle/>
                    <a:p>
                      <a:pPr marL="0" marR="0">
                        <a:spcBef>
                          <a:spcPts val="0"/>
                        </a:spcBef>
                        <a:spcAft>
                          <a:spcPts val="0"/>
                        </a:spcAft>
                      </a:pP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Tool failure</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tools we are using could fail. It is not likely and low risk, but anything that can go wrong, will.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Keep up to date with the environments, have everything loaded, and play with the environment ahead of development.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This may be unavoidable if it does happen. However, keep your environment up to date, and make sure they are installed correctly. If you run into an issue, ask the team how they are set up to avoid it.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60719083"/>
                  </a:ext>
                </a:extLst>
              </a:tr>
              <a:tr h="1547813">
                <a:tc>
                  <a:txBody>
                    <a:bodyPr/>
                    <a:lstStyle/>
                    <a:p>
                      <a:pPr marL="0" marR="0">
                        <a:spcBef>
                          <a:spcPts val="0"/>
                        </a:spcBef>
                        <a:spcAft>
                          <a:spcPts val="0"/>
                        </a:spcAft>
                      </a:pP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School Assignments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Since we are having to learn these skills as we go, and have individual assignments with no direct instruction, the individual assignments take longer than in other courses. This takes more time for us to work on, and pushes project development back</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Starting work earlier in the week helps to buy some extra time towards the end of the week.</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Long term getting ahead and keeping to the overall set schedules will help to buy back time.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72022293"/>
                  </a:ext>
                </a:extLst>
              </a:tr>
              <a:tr h="2012156">
                <a:tc>
                  <a:txBody>
                    <a:bodyPr/>
                    <a:lstStyle/>
                    <a:p>
                      <a:pPr marL="0" marR="0">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Work</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Some of us work full time, and or part time, that consumes a majority of the day and an individual’s energy. Class is added pressure to someone who works, and class is secondary to making a living, if someone has to choose between making a grade and paying bills it’s obvious what someone will choose.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Keeping a schedule to separate work from school, to avoid burnout. Let your boss know that you are in school and the scope of the project being taken on to complete the course.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Let the team know if you have a job. Plan out your week for yourself, and do not wait till the end of the week to work on your portion. Inform your boss that you may need a lighter workload if you need work time to get things done.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05593883"/>
                  </a:ext>
                </a:extLst>
              </a:tr>
            </a:tbl>
          </a:graphicData>
        </a:graphic>
      </p:graphicFrame>
    </p:spTree>
    <p:extLst>
      <p:ext uri="{BB962C8B-B14F-4D97-AF65-F5344CB8AC3E}">
        <p14:creationId xmlns:p14="http://schemas.microsoft.com/office/powerpoint/2010/main" val="28111631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Questions</a:t>
            </a:r>
          </a:p>
        </p:txBody>
      </p:sp>
      <p:pic>
        <p:nvPicPr>
          <p:cNvPr id="3074" name="Picture 2"/>
          <p:cNvPicPr>
            <a:picLocks noGrp="1" noChangeAspect="1" noChangeArrowheads="1"/>
          </p:cNvPicPr>
          <p:nvPr>
            <p:ph sz="half" idx="1"/>
          </p:nvPr>
        </p:nvPicPr>
        <p:blipFill>
          <a:blip r:embed="rId3" cstate="print"/>
          <a:srcRect/>
          <a:stretch>
            <a:fillRect/>
          </a:stretch>
        </p:blipFill>
        <p:spPr bwMode="auto">
          <a:xfrm>
            <a:off x="990600" y="2040017"/>
            <a:ext cx="5943600" cy="2640806"/>
          </a:xfrm>
          <a:prstGeom prst="rect">
            <a:avLst/>
          </a:prstGeom>
          <a:noFill/>
          <a:ln w="9525">
            <a:noFill/>
            <a:miter lim="800000"/>
            <a:headEnd/>
            <a:tailEnd/>
          </a:ln>
          <a:effectLst/>
        </p:spPr>
      </p:pic>
      <p:sp>
        <p:nvSpPr>
          <p:cNvPr id="7" name="TextBox 6"/>
          <p:cNvSpPr txBox="1"/>
          <p:nvPr/>
        </p:nvSpPr>
        <p:spPr>
          <a:xfrm>
            <a:off x="381000" y="5257800"/>
            <a:ext cx="3733800" cy="307777"/>
          </a:xfrm>
          <a:prstGeom prst="rect">
            <a:avLst/>
          </a:prstGeom>
          <a:noFill/>
        </p:spPr>
        <p:txBody>
          <a:bodyPr wrap="square" rtlCol="0">
            <a:spAutoFit/>
          </a:bodyPr>
          <a:lstStyle/>
          <a:p>
            <a:r>
              <a:rPr lang="en-US" sz="1400" dirty="0"/>
              <a:t>Source - http://www.freedigitalphotos.net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a:t>
            </a:r>
          </a:p>
        </p:txBody>
      </p:sp>
      <p:sp>
        <p:nvSpPr>
          <p:cNvPr id="3" name="Content Placeholder 2"/>
          <p:cNvSpPr>
            <a:spLocks noGrp="1"/>
          </p:cNvSpPr>
          <p:nvPr>
            <p:ph idx="1"/>
          </p:nvPr>
        </p:nvSpPr>
        <p:spPr/>
        <p:txBody>
          <a:bodyPr/>
          <a:lstStyle/>
          <a:p>
            <a:r>
              <a:rPr lang="en-US" dirty="0"/>
              <a:t>Overview</a:t>
            </a:r>
          </a:p>
          <a:p>
            <a:endParaRPr lang="en-US" dirty="0"/>
          </a:p>
          <a:p>
            <a:r>
              <a:rPr lang="en-US" dirty="0"/>
              <a:t>Sitemap</a:t>
            </a:r>
          </a:p>
          <a:p>
            <a:endParaRPr lang="en-US" dirty="0"/>
          </a:p>
          <a:p>
            <a:r>
              <a:rPr lang="en-US" dirty="0"/>
              <a:t>Program Design UML</a:t>
            </a:r>
          </a:p>
          <a:p>
            <a:endParaRPr lang="en-US" dirty="0"/>
          </a:p>
          <a:p>
            <a:r>
              <a:rPr lang="en-US" dirty="0"/>
              <a:t>Program Functionality</a:t>
            </a:r>
          </a:p>
          <a:p>
            <a:endParaRPr lang="en-US" dirty="0"/>
          </a:p>
          <a:p>
            <a:r>
              <a:rPr lang="en-US" dirty="0"/>
              <a:t>Risks</a:t>
            </a:r>
          </a:p>
          <a:p>
            <a:endParaRPr lang="en-US" dirty="0"/>
          </a:p>
          <a:p>
            <a:endParaRPr lang="en-US" dirty="0"/>
          </a:p>
          <a:p>
            <a:pPr>
              <a:buNone/>
            </a:pP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normAutofit fontScale="47500" lnSpcReduction="20000"/>
          </a:bodyPr>
          <a:lstStyle/>
          <a:p>
            <a:pPr marL="360045" marR="0" indent="-360045"/>
            <a:r>
              <a:rPr lang="en-US" sz="1800" dirty="0" err="1">
                <a:effectLst/>
                <a:latin typeface="Times New Roman" panose="02020603050405020304" pitchFamily="18" charset="0"/>
                <a:ea typeface="Times New Roman" panose="02020603050405020304" pitchFamily="18" charset="0"/>
              </a:rPr>
              <a:t>Ardalis</a:t>
            </a:r>
            <a:r>
              <a:rPr lang="en-US" sz="1800" dirty="0">
                <a:effectLst/>
                <a:latin typeface="Times New Roman" panose="02020603050405020304" pitchFamily="18" charset="0"/>
                <a:ea typeface="Times New Roman" panose="02020603050405020304" pitchFamily="18" charset="0"/>
              </a:rPr>
              <a:t>. (n.d.). Common web application architectures. Retrieved January 01, 2021, from https://docs.microsoft.com/en-us/dotnet/architecture/modern-web-apps-azure/common-web-application-architectures</a:t>
            </a:r>
          </a:p>
          <a:p>
            <a:pPr marL="356870" marR="0" indent="-356870">
              <a:lnSpc>
                <a:spcPct val="107000"/>
              </a:lnSpc>
              <a:spcBef>
                <a:spcPts val="0"/>
              </a:spcBef>
              <a:spcAft>
                <a:spcPts val="8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ASP.NET MVC Tutorial. (n.d.). Retrieved January 03, 2021, from https://www.tutorialspoint.com/asp.net_mvc/index.htm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60045" marR="0" indent="-360045"/>
            <a:r>
              <a:rPr lang="en-US" sz="1800" i="1" dirty="0">
                <a:effectLst/>
                <a:latin typeface="Times New Roman" panose="02020603050405020304" pitchFamily="18" charset="0"/>
                <a:ea typeface="Times New Roman" panose="02020603050405020304" pitchFamily="18" charset="0"/>
              </a:rPr>
              <a:t>ASP.NET Razor C# Syntax</a:t>
            </a:r>
            <a:r>
              <a:rPr lang="en-US" sz="1800" dirty="0">
                <a:effectLst/>
                <a:latin typeface="Times New Roman" panose="02020603050405020304" pitchFamily="18" charset="0"/>
                <a:ea typeface="Times New Roman" panose="02020603050405020304" pitchFamily="18" charset="0"/>
              </a:rPr>
              <a:t>. (n.d.). W3 Schools. Retrieved January 19, 2021, from </a:t>
            </a:r>
            <a:r>
              <a:rPr lang="en-US" sz="1800" u="sng" dirty="0">
                <a:solidFill>
                  <a:srgbClr val="0563C1"/>
                </a:solidFill>
                <a:effectLst/>
                <a:latin typeface="Times New Roman" panose="02020603050405020304" pitchFamily="18" charset="0"/>
                <a:ea typeface="Times New Roman" panose="02020603050405020304" pitchFamily="18" charset="0"/>
                <a:hlinkClick r:id="rId3"/>
              </a:rPr>
              <a:t>https://www.w3schools.com/asp/razor_syntax.asp</a:t>
            </a:r>
            <a:endParaRPr lang="en-US" sz="1800" dirty="0">
              <a:effectLst/>
              <a:latin typeface="Times New Roman" panose="02020603050405020304" pitchFamily="18" charset="0"/>
              <a:ea typeface="Times New Roman" panose="02020603050405020304" pitchFamily="18" charset="0"/>
            </a:endParaRPr>
          </a:p>
          <a:p>
            <a:pPr marL="356870" marR="0" indent="-356870">
              <a:lnSpc>
                <a:spcPct val="107000"/>
              </a:lnSpc>
              <a:spcBef>
                <a:spcPts val="0"/>
              </a:spcBef>
              <a:spcAft>
                <a:spcPts val="8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Dotnet-Bot. (n.d.). .NET API browser. Retrieved January 03, 2021, from https://docs.microsoft.com/en-us/dotnet/api/</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60045" marR="0" indent="-360045"/>
            <a:r>
              <a:rPr lang="en-US" sz="1800" dirty="0" err="1">
                <a:effectLst/>
                <a:latin typeface="Times New Roman" panose="02020603050405020304" pitchFamily="18" charset="0"/>
                <a:ea typeface="Times New Roman" panose="02020603050405020304" pitchFamily="18" charset="0"/>
              </a:rPr>
              <a:t>Drumond</a:t>
            </a:r>
            <a:r>
              <a:rPr lang="en-US" sz="1800" dirty="0">
                <a:effectLst/>
                <a:latin typeface="Times New Roman" panose="02020603050405020304" pitchFamily="18" charset="0"/>
                <a:ea typeface="Times New Roman" panose="02020603050405020304" pitchFamily="18" charset="0"/>
              </a:rPr>
              <a:t>, C. (n.d.). Scrum - what it is, how it works, and why it's awesome. Retrieved January 01, 2021, from </a:t>
            </a:r>
            <a:r>
              <a:rPr lang="en-US" sz="1800" u="sng" dirty="0">
                <a:solidFill>
                  <a:srgbClr val="0563C1"/>
                </a:solidFill>
                <a:effectLst/>
                <a:latin typeface="Times New Roman" panose="02020603050405020304" pitchFamily="18" charset="0"/>
                <a:ea typeface="Times New Roman" panose="02020603050405020304" pitchFamily="18" charset="0"/>
                <a:hlinkClick r:id="rId4"/>
              </a:rPr>
              <a:t>https://www.atlassian.com/agile/scrum</a:t>
            </a:r>
            <a:endParaRPr lang="en-US" sz="1800" dirty="0">
              <a:effectLst/>
              <a:latin typeface="Times New Roman" panose="02020603050405020304" pitchFamily="18" charset="0"/>
              <a:ea typeface="Times New Roman" panose="02020603050405020304" pitchFamily="18" charset="0"/>
            </a:endParaRPr>
          </a:p>
          <a:p>
            <a:pPr marL="356870" marR="0" indent="-356870">
              <a:lnSpc>
                <a:spcPct val="107000"/>
              </a:lnSpc>
              <a:spcBef>
                <a:spcPts val="0"/>
              </a:spcBef>
              <a:spcAft>
                <a:spcPts val="8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Friedman, J. (2016, June 07). ADO.NET Tutorial. Retrieved January 03, 2021, from http://csharp-station.com/Tutorial/AdoDotNet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56870" marR="0" indent="-356870">
              <a:lnSpc>
                <a:spcPct val="107000"/>
              </a:lnSpc>
              <a:spcBef>
                <a:spcPts val="0"/>
              </a:spcBef>
              <a:spcAft>
                <a:spcPts val="8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Galloway, J., Wilson, B., Allen, K. S., &amp; Matson, D. (2014). In </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Professional ASP.NET MVC 5</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Indianapolis, IN: John Wiley &amp; Sons.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56870" marR="0" indent="-356870">
              <a:lnSpc>
                <a:spcPct val="107000"/>
              </a:lnSpc>
              <a:spcBef>
                <a:spcPts val="0"/>
              </a:spcBef>
              <a:spcAft>
                <a:spcPts val="800"/>
              </a:spcAft>
            </a:pP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Matskas</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C., &amp; Marsh, K. (2020, December 18). Channel 9 provides videos for developers, delivered by the people who work behind the scenes at Microsoft. Retrieved January 03, 2021, from https://channel9.msdn.com/On-NET/What-is-MSAL--MicrosoftIdentityWeb</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60045" marR="0" indent="-360045"/>
            <a:r>
              <a:rPr lang="en-US" sz="1800" dirty="0">
                <a:effectLst/>
                <a:latin typeface="Times New Roman" panose="02020603050405020304" pitchFamily="18" charset="0"/>
                <a:ea typeface="Times New Roman" panose="02020603050405020304" pitchFamily="18" charset="0"/>
              </a:rPr>
              <a:t>Patel, P. (2014, February 24). Three Layer Architecture in C# .NET. Retrieved January 01, 2021, from https://www.codeproject.com/articles/36847/three-layer-architecture-in-c-net-2</a:t>
            </a:r>
          </a:p>
          <a:p>
            <a:pPr marL="356870" marR="0" indent="-35687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Rawat, A. (n.d.). Dependency injection in c#. Retrieved February 18, 2021, from https://www.c-sharpcorner.com/UploadFile/85ed7a/dependency-injection-in-C-Sharp/#:~:text=Dependency%20Injection%20helps%20to%20reduce,instead%20of%20design%20time%20technically.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60045" marR="0" indent="-360045"/>
            <a:r>
              <a:rPr lang="en-US" sz="1800" dirty="0" err="1">
                <a:effectLst/>
                <a:latin typeface="Times New Roman" panose="02020603050405020304" pitchFamily="18" charset="0"/>
                <a:ea typeface="Times New Roman" panose="02020603050405020304" pitchFamily="18" charset="0"/>
              </a:rPr>
              <a:t>Schwaber</a:t>
            </a:r>
            <a:r>
              <a:rPr lang="en-US" sz="1800" dirty="0">
                <a:effectLst/>
                <a:latin typeface="Times New Roman" panose="02020603050405020304" pitchFamily="18" charset="0"/>
                <a:ea typeface="Times New Roman" panose="02020603050405020304" pitchFamily="18" charset="0"/>
              </a:rPr>
              <a:t>, K., &amp; Sutherland, J. (2020, November 18). The 2020 Scrum </a:t>
            </a:r>
            <a:r>
              <a:rPr lang="en-US" sz="1800" dirty="0" err="1">
                <a:effectLst/>
                <a:latin typeface="Times New Roman" panose="02020603050405020304" pitchFamily="18" charset="0"/>
                <a:ea typeface="Times New Roman" panose="02020603050405020304" pitchFamily="18" charset="0"/>
              </a:rPr>
              <a:t>GuideTM</a:t>
            </a:r>
            <a:r>
              <a:rPr lang="en-US" sz="1800" dirty="0">
                <a:effectLst/>
                <a:latin typeface="Times New Roman" panose="02020603050405020304" pitchFamily="18" charset="0"/>
                <a:ea typeface="Times New Roman" panose="02020603050405020304" pitchFamily="18" charset="0"/>
              </a:rPr>
              <a:t>. Retrieved January 01, 2021, from https://www.scrumguides.org/scrum-guide.html</a:t>
            </a:r>
          </a:p>
          <a:p>
            <a:pPr marL="360045" marR="0" indent="-360045"/>
            <a:r>
              <a:rPr lang="en-US" sz="1800" dirty="0" err="1">
                <a:effectLst/>
                <a:latin typeface="Times New Roman" panose="02020603050405020304" pitchFamily="18" charset="0"/>
                <a:ea typeface="Times New Roman" panose="02020603050405020304" pitchFamily="18" charset="0"/>
              </a:rPr>
              <a:t>ShoJaee</a:t>
            </a:r>
            <a:r>
              <a:rPr lang="en-US" sz="1800" dirty="0">
                <a:effectLst/>
                <a:latin typeface="Times New Roman" panose="02020603050405020304" pitchFamily="18" charset="0"/>
                <a:ea typeface="Times New Roman" panose="02020603050405020304" pitchFamily="18" charset="0"/>
              </a:rPr>
              <a:t>, H. (2012, February 20). Intro to Scrum in Under 10 Minutes. Retrieved January 01, 2021, from https://www.youtube.com/watch?v=XU0llRltyFM</a:t>
            </a:r>
          </a:p>
          <a:p>
            <a:pPr marL="356870" marR="0" indent="-356870">
              <a:lnSpc>
                <a:spcPct val="107000"/>
              </a:lnSpc>
              <a:spcBef>
                <a:spcPts val="0"/>
              </a:spcBef>
              <a:spcAft>
                <a:spcPts val="8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SQL - Create Tables. (n.d.). Retrieved January 03, 2021, from https://www.tutorialspoint.com/t_sql/t_sql_create_tables.htm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56870" marR="0" indent="-356870">
              <a:lnSpc>
                <a:spcPct val="107000"/>
              </a:lnSpc>
              <a:spcBef>
                <a:spcPts val="0"/>
              </a:spcBef>
              <a:spcAft>
                <a:spcPts val="8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Stein, S.,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Schonning</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N., Coulter, D., Sherer, T., &amp; Warren, G. (2017, March 30). Code examples - ADO.NET. Retrieved January 03, 2021, from https://docs.microsoft.com/en-us/dotnet/framework/data/adonet/ado-net-code-examples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60045" marR="0" indent="-360045"/>
            <a:r>
              <a:rPr lang="en-US" sz="1800" dirty="0">
                <a:effectLst/>
                <a:latin typeface="Times New Roman" panose="02020603050405020304" pitchFamily="18" charset="0"/>
                <a:ea typeface="Times New Roman" panose="02020603050405020304" pitchFamily="18" charset="0"/>
              </a:rPr>
              <a:t>Zhelev, D. (2020, September 08). The Role of Layers in Web Applications. Retrieved January 01, 2021, from https://mentormate.com/blog/the-role-of-layers-in-web-applications/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overview</a:t>
            </a:r>
          </a:p>
        </p:txBody>
      </p:sp>
      <p:sp>
        <p:nvSpPr>
          <p:cNvPr id="3" name="Content Placeholder 2"/>
          <p:cNvSpPr>
            <a:spLocks noGrp="1"/>
          </p:cNvSpPr>
          <p:nvPr>
            <p:ph idx="1"/>
          </p:nvPr>
        </p:nvSpPr>
        <p:spPr/>
        <p:txBody>
          <a:bodyPr>
            <a:normAutofit/>
          </a:bodyPr>
          <a:lstStyle/>
          <a:p>
            <a:r>
              <a:rPr lang="en-US" dirty="0"/>
              <a:t>Convert Windows based Minesweeper program into Web based playable version.</a:t>
            </a:r>
          </a:p>
          <a:p>
            <a:endParaRPr lang="en-US" dirty="0"/>
          </a:p>
          <a:p>
            <a:r>
              <a:rPr lang="en-US" dirty="0"/>
              <a:t>This webpage consists of an ASP .NET Framework and is MVC based. Web API’s, </a:t>
            </a:r>
            <a:r>
              <a:rPr lang="en-US" dirty="0" err="1"/>
              <a:t>IoC</a:t>
            </a:r>
            <a:r>
              <a:rPr lang="en-US" dirty="0"/>
              <a:t>, and Request filtering is also included</a:t>
            </a:r>
          </a:p>
          <a:p>
            <a:endParaRPr lang="en-US" dirty="0"/>
          </a:p>
          <a:p>
            <a:r>
              <a:rPr lang="en-US" dirty="0"/>
              <a:t>The basis of this program is to allow users to play Minesweeper and save their game to return to it later.</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sitemap</a:t>
            </a:r>
          </a:p>
        </p:txBody>
      </p:sp>
      <p:pic>
        <p:nvPicPr>
          <p:cNvPr id="4" name="Content Placeholder 3">
            <a:extLst>
              <a:ext uri="{FF2B5EF4-FFF2-40B4-BE49-F238E27FC236}">
                <a16:creationId xmlns:a16="http://schemas.microsoft.com/office/drawing/2014/main" id="{4737791B-DF4F-4FBC-BEC6-AADFCD421E4F}"/>
              </a:ext>
            </a:extLst>
          </p:cNvPr>
          <p:cNvPicPr>
            <a:picLocks noGrp="1" noChangeAspect="1"/>
          </p:cNvPicPr>
          <p:nvPr>
            <p:ph idx="1"/>
          </p:nvPr>
        </p:nvPicPr>
        <p:blipFill>
          <a:blip r:embed="rId3"/>
          <a:stretch>
            <a:fillRect/>
          </a:stretch>
        </p:blipFill>
        <p:spPr>
          <a:xfrm>
            <a:off x="1857021" y="1609725"/>
            <a:ext cx="4439357" cy="4846638"/>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75ADB-3D4D-4B97-9703-DF31E36C1C38}"/>
              </a:ext>
            </a:extLst>
          </p:cNvPr>
          <p:cNvSpPr>
            <a:spLocks noGrp="1"/>
          </p:cNvSpPr>
          <p:nvPr>
            <p:ph type="title"/>
          </p:nvPr>
        </p:nvSpPr>
        <p:spPr/>
        <p:txBody>
          <a:bodyPr/>
          <a:lstStyle/>
          <a:p>
            <a:r>
              <a:rPr lang="en-US" dirty="0"/>
              <a:t>Login Web-frame</a:t>
            </a:r>
          </a:p>
        </p:txBody>
      </p:sp>
      <p:pic>
        <p:nvPicPr>
          <p:cNvPr id="7" name="Content Placeholder 6" descr="Graphical user interface, application, Teams&#10;&#10;Description automatically generated">
            <a:extLst>
              <a:ext uri="{FF2B5EF4-FFF2-40B4-BE49-F238E27FC236}">
                <a16:creationId xmlns:a16="http://schemas.microsoft.com/office/drawing/2014/main" id="{4D35A78B-249E-4B70-B4EB-AA3BA50877A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62537" y="1609725"/>
            <a:ext cx="6428325" cy="4846638"/>
          </a:xfrm>
        </p:spPr>
      </p:pic>
    </p:spTree>
    <p:extLst>
      <p:ext uri="{BB962C8B-B14F-4D97-AF65-F5344CB8AC3E}">
        <p14:creationId xmlns:p14="http://schemas.microsoft.com/office/powerpoint/2010/main" val="32384442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7D165-6FC1-4E8B-9553-BE79D1415138}"/>
              </a:ext>
            </a:extLst>
          </p:cNvPr>
          <p:cNvSpPr>
            <a:spLocks noGrp="1"/>
          </p:cNvSpPr>
          <p:nvPr>
            <p:ph type="title"/>
          </p:nvPr>
        </p:nvSpPr>
        <p:spPr/>
        <p:txBody>
          <a:bodyPr/>
          <a:lstStyle/>
          <a:p>
            <a:r>
              <a:rPr lang="en-US" dirty="0"/>
              <a:t>Registration Web-Frame</a:t>
            </a:r>
          </a:p>
        </p:txBody>
      </p:sp>
      <p:pic>
        <p:nvPicPr>
          <p:cNvPr id="5" name="Content Placeholder 4" descr="Graphical user interface, application, Teams&#10;&#10;Description automatically generated">
            <a:extLst>
              <a:ext uri="{FF2B5EF4-FFF2-40B4-BE49-F238E27FC236}">
                <a16:creationId xmlns:a16="http://schemas.microsoft.com/office/drawing/2014/main" id="{027A14C1-0A71-4E08-B760-C0C3F81F777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64321" y="1609725"/>
            <a:ext cx="6424757" cy="4846638"/>
          </a:xfrm>
        </p:spPr>
      </p:pic>
    </p:spTree>
    <p:extLst>
      <p:ext uri="{BB962C8B-B14F-4D97-AF65-F5344CB8AC3E}">
        <p14:creationId xmlns:p14="http://schemas.microsoft.com/office/powerpoint/2010/main" val="22864095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UML User </a:t>
            </a:r>
            <a:r>
              <a:rPr lang="en-US" dirty="0" err="1"/>
              <a:t>ClAss</a:t>
            </a:r>
            <a:r>
              <a:rPr lang="en-US" dirty="0"/>
              <a:t> Diagram:</a:t>
            </a:r>
          </a:p>
        </p:txBody>
      </p:sp>
      <p:sp>
        <p:nvSpPr>
          <p:cNvPr id="3" name="Content Placeholder 2"/>
          <p:cNvSpPr>
            <a:spLocks noGrp="1"/>
          </p:cNvSpPr>
          <p:nvPr>
            <p:ph idx="1"/>
          </p:nvPr>
        </p:nvSpPr>
        <p:spPr/>
        <p:txBody>
          <a:bodyPr>
            <a:normAutofit/>
          </a:bodyPr>
          <a:lstStyle/>
          <a:p>
            <a:pPr marL="292608" lvl="1" indent="0">
              <a:buNone/>
            </a:pPr>
            <a:endParaRPr lang="en-US" dirty="0"/>
          </a:p>
          <a:p>
            <a:pPr lvl="1"/>
            <a:endParaRPr lang="en-US" dirty="0"/>
          </a:p>
        </p:txBody>
      </p:sp>
      <p:pic>
        <p:nvPicPr>
          <p:cNvPr id="5" name="Picture 4" descr="Table&#10;&#10;Description automatically generated with medium confidence">
            <a:extLst>
              <a:ext uri="{FF2B5EF4-FFF2-40B4-BE49-F238E27FC236}">
                <a16:creationId xmlns:a16="http://schemas.microsoft.com/office/drawing/2014/main" id="{5399B5DD-CAA6-45F2-A2C1-95AD31670F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47866" y="1814287"/>
            <a:ext cx="2448267" cy="3229426"/>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Table ER Diagram:</a:t>
            </a:r>
          </a:p>
        </p:txBody>
      </p:sp>
      <p:sp>
        <p:nvSpPr>
          <p:cNvPr id="3" name="Content Placeholder 2"/>
          <p:cNvSpPr>
            <a:spLocks noGrp="1"/>
          </p:cNvSpPr>
          <p:nvPr>
            <p:ph idx="1"/>
          </p:nvPr>
        </p:nvSpPr>
        <p:spPr/>
        <p:txBody>
          <a:bodyPr>
            <a:normAutofit/>
          </a:bodyPr>
          <a:lstStyle/>
          <a:p>
            <a:pPr marL="292608" lvl="1" indent="0">
              <a:buNone/>
            </a:pPr>
            <a:endParaRPr lang="en-US" dirty="0"/>
          </a:p>
          <a:p>
            <a:pPr lvl="1"/>
            <a:endParaRPr lang="en-US" dirty="0"/>
          </a:p>
        </p:txBody>
      </p:sp>
      <p:pic>
        <p:nvPicPr>
          <p:cNvPr id="5" name="Picture 4" descr="Graphical user interface, table&#10;&#10;Description automatically generated">
            <a:extLst>
              <a:ext uri="{FF2B5EF4-FFF2-40B4-BE49-F238E27FC236}">
                <a16:creationId xmlns:a16="http://schemas.microsoft.com/office/drawing/2014/main" id="{C7CD76C7-1353-47A5-9232-4897A0F3FD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28987" y="2076450"/>
            <a:ext cx="2486025" cy="2705100"/>
          </a:xfrm>
          <a:prstGeom prst="rect">
            <a:avLst/>
          </a:prstGeom>
        </p:spPr>
      </p:pic>
    </p:spTree>
    <p:extLst>
      <p:ext uri="{BB962C8B-B14F-4D97-AF65-F5344CB8AC3E}">
        <p14:creationId xmlns:p14="http://schemas.microsoft.com/office/powerpoint/2010/main" val="21492313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1143000"/>
          </a:xfrm>
        </p:spPr>
        <p:txBody>
          <a:bodyPr>
            <a:normAutofit fontScale="90000"/>
          </a:bodyPr>
          <a:lstStyle/>
          <a:p>
            <a:r>
              <a:rPr lang="en-US" dirty="0"/>
              <a:t>Video demonstration by: </a:t>
            </a:r>
            <a:br>
              <a:rPr lang="en-US" dirty="0"/>
            </a:br>
            <a:r>
              <a:rPr lang="en-US" dirty="0"/>
              <a:t>Tim James</a:t>
            </a:r>
          </a:p>
        </p:txBody>
      </p:sp>
      <p:sp>
        <p:nvSpPr>
          <p:cNvPr id="3" name="Content Placeholder 2"/>
          <p:cNvSpPr>
            <a:spLocks noGrp="1"/>
          </p:cNvSpPr>
          <p:nvPr>
            <p:ph idx="1"/>
          </p:nvPr>
        </p:nvSpPr>
        <p:spPr/>
        <p:txBody>
          <a:bodyPr>
            <a:normAutofit/>
          </a:bodyPr>
          <a:lstStyle/>
          <a:p>
            <a:pPr marL="292608" lvl="1" indent="0">
              <a:buNone/>
            </a:pPr>
            <a:endParaRPr lang="en-US" dirty="0"/>
          </a:p>
          <a:p>
            <a:pPr lvl="1"/>
            <a:endParaRPr lang="en-US" dirty="0"/>
          </a:p>
        </p:txBody>
      </p:sp>
      <p:pic>
        <p:nvPicPr>
          <p:cNvPr id="5" name="Picture 4" descr="Graphical user interface, text, application&#10;&#10;Description automatically generated">
            <a:hlinkClick r:id="rId3"/>
            <a:extLst>
              <a:ext uri="{FF2B5EF4-FFF2-40B4-BE49-F238E27FC236}">
                <a16:creationId xmlns:a16="http://schemas.microsoft.com/office/drawing/2014/main" id="{F2827F0C-4324-4462-A802-2A2D412E066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6194" y="1629081"/>
            <a:ext cx="6781800" cy="4543807"/>
          </a:xfrm>
          <a:prstGeom prst="rect">
            <a:avLst/>
          </a:prstGeom>
        </p:spPr>
      </p:pic>
    </p:spTree>
    <p:extLst>
      <p:ext uri="{BB962C8B-B14F-4D97-AF65-F5344CB8AC3E}">
        <p14:creationId xmlns:p14="http://schemas.microsoft.com/office/powerpoint/2010/main" val="7598649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441960"/>
          </a:xfrm>
        </p:spPr>
        <p:txBody>
          <a:bodyPr>
            <a:normAutofit fontScale="90000"/>
          </a:bodyPr>
          <a:lstStyle/>
          <a:p>
            <a:r>
              <a:rPr lang="en-US" dirty="0"/>
              <a:t>Risks:</a:t>
            </a:r>
          </a:p>
        </p:txBody>
      </p:sp>
      <p:graphicFrame>
        <p:nvGraphicFramePr>
          <p:cNvPr id="4" name="Content Placeholder 3">
            <a:extLst>
              <a:ext uri="{FF2B5EF4-FFF2-40B4-BE49-F238E27FC236}">
                <a16:creationId xmlns:a16="http://schemas.microsoft.com/office/drawing/2014/main" id="{04EF9668-3472-4CAF-A7C6-2FC482D97C49}"/>
              </a:ext>
            </a:extLst>
          </p:cNvPr>
          <p:cNvGraphicFramePr>
            <a:graphicFrameLocks noGrp="1"/>
          </p:cNvGraphicFramePr>
          <p:nvPr>
            <p:ph idx="1"/>
            <p:extLst>
              <p:ext uri="{D42A27DB-BD31-4B8C-83A1-F6EECF244321}">
                <p14:modId xmlns:p14="http://schemas.microsoft.com/office/powerpoint/2010/main" val="2132630535"/>
              </p:ext>
            </p:extLst>
          </p:nvPr>
        </p:nvGraphicFramePr>
        <p:xfrm>
          <a:off x="457200" y="762000"/>
          <a:ext cx="7239000" cy="5943600"/>
        </p:xfrm>
        <a:graphic>
          <a:graphicData uri="http://schemas.openxmlformats.org/drawingml/2006/table">
            <a:tbl>
              <a:tblPr bandRow="1">
                <a:tableStyleId>{5C22544A-7EE6-4342-B048-85BDC9FD1C3A}</a:tableStyleId>
              </a:tblPr>
              <a:tblGrid>
                <a:gridCol w="1809498">
                  <a:extLst>
                    <a:ext uri="{9D8B030D-6E8A-4147-A177-3AD203B41FA5}">
                      <a16:colId xmlns:a16="http://schemas.microsoft.com/office/drawing/2014/main" val="3436134260"/>
                    </a:ext>
                  </a:extLst>
                </a:gridCol>
                <a:gridCol w="1809498">
                  <a:extLst>
                    <a:ext uri="{9D8B030D-6E8A-4147-A177-3AD203B41FA5}">
                      <a16:colId xmlns:a16="http://schemas.microsoft.com/office/drawing/2014/main" val="3125851534"/>
                    </a:ext>
                  </a:extLst>
                </a:gridCol>
                <a:gridCol w="1810002">
                  <a:extLst>
                    <a:ext uri="{9D8B030D-6E8A-4147-A177-3AD203B41FA5}">
                      <a16:colId xmlns:a16="http://schemas.microsoft.com/office/drawing/2014/main" val="2758950520"/>
                    </a:ext>
                  </a:extLst>
                </a:gridCol>
                <a:gridCol w="1810002">
                  <a:extLst>
                    <a:ext uri="{9D8B030D-6E8A-4147-A177-3AD203B41FA5}">
                      <a16:colId xmlns:a16="http://schemas.microsoft.com/office/drawing/2014/main" val="750825657"/>
                    </a:ext>
                  </a:extLst>
                </a:gridCol>
              </a:tblGrid>
              <a:tr h="165100">
                <a:tc>
                  <a:txBody>
                    <a:bodyPr/>
                    <a:lstStyle/>
                    <a:p>
                      <a:pPr marL="0" marR="0">
                        <a:spcBef>
                          <a:spcPts val="0"/>
                        </a:spcBef>
                        <a:spcAft>
                          <a:spcPts val="0"/>
                        </a:spcAft>
                      </a:pPr>
                      <a:r>
                        <a:rPr lang="en-US" sz="1000">
                          <a:effectLst/>
                        </a:rPr>
                        <a:t>Risk</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4349" marR="54349" marT="0" marB="0"/>
                </a:tc>
                <a:tc>
                  <a:txBody>
                    <a:bodyPr/>
                    <a:lstStyle/>
                    <a:p>
                      <a:pPr marL="0" marR="0">
                        <a:spcBef>
                          <a:spcPts val="0"/>
                        </a:spcBef>
                        <a:spcAft>
                          <a:spcPts val="0"/>
                        </a:spcAft>
                      </a:pPr>
                      <a:r>
                        <a:rPr lang="en-US" sz="1000">
                          <a:effectLst/>
                        </a:rPr>
                        <a:t>Details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4349" marR="54349" marT="0" marB="0"/>
                </a:tc>
                <a:tc>
                  <a:txBody>
                    <a:bodyPr/>
                    <a:lstStyle/>
                    <a:p>
                      <a:pPr marL="0" marR="0">
                        <a:spcBef>
                          <a:spcPts val="0"/>
                        </a:spcBef>
                        <a:spcAft>
                          <a:spcPts val="0"/>
                        </a:spcAft>
                      </a:pPr>
                      <a:r>
                        <a:rPr lang="en-US" sz="1000">
                          <a:effectLst/>
                        </a:rPr>
                        <a:t>Strategy for risk avoidance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4349" marR="54349" marT="0" marB="0"/>
                </a:tc>
                <a:tc>
                  <a:txBody>
                    <a:bodyPr/>
                    <a:lstStyle/>
                    <a:p>
                      <a:pPr marL="0" marR="0">
                        <a:spcBef>
                          <a:spcPts val="0"/>
                        </a:spcBef>
                        <a:spcAft>
                          <a:spcPts val="0"/>
                        </a:spcAft>
                      </a:pPr>
                      <a:r>
                        <a:rPr lang="en-US" sz="1000">
                          <a:effectLst/>
                        </a:rPr>
                        <a:t>Strategy for Mitigation</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4349" marR="54349" marT="0" marB="0"/>
                </a:tc>
                <a:extLst>
                  <a:ext uri="{0D108BD9-81ED-4DB2-BD59-A6C34878D82A}">
                    <a16:rowId xmlns:a16="http://schemas.microsoft.com/office/drawing/2014/main" val="814282163"/>
                  </a:ext>
                </a:extLst>
              </a:tr>
              <a:tr h="1320800">
                <a:tc>
                  <a:txBody>
                    <a:bodyPr/>
                    <a:lstStyle/>
                    <a:p>
                      <a:pPr marL="0" marR="0">
                        <a:spcBef>
                          <a:spcPts val="0"/>
                        </a:spcBef>
                        <a:spcAft>
                          <a:spcPts val="0"/>
                        </a:spcAft>
                      </a:pPr>
                      <a:r>
                        <a:rPr lang="en-US" sz="1000">
                          <a:effectLst/>
                        </a:rPr>
                        <a:t>Project Expectations by Group</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4349" marR="54349" marT="0" marB="0"/>
                </a:tc>
                <a:tc>
                  <a:txBody>
                    <a:bodyPr/>
                    <a:lstStyle/>
                    <a:p>
                      <a:pPr marL="0" marR="0">
                        <a:spcBef>
                          <a:spcPts val="0"/>
                        </a:spcBef>
                        <a:spcAft>
                          <a:spcPts val="0"/>
                        </a:spcAft>
                      </a:pPr>
                      <a:r>
                        <a:rPr lang="en-US" sz="1000">
                          <a:effectLst/>
                        </a:rPr>
                        <a:t>It is easy to over design or have designs which are outside the capabilities of the programmer to accomplish in the time given. It also may be unnecessary for the project to have useful functionality.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4349" marR="54349" marT="0" marB="0"/>
                </a:tc>
                <a:tc>
                  <a:txBody>
                    <a:bodyPr/>
                    <a:lstStyle/>
                    <a:p>
                      <a:pPr marL="0" marR="0">
                        <a:spcBef>
                          <a:spcPts val="0"/>
                        </a:spcBef>
                        <a:spcAft>
                          <a:spcPts val="0"/>
                        </a:spcAft>
                      </a:pPr>
                      <a:r>
                        <a:rPr lang="en-US" sz="1000" dirty="0">
                          <a:effectLst/>
                        </a:rPr>
                        <a:t>Use examples from the class, as well as what can be found on the internet to understand what is actually necessary for functionality. </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4349" marR="54349" marT="0" marB="0"/>
                </a:tc>
                <a:tc>
                  <a:txBody>
                    <a:bodyPr/>
                    <a:lstStyle/>
                    <a:p>
                      <a:pPr marL="0" marR="0">
                        <a:spcBef>
                          <a:spcPts val="0"/>
                        </a:spcBef>
                        <a:spcAft>
                          <a:spcPts val="0"/>
                        </a:spcAft>
                      </a:pPr>
                      <a:r>
                        <a:rPr lang="en-US" sz="1000">
                          <a:effectLst/>
                        </a:rPr>
                        <a:t>We keep the scope tight and simple. This is about delivering a product by the end of the course. Every week the focus is to get the basic functionality working as requested by the syllabus.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4349" marR="54349" marT="0" marB="0"/>
                </a:tc>
                <a:extLst>
                  <a:ext uri="{0D108BD9-81ED-4DB2-BD59-A6C34878D82A}">
                    <a16:rowId xmlns:a16="http://schemas.microsoft.com/office/drawing/2014/main" val="1908672931"/>
                  </a:ext>
                </a:extLst>
              </a:tr>
              <a:tr h="1320800">
                <a:tc>
                  <a:txBody>
                    <a:bodyPr/>
                    <a:lstStyle/>
                    <a:p>
                      <a:pPr marL="0" marR="0">
                        <a:spcBef>
                          <a:spcPts val="0"/>
                        </a:spcBef>
                        <a:spcAft>
                          <a:spcPts val="0"/>
                        </a:spcAft>
                      </a:pPr>
                      <a:r>
                        <a:rPr lang="en-US" sz="1000">
                          <a:effectLst/>
                        </a:rPr>
                        <a:t>Hardware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4349" marR="54349" marT="0" marB="0"/>
                </a:tc>
                <a:tc>
                  <a:txBody>
                    <a:bodyPr/>
                    <a:lstStyle/>
                    <a:p>
                      <a:pPr marL="0" marR="0">
                        <a:spcBef>
                          <a:spcPts val="0"/>
                        </a:spcBef>
                        <a:spcAft>
                          <a:spcPts val="0"/>
                        </a:spcAft>
                      </a:pPr>
                      <a:r>
                        <a:rPr lang="en-US" sz="1000">
                          <a:effectLst/>
                        </a:rPr>
                        <a:t>Potential computer problems may arise that halt development.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4349" marR="54349" marT="0" marB="0"/>
                </a:tc>
                <a:tc>
                  <a:txBody>
                    <a:bodyPr/>
                    <a:lstStyle/>
                    <a:p>
                      <a:pPr marL="0" marR="0">
                        <a:spcBef>
                          <a:spcPts val="0"/>
                        </a:spcBef>
                        <a:spcAft>
                          <a:spcPts val="0"/>
                        </a:spcAft>
                      </a:pPr>
                      <a:r>
                        <a:rPr lang="en-US" sz="1000">
                          <a:effectLst/>
                        </a:rPr>
                        <a:t>Make sure you have options in terms of development machine. Making sure your machines are in good condition</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4349" marR="54349" marT="0" marB="0"/>
                </a:tc>
                <a:tc>
                  <a:txBody>
                    <a:bodyPr/>
                    <a:lstStyle/>
                    <a:p>
                      <a:pPr marL="0" marR="0">
                        <a:spcBef>
                          <a:spcPts val="0"/>
                        </a:spcBef>
                        <a:spcAft>
                          <a:spcPts val="0"/>
                        </a:spcAft>
                      </a:pPr>
                      <a:r>
                        <a:rPr lang="en-US" sz="1000">
                          <a:effectLst/>
                        </a:rPr>
                        <a:t>If you think you are going to have a hardware issue, or your machine does not have the minimum requirements to run the environments and tasks it may be time to upgrade or buy new components.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4349" marR="54349" marT="0" marB="0"/>
                </a:tc>
                <a:extLst>
                  <a:ext uri="{0D108BD9-81ED-4DB2-BD59-A6C34878D82A}">
                    <a16:rowId xmlns:a16="http://schemas.microsoft.com/office/drawing/2014/main" val="251897389"/>
                  </a:ext>
                </a:extLst>
              </a:tr>
              <a:tr h="1485900">
                <a:tc>
                  <a:txBody>
                    <a:bodyPr/>
                    <a:lstStyle/>
                    <a:p>
                      <a:pPr marL="0" marR="0">
                        <a:spcBef>
                          <a:spcPts val="0"/>
                        </a:spcBef>
                        <a:spcAft>
                          <a:spcPts val="0"/>
                        </a:spcAft>
                      </a:pPr>
                      <a:r>
                        <a:rPr lang="en-US" sz="1000">
                          <a:effectLst/>
                        </a:rPr>
                        <a:t>Time Allotted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4349" marR="54349" marT="0" marB="0"/>
                </a:tc>
                <a:tc>
                  <a:txBody>
                    <a:bodyPr/>
                    <a:lstStyle/>
                    <a:p>
                      <a:pPr marL="0" marR="0">
                        <a:spcBef>
                          <a:spcPts val="0"/>
                        </a:spcBef>
                        <a:spcAft>
                          <a:spcPts val="0"/>
                        </a:spcAft>
                      </a:pPr>
                      <a:r>
                        <a:rPr lang="en-US" sz="1000">
                          <a:effectLst/>
                        </a:rPr>
                        <a:t>We are only given a week to get work done for each sprint/CLC assignment. This is a short period of time and even with 3 programmers this could be not enough time.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4349" marR="54349" marT="0" marB="0"/>
                </a:tc>
                <a:tc>
                  <a:txBody>
                    <a:bodyPr/>
                    <a:lstStyle/>
                    <a:p>
                      <a:pPr marL="0" marR="0">
                        <a:spcBef>
                          <a:spcPts val="0"/>
                        </a:spcBef>
                        <a:spcAft>
                          <a:spcPts val="0"/>
                        </a:spcAft>
                      </a:pPr>
                      <a:r>
                        <a:rPr lang="en-US" sz="1000">
                          <a:effectLst/>
                        </a:rPr>
                        <a:t>Make a plan early to keep workflow going from week to week. Tell the team what is going on week to week. Plan early and hold meetings weekly.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4349" marR="54349" marT="0" marB="0"/>
                </a:tc>
                <a:tc>
                  <a:txBody>
                    <a:bodyPr/>
                    <a:lstStyle/>
                    <a:p>
                      <a:pPr marL="0" marR="0">
                        <a:spcBef>
                          <a:spcPts val="0"/>
                        </a:spcBef>
                        <a:spcAft>
                          <a:spcPts val="0"/>
                        </a:spcAft>
                      </a:pPr>
                      <a:r>
                        <a:rPr lang="en-US" sz="1000">
                          <a:effectLst/>
                        </a:rPr>
                        <a:t>A week can be a tight time frame to work in, so we need to keep on schedule. Every task needs to have a purpose, keeping tasks small and accomplishable helps the work to move faster. Don’t take on a task you cannot complete.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4349" marR="54349" marT="0" marB="0"/>
                </a:tc>
                <a:extLst>
                  <a:ext uri="{0D108BD9-81ED-4DB2-BD59-A6C34878D82A}">
                    <a16:rowId xmlns:a16="http://schemas.microsoft.com/office/drawing/2014/main" val="3571051131"/>
                  </a:ext>
                </a:extLst>
              </a:tr>
              <a:tr h="1651000">
                <a:tc>
                  <a:txBody>
                    <a:bodyPr/>
                    <a:lstStyle/>
                    <a:p>
                      <a:pPr marL="0" marR="0">
                        <a:spcBef>
                          <a:spcPts val="0"/>
                        </a:spcBef>
                        <a:spcAft>
                          <a:spcPts val="0"/>
                        </a:spcAft>
                      </a:pPr>
                      <a:r>
                        <a:rPr lang="en-US" sz="1000">
                          <a:effectLst/>
                        </a:rPr>
                        <a:t>Education/Experience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4349" marR="54349" marT="0" marB="0"/>
                </a:tc>
                <a:tc>
                  <a:txBody>
                    <a:bodyPr/>
                    <a:lstStyle/>
                    <a:p>
                      <a:pPr marL="0" marR="0">
                        <a:spcBef>
                          <a:spcPts val="0"/>
                        </a:spcBef>
                        <a:spcAft>
                          <a:spcPts val="0"/>
                        </a:spcAft>
                      </a:pPr>
                      <a:r>
                        <a:rPr lang="en-US" sz="1000">
                          <a:effectLst/>
                        </a:rPr>
                        <a:t>Since not all of us have the same experience/education and knowledge, there will be differences and perhaps lacking skills that may be needed for this project week to week.</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4349" marR="54349" marT="0" marB="0"/>
                </a:tc>
                <a:tc>
                  <a:txBody>
                    <a:bodyPr/>
                    <a:lstStyle/>
                    <a:p>
                      <a:pPr marL="0" marR="0">
                        <a:spcBef>
                          <a:spcPts val="0"/>
                        </a:spcBef>
                        <a:spcAft>
                          <a:spcPts val="0"/>
                        </a:spcAft>
                      </a:pPr>
                      <a:r>
                        <a:rPr lang="en-US" sz="1000">
                          <a:effectLst/>
                        </a:rPr>
                        <a:t>Let your team know what your education/experience level is. Sharing your weaknesses and strengths prior to being assigned a role or task week to week.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4349" marR="54349" marT="0" marB="0"/>
                </a:tc>
                <a:tc>
                  <a:txBody>
                    <a:bodyPr/>
                    <a:lstStyle/>
                    <a:p>
                      <a:pPr marL="0" marR="0">
                        <a:spcBef>
                          <a:spcPts val="0"/>
                        </a:spcBef>
                        <a:spcAft>
                          <a:spcPts val="0"/>
                        </a:spcAft>
                      </a:pPr>
                      <a:r>
                        <a:rPr lang="en-US" sz="1000" dirty="0">
                          <a:effectLst/>
                        </a:rPr>
                        <a:t>Not being the most knowledgeable person is nothing to be ashamed of, when your team knows your weakness and strengths, we can work around them and with them. Also, the team may be able to inform you on the topic and bring you up to speed. </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4349" marR="54349" marT="0" marB="0"/>
                </a:tc>
                <a:extLst>
                  <a:ext uri="{0D108BD9-81ED-4DB2-BD59-A6C34878D82A}">
                    <a16:rowId xmlns:a16="http://schemas.microsoft.com/office/drawing/2014/main" val="148745710"/>
                  </a:ext>
                </a:extLst>
              </a:tr>
            </a:tbl>
          </a:graphicData>
        </a:graphic>
      </p:graphicFrame>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953</TotalTime>
  <Words>2280</Words>
  <Application>Microsoft Office PowerPoint</Application>
  <PresentationFormat>On-screen Show (4:3)</PresentationFormat>
  <Paragraphs>138</Paragraphs>
  <Slides>14</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Calibri</vt:lpstr>
      <vt:lpstr>Times New Roman</vt:lpstr>
      <vt:lpstr>Trebuchet MS</vt:lpstr>
      <vt:lpstr>Wingdings</vt:lpstr>
      <vt:lpstr>Wingdings 2</vt:lpstr>
      <vt:lpstr>Opulent</vt:lpstr>
      <vt:lpstr>CST-247 Enterprise Applications  CLC learning assignment</vt:lpstr>
      <vt:lpstr>Project overview</vt:lpstr>
      <vt:lpstr>sitemap</vt:lpstr>
      <vt:lpstr>Login Web-frame</vt:lpstr>
      <vt:lpstr>Registration Web-Frame</vt:lpstr>
      <vt:lpstr>UML User ClAss Diagram:</vt:lpstr>
      <vt:lpstr>User Table ER Diagram:</vt:lpstr>
      <vt:lpstr>Video demonstration by:  Tim James</vt:lpstr>
      <vt:lpstr>Risks:</vt:lpstr>
      <vt:lpstr>Risks Continued</vt:lpstr>
      <vt:lpstr>Risks Continued</vt:lpstr>
      <vt:lpstr>Questions</vt:lpstr>
      <vt:lpstr>Review</vt:lpstr>
      <vt:lpstr>References</vt:lpstr>
    </vt:vector>
  </TitlesOfParts>
  <Company>Grand Canyon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Creating Effective PowerPoint Presentations</dc:title>
  <dc:creator>Grand Canyon University</dc:creator>
  <cp:lastModifiedBy>Stephan Moncavage</cp:lastModifiedBy>
  <cp:revision>35</cp:revision>
  <dcterms:created xsi:type="dcterms:W3CDTF">2011-03-18T20:14:35Z</dcterms:created>
  <dcterms:modified xsi:type="dcterms:W3CDTF">2021-07-10T17:06:55Z</dcterms:modified>
</cp:coreProperties>
</file>