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57" r:id="rId4"/>
    <p:sldId id="258" r:id="rId5"/>
    <p:sldId id="259" r:id="rId6"/>
    <p:sldId id="260" r:id="rId7"/>
    <p:sldId id="261" r:id="rId8"/>
    <p:sldId id="271" r:id="rId9"/>
    <p:sldId id="273" r:id="rId10"/>
    <p:sldId id="262" r:id="rId11"/>
    <p:sldId id="263" r:id="rId12"/>
    <p:sldId id="264" r:id="rId13"/>
    <p:sldId id="265" r:id="rId14"/>
    <p:sldId id="266" r:id="rId15"/>
    <p:sldId id="267" r:id="rId16"/>
    <p:sldId id="268" r:id="rId17"/>
    <p:sldId id="269" r:id="rId18"/>
    <p:sldId id="270"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DDFB542-75B2-49D1-A193-17BBE5226AF2}" type="datetimeFigureOut">
              <a:rPr lang="en-IN" smtClean="0"/>
              <a:pPr/>
              <a:t>08-03-2016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3F1387-BF0C-4D96-91E1-1456810DFE4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DDFB542-75B2-49D1-A193-17BBE5226AF2}" type="datetimeFigureOut">
              <a:rPr lang="en-IN" smtClean="0"/>
              <a:pPr/>
              <a:t>08-03-2016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3F1387-BF0C-4D96-91E1-1456810DFE4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DDFB542-75B2-49D1-A193-17BBE5226AF2}" type="datetimeFigureOut">
              <a:rPr lang="en-IN" smtClean="0"/>
              <a:pPr/>
              <a:t>08-03-2016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3F1387-BF0C-4D96-91E1-1456810DFE4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DDFB542-75B2-49D1-A193-17BBE5226AF2}" type="datetimeFigureOut">
              <a:rPr lang="en-IN" smtClean="0"/>
              <a:pPr/>
              <a:t>08-03-2016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3F1387-BF0C-4D96-91E1-1456810DFE4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DFB542-75B2-49D1-A193-17BBE5226AF2}" type="datetimeFigureOut">
              <a:rPr lang="en-IN" smtClean="0"/>
              <a:pPr/>
              <a:t>08-03-2016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3F1387-BF0C-4D96-91E1-1456810DFE4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DDFB542-75B2-49D1-A193-17BBE5226AF2}" type="datetimeFigureOut">
              <a:rPr lang="en-IN" smtClean="0"/>
              <a:pPr/>
              <a:t>08-03-2016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3F1387-BF0C-4D96-91E1-1456810DFE4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DDFB542-75B2-49D1-A193-17BBE5226AF2}" type="datetimeFigureOut">
              <a:rPr lang="en-IN" smtClean="0"/>
              <a:pPr/>
              <a:t>08-03-2016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3F1387-BF0C-4D96-91E1-1456810DFE4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DDFB542-75B2-49D1-A193-17BBE5226AF2}" type="datetimeFigureOut">
              <a:rPr lang="en-IN" smtClean="0"/>
              <a:pPr/>
              <a:t>08-03-2016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3F1387-BF0C-4D96-91E1-1456810DFE4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FB542-75B2-49D1-A193-17BBE5226AF2}" type="datetimeFigureOut">
              <a:rPr lang="en-IN" smtClean="0"/>
              <a:pPr/>
              <a:t>08-03-2016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3F1387-BF0C-4D96-91E1-1456810DFE4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DFB542-75B2-49D1-A193-17BBE5226AF2}" type="datetimeFigureOut">
              <a:rPr lang="en-IN" smtClean="0"/>
              <a:pPr/>
              <a:t>08-03-2016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3F1387-BF0C-4D96-91E1-1456810DFE4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DFB542-75B2-49D1-A193-17BBE5226AF2}" type="datetimeFigureOut">
              <a:rPr lang="en-IN" smtClean="0"/>
              <a:pPr/>
              <a:t>08-03-2016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3F1387-BF0C-4D96-91E1-1456810DFE4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FB542-75B2-49D1-A193-17BBE5226AF2}" type="datetimeFigureOut">
              <a:rPr lang="en-IN" smtClean="0"/>
              <a:pPr/>
              <a:t>08-03-2016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F1387-BF0C-4D96-91E1-1456810DFE4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29600" cy="1143000"/>
          </a:xfrm>
        </p:spPr>
        <p:txBody>
          <a:bodyPr/>
          <a:lstStyle/>
          <a:p>
            <a:r>
              <a:rPr lang="en-IN" dirty="0" smtClean="0"/>
              <a:t>Exception Handling in JAVA</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700" dirty="0" smtClean="0"/>
              <a:t>There are given some scenarios where unchecked exceptions can occur. They are as follows:</a:t>
            </a:r>
            <a:r>
              <a:rPr lang="en-IN" dirty="0" smtClean="0"/>
              <a:t/>
            </a:r>
            <a:br>
              <a:rPr lang="en-IN" dirty="0" smtClean="0"/>
            </a:br>
            <a:endParaRPr lang="en-IN" dirty="0"/>
          </a:p>
        </p:txBody>
      </p:sp>
      <p:sp>
        <p:nvSpPr>
          <p:cNvPr id="3" name="Content Placeholder 2"/>
          <p:cNvSpPr>
            <a:spLocks noGrp="1"/>
          </p:cNvSpPr>
          <p:nvPr>
            <p:ph idx="1"/>
          </p:nvPr>
        </p:nvSpPr>
        <p:spPr>
          <a:xfrm>
            <a:off x="457200" y="1124744"/>
            <a:ext cx="8229600" cy="5400600"/>
          </a:xfrm>
        </p:spPr>
        <p:txBody>
          <a:bodyPr>
            <a:normAutofit fontScale="40000" lnSpcReduction="20000"/>
          </a:bodyPr>
          <a:lstStyle/>
          <a:p>
            <a:endParaRPr lang="en-IN" dirty="0"/>
          </a:p>
          <a:p>
            <a:pPr>
              <a:buNone/>
            </a:pPr>
            <a:r>
              <a:rPr lang="en-IN" b="1" dirty="0"/>
              <a:t>1) Scenario where </a:t>
            </a:r>
            <a:r>
              <a:rPr lang="en-IN" b="1" dirty="0" err="1"/>
              <a:t>ArithmeticException</a:t>
            </a:r>
            <a:r>
              <a:rPr lang="en-IN" b="1" dirty="0"/>
              <a:t> occurs</a:t>
            </a:r>
          </a:p>
          <a:p>
            <a:pPr>
              <a:buNone/>
            </a:pPr>
            <a:r>
              <a:rPr lang="en-IN" dirty="0"/>
              <a:t>If we divide any number by zero, there occurs an </a:t>
            </a:r>
            <a:r>
              <a:rPr lang="en-IN" dirty="0" err="1"/>
              <a:t>ArithmeticException</a:t>
            </a:r>
            <a:r>
              <a:rPr lang="en-IN" dirty="0"/>
              <a:t>.</a:t>
            </a:r>
          </a:p>
          <a:p>
            <a:pPr>
              <a:buNone/>
            </a:pPr>
            <a:r>
              <a:rPr lang="en-IN" b="1" dirty="0" err="1"/>
              <a:t>int</a:t>
            </a:r>
            <a:r>
              <a:rPr lang="en-IN" dirty="0"/>
              <a:t> a=50/0;//</a:t>
            </a:r>
            <a:r>
              <a:rPr lang="en-IN" dirty="0" err="1"/>
              <a:t>ArithmeticException</a:t>
            </a:r>
            <a:r>
              <a:rPr lang="en-IN" dirty="0"/>
              <a:t>  </a:t>
            </a:r>
            <a:endParaRPr lang="en-IN" dirty="0" smtClean="0"/>
          </a:p>
          <a:p>
            <a:endParaRPr lang="en-IN" dirty="0"/>
          </a:p>
          <a:p>
            <a:pPr>
              <a:buNone/>
            </a:pPr>
            <a:r>
              <a:rPr lang="en-IN" b="1" dirty="0"/>
              <a:t>2) Scenario where </a:t>
            </a:r>
            <a:r>
              <a:rPr lang="en-IN" b="1" dirty="0" err="1"/>
              <a:t>NullPointerException</a:t>
            </a:r>
            <a:r>
              <a:rPr lang="en-IN" b="1" dirty="0"/>
              <a:t> occurs</a:t>
            </a:r>
          </a:p>
          <a:p>
            <a:pPr>
              <a:buNone/>
            </a:pPr>
            <a:r>
              <a:rPr lang="en-IN" dirty="0"/>
              <a:t>If we have null value in any variable, performing any operation by the variable occurs an </a:t>
            </a:r>
            <a:r>
              <a:rPr lang="en-IN" dirty="0" err="1"/>
              <a:t>NullPointerException</a:t>
            </a:r>
            <a:r>
              <a:rPr lang="en-IN" dirty="0"/>
              <a:t>.</a:t>
            </a:r>
          </a:p>
          <a:p>
            <a:pPr>
              <a:buNone/>
            </a:pPr>
            <a:r>
              <a:rPr lang="en-IN" dirty="0"/>
              <a:t>String s=</a:t>
            </a:r>
            <a:r>
              <a:rPr lang="en-IN" b="1" dirty="0"/>
              <a:t>null</a:t>
            </a:r>
            <a:r>
              <a:rPr lang="en-IN" dirty="0"/>
              <a:t>;  </a:t>
            </a:r>
          </a:p>
          <a:p>
            <a:pPr>
              <a:buNone/>
            </a:pPr>
            <a:r>
              <a:rPr lang="en-IN" dirty="0" err="1"/>
              <a:t>System.out.println</a:t>
            </a:r>
            <a:r>
              <a:rPr lang="en-IN" dirty="0"/>
              <a:t>(</a:t>
            </a:r>
            <a:r>
              <a:rPr lang="en-IN" dirty="0" err="1"/>
              <a:t>s.length</a:t>
            </a:r>
            <a:r>
              <a:rPr lang="en-IN" dirty="0"/>
              <a:t>());//</a:t>
            </a:r>
            <a:r>
              <a:rPr lang="en-IN" dirty="0" err="1"/>
              <a:t>NullPointerException</a:t>
            </a:r>
            <a:r>
              <a:rPr lang="en-IN" dirty="0"/>
              <a:t>  </a:t>
            </a:r>
            <a:endParaRPr lang="en-IN" dirty="0" smtClean="0"/>
          </a:p>
          <a:p>
            <a:endParaRPr lang="en-IN" dirty="0"/>
          </a:p>
          <a:p>
            <a:pPr>
              <a:buNone/>
            </a:pPr>
            <a:r>
              <a:rPr lang="en-IN" b="1" dirty="0"/>
              <a:t>3) Scenario where </a:t>
            </a:r>
            <a:r>
              <a:rPr lang="en-IN" b="1" dirty="0" err="1"/>
              <a:t>NumberFormatException</a:t>
            </a:r>
            <a:r>
              <a:rPr lang="en-IN" b="1" dirty="0"/>
              <a:t> occurs</a:t>
            </a:r>
          </a:p>
          <a:p>
            <a:pPr>
              <a:buNone/>
            </a:pPr>
            <a:r>
              <a:rPr lang="en-IN" dirty="0"/>
              <a:t>The wrong formatting of any value, may occur </a:t>
            </a:r>
            <a:r>
              <a:rPr lang="en-IN" dirty="0" err="1"/>
              <a:t>NumberFormatException</a:t>
            </a:r>
            <a:r>
              <a:rPr lang="en-IN" dirty="0"/>
              <a:t>. Suppose I have a string variable that </a:t>
            </a:r>
            <a:r>
              <a:rPr lang="en-IN" dirty="0" smtClean="0"/>
              <a:t>have characters</a:t>
            </a:r>
            <a:r>
              <a:rPr lang="en-IN" dirty="0"/>
              <a:t>, converting this variable into digit will occur </a:t>
            </a:r>
            <a:r>
              <a:rPr lang="en-IN" dirty="0" err="1"/>
              <a:t>NumberFormatException</a:t>
            </a:r>
            <a:r>
              <a:rPr lang="en-IN" dirty="0"/>
              <a:t>.</a:t>
            </a:r>
          </a:p>
          <a:p>
            <a:pPr>
              <a:buNone/>
            </a:pPr>
            <a:r>
              <a:rPr lang="en-IN" dirty="0"/>
              <a:t>String s="</a:t>
            </a:r>
            <a:r>
              <a:rPr lang="en-IN" dirty="0" err="1"/>
              <a:t>abc</a:t>
            </a:r>
            <a:r>
              <a:rPr lang="en-IN" dirty="0"/>
              <a:t>";  </a:t>
            </a:r>
            <a:endParaRPr lang="en-IN" dirty="0" smtClean="0"/>
          </a:p>
          <a:p>
            <a:endParaRPr lang="en-IN" dirty="0"/>
          </a:p>
          <a:p>
            <a:pPr>
              <a:buNone/>
            </a:pPr>
            <a:r>
              <a:rPr lang="en-IN" b="1" dirty="0" err="1"/>
              <a:t>int</a:t>
            </a:r>
            <a:r>
              <a:rPr lang="en-IN" dirty="0"/>
              <a:t> </a:t>
            </a:r>
            <a:r>
              <a:rPr lang="en-IN" dirty="0" err="1"/>
              <a:t>i</a:t>
            </a:r>
            <a:r>
              <a:rPr lang="en-IN" dirty="0"/>
              <a:t>=</a:t>
            </a:r>
            <a:r>
              <a:rPr lang="en-IN" dirty="0" err="1"/>
              <a:t>Integer.parseInt</a:t>
            </a:r>
            <a:r>
              <a:rPr lang="en-IN" dirty="0"/>
              <a:t>(s);//</a:t>
            </a:r>
            <a:r>
              <a:rPr lang="en-IN" dirty="0" err="1"/>
              <a:t>NumberFormatException</a:t>
            </a:r>
            <a:r>
              <a:rPr lang="en-IN" dirty="0"/>
              <a:t>  </a:t>
            </a:r>
          </a:p>
          <a:p>
            <a:endParaRPr lang="en-IN" b="1" dirty="0" smtClean="0"/>
          </a:p>
          <a:p>
            <a:pPr>
              <a:buNone/>
            </a:pPr>
            <a:r>
              <a:rPr lang="en-IN" b="1" dirty="0" smtClean="0"/>
              <a:t>4</a:t>
            </a:r>
            <a:r>
              <a:rPr lang="en-IN" b="1" dirty="0"/>
              <a:t>) Scenario where </a:t>
            </a:r>
            <a:r>
              <a:rPr lang="en-IN" b="1" dirty="0" err="1"/>
              <a:t>ArrayIndexOutOfBoundsException</a:t>
            </a:r>
            <a:r>
              <a:rPr lang="en-IN" b="1" dirty="0"/>
              <a:t> occurs</a:t>
            </a:r>
          </a:p>
          <a:p>
            <a:pPr>
              <a:buNone/>
            </a:pPr>
            <a:r>
              <a:rPr lang="en-IN" dirty="0"/>
              <a:t>If you are inserting any value in the wrong index, it would result </a:t>
            </a:r>
            <a:r>
              <a:rPr lang="en-IN" dirty="0" err="1"/>
              <a:t>ArrayIndexOutOfBoundsException</a:t>
            </a:r>
            <a:r>
              <a:rPr lang="en-IN" dirty="0"/>
              <a:t> as shown below:</a:t>
            </a:r>
          </a:p>
          <a:p>
            <a:pPr>
              <a:buNone/>
            </a:pPr>
            <a:r>
              <a:rPr lang="en-IN" b="1" dirty="0" err="1"/>
              <a:t>int</a:t>
            </a:r>
            <a:r>
              <a:rPr lang="en-IN" dirty="0"/>
              <a:t> a[]=</a:t>
            </a:r>
            <a:r>
              <a:rPr lang="en-IN" b="1" dirty="0"/>
              <a:t>new</a:t>
            </a:r>
            <a:r>
              <a:rPr lang="en-IN" dirty="0"/>
              <a:t> </a:t>
            </a:r>
            <a:r>
              <a:rPr lang="en-IN" b="1" dirty="0" err="1"/>
              <a:t>int</a:t>
            </a:r>
            <a:r>
              <a:rPr lang="en-IN" dirty="0"/>
              <a:t>[5];  </a:t>
            </a:r>
          </a:p>
          <a:p>
            <a:pPr>
              <a:buNone/>
            </a:pPr>
            <a:r>
              <a:rPr lang="en-IN" dirty="0"/>
              <a:t>a[10]=50; //</a:t>
            </a:r>
            <a:r>
              <a:rPr lang="en-IN" dirty="0" err="1"/>
              <a:t>ArrayIndexOutOfBoundsException</a:t>
            </a:r>
            <a:r>
              <a:rPr lang="en-IN" dirty="0"/>
              <a:t>  </a:t>
            </a:r>
          </a:p>
          <a:p>
            <a:pPr>
              <a:buNone/>
            </a:pP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Exception Handling Keywords</a:t>
            </a:r>
            <a:br>
              <a:rPr lang="en-IN" dirty="0"/>
            </a:br>
            <a:endParaRPr lang="en-IN" dirty="0"/>
          </a:p>
        </p:txBody>
      </p:sp>
      <p:sp>
        <p:nvSpPr>
          <p:cNvPr id="3" name="Content Placeholder 2"/>
          <p:cNvSpPr>
            <a:spLocks noGrp="1"/>
          </p:cNvSpPr>
          <p:nvPr>
            <p:ph idx="1"/>
          </p:nvPr>
        </p:nvSpPr>
        <p:spPr/>
        <p:txBody>
          <a:bodyPr/>
          <a:lstStyle/>
          <a:p>
            <a:r>
              <a:rPr lang="en-IN" dirty="0"/>
              <a:t>There are 5 keywords used in java exception handling.</a:t>
            </a:r>
          </a:p>
          <a:p>
            <a:r>
              <a:rPr lang="en-IN" dirty="0"/>
              <a:t>try</a:t>
            </a:r>
          </a:p>
          <a:p>
            <a:r>
              <a:rPr lang="en-IN" dirty="0"/>
              <a:t>catch</a:t>
            </a:r>
          </a:p>
          <a:p>
            <a:r>
              <a:rPr lang="en-IN" dirty="0"/>
              <a:t>finally</a:t>
            </a:r>
          </a:p>
          <a:p>
            <a:r>
              <a:rPr lang="en-IN" dirty="0"/>
              <a:t>throw</a:t>
            </a:r>
          </a:p>
          <a:p>
            <a:r>
              <a:rPr lang="en-IN" dirty="0"/>
              <a:t>throws</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try-catch</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Java </a:t>
            </a:r>
            <a:r>
              <a:rPr lang="en-IN" dirty="0"/>
              <a:t>try block is used to enclose the code that might throw an exception. It must be used within the method.</a:t>
            </a:r>
          </a:p>
          <a:p>
            <a:r>
              <a:rPr lang="en-IN" dirty="0"/>
              <a:t>Java try block must be followed by either catch or finally block.</a:t>
            </a:r>
          </a:p>
          <a:p>
            <a:pPr>
              <a:buNone/>
            </a:pPr>
            <a:r>
              <a:rPr lang="en-IN" b="1" dirty="0"/>
              <a:t>Syntax of java try-catch</a:t>
            </a:r>
          </a:p>
          <a:p>
            <a:pPr>
              <a:buNone/>
            </a:pPr>
            <a:r>
              <a:rPr lang="en-IN" b="1" dirty="0"/>
              <a:t>try</a:t>
            </a:r>
            <a:r>
              <a:rPr lang="en-IN" dirty="0"/>
              <a:t>{  </a:t>
            </a:r>
          </a:p>
          <a:p>
            <a:pPr>
              <a:buNone/>
            </a:pPr>
            <a:r>
              <a:rPr lang="en-IN" dirty="0"/>
              <a:t>//code that may throw exception  </a:t>
            </a:r>
          </a:p>
          <a:p>
            <a:pPr>
              <a:buNone/>
            </a:pPr>
            <a:r>
              <a:rPr lang="en-IN" dirty="0"/>
              <a:t>}</a:t>
            </a:r>
            <a:r>
              <a:rPr lang="en-IN" b="1" dirty="0"/>
              <a:t>catch</a:t>
            </a:r>
            <a:r>
              <a:rPr lang="en-IN" dirty="0"/>
              <a:t>(</a:t>
            </a:r>
            <a:r>
              <a:rPr lang="en-IN" dirty="0" err="1"/>
              <a:t>Exception_class_Name</a:t>
            </a:r>
            <a:r>
              <a:rPr lang="en-IN" dirty="0"/>
              <a:t> ref){}  </a:t>
            </a:r>
          </a:p>
          <a:p>
            <a:pPr>
              <a:buNone/>
            </a:pPr>
            <a:r>
              <a:rPr lang="en-IN" b="1" dirty="0"/>
              <a:t>Syntax of try-finally block</a:t>
            </a:r>
          </a:p>
          <a:p>
            <a:pPr>
              <a:buNone/>
            </a:pPr>
            <a:r>
              <a:rPr lang="en-IN" b="1" dirty="0"/>
              <a:t>try</a:t>
            </a:r>
            <a:r>
              <a:rPr lang="en-IN" dirty="0"/>
              <a:t>{  </a:t>
            </a:r>
          </a:p>
          <a:p>
            <a:pPr>
              <a:buNone/>
            </a:pPr>
            <a:r>
              <a:rPr lang="en-IN" dirty="0"/>
              <a:t>//code that may throw exception  </a:t>
            </a:r>
          </a:p>
          <a:p>
            <a:pPr>
              <a:buNone/>
            </a:pPr>
            <a:r>
              <a:rPr lang="en-IN" dirty="0"/>
              <a:t>}</a:t>
            </a:r>
            <a:r>
              <a:rPr lang="en-IN" b="1" dirty="0"/>
              <a:t>finally</a:t>
            </a:r>
            <a:r>
              <a:rPr lang="en-IN" dirty="0"/>
              <a:t>{}  </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Internal working of java try-catch block</a:t>
            </a:r>
            <a:br>
              <a:rPr lang="en-IN" dirty="0"/>
            </a:br>
            <a:endParaRPr lang="en-IN" dirty="0"/>
          </a:p>
        </p:txBody>
      </p:sp>
      <p:pic>
        <p:nvPicPr>
          <p:cNvPr id="4" name="Content Placeholder 3" descr="exceptionobject1.JPG"/>
          <p:cNvPicPr>
            <a:picLocks noGrp="1" noChangeAspect="1"/>
          </p:cNvPicPr>
          <p:nvPr>
            <p:ph idx="1"/>
          </p:nvPr>
        </p:nvPicPr>
        <p:blipFill>
          <a:blip r:embed="rId2" cstate="print"/>
          <a:stretch>
            <a:fillRect/>
          </a:stretch>
        </p:blipFill>
        <p:spPr>
          <a:xfrm>
            <a:off x="686208" y="1052737"/>
            <a:ext cx="7774223" cy="56228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The JVM firstly checks whether the exception is handled or not. If exception is not handled, JVM provides a default exception handler that performs the following tasks:</a:t>
            </a:r>
          </a:p>
          <a:p>
            <a:pPr lvl="1"/>
            <a:r>
              <a:rPr lang="en-IN" dirty="0"/>
              <a:t>Prints out exception description.</a:t>
            </a:r>
          </a:p>
          <a:p>
            <a:pPr lvl="1"/>
            <a:r>
              <a:rPr lang="en-IN" dirty="0"/>
              <a:t>Prints the stack trace (Hierarchy of methods where the exception occurred).</a:t>
            </a:r>
          </a:p>
          <a:p>
            <a:pPr lvl="1"/>
            <a:r>
              <a:rPr lang="en-IN" dirty="0"/>
              <a:t>Causes the program to terminate.</a:t>
            </a:r>
          </a:p>
          <a:p>
            <a:r>
              <a:rPr lang="en-IN" dirty="0"/>
              <a:t>But if exception is handled by the application programmer, normal flow of the application is maintained i.e. rest of the code is executed.</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Finally Block</a:t>
            </a:r>
            <a:endParaRPr lang="en-IN" dirty="0"/>
          </a:p>
        </p:txBody>
      </p:sp>
      <p:pic>
        <p:nvPicPr>
          <p:cNvPr id="4" name="Content Placeholder 3" descr="javafinally.JPG"/>
          <p:cNvPicPr>
            <a:picLocks noGrp="1" noChangeAspect="1"/>
          </p:cNvPicPr>
          <p:nvPr>
            <p:ph idx="1"/>
          </p:nvPr>
        </p:nvPicPr>
        <p:blipFill>
          <a:blip r:embed="rId2" cstate="print"/>
          <a:stretch>
            <a:fillRect/>
          </a:stretch>
        </p:blipFill>
        <p:spPr>
          <a:xfrm>
            <a:off x="2555776" y="1412776"/>
            <a:ext cx="4417609" cy="5268969"/>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Finally Block</a:t>
            </a:r>
            <a:endParaRPr lang="en-IN" dirty="0"/>
          </a:p>
        </p:txBody>
      </p:sp>
      <p:sp>
        <p:nvSpPr>
          <p:cNvPr id="3" name="Content Placeholder 2"/>
          <p:cNvSpPr>
            <a:spLocks noGrp="1"/>
          </p:cNvSpPr>
          <p:nvPr>
            <p:ph idx="1"/>
          </p:nvPr>
        </p:nvSpPr>
        <p:spPr/>
        <p:txBody>
          <a:bodyPr/>
          <a:lstStyle/>
          <a:p>
            <a:r>
              <a:rPr lang="en-IN" b="1" dirty="0"/>
              <a:t>Java finally block</a:t>
            </a:r>
            <a:r>
              <a:rPr lang="en-IN" dirty="0"/>
              <a:t> is a block that is used </a:t>
            </a:r>
            <a:r>
              <a:rPr lang="en-IN" i="1" dirty="0"/>
              <a:t>to execute important code</a:t>
            </a:r>
            <a:r>
              <a:rPr lang="en-IN" dirty="0"/>
              <a:t> such as closing connection, stream etc.</a:t>
            </a:r>
          </a:p>
          <a:p>
            <a:r>
              <a:rPr lang="en-IN" dirty="0"/>
              <a:t>Java finally block is always executed whether exception is handled or not.</a:t>
            </a:r>
          </a:p>
          <a:p>
            <a:r>
              <a:rPr lang="en-IN" dirty="0"/>
              <a:t>Java finally block must be followed by try or catch block.</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Java </a:t>
            </a:r>
            <a:r>
              <a:rPr lang="en-IN" dirty="0"/>
              <a:t>throw exception</a:t>
            </a:r>
            <a:br>
              <a:rPr lang="en-IN" dirty="0"/>
            </a:b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85000" lnSpcReduction="10000"/>
          </a:bodyPr>
          <a:lstStyle/>
          <a:p>
            <a:r>
              <a:rPr lang="en-IN" dirty="0"/>
              <a:t>Java throw keyword</a:t>
            </a:r>
          </a:p>
          <a:p>
            <a:r>
              <a:rPr lang="en-IN" dirty="0"/>
              <a:t>The Java throw keyword is used to explicitly throw an exception.</a:t>
            </a:r>
          </a:p>
          <a:p>
            <a:r>
              <a:rPr lang="en-IN" dirty="0"/>
              <a:t>We can throw either checked or </a:t>
            </a:r>
            <a:r>
              <a:rPr lang="en-IN" dirty="0" err="1"/>
              <a:t>uncheked</a:t>
            </a:r>
            <a:r>
              <a:rPr lang="en-IN" dirty="0"/>
              <a:t> exception in java by throw keyword. The throw keyword is mainly used to throw custom exception. </a:t>
            </a:r>
          </a:p>
          <a:p>
            <a:r>
              <a:rPr lang="en-IN" dirty="0"/>
              <a:t>The syntax of java throw keyword is given below.</a:t>
            </a:r>
          </a:p>
          <a:p>
            <a:pPr>
              <a:buNone/>
            </a:pPr>
            <a:r>
              <a:rPr lang="en-IN" b="1" dirty="0" smtClean="0"/>
              <a:t>		throw</a:t>
            </a:r>
            <a:r>
              <a:rPr lang="en-IN" dirty="0"/>
              <a:t> exception;  </a:t>
            </a:r>
          </a:p>
          <a:p>
            <a:r>
              <a:rPr lang="en-IN" dirty="0"/>
              <a:t>Let's see the example of throw </a:t>
            </a:r>
            <a:r>
              <a:rPr lang="en-IN" dirty="0" err="1"/>
              <a:t>IOException</a:t>
            </a:r>
            <a:r>
              <a:rPr lang="en-IN" dirty="0"/>
              <a:t>.</a:t>
            </a:r>
          </a:p>
          <a:p>
            <a:pPr>
              <a:buNone/>
            </a:pPr>
            <a:r>
              <a:rPr lang="en-IN" b="1" dirty="0" smtClean="0"/>
              <a:t>		throw</a:t>
            </a:r>
            <a:r>
              <a:rPr lang="en-IN" dirty="0"/>
              <a:t> </a:t>
            </a:r>
            <a:r>
              <a:rPr lang="en-IN" b="1" dirty="0"/>
              <a:t>new</a:t>
            </a:r>
            <a:r>
              <a:rPr lang="en-IN" dirty="0"/>
              <a:t> </a:t>
            </a:r>
            <a:r>
              <a:rPr lang="en-IN" dirty="0" err="1"/>
              <a:t>IOException</a:t>
            </a:r>
            <a:r>
              <a:rPr lang="en-IN" dirty="0"/>
              <a:t>("sorry device error);</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Throw Example….</a:t>
            </a:r>
            <a:endParaRPr lang="en-IN" dirty="0"/>
          </a:p>
        </p:txBody>
      </p:sp>
      <p:sp>
        <p:nvSpPr>
          <p:cNvPr id="3" name="Content Placeholder 2"/>
          <p:cNvSpPr>
            <a:spLocks noGrp="1"/>
          </p:cNvSpPr>
          <p:nvPr>
            <p:ph idx="1"/>
          </p:nvPr>
        </p:nvSpPr>
        <p:spPr/>
        <p:txBody>
          <a:bodyPr>
            <a:normAutofit fontScale="70000" lnSpcReduction="20000"/>
          </a:bodyPr>
          <a:lstStyle/>
          <a:p>
            <a:r>
              <a:rPr lang="en-IN" b="1" dirty="0"/>
              <a:t>public</a:t>
            </a:r>
            <a:r>
              <a:rPr lang="en-IN" dirty="0"/>
              <a:t> </a:t>
            </a:r>
            <a:r>
              <a:rPr lang="en-IN" b="1" dirty="0"/>
              <a:t>class</a:t>
            </a:r>
            <a:r>
              <a:rPr lang="en-IN" dirty="0"/>
              <a:t> TestThrow1{  </a:t>
            </a:r>
          </a:p>
          <a:p>
            <a:r>
              <a:rPr lang="en-IN" dirty="0"/>
              <a:t>   </a:t>
            </a:r>
            <a:r>
              <a:rPr lang="en-IN" b="1" dirty="0"/>
              <a:t>static</a:t>
            </a:r>
            <a:r>
              <a:rPr lang="en-IN" dirty="0"/>
              <a:t> </a:t>
            </a:r>
            <a:r>
              <a:rPr lang="en-IN" b="1" dirty="0"/>
              <a:t>void</a:t>
            </a:r>
            <a:r>
              <a:rPr lang="en-IN" dirty="0"/>
              <a:t> validate(</a:t>
            </a:r>
            <a:r>
              <a:rPr lang="en-IN" b="1" dirty="0" err="1"/>
              <a:t>int</a:t>
            </a:r>
            <a:r>
              <a:rPr lang="en-IN" dirty="0"/>
              <a:t> age){  </a:t>
            </a:r>
          </a:p>
          <a:p>
            <a:r>
              <a:rPr lang="en-IN" dirty="0"/>
              <a:t>     </a:t>
            </a:r>
            <a:r>
              <a:rPr lang="en-IN" b="1" dirty="0"/>
              <a:t>if</a:t>
            </a:r>
            <a:r>
              <a:rPr lang="en-IN" dirty="0"/>
              <a:t>(age&lt;18)  </a:t>
            </a:r>
          </a:p>
          <a:p>
            <a:r>
              <a:rPr lang="en-IN" dirty="0"/>
              <a:t>      </a:t>
            </a:r>
            <a:r>
              <a:rPr lang="en-IN" b="1" dirty="0"/>
              <a:t>throw</a:t>
            </a:r>
            <a:r>
              <a:rPr lang="en-IN" dirty="0"/>
              <a:t> </a:t>
            </a:r>
            <a:r>
              <a:rPr lang="en-IN" b="1" dirty="0"/>
              <a:t>new</a:t>
            </a:r>
            <a:r>
              <a:rPr lang="en-IN" dirty="0"/>
              <a:t> </a:t>
            </a:r>
            <a:r>
              <a:rPr lang="en-IN" dirty="0" err="1"/>
              <a:t>ArithmeticException</a:t>
            </a:r>
            <a:r>
              <a:rPr lang="en-IN" dirty="0"/>
              <a:t>("not valid");  </a:t>
            </a:r>
          </a:p>
          <a:p>
            <a:r>
              <a:rPr lang="en-IN" dirty="0"/>
              <a:t>     </a:t>
            </a:r>
            <a:r>
              <a:rPr lang="en-IN" b="1" dirty="0"/>
              <a:t>else</a:t>
            </a:r>
            <a:r>
              <a:rPr lang="en-IN" dirty="0"/>
              <a:t>  </a:t>
            </a:r>
          </a:p>
          <a:p>
            <a:r>
              <a:rPr lang="en-IN" dirty="0"/>
              <a:t>      </a:t>
            </a:r>
            <a:r>
              <a:rPr lang="en-IN" dirty="0" err="1"/>
              <a:t>System.out.println</a:t>
            </a:r>
            <a:r>
              <a:rPr lang="en-IN" dirty="0"/>
              <a:t>("welcome to vote");  </a:t>
            </a:r>
          </a:p>
          <a:p>
            <a:r>
              <a:rPr lang="en-IN" dirty="0"/>
              <a:t>   }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validate(13);  </a:t>
            </a:r>
          </a:p>
          <a:p>
            <a:r>
              <a:rPr lang="en-IN" dirty="0"/>
              <a:t>      </a:t>
            </a:r>
            <a:r>
              <a:rPr lang="en-IN" dirty="0" err="1"/>
              <a:t>System.out.println</a:t>
            </a:r>
            <a:r>
              <a:rPr lang="en-IN" dirty="0"/>
              <a:t>("rest of the code...");  </a:t>
            </a:r>
          </a:p>
          <a:p>
            <a:r>
              <a:rPr lang="en-IN" dirty="0"/>
              <a:t>  }  </a:t>
            </a:r>
          </a:p>
          <a:p>
            <a:r>
              <a:rPr lang="en-IN" dirty="0"/>
              <a:t>}  </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throws keyword</a:t>
            </a:r>
            <a:endParaRPr lang="en-IN" dirty="0"/>
          </a:p>
        </p:txBody>
      </p:sp>
      <p:sp>
        <p:nvSpPr>
          <p:cNvPr id="3" name="Content Placeholder 2"/>
          <p:cNvSpPr>
            <a:spLocks noGrp="1"/>
          </p:cNvSpPr>
          <p:nvPr>
            <p:ph idx="1"/>
          </p:nvPr>
        </p:nvSpPr>
        <p:spPr/>
        <p:txBody>
          <a:bodyPr>
            <a:normAutofit fontScale="62500" lnSpcReduction="20000"/>
          </a:bodyPr>
          <a:lstStyle/>
          <a:p>
            <a:pPr>
              <a:buNone/>
            </a:pPr>
            <a:endParaRPr lang="en-IN" dirty="0" smtClean="0"/>
          </a:p>
          <a:p>
            <a:r>
              <a:rPr lang="en-IN" dirty="0" smtClean="0"/>
              <a:t>The </a:t>
            </a:r>
            <a:r>
              <a:rPr lang="en-IN" b="1" dirty="0" smtClean="0"/>
              <a:t>Java throws keyword</a:t>
            </a:r>
            <a:r>
              <a:rPr lang="en-IN" dirty="0" smtClean="0"/>
              <a:t> is used to declare an exception. It gives an information to the programmer that there may occur an exception so it is better for the programmer to provide the exception handling code so that normal flow can be maintained</a:t>
            </a:r>
            <a:r>
              <a:rPr lang="en-IN" dirty="0" smtClean="0"/>
              <a:t>.</a:t>
            </a:r>
          </a:p>
          <a:p>
            <a:endParaRPr lang="en-IN" dirty="0" smtClean="0"/>
          </a:p>
          <a:p>
            <a:r>
              <a:rPr lang="en-IN" dirty="0" smtClean="0"/>
              <a:t>Exception Handling is mainly used to handle the checked exceptions. If there occurs any unchecked exception such as </a:t>
            </a:r>
            <a:r>
              <a:rPr lang="en-IN" dirty="0" err="1" smtClean="0"/>
              <a:t>NullPointerException</a:t>
            </a:r>
            <a:r>
              <a:rPr lang="en-IN" dirty="0" smtClean="0"/>
              <a:t>, it is programmers fault that he is not performing check up before the code being used</a:t>
            </a:r>
            <a:r>
              <a:rPr lang="en-IN" dirty="0" smtClean="0"/>
              <a:t>.</a:t>
            </a:r>
          </a:p>
          <a:p>
            <a:endParaRPr lang="en-IN" dirty="0" smtClean="0"/>
          </a:p>
          <a:p>
            <a:pPr>
              <a:buNone/>
            </a:pPr>
            <a:r>
              <a:rPr lang="en-IN" dirty="0" smtClean="0"/>
              <a:t>	Syntax </a:t>
            </a:r>
            <a:r>
              <a:rPr lang="en-IN" dirty="0" smtClean="0"/>
              <a:t>of java throws</a:t>
            </a:r>
          </a:p>
          <a:p>
            <a:pPr>
              <a:buNone/>
            </a:pPr>
            <a:r>
              <a:rPr lang="en-IN" dirty="0" smtClean="0"/>
              <a:t>	</a:t>
            </a:r>
            <a:r>
              <a:rPr lang="en-IN" dirty="0" err="1" smtClean="0"/>
              <a:t>return_type</a:t>
            </a:r>
            <a:r>
              <a:rPr lang="en-IN" dirty="0" smtClean="0"/>
              <a:t> </a:t>
            </a:r>
            <a:r>
              <a:rPr lang="en-IN" dirty="0" err="1" smtClean="0"/>
              <a:t>method_name</a:t>
            </a:r>
            <a:r>
              <a:rPr lang="en-IN" dirty="0" smtClean="0"/>
              <a:t>() </a:t>
            </a:r>
            <a:r>
              <a:rPr lang="en-IN" b="1" dirty="0" smtClean="0"/>
              <a:t>throws</a:t>
            </a:r>
            <a:r>
              <a:rPr lang="en-IN" dirty="0" smtClean="0"/>
              <a:t> </a:t>
            </a:r>
            <a:r>
              <a:rPr lang="en-IN" dirty="0" err="1" smtClean="0"/>
              <a:t>exception_class_name</a:t>
            </a:r>
            <a:r>
              <a:rPr lang="en-IN" dirty="0" smtClean="0"/>
              <a:t>{  </a:t>
            </a:r>
          </a:p>
          <a:p>
            <a:pPr>
              <a:buNone/>
            </a:pPr>
            <a:r>
              <a:rPr lang="en-IN" dirty="0" smtClean="0"/>
              <a:t>	//</a:t>
            </a:r>
            <a:r>
              <a:rPr lang="en-IN" dirty="0" smtClean="0"/>
              <a:t>method code  </a:t>
            </a:r>
          </a:p>
          <a:p>
            <a:pPr>
              <a:buNone/>
            </a:pPr>
            <a:r>
              <a:rPr lang="en-IN" dirty="0" smtClean="0"/>
              <a:t>	}</a:t>
            </a:r>
            <a:r>
              <a:rPr lang="en-IN" dirty="0" smtClean="0"/>
              <a:t>  </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052736"/>
            <a:ext cx="7772400" cy="1470025"/>
          </a:xfrm>
        </p:spPr>
        <p:txBody>
          <a:bodyPr/>
          <a:lstStyle/>
          <a:p>
            <a:r>
              <a:rPr lang="en-IN" dirty="0" smtClean="0"/>
              <a:t>Exception in JAVA</a:t>
            </a:r>
            <a:endParaRPr lang="en-IN" dirty="0"/>
          </a:p>
        </p:txBody>
      </p:sp>
      <p:sp>
        <p:nvSpPr>
          <p:cNvPr id="3" name="Subtitle 2"/>
          <p:cNvSpPr>
            <a:spLocks noGrp="1"/>
          </p:cNvSpPr>
          <p:nvPr>
            <p:ph type="subTitle" idx="1"/>
          </p:nvPr>
        </p:nvSpPr>
        <p:spPr>
          <a:xfrm>
            <a:off x="1331640" y="2996952"/>
            <a:ext cx="6400800" cy="1752600"/>
          </a:xfrm>
        </p:spPr>
        <p:txBody>
          <a:bodyPr>
            <a:normAutofit fontScale="92500" lnSpcReduction="10000"/>
          </a:bodyPr>
          <a:lstStyle/>
          <a:p>
            <a:pPr algn="just"/>
            <a:r>
              <a:rPr lang="en-IN" dirty="0">
                <a:solidFill>
                  <a:schemeClr val="tx1"/>
                </a:solidFill>
              </a:rPr>
              <a:t>The </a:t>
            </a:r>
            <a:r>
              <a:rPr lang="en-IN" b="1" dirty="0">
                <a:solidFill>
                  <a:schemeClr val="tx1"/>
                </a:solidFill>
              </a:rPr>
              <a:t>exception handling in java</a:t>
            </a:r>
            <a:r>
              <a:rPr lang="en-IN" dirty="0">
                <a:solidFill>
                  <a:schemeClr val="tx1"/>
                </a:solidFill>
              </a:rPr>
              <a:t> is one of the powerful </a:t>
            </a:r>
            <a:r>
              <a:rPr lang="en-IN" i="1" dirty="0">
                <a:solidFill>
                  <a:schemeClr val="tx1"/>
                </a:solidFill>
              </a:rPr>
              <a:t>mechanism to handle the runtime errors</a:t>
            </a:r>
            <a:r>
              <a:rPr lang="en-IN" dirty="0">
                <a:solidFill>
                  <a:schemeClr val="tx1"/>
                </a:solidFill>
              </a:rPr>
              <a:t> so that normal flow of the application can be maintained.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Difference between Throw &amp; Throws</a:t>
            </a:r>
            <a:endParaRPr lang="en-IN" dirty="0"/>
          </a:p>
        </p:txBody>
      </p:sp>
      <p:pic>
        <p:nvPicPr>
          <p:cNvPr id="8" name="Content Placeholder 7" descr="throwdiffthrows.jpg"/>
          <p:cNvPicPr>
            <a:picLocks noGrp="1" noChangeAspect="1"/>
          </p:cNvPicPr>
          <p:nvPr>
            <p:ph idx="1"/>
          </p:nvPr>
        </p:nvPicPr>
        <p:blipFill>
          <a:blip r:embed="rId2" cstate="print"/>
          <a:stretch>
            <a:fillRect/>
          </a:stretch>
        </p:blipFill>
        <p:spPr>
          <a:xfrm>
            <a:off x="179512" y="1988840"/>
            <a:ext cx="8686800" cy="3139077"/>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Difference Between Final , Finally &amp; Finalize</a:t>
            </a:r>
            <a:endParaRPr lang="en-IN" dirty="0"/>
          </a:p>
        </p:txBody>
      </p:sp>
      <p:pic>
        <p:nvPicPr>
          <p:cNvPr id="4" name="Content Placeholder 3" descr="finaldiff.jpg"/>
          <p:cNvPicPr>
            <a:picLocks noGrp="1" noChangeAspect="1"/>
          </p:cNvPicPr>
          <p:nvPr>
            <p:ph idx="1"/>
          </p:nvPr>
        </p:nvPicPr>
        <p:blipFill>
          <a:blip r:embed="rId2" cstate="print"/>
          <a:stretch>
            <a:fillRect/>
          </a:stretch>
        </p:blipFill>
        <p:spPr>
          <a:xfrm>
            <a:off x="632844" y="2564904"/>
            <a:ext cx="8053955" cy="252028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Example</a:t>
            </a:r>
            <a:endParaRPr lang="en-IN" dirty="0"/>
          </a:p>
        </p:txBody>
      </p:sp>
      <p:sp>
        <p:nvSpPr>
          <p:cNvPr id="3" name="Content Placeholder 2"/>
          <p:cNvSpPr>
            <a:spLocks noGrp="1"/>
          </p:cNvSpPr>
          <p:nvPr>
            <p:ph idx="1"/>
          </p:nvPr>
        </p:nvSpPr>
        <p:spPr/>
        <p:txBody>
          <a:bodyPr/>
          <a:lstStyle/>
          <a:p>
            <a:pPr>
              <a:buNone/>
            </a:pPr>
            <a:r>
              <a:rPr lang="en-IN" b="1" dirty="0" smtClean="0"/>
              <a:t>class</a:t>
            </a:r>
            <a:r>
              <a:rPr lang="en-IN" dirty="0" smtClean="0"/>
              <a:t> </a:t>
            </a:r>
            <a:r>
              <a:rPr lang="en-IN" dirty="0" err="1" smtClean="0"/>
              <a:t>FinalExample</a:t>
            </a:r>
            <a:r>
              <a:rPr lang="en-IN" dirty="0" smtClean="0"/>
              <a:t>{  </a:t>
            </a:r>
          </a:p>
          <a:p>
            <a:pPr>
              <a:buNone/>
            </a:pPr>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a:t>
            </a:r>
          </a:p>
          <a:p>
            <a:pPr>
              <a:buNone/>
            </a:pPr>
            <a:r>
              <a:rPr lang="en-IN" b="1" dirty="0" smtClean="0"/>
              <a:t>final</a:t>
            </a:r>
            <a:r>
              <a:rPr lang="en-IN" dirty="0" smtClean="0"/>
              <a:t> </a:t>
            </a:r>
            <a:r>
              <a:rPr lang="en-IN" b="1" dirty="0" err="1" smtClean="0"/>
              <a:t>int</a:t>
            </a:r>
            <a:r>
              <a:rPr lang="en-IN" dirty="0" smtClean="0"/>
              <a:t> x=100;  </a:t>
            </a:r>
          </a:p>
          <a:p>
            <a:pPr>
              <a:buNone/>
            </a:pPr>
            <a:r>
              <a:rPr lang="en-IN" dirty="0" smtClean="0"/>
              <a:t>x=200;//Compile Time Error  </a:t>
            </a:r>
          </a:p>
          <a:p>
            <a:pPr>
              <a:buNone/>
            </a:pPr>
            <a:r>
              <a:rPr lang="en-IN" dirty="0" smtClean="0"/>
              <a:t>}</a:t>
            </a:r>
          </a:p>
          <a:p>
            <a:pPr>
              <a:buNone/>
            </a:pPr>
            <a:r>
              <a:rPr lang="en-IN" dirty="0" smtClean="0"/>
              <a:t>}</a:t>
            </a:r>
            <a:r>
              <a:rPr lang="en-IN" dirty="0" smtClean="0"/>
              <a:t>  </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Finally Example</a:t>
            </a:r>
            <a:endParaRPr lang="en-IN" dirty="0"/>
          </a:p>
        </p:txBody>
      </p:sp>
      <p:sp>
        <p:nvSpPr>
          <p:cNvPr id="3" name="Content Placeholder 2"/>
          <p:cNvSpPr>
            <a:spLocks noGrp="1"/>
          </p:cNvSpPr>
          <p:nvPr>
            <p:ph idx="1"/>
          </p:nvPr>
        </p:nvSpPr>
        <p:spPr/>
        <p:txBody>
          <a:bodyPr>
            <a:normAutofit lnSpcReduction="10000"/>
          </a:bodyPr>
          <a:lstStyle/>
          <a:p>
            <a:pPr>
              <a:buNone/>
            </a:pPr>
            <a:r>
              <a:rPr lang="en-IN" b="1" dirty="0" smtClean="0"/>
              <a:t>class</a:t>
            </a:r>
            <a:r>
              <a:rPr lang="en-IN" dirty="0" smtClean="0"/>
              <a:t> </a:t>
            </a:r>
            <a:r>
              <a:rPr lang="en-IN" dirty="0" err="1" smtClean="0"/>
              <a:t>FinallyExample</a:t>
            </a:r>
            <a:r>
              <a:rPr lang="en-IN" dirty="0" smtClean="0"/>
              <a:t>{  </a:t>
            </a:r>
          </a:p>
          <a:p>
            <a:pPr>
              <a:buNone/>
            </a:pPr>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a:t>
            </a:r>
          </a:p>
          <a:p>
            <a:pPr>
              <a:buNone/>
            </a:pPr>
            <a:r>
              <a:rPr lang="en-IN" b="1" dirty="0" smtClean="0"/>
              <a:t>try</a:t>
            </a:r>
            <a:r>
              <a:rPr lang="en-IN" dirty="0" smtClean="0"/>
              <a:t>{  </a:t>
            </a:r>
          </a:p>
          <a:p>
            <a:pPr>
              <a:buNone/>
            </a:pPr>
            <a:r>
              <a:rPr lang="en-IN" b="1" dirty="0" err="1" smtClean="0"/>
              <a:t>int</a:t>
            </a:r>
            <a:r>
              <a:rPr lang="en-IN" dirty="0" smtClean="0"/>
              <a:t> x=300;  </a:t>
            </a:r>
          </a:p>
          <a:p>
            <a:pPr>
              <a:buNone/>
            </a:pPr>
            <a:r>
              <a:rPr lang="en-IN" dirty="0" smtClean="0"/>
              <a:t>}</a:t>
            </a:r>
            <a:r>
              <a:rPr lang="en-IN" b="1" dirty="0" smtClean="0"/>
              <a:t>catch</a:t>
            </a:r>
            <a:r>
              <a:rPr lang="en-IN" dirty="0" smtClean="0"/>
              <a:t>(Exception e){</a:t>
            </a:r>
            <a:r>
              <a:rPr lang="en-IN" dirty="0" err="1" smtClean="0"/>
              <a:t>System.out.println</a:t>
            </a:r>
            <a:r>
              <a:rPr lang="en-IN" dirty="0" smtClean="0"/>
              <a:t>(e);}  </a:t>
            </a:r>
          </a:p>
          <a:p>
            <a:pPr>
              <a:buNone/>
            </a:pPr>
            <a:r>
              <a:rPr lang="en-IN" b="1" dirty="0" smtClean="0"/>
              <a:t>finally</a:t>
            </a:r>
            <a:r>
              <a:rPr lang="en-IN" dirty="0" smtClean="0"/>
              <a:t>{</a:t>
            </a:r>
            <a:r>
              <a:rPr lang="en-IN" dirty="0" err="1" smtClean="0"/>
              <a:t>System.out.println</a:t>
            </a:r>
            <a:r>
              <a:rPr lang="en-IN" dirty="0" smtClean="0"/>
              <a:t>("finally block is executed");}  </a:t>
            </a:r>
          </a:p>
          <a:p>
            <a:pPr>
              <a:buNone/>
            </a:pPr>
            <a:r>
              <a:rPr lang="en-IN" dirty="0" smtClean="0"/>
              <a:t>}}  </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Finalize Example</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b="1" dirty="0" smtClean="0"/>
              <a:t>class</a:t>
            </a:r>
            <a:r>
              <a:rPr lang="en-IN" dirty="0" smtClean="0"/>
              <a:t> </a:t>
            </a:r>
            <a:r>
              <a:rPr lang="en-IN" dirty="0" err="1" smtClean="0"/>
              <a:t>FinalizeExample</a:t>
            </a:r>
            <a:r>
              <a:rPr lang="en-IN" dirty="0" smtClean="0"/>
              <a:t>{  </a:t>
            </a:r>
          </a:p>
          <a:p>
            <a:pPr>
              <a:buNone/>
            </a:pPr>
            <a:r>
              <a:rPr lang="en-IN" b="1" dirty="0" smtClean="0"/>
              <a:t>public</a:t>
            </a:r>
            <a:r>
              <a:rPr lang="en-IN" dirty="0" smtClean="0"/>
              <a:t> </a:t>
            </a:r>
            <a:r>
              <a:rPr lang="en-IN" b="1" dirty="0" smtClean="0"/>
              <a:t>void</a:t>
            </a:r>
            <a:r>
              <a:rPr lang="en-IN" dirty="0" smtClean="0"/>
              <a:t> </a:t>
            </a:r>
            <a:r>
              <a:rPr lang="en-IN" smtClean="0"/>
              <a:t>finalize</a:t>
            </a:r>
            <a:r>
              <a:rPr lang="en-IN" smtClean="0"/>
              <a:t>(){</a:t>
            </a:r>
          </a:p>
          <a:p>
            <a:pPr>
              <a:buNone/>
            </a:pPr>
            <a:r>
              <a:rPr lang="en-IN" smtClean="0"/>
              <a:t>System.out.println</a:t>
            </a:r>
            <a:r>
              <a:rPr lang="en-IN" dirty="0" smtClean="0"/>
              <a:t>("finalize called");}  </a:t>
            </a:r>
          </a:p>
          <a:p>
            <a:pPr>
              <a:buNone/>
            </a:pPr>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t>
            </a:r>
            <a:r>
              <a:rPr lang="en-IN" dirty="0" err="1" smtClean="0"/>
              <a:t>args</a:t>
            </a:r>
            <a:r>
              <a:rPr lang="en-IN" dirty="0" smtClean="0"/>
              <a:t>){  </a:t>
            </a:r>
          </a:p>
          <a:p>
            <a:pPr>
              <a:buNone/>
            </a:pPr>
            <a:r>
              <a:rPr lang="en-IN" dirty="0" err="1" smtClean="0"/>
              <a:t>FinalizeExample</a:t>
            </a:r>
            <a:r>
              <a:rPr lang="en-IN" dirty="0" smtClean="0"/>
              <a:t> f1=</a:t>
            </a:r>
            <a:r>
              <a:rPr lang="en-IN" b="1" dirty="0" smtClean="0"/>
              <a:t>new</a:t>
            </a:r>
            <a:r>
              <a:rPr lang="en-IN" dirty="0" smtClean="0"/>
              <a:t> </a:t>
            </a:r>
            <a:r>
              <a:rPr lang="en-IN" dirty="0" err="1" smtClean="0"/>
              <a:t>FinalizeExample</a:t>
            </a:r>
            <a:r>
              <a:rPr lang="en-IN" dirty="0" smtClean="0"/>
              <a:t>();  </a:t>
            </a:r>
          </a:p>
          <a:p>
            <a:pPr>
              <a:buNone/>
            </a:pPr>
            <a:r>
              <a:rPr lang="en-IN" dirty="0" err="1" smtClean="0"/>
              <a:t>FinalizeExample</a:t>
            </a:r>
            <a:r>
              <a:rPr lang="en-IN" dirty="0" smtClean="0"/>
              <a:t> f2=</a:t>
            </a:r>
            <a:r>
              <a:rPr lang="en-IN" b="1" dirty="0" smtClean="0"/>
              <a:t>new</a:t>
            </a:r>
            <a:r>
              <a:rPr lang="en-IN" dirty="0" smtClean="0"/>
              <a:t> </a:t>
            </a:r>
            <a:r>
              <a:rPr lang="en-IN" dirty="0" err="1" smtClean="0"/>
              <a:t>FinalizeExample</a:t>
            </a:r>
            <a:r>
              <a:rPr lang="en-IN" dirty="0" smtClean="0"/>
              <a:t>();  </a:t>
            </a:r>
          </a:p>
          <a:p>
            <a:pPr>
              <a:buNone/>
            </a:pPr>
            <a:r>
              <a:rPr lang="en-IN" dirty="0" smtClean="0"/>
              <a:t>f1=</a:t>
            </a:r>
            <a:r>
              <a:rPr lang="en-IN" b="1" dirty="0" smtClean="0"/>
              <a:t>null</a:t>
            </a:r>
            <a:r>
              <a:rPr lang="en-IN" dirty="0" smtClean="0"/>
              <a:t>;  </a:t>
            </a:r>
          </a:p>
          <a:p>
            <a:pPr>
              <a:buNone/>
            </a:pPr>
            <a:r>
              <a:rPr lang="en-IN" dirty="0" smtClean="0"/>
              <a:t>f2=</a:t>
            </a:r>
            <a:r>
              <a:rPr lang="en-IN" b="1" dirty="0" smtClean="0"/>
              <a:t>null</a:t>
            </a:r>
            <a:r>
              <a:rPr lang="en-IN" dirty="0" smtClean="0"/>
              <a:t>;  </a:t>
            </a:r>
          </a:p>
          <a:p>
            <a:pPr>
              <a:buNone/>
            </a:pPr>
            <a:r>
              <a:rPr lang="en-IN" dirty="0" err="1" smtClean="0"/>
              <a:t>System.gc</a:t>
            </a:r>
            <a:r>
              <a:rPr lang="en-IN" dirty="0" smtClean="0"/>
              <a:t>();  </a:t>
            </a:r>
          </a:p>
          <a:p>
            <a:pPr>
              <a:buNone/>
            </a:pPr>
            <a:r>
              <a:rPr lang="en-IN" dirty="0" smtClean="0"/>
              <a:t>}</a:t>
            </a:r>
          </a:p>
          <a:p>
            <a:pPr>
              <a:buNone/>
            </a:pPr>
            <a:r>
              <a:rPr lang="en-IN" dirty="0" smtClean="0"/>
              <a:t>}</a:t>
            </a:r>
            <a:r>
              <a:rPr lang="en-IN" dirty="0" smtClean="0"/>
              <a:t>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Exception ?</a:t>
            </a:r>
            <a:endParaRPr lang="en-IN" dirty="0"/>
          </a:p>
        </p:txBody>
      </p:sp>
      <p:sp>
        <p:nvSpPr>
          <p:cNvPr id="3" name="Content Placeholder 2"/>
          <p:cNvSpPr>
            <a:spLocks noGrp="1"/>
          </p:cNvSpPr>
          <p:nvPr>
            <p:ph idx="1"/>
          </p:nvPr>
        </p:nvSpPr>
        <p:spPr/>
        <p:txBody>
          <a:bodyPr/>
          <a:lstStyle/>
          <a:p>
            <a:r>
              <a:rPr lang="en-IN" b="1" dirty="0"/>
              <a:t>Dictionary Meaning:</a:t>
            </a:r>
            <a:r>
              <a:rPr lang="en-IN" dirty="0"/>
              <a:t> Exception is an abnormal condition.</a:t>
            </a:r>
          </a:p>
          <a:p>
            <a:r>
              <a:rPr lang="en-IN" dirty="0"/>
              <a:t>In java, exception is an event that disrupts the normal flow of the program. It is an object which is thrown at runtime.</a:t>
            </a:r>
          </a:p>
          <a:p>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Exception Handling</a:t>
            </a:r>
            <a:endParaRPr lang="en-IN" dirty="0"/>
          </a:p>
        </p:txBody>
      </p:sp>
      <p:sp>
        <p:nvSpPr>
          <p:cNvPr id="3" name="Content Placeholder 2"/>
          <p:cNvSpPr>
            <a:spLocks noGrp="1"/>
          </p:cNvSpPr>
          <p:nvPr>
            <p:ph idx="1"/>
          </p:nvPr>
        </p:nvSpPr>
        <p:spPr>
          <a:xfrm>
            <a:off x="457200" y="1412776"/>
            <a:ext cx="8229600" cy="5040560"/>
          </a:xfrm>
        </p:spPr>
        <p:txBody>
          <a:bodyPr>
            <a:normAutofit fontScale="47500" lnSpcReduction="20000"/>
          </a:bodyPr>
          <a:lstStyle/>
          <a:p>
            <a:pPr>
              <a:buNone/>
            </a:pPr>
            <a:r>
              <a:rPr lang="en-IN" dirty="0"/>
              <a:t>What is exception handling</a:t>
            </a:r>
          </a:p>
          <a:p>
            <a:r>
              <a:rPr lang="en-IN" dirty="0"/>
              <a:t>Exception Handling is a mechanism to handle runtime errors such as </a:t>
            </a:r>
            <a:r>
              <a:rPr lang="en-IN" dirty="0" err="1"/>
              <a:t>ClassNotFound</a:t>
            </a:r>
            <a:r>
              <a:rPr lang="en-IN" dirty="0"/>
              <a:t>, IO, SQL, Remote etc.</a:t>
            </a:r>
          </a:p>
          <a:p>
            <a:pPr>
              <a:buNone/>
            </a:pPr>
            <a:r>
              <a:rPr lang="en-IN" b="1" dirty="0"/>
              <a:t>Advantage of Exception Handling</a:t>
            </a:r>
          </a:p>
          <a:p>
            <a:r>
              <a:rPr lang="en-IN" dirty="0"/>
              <a:t>The core advantage of exception handling is </a:t>
            </a:r>
            <a:r>
              <a:rPr lang="en-IN" b="1" dirty="0"/>
              <a:t>to maintain the normal flow of the application</a:t>
            </a:r>
            <a:r>
              <a:rPr lang="en-IN" dirty="0"/>
              <a:t>. Exception normally disrupts the normal flow of the application that is why we use exception handling. Let's take a scenario:</a:t>
            </a:r>
          </a:p>
          <a:p>
            <a:r>
              <a:rPr lang="en-IN" dirty="0"/>
              <a:t>statement 1;  </a:t>
            </a:r>
          </a:p>
          <a:p>
            <a:r>
              <a:rPr lang="en-IN" dirty="0"/>
              <a:t>statement 2;  </a:t>
            </a:r>
          </a:p>
          <a:p>
            <a:r>
              <a:rPr lang="en-IN" dirty="0"/>
              <a:t>statement 3;  </a:t>
            </a:r>
          </a:p>
          <a:p>
            <a:r>
              <a:rPr lang="en-IN" dirty="0"/>
              <a:t>statement 4;  </a:t>
            </a:r>
          </a:p>
          <a:p>
            <a:r>
              <a:rPr lang="en-IN" dirty="0"/>
              <a:t>statement 5;//exception occurs  </a:t>
            </a:r>
          </a:p>
          <a:p>
            <a:r>
              <a:rPr lang="en-IN" dirty="0"/>
              <a:t>statement 6;  </a:t>
            </a:r>
          </a:p>
          <a:p>
            <a:r>
              <a:rPr lang="en-IN" dirty="0"/>
              <a:t>statement 7;  </a:t>
            </a:r>
          </a:p>
          <a:p>
            <a:r>
              <a:rPr lang="en-IN" dirty="0"/>
              <a:t>statement 8;  </a:t>
            </a:r>
          </a:p>
          <a:p>
            <a:r>
              <a:rPr lang="en-IN" dirty="0"/>
              <a:t>statement 9;  </a:t>
            </a:r>
          </a:p>
          <a:p>
            <a:r>
              <a:rPr lang="en-IN" dirty="0"/>
              <a:t>statement 10;  </a:t>
            </a:r>
          </a:p>
          <a:p>
            <a:pPr>
              <a:buNone/>
            </a:pPr>
            <a:r>
              <a:rPr lang="en-IN" dirty="0" smtClean="0"/>
              <a:t>	</a:t>
            </a:r>
          </a:p>
          <a:p>
            <a:pPr>
              <a:buNone/>
            </a:pPr>
            <a:r>
              <a:rPr lang="en-IN" dirty="0" smtClean="0"/>
              <a:t>	Suppose </a:t>
            </a:r>
            <a:r>
              <a:rPr lang="en-IN" dirty="0"/>
              <a:t>there is 10 statements in your program and there occurs an exception at statement 5, rest </a:t>
            </a:r>
            <a:r>
              <a:rPr lang="en-IN" dirty="0" smtClean="0"/>
              <a:t>of the </a:t>
            </a:r>
            <a:r>
              <a:rPr lang="en-IN" dirty="0"/>
              <a:t>code will not be executed i.e. statement 6 to 10 will not run. If we perform exception handling, rest of the statement will be executed. That is why we use exception handling in java.</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Hierarchy of Java Exception classes</a:t>
            </a:r>
            <a:br>
              <a:rPr lang="en-IN" dirty="0"/>
            </a:br>
            <a:endParaRPr lang="en-IN" dirty="0"/>
          </a:p>
        </p:txBody>
      </p:sp>
      <p:pic>
        <p:nvPicPr>
          <p:cNvPr id="4" name="Content Placeholder 3" descr="exceptionhierarchy.jpg"/>
          <p:cNvPicPr>
            <a:picLocks noGrp="1" noChangeAspect="1"/>
          </p:cNvPicPr>
          <p:nvPr>
            <p:ph idx="1"/>
          </p:nvPr>
        </p:nvPicPr>
        <p:blipFill>
          <a:blip r:embed="rId2" cstate="print"/>
          <a:stretch>
            <a:fillRect/>
          </a:stretch>
        </p:blipFill>
        <p:spPr>
          <a:xfrm>
            <a:off x="1547664" y="1262898"/>
            <a:ext cx="6408712" cy="5231308"/>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 of Exception</a:t>
            </a:r>
            <a:endParaRPr lang="en-IN" dirty="0"/>
          </a:p>
        </p:txBody>
      </p:sp>
      <p:sp>
        <p:nvSpPr>
          <p:cNvPr id="3" name="Content Placeholder 2"/>
          <p:cNvSpPr>
            <a:spLocks noGrp="1"/>
          </p:cNvSpPr>
          <p:nvPr>
            <p:ph idx="1"/>
          </p:nvPr>
        </p:nvSpPr>
        <p:spPr/>
        <p:txBody>
          <a:bodyPr/>
          <a:lstStyle/>
          <a:p>
            <a:r>
              <a:rPr lang="en-IN" dirty="0"/>
              <a:t>There are mainly two types of exceptions: checked and unchecked where error is considered as unchecked exception. The sun </a:t>
            </a:r>
            <a:r>
              <a:rPr lang="en-IN" dirty="0" err="1"/>
              <a:t>microsystem</a:t>
            </a:r>
            <a:r>
              <a:rPr lang="en-IN" dirty="0"/>
              <a:t> says there are three types of exceptions:</a:t>
            </a:r>
          </a:p>
          <a:p>
            <a:r>
              <a:rPr lang="en-IN" dirty="0"/>
              <a:t>Checked Exception</a:t>
            </a:r>
          </a:p>
          <a:p>
            <a:r>
              <a:rPr lang="en-IN" dirty="0"/>
              <a:t>Unchecked Exception</a:t>
            </a:r>
          </a:p>
          <a:p>
            <a:r>
              <a:rPr lang="en-IN" dirty="0"/>
              <a:t>Error</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 of Exception</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IN" b="1" dirty="0"/>
              <a:t>1) Checked Exception</a:t>
            </a:r>
          </a:p>
          <a:p>
            <a:pPr>
              <a:buNone/>
            </a:pPr>
            <a:r>
              <a:rPr lang="en-IN" dirty="0" smtClean="0"/>
              <a:t>     The </a:t>
            </a:r>
            <a:r>
              <a:rPr lang="en-IN" dirty="0"/>
              <a:t>classes that extend </a:t>
            </a:r>
            <a:r>
              <a:rPr lang="en-IN" dirty="0" err="1"/>
              <a:t>Throwable</a:t>
            </a:r>
            <a:r>
              <a:rPr lang="en-IN" dirty="0"/>
              <a:t> class except </a:t>
            </a:r>
            <a:r>
              <a:rPr lang="en-IN" dirty="0" err="1"/>
              <a:t>RuntimeException</a:t>
            </a:r>
            <a:r>
              <a:rPr lang="en-IN" dirty="0"/>
              <a:t> </a:t>
            </a:r>
            <a:r>
              <a:rPr lang="en-IN" dirty="0" smtClean="0"/>
              <a:t>and Error </a:t>
            </a:r>
            <a:r>
              <a:rPr lang="en-IN" dirty="0"/>
              <a:t>are known as checked exceptions </a:t>
            </a:r>
            <a:r>
              <a:rPr lang="en-IN" dirty="0" err="1"/>
              <a:t>e.g.IOException</a:t>
            </a:r>
            <a:r>
              <a:rPr lang="en-IN" dirty="0"/>
              <a:t>, </a:t>
            </a:r>
            <a:r>
              <a:rPr lang="en-IN" dirty="0" err="1"/>
              <a:t>SQLException</a:t>
            </a:r>
            <a:r>
              <a:rPr lang="en-IN" dirty="0"/>
              <a:t> etc. Checked exceptions are checked at compile-time.</a:t>
            </a:r>
          </a:p>
          <a:p>
            <a:pPr>
              <a:buNone/>
            </a:pPr>
            <a:r>
              <a:rPr lang="en-IN" b="1" dirty="0" smtClean="0"/>
              <a:t>2</a:t>
            </a:r>
            <a:r>
              <a:rPr lang="en-IN" b="1" dirty="0"/>
              <a:t>) Unchecked Exception</a:t>
            </a:r>
          </a:p>
          <a:p>
            <a:pPr>
              <a:buNone/>
            </a:pPr>
            <a:r>
              <a:rPr lang="en-IN" dirty="0" smtClean="0"/>
              <a:t>  	The </a:t>
            </a:r>
            <a:r>
              <a:rPr lang="en-IN" dirty="0"/>
              <a:t>classes that extend </a:t>
            </a:r>
            <a:r>
              <a:rPr lang="en-IN" dirty="0" err="1"/>
              <a:t>RuntimeException</a:t>
            </a:r>
            <a:r>
              <a:rPr lang="en-IN" dirty="0"/>
              <a:t> are known as unchecked exceptions e.g. </a:t>
            </a:r>
            <a:r>
              <a:rPr lang="en-IN" dirty="0" err="1"/>
              <a:t>ArithmeticException</a:t>
            </a:r>
            <a:r>
              <a:rPr lang="en-IN" dirty="0"/>
              <a:t>, </a:t>
            </a:r>
            <a:r>
              <a:rPr lang="en-IN" dirty="0" err="1"/>
              <a:t>NullPointerException</a:t>
            </a:r>
            <a:r>
              <a:rPr lang="en-IN" dirty="0"/>
              <a:t>, </a:t>
            </a:r>
            <a:r>
              <a:rPr lang="en-IN" dirty="0" err="1"/>
              <a:t>ArrayIndexOutOfBoundsException</a:t>
            </a:r>
            <a:r>
              <a:rPr lang="en-IN" dirty="0"/>
              <a:t> etc. Unchecked exceptions are not checked at compile-time rather they are checked at runtime.</a:t>
            </a:r>
          </a:p>
          <a:p>
            <a:pPr>
              <a:buNone/>
            </a:pPr>
            <a:r>
              <a:rPr lang="en-IN" b="1" dirty="0"/>
              <a:t>3) Error</a:t>
            </a:r>
          </a:p>
          <a:p>
            <a:pPr>
              <a:buNone/>
            </a:pPr>
            <a:r>
              <a:rPr lang="en-IN" dirty="0" smtClean="0"/>
              <a:t>	Error </a:t>
            </a:r>
            <a:r>
              <a:rPr lang="en-IN" dirty="0"/>
              <a:t>is irrecoverable e.g. </a:t>
            </a:r>
            <a:r>
              <a:rPr lang="en-IN" dirty="0" err="1"/>
              <a:t>OutOfMemoryError</a:t>
            </a:r>
            <a:r>
              <a:rPr lang="en-IN" dirty="0"/>
              <a:t>, </a:t>
            </a:r>
            <a:r>
              <a:rPr lang="en-IN" dirty="0" err="1"/>
              <a:t>VirtualMachineError</a:t>
            </a:r>
            <a:r>
              <a:rPr lang="en-IN" dirty="0"/>
              <a:t>, </a:t>
            </a:r>
            <a:r>
              <a:rPr lang="en-IN" dirty="0" err="1"/>
              <a:t>AssertionError</a:t>
            </a:r>
            <a:r>
              <a:rPr lang="en-IN" dirty="0"/>
              <a:t> etc.</a:t>
            </a:r>
          </a:p>
          <a:p>
            <a:pPr>
              <a:buNone/>
            </a:pP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229600" cy="1143000"/>
          </a:xfrm>
        </p:spPr>
        <p:txBody>
          <a:bodyPr/>
          <a:lstStyle/>
          <a:p>
            <a:r>
              <a:rPr lang="en-IN" dirty="0" err="1" smtClean="0"/>
              <a:t>UnChecked</a:t>
            </a:r>
            <a:r>
              <a:rPr lang="en-IN" dirty="0" smtClean="0"/>
              <a:t> Exception</a:t>
            </a:r>
            <a:endParaRPr lang="en-IN" dirty="0"/>
          </a:p>
        </p:txBody>
      </p:sp>
      <p:pic>
        <p:nvPicPr>
          <p:cNvPr id="4" name="Content Placeholder 3" descr="checkexp.jpg"/>
          <p:cNvPicPr>
            <a:picLocks noGrp="1" noChangeAspect="1"/>
          </p:cNvPicPr>
          <p:nvPr>
            <p:ph idx="1"/>
          </p:nvPr>
        </p:nvPicPr>
        <p:blipFill>
          <a:blip r:embed="rId2" cstate="print"/>
          <a:stretch>
            <a:fillRect/>
          </a:stretch>
        </p:blipFill>
        <p:spPr>
          <a:xfrm>
            <a:off x="1691680" y="1268760"/>
            <a:ext cx="5656484" cy="4999928"/>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
            </a:r>
            <a:r>
              <a:rPr lang="en-IN" dirty="0" smtClean="0"/>
              <a:t>hecked Exception</a:t>
            </a:r>
            <a:endParaRPr lang="en-IN" dirty="0"/>
          </a:p>
        </p:txBody>
      </p:sp>
      <p:pic>
        <p:nvPicPr>
          <p:cNvPr id="4" name="Content Placeholder 3" descr="unchecked.jpg"/>
          <p:cNvPicPr>
            <a:picLocks noGrp="1" noChangeAspect="1"/>
          </p:cNvPicPr>
          <p:nvPr>
            <p:ph idx="1"/>
          </p:nvPr>
        </p:nvPicPr>
        <p:blipFill>
          <a:blip r:embed="rId2" cstate="print"/>
          <a:stretch>
            <a:fillRect/>
          </a:stretch>
        </p:blipFill>
        <p:spPr>
          <a:xfrm>
            <a:off x="543529" y="1600200"/>
            <a:ext cx="8056942" cy="4525963"/>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415</Words>
  <Application>Microsoft Office PowerPoint</Application>
  <PresentationFormat>On-screen Show (4:3)</PresentationFormat>
  <Paragraphs>151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Exception Handling in JAVA</vt:lpstr>
      <vt:lpstr>Exception in JAVA</vt:lpstr>
      <vt:lpstr>What is Exception ?</vt:lpstr>
      <vt:lpstr>What is Exception Handling</vt:lpstr>
      <vt:lpstr>Hierarchy of Java Exception classes </vt:lpstr>
      <vt:lpstr>Type of Exception</vt:lpstr>
      <vt:lpstr>Type of Exception</vt:lpstr>
      <vt:lpstr>UnChecked Exception</vt:lpstr>
      <vt:lpstr>Checked Exception</vt:lpstr>
      <vt:lpstr>There are given some scenarios where unchecked exceptions can occur. They are as follows: </vt:lpstr>
      <vt:lpstr>Java Exception Handling Keywords </vt:lpstr>
      <vt:lpstr>JAVA try-catch</vt:lpstr>
      <vt:lpstr>Internal working of java try-catch block </vt:lpstr>
      <vt:lpstr>Slide 14</vt:lpstr>
      <vt:lpstr>Java Finally Block</vt:lpstr>
      <vt:lpstr>Java Finally Block</vt:lpstr>
      <vt:lpstr>  Java throw exception  </vt:lpstr>
      <vt:lpstr>Java Throw Example….</vt:lpstr>
      <vt:lpstr>Java throws keyword</vt:lpstr>
      <vt:lpstr>Difference between Throw &amp; Throws</vt:lpstr>
      <vt:lpstr>Difference Between Final , Finally &amp; Finalize</vt:lpstr>
      <vt:lpstr>Final Example</vt:lpstr>
      <vt:lpstr>Finally Example</vt:lpstr>
      <vt:lpstr>Finalize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in JAVA</dc:title>
  <dc:creator>USER</dc:creator>
  <cp:lastModifiedBy>USER</cp:lastModifiedBy>
  <cp:revision>17</cp:revision>
  <dcterms:created xsi:type="dcterms:W3CDTF">2016-03-04T05:43:56Z</dcterms:created>
  <dcterms:modified xsi:type="dcterms:W3CDTF">2016-03-08T03:27:36Z</dcterms:modified>
</cp:coreProperties>
</file>