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Multithreading</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buNone/>
            </a:pPr>
            <a:r>
              <a:rPr lang="en-IN" dirty="0" smtClean="0"/>
              <a:t>1) New</a:t>
            </a:r>
          </a:p>
          <a:p>
            <a:pPr>
              <a:buNone/>
            </a:pPr>
            <a:r>
              <a:rPr lang="en-IN" dirty="0" smtClean="0"/>
              <a:t>	The thread is in new state if you create an instance of Thread class but before the invocation of start() method.</a:t>
            </a:r>
          </a:p>
          <a:p>
            <a:pPr>
              <a:buNone/>
            </a:pPr>
            <a:r>
              <a:rPr lang="en-IN" dirty="0" smtClean="0"/>
              <a:t>2) </a:t>
            </a:r>
            <a:r>
              <a:rPr lang="en-IN" dirty="0" err="1" smtClean="0"/>
              <a:t>Runnable</a:t>
            </a:r>
            <a:endParaRPr lang="en-IN" dirty="0" smtClean="0"/>
          </a:p>
          <a:p>
            <a:pPr>
              <a:buNone/>
            </a:pPr>
            <a:r>
              <a:rPr lang="en-IN" dirty="0" smtClean="0"/>
              <a:t>	The thread is in </a:t>
            </a:r>
            <a:r>
              <a:rPr lang="en-IN" dirty="0" err="1" smtClean="0"/>
              <a:t>runnable</a:t>
            </a:r>
            <a:r>
              <a:rPr lang="en-IN" dirty="0" smtClean="0"/>
              <a:t> state after invocation of start() method, but the thread scheduler has not selected it to be the running thread.</a:t>
            </a:r>
          </a:p>
          <a:p>
            <a:pPr>
              <a:buNone/>
            </a:pPr>
            <a:r>
              <a:rPr lang="en-IN" dirty="0" smtClean="0"/>
              <a:t>3) Running</a:t>
            </a:r>
          </a:p>
          <a:p>
            <a:pPr>
              <a:buNone/>
            </a:pPr>
            <a:r>
              <a:rPr lang="en-IN" dirty="0" smtClean="0"/>
              <a:t>	The thread is in running state if the thread scheduler has selected it.</a:t>
            </a:r>
          </a:p>
          <a:p>
            <a:pPr>
              <a:buNone/>
            </a:pPr>
            <a:r>
              <a:rPr lang="en-IN" dirty="0" smtClean="0"/>
              <a:t>4) Non-</a:t>
            </a:r>
            <a:r>
              <a:rPr lang="en-IN" dirty="0" err="1" smtClean="0"/>
              <a:t>Runnable</a:t>
            </a:r>
            <a:r>
              <a:rPr lang="en-IN" dirty="0" smtClean="0"/>
              <a:t> (Blocked)</a:t>
            </a:r>
          </a:p>
          <a:p>
            <a:pPr>
              <a:buNone/>
            </a:pPr>
            <a:r>
              <a:rPr lang="en-IN" dirty="0" smtClean="0"/>
              <a:t>	This is the state when the thread is still alive, but is currently not eligible to run.</a:t>
            </a:r>
          </a:p>
          <a:p>
            <a:pPr>
              <a:buNone/>
            </a:pPr>
            <a:r>
              <a:rPr lang="en-IN" dirty="0" smtClean="0"/>
              <a:t>5) Terminated</a:t>
            </a:r>
          </a:p>
          <a:p>
            <a:pPr>
              <a:buNone/>
            </a:pPr>
            <a:r>
              <a:rPr lang="en-IN" dirty="0" smtClean="0"/>
              <a:t>	A thread is in terminated or dead state when its run() method exits.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readstates.jpg"/>
          <p:cNvPicPr>
            <a:picLocks noGrp="1" noChangeAspect="1"/>
          </p:cNvPicPr>
          <p:nvPr>
            <p:ph idx="1"/>
          </p:nvPr>
        </p:nvPicPr>
        <p:blipFill>
          <a:blip r:embed="rId2" cstate="print"/>
          <a:stretch>
            <a:fillRect/>
          </a:stretch>
        </p:blipFill>
        <p:spPr>
          <a:xfrm>
            <a:off x="993763" y="673266"/>
            <a:ext cx="6702437" cy="538066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create Thread</a:t>
            </a:r>
            <a:endParaRPr lang="en-IN" dirty="0"/>
          </a:p>
        </p:txBody>
      </p:sp>
      <p:sp>
        <p:nvSpPr>
          <p:cNvPr id="3" name="Content Placeholder 2"/>
          <p:cNvSpPr>
            <a:spLocks noGrp="1"/>
          </p:cNvSpPr>
          <p:nvPr>
            <p:ph idx="1"/>
          </p:nvPr>
        </p:nvSpPr>
        <p:spPr/>
        <p:txBody>
          <a:bodyPr/>
          <a:lstStyle/>
          <a:p>
            <a:r>
              <a:rPr lang="en-IN" dirty="0" smtClean="0"/>
              <a:t>There are two ways to create a thread:</a:t>
            </a:r>
          </a:p>
          <a:p>
            <a:r>
              <a:rPr lang="en-IN" dirty="0" smtClean="0"/>
              <a:t>By extending Thread class</a:t>
            </a:r>
          </a:p>
          <a:p>
            <a:r>
              <a:rPr lang="en-IN" dirty="0" smtClean="0"/>
              <a:t>By implementing </a:t>
            </a:r>
            <a:r>
              <a:rPr lang="en-IN" dirty="0" err="1" smtClean="0"/>
              <a:t>Runnable</a:t>
            </a:r>
            <a:r>
              <a:rPr lang="en-IN" dirty="0" smtClean="0"/>
              <a:t> interface.</a:t>
            </a:r>
          </a:p>
          <a:p>
            <a:r>
              <a:rPr lang="en-IN" dirty="0" smtClean="0"/>
              <a:t/>
            </a:r>
            <a:br>
              <a:rPr lang="en-IN" dirty="0" smtClean="0"/>
            </a:b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Thread Class</a:t>
            </a:r>
            <a:endParaRPr lang="en-IN" dirty="0"/>
          </a:p>
        </p:txBody>
      </p:sp>
      <p:sp>
        <p:nvSpPr>
          <p:cNvPr id="3" name="Content Placeholder 2"/>
          <p:cNvSpPr>
            <a:spLocks noGrp="1"/>
          </p:cNvSpPr>
          <p:nvPr>
            <p:ph idx="1"/>
          </p:nvPr>
        </p:nvSpPr>
        <p:spPr/>
        <p:txBody>
          <a:bodyPr>
            <a:normAutofit fontScale="77500" lnSpcReduction="20000"/>
          </a:bodyPr>
          <a:lstStyle/>
          <a:p>
            <a:pPr>
              <a:buNone/>
            </a:pPr>
            <a:endParaRPr lang="en-IN" dirty="0" smtClean="0"/>
          </a:p>
          <a:p>
            <a:r>
              <a:rPr lang="en-IN" dirty="0" smtClean="0"/>
              <a:t>Thread class provide constructors and methods to create and perform operations on a thread. Thread class extends Object class and implements </a:t>
            </a:r>
            <a:r>
              <a:rPr lang="en-IN" dirty="0" err="1" smtClean="0"/>
              <a:t>Runnable</a:t>
            </a:r>
            <a:r>
              <a:rPr lang="en-IN" dirty="0" smtClean="0"/>
              <a:t> interface. Commonly used Constructors of Thread class:</a:t>
            </a:r>
          </a:p>
          <a:p>
            <a:r>
              <a:rPr lang="en-IN" dirty="0" smtClean="0"/>
              <a:t>Thread()</a:t>
            </a:r>
          </a:p>
          <a:p>
            <a:r>
              <a:rPr lang="en-IN" dirty="0" smtClean="0"/>
              <a:t>Thread(String name)</a:t>
            </a:r>
          </a:p>
          <a:p>
            <a:r>
              <a:rPr lang="en-IN" dirty="0" smtClean="0"/>
              <a:t>Thread(</a:t>
            </a:r>
            <a:r>
              <a:rPr lang="en-IN" dirty="0" err="1" smtClean="0"/>
              <a:t>Runnable</a:t>
            </a:r>
            <a:r>
              <a:rPr lang="en-IN" dirty="0" smtClean="0"/>
              <a:t> r)</a:t>
            </a:r>
          </a:p>
          <a:p>
            <a:r>
              <a:rPr lang="en-IN" dirty="0" smtClean="0"/>
              <a:t>Thread(</a:t>
            </a:r>
            <a:r>
              <a:rPr lang="en-IN" dirty="0" err="1" smtClean="0"/>
              <a:t>Runnable</a:t>
            </a:r>
            <a:r>
              <a:rPr lang="en-IN" dirty="0" smtClean="0"/>
              <a:t> </a:t>
            </a:r>
            <a:r>
              <a:rPr lang="en-IN" dirty="0" err="1" smtClean="0"/>
              <a:t>r,String</a:t>
            </a:r>
            <a:r>
              <a:rPr lang="en-IN" dirty="0" smtClean="0"/>
              <a:t> name)</a:t>
            </a:r>
          </a:p>
          <a:p>
            <a:r>
              <a:rPr lang="en-IN" dirty="0" smtClean="0"/>
              <a:t/>
            </a:r>
            <a:br>
              <a:rPr lang="en-IN" dirty="0" smtClean="0"/>
            </a:b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normAutofit/>
          </a:bodyPr>
          <a:lstStyle/>
          <a:p>
            <a:r>
              <a:rPr lang="en-IN" sz="3600" dirty="0" smtClean="0"/>
              <a:t>Commonly used methods of Thread class</a:t>
            </a:r>
            <a:endParaRPr lang="en-IN" sz="3600" dirty="0"/>
          </a:p>
        </p:txBody>
      </p:sp>
      <p:sp>
        <p:nvSpPr>
          <p:cNvPr id="3" name="Content Placeholder 2"/>
          <p:cNvSpPr>
            <a:spLocks noGrp="1"/>
          </p:cNvSpPr>
          <p:nvPr>
            <p:ph idx="1"/>
          </p:nvPr>
        </p:nvSpPr>
        <p:spPr>
          <a:xfrm>
            <a:off x="457200" y="1295400"/>
            <a:ext cx="8229600" cy="5257800"/>
          </a:xfrm>
        </p:spPr>
        <p:txBody>
          <a:bodyPr>
            <a:normAutofit fontScale="32500" lnSpcReduction="20000"/>
          </a:bodyPr>
          <a:lstStyle/>
          <a:p>
            <a:endParaRPr lang="en-IN" dirty="0" smtClean="0"/>
          </a:p>
          <a:p>
            <a:r>
              <a:rPr lang="en-IN" sz="4300" b="1" dirty="0" smtClean="0"/>
              <a:t>public void run(): </a:t>
            </a:r>
            <a:r>
              <a:rPr lang="en-IN" sz="4300" dirty="0" smtClean="0"/>
              <a:t>is used to perform action for a thread.</a:t>
            </a:r>
          </a:p>
          <a:p>
            <a:r>
              <a:rPr lang="en-IN" sz="4300" b="1" dirty="0" smtClean="0"/>
              <a:t>public void start(): </a:t>
            </a:r>
            <a:r>
              <a:rPr lang="en-IN" sz="4300" dirty="0" smtClean="0"/>
              <a:t>starts the execution of the thread.JVM calls the run() method on the thread.</a:t>
            </a:r>
          </a:p>
          <a:p>
            <a:r>
              <a:rPr lang="en-IN" sz="4300" b="1" dirty="0" smtClean="0"/>
              <a:t>public void sleep(long </a:t>
            </a:r>
            <a:r>
              <a:rPr lang="en-IN" sz="4300" b="1" dirty="0" err="1" smtClean="0"/>
              <a:t>miliseconds</a:t>
            </a:r>
            <a:r>
              <a:rPr lang="en-IN" sz="4300" b="1" dirty="0" smtClean="0"/>
              <a:t>): </a:t>
            </a:r>
            <a:r>
              <a:rPr lang="en-IN" sz="4300" dirty="0" smtClean="0"/>
              <a:t>Causes the currently executing thread to sleep (temporarily cease execution) for the specified number of milliseconds.</a:t>
            </a:r>
          </a:p>
          <a:p>
            <a:r>
              <a:rPr lang="en-IN" sz="4300" b="1" dirty="0" smtClean="0"/>
              <a:t>public void join(): </a:t>
            </a:r>
            <a:r>
              <a:rPr lang="en-IN" sz="4300" dirty="0" smtClean="0"/>
              <a:t>waits for a thread to die.</a:t>
            </a:r>
          </a:p>
          <a:p>
            <a:r>
              <a:rPr lang="en-IN" sz="4300" b="1" dirty="0" smtClean="0"/>
              <a:t>public void join(long </a:t>
            </a:r>
            <a:r>
              <a:rPr lang="en-IN" sz="4300" b="1" dirty="0" err="1" smtClean="0"/>
              <a:t>miliseconds</a:t>
            </a:r>
            <a:r>
              <a:rPr lang="en-IN" sz="4300" b="1" dirty="0" smtClean="0"/>
              <a:t>): </a:t>
            </a:r>
            <a:r>
              <a:rPr lang="en-IN" sz="4300" dirty="0" smtClean="0"/>
              <a:t>waits for a thread to die for the specified </a:t>
            </a:r>
            <a:r>
              <a:rPr lang="en-IN" sz="4300" dirty="0" err="1" smtClean="0"/>
              <a:t>miliseconds</a:t>
            </a:r>
            <a:r>
              <a:rPr lang="en-IN" sz="4300" dirty="0" smtClean="0"/>
              <a:t>.</a:t>
            </a:r>
          </a:p>
          <a:p>
            <a:r>
              <a:rPr lang="en-IN" sz="4300" b="1" dirty="0" smtClean="0"/>
              <a:t>public </a:t>
            </a:r>
            <a:r>
              <a:rPr lang="en-IN" sz="4300" b="1" dirty="0" err="1" smtClean="0"/>
              <a:t>int</a:t>
            </a:r>
            <a:r>
              <a:rPr lang="en-IN" sz="4300" b="1" dirty="0" smtClean="0"/>
              <a:t> </a:t>
            </a:r>
            <a:r>
              <a:rPr lang="en-IN" sz="4300" b="1" dirty="0" err="1" smtClean="0"/>
              <a:t>getPriority</a:t>
            </a:r>
            <a:r>
              <a:rPr lang="en-IN" sz="4300" b="1" dirty="0" smtClean="0"/>
              <a:t>(): </a:t>
            </a:r>
            <a:r>
              <a:rPr lang="en-IN" sz="4300" dirty="0" smtClean="0"/>
              <a:t>returns the priority of the thread.</a:t>
            </a:r>
          </a:p>
          <a:p>
            <a:r>
              <a:rPr lang="en-IN" sz="4300" b="1" dirty="0" smtClean="0"/>
              <a:t>public </a:t>
            </a:r>
            <a:r>
              <a:rPr lang="en-IN" sz="4300" b="1" dirty="0" err="1" smtClean="0"/>
              <a:t>int</a:t>
            </a:r>
            <a:r>
              <a:rPr lang="en-IN" sz="4300" b="1" dirty="0" smtClean="0"/>
              <a:t> </a:t>
            </a:r>
            <a:r>
              <a:rPr lang="en-IN" sz="4300" b="1" dirty="0" err="1" smtClean="0"/>
              <a:t>setPriority</a:t>
            </a:r>
            <a:r>
              <a:rPr lang="en-IN" sz="4300" b="1" dirty="0" smtClean="0"/>
              <a:t>(</a:t>
            </a:r>
            <a:r>
              <a:rPr lang="en-IN" sz="4300" b="1" dirty="0" err="1" smtClean="0"/>
              <a:t>int</a:t>
            </a:r>
            <a:r>
              <a:rPr lang="en-IN" sz="4300" b="1" dirty="0" smtClean="0"/>
              <a:t> priority): </a:t>
            </a:r>
            <a:r>
              <a:rPr lang="en-IN" sz="4300" dirty="0" smtClean="0"/>
              <a:t>changes the priority of the thread.</a:t>
            </a:r>
          </a:p>
          <a:p>
            <a:r>
              <a:rPr lang="en-IN" sz="4300" b="1" dirty="0" smtClean="0"/>
              <a:t>public String </a:t>
            </a:r>
            <a:r>
              <a:rPr lang="en-IN" sz="4300" b="1" dirty="0" err="1" smtClean="0"/>
              <a:t>getName</a:t>
            </a:r>
            <a:r>
              <a:rPr lang="en-IN" sz="4300" b="1" dirty="0" smtClean="0"/>
              <a:t>(): </a:t>
            </a:r>
            <a:r>
              <a:rPr lang="en-IN" sz="4300" dirty="0" smtClean="0"/>
              <a:t>returns the name of the thread.</a:t>
            </a:r>
          </a:p>
          <a:p>
            <a:r>
              <a:rPr lang="en-IN" sz="4300" b="1" dirty="0" smtClean="0"/>
              <a:t>public void </a:t>
            </a:r>
            <a:r>
              <a:rPr lang="en-IN" sz="4300" b="1" dirty="0" err="1" smtClean="0"/>
              <a:t>setName</a:t>
            </a:r>
            <a:r>
              <a:rPr lang="en-IN" sz="4300" b="1" dirty="0" smtClean="0"/>
              <a:t>(String name): </a:t>
            </a:r>
            <a:r>
              <a:rPr lang="en-IN" sz="4300" dirty="0" smtClean="0"/>
              <a:t>changes the name of the thread.</a:t>
            </a:r>
          </a:p>
          <a:p>
            <a:r>
              <a:rPr lang="en-IN" sz="4300" b="1" dirty="0" smtClean="0"/>
              <a:t>public Thread </a:t>
            </a:r>
            <a:r>
              <a:rPr lang="en-IN" sz="4300" b="1" dirty="0" err="1" smtClean="0"/>
              <a:t>currentThread</a:t>
            </a:r>
            <a:r>
              <a:rPr lang="en-IN" sz="4300" b="1" dirty="0" smtClean="0"/>
              <a:t>(): </a:t>
            </a:r>
            <a:r>
              <a:rPr lang="en-IN" sz="4300" dirty="0" smtClean="0"/>
              <a:t>returns the reference of currently executing thread.</a:t>
            </a:r>
          </a:p>
          <a:p>
            <a:r>
              <a:rPr lang="en-IN" sz="4300" b="1" dirty="0" smtClean="0"/>
              <a:t>public </a:t>
            </a:r>
            <a:r>
              <a:rPr lang="en-IN" sz="4300" b="1" dirty="0" err="1" smtClean="0"/>
              <a:t>int</a:t>
            </a:r>
            <a:r>
              <a:rPr lang="en-IN" sz="4300" b="1" dirty="0" smtClean="0"/>
              <a:t> </a:t>
            </a:r>
            <a:r>
              <a:rPr lang="en-IN" sz="4300" b="1" dirty="0" err="1" smtClean="0"/>
              <a:t>getId</a:t>
            </a:r>
            <a:r>
              <a:rPr lang="en-IN" sz="4300" b="1" dirty="0" smtClean="0"/>
              <a:t>(): </a:t>
            </a:r>
            <a:r>
              <a:rPr lang="en-IN" sz="4300" dirty="0" smtClean="0"/>
              <a:t>returns the id of the thread.</a:t>
            </a:r>
          </a:p>
          <a:p>
            <a:r>
              <a:rPr lang="en-IN" sz="4300" b="1" dirty="0" smtClean="0"/>
              <a:t>public </a:t>
            </a:r>
            <a:r>
              <a:rPr lang="en-IN" sz="4300" b="1" dirty="0" err="1" smtClean="0"/>
              <a:t>Thread.State</a:t>
            </a:r>
            <a:r>
              <a:rPr lang="en-IN" sz="4300" b="1" dirty="0" smtClean="0"/>
              <a:t> </a:t>
            </a:r>
            <a:r>
              <a:rPr lang="en-IN" sz="4300" b="1" dirty="0" err="1" smtClean="0"/>
              <a:t>getState</a:t>
            </a:r>
            <a:r>
              <a:rPr lang="en-IN" sz="4300" b="1" dirty="0" smtClean="0"/>
              <a:t>(): </a:t>
            </a:r>
            <a:r>
              <a:rPr lang="en-IN" sz="4300" dirty="0" smtClean="0"/>
              <a:t>returns the state of the thread.</a:t>
            </a:r>
          </a:p>
          <a:p>
            <a:r>
              <a:rPr lang="en-IN" sz="4300" b="1" dirty="0" smtClean="0"/>
              <a:t>public </a:t>
            </a:r>
            <a:r>
              <a:rPr lang="en-IN" sz="4300" b="1" dirty="0" err="1" smtClean="0"/>
              <a:t>boolean</a:t>
            </a:r>
            <a:r>
              <a:rPr lang="en-IN" sz="4300" b="1" dirty="0" smtClean="0"/>
              <a:t> </a:t>
            </a:r>
            <a:r>
              <a:rPr lang="en-IN" sz="4300" b="1" dirty="0" err="1" smtClean="0"/>
              <a:t>isAlive</a:t>
            </a:r>
            <a:r>
              <a:rPr lang="en-IN" sz="4300" b="1" dirty="0" smtClean="0"/>
              <a:t>(): </a:t>
            </a:r>
            <a:r>
              <a:rPr lang="en-IN" sz="4300" dirty="0" smtClean="0"/>
              <a:t>tests if the thread is alive.</a:t>
            </a:r>
          </a:p>
          <a:p>
            <a:r>
              <a:rPr lang="en-IN" sz="4300" b="1" dirty="0" smtClean="0"/>
              <a:t>public void yield(): </a:t>
            </a:r>
            <a:r>
              <a:rPr lang="en-IN" sz="4300" dirty="0" smtClean="0"/>
              <a:t>causes the currently executing thread object to temporarily pause and allow other threads to execute.</a:t>
            </a:r>
          </a:p>
          <a:p>
            <a:r>
              <a:rPr lang="en-IN" sz="4300" b="1" dirty="0" smtClean="0"/>
              <a:t>public void suspend(): </a:t>
            </a:r>
            <a:r>
              <a:rPr lang="en-IN" sz="4300" dirty="0" smtClean="0"/>
              <a:t>is used to suspend the thread(</a:t>
            </a:r>
            <a:r>
              <a:rPr lang="en-IN" sz="4300" dirty="0" err="1" smtClean="0"/>
              <a:t>depricated</a:t>
            </a:r>
            <a:r>
              <a:rPr lang="en-IN" sz="4300" dirty="0" smtClean="0"/>
              <a:t>).</a:t>
            </a:r>
          </a:p>
          <a:p>
            <a:r>
              <a:rPr lang="en-IN" sz="4300" b="1" dirty="0" smtClean="0"/>
              <a:t>public void resume(): </a:t>
            </a:r>
            <a:r>
              <a:rPr lang="en-IN" sz="4300" dirty="0" smtClean="0"/>
              <a:t>is used to resume the suspended thread(</a:t>
            </a:r>
            <a:r>
              <a:rPr lang="en-IN" sz="4300" dirty="0" err="1" smtClean="0"/>
              <a:t>depricated</a:t>
            </a:r>
            <a:r>
              <a:rPr lang="en-IN" sz="4300" dirty="0" smtClean="0"/>
              <a:t>).</a:t>
            </a:r>
          </a:p>
          <a:p>
            <a:r>
              <a:rPr lang="en-IN" sz="4300" b="1" dirty="0" smtClean="0"/>
              <a:t>public void stop(): </a:t>
            </a:r>
            <a:r>
              <a:rPr lang="en-IN" sz="4300" dirty="0" smtClean="0"/>
              <a:t>is used to stop the thread(</a:t>
            </a:r>
            <a:r>
              <a:rPr lang="en-IN" sz="4300" dirty="0" err="1" smtClean="0"/>
              <a:t>depricated</a:t>
            </a:r>
            <a:r>
              <a:rPr lang="en-IN" sz="4300" dirty="0" smtClean="0"/>
              <a:t>).</a:t>
            </a:r>
          </a:p>
          <a:p>
            <a:r>
              <a:rPr lang="en-IN" sz="4300" b="1" dirty="0" smtClean="0"/>
              <a:t>public </a:t>
            </a:r>
            <a:r>
              <a:rPr lang="en-IN" sz="4300" b="1" dirty="0" err="1" smtClean="0"/>
              <a:t>boolean</a:t>
            </a:r>
            <a:r>
              <a:rPr lang="en-IN" sz="4300" b="1" dirty="0" smtClean="0"/>
              <a:t> </a:t>
            </a:r>
            <a:r>
              <a:rPr lang="en-IN" sz="4300" b="1" dirty="0" err="1" smtClean="0"/>
              <a:t>isDaemon</a:t>
            </a:r>
            <a:r>
              <a:rPr lang="en-IN" sz="4300" b="1" dirty="0" smtClean="0"/>
              <a:t>(): </a:t>
            </a:r>
            <a:r>
              <a:rPr lang="en-IN" sz="4300" dirty="0" smtClean="0"/>
              <a:t>tests if the thread is a daemon thread.</a:t>
            </a:r>
          </a:p>
          <a:p>
            <a:r>
              <a:rPr lang="en-IN" sz="4300" b="1" dirty="0" smtClean="0"/>
              <a:t>public void </a:t>
            </a:r>
            <a:r>
              <a:rPr lang="en-IN" sz="4300" b="1" dirty="0" err="1" smtClean="0"/>
              <a:t>setDaemon</a:t>
            </a:r>
            <a:r>
              <a:rPr lang="en-IN" sz="4300" b="1" dirty="0" smtClean="0"/>
              <a:t>(</a:t>
            </a:r>
            <a:r>
              <a:rPr lang="en-IN" sz="4300" b="1" dirty="0" err="1" smtClean="0"/>
              <a:t>boolean</a:t>
            </a:r>
            <a:r>
              <a:rPr lang="en-IN" sz="4300" b="1" dirty="0" smtClean="0"/>
              <a:t> b): </a:t>
            </a:r>
            <a:r>
              <a:rPr lang="en-IN" sz="4300" dirty="0" smtClean="0"/>
              <a:t>marks the thread as daemon or user thread.</a:t>
            </a:r>
          </a:p>
          <a:p>
            <a:r>
              <a:rPr lang="en-IN" sz="4300" b="1" dirty="0" smtClean="0"/>
              <a:t>public void interrupt(): </a:t>
            </a:r>
            <a:r>
              <a:rPr lang="en-IN" sz="4300" dirty="0" smtClean="0"/>
              <a:t>interrupts the thread.</a:t>
            </a:r>
          </a:p>
          <a:p>
            <a:r>
              <a:rPr lang="en-IN" sz="4300" b="1" dirty="0" smtClean="0"/>
              <a:t>public </a:t>
            </a:r>
            <a:r>
              <a:rPr lang="en-IN" sz="4300" b="1" dirty="0" err="1" smtClean="0"/>
              <a:t>boolean</a:t>
            </a:r>
            <a:r>
              <a:rPr lang="en-IN" sz="4300" b="1" dirty="0" smtClean="0"/>
              <a:t> </a:t>
            </a:r>
            <a:r>
              <a:rPr lang="en-IN" sz="4300" b="1" dirty="0" err="1" smtClean="0"/>
              <a:t>isInterrupted</a:t>
            </a:r>
            <a:r>
              <a:rPr lang="en-IN" sz="4300" b="1" dirty="0" smtClean="0"/>
              <a:t>(): </a:t>
            </a:r>
            <a:r>
              <a:rPr lang="en-IN" sz="4300" dirty="0" smtClean="0"/>
              <a:t>tests if the thread has been interrupted.</a:t>
            </a:r>
          </a:p>
          <a:p>
            <a:r>
              <a:rPr lang="en-IN" sz="4300" b="1" dirty="0" smtClean="0"/>
              <a:t>public static </a:t>
            </a:r>
            <a:r>
              <a:rPr lang="en-IN" sz="4300" b="1" dirty="0" err="1" smtClean="0"/>
              <a:t>boolean</a:t>
            </a:r>
            <a:r>
              <a:rPr lang="en-IN" sz="4300" b="1" dirty="0" smtClean="0"/>
              <a:t> interrupted(): </a:t>
            </a:r>
            <a:r>
              <a:rPr lang="en-IN" sz="4300" dirty="0" smtClean="0"/>
              <a:t>tests if the current thread has been interrupted</a:t>
            </a:r>
            <a:r>
              <a:rPr lang="en-IN" dirty="0" smtClean="0"/>
              <a:t>.</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Runnable</a:t>
            </a:r>
            <a:r>
              <a:rPr lang="en-IN" dirty="0" smtClean="0"/>
              <a:t> Interface</a:t>
            </a:r>
            <a:endParaRPr lang="en-IN" dirty="0"/>
          </a:p>
        </p:txBody>
      </p:sp>
      <p:sp>
        <p:nvSpPr>
          <p:cNvPr id="3" name="Content Placeholder 2"/>
          <p:cNvSpPr>
            <a:spLocks noGrp="1"/>
          </p:cNvSpPr>
          <p:nvPr>
            <p:ph idx="1"/>
          </p:nvPr>
        </p:nvSpPr>
        <p:spPr/>
        <p:txBody>
          <a:bodyPr>
            <a:normAutofit lnSpcReduction="10000"/>
          </a:bodyPr>
          <a:lstStyle/>
          <a:p>
            <a:r>
              <a:rPr lang="en-IN" dirty="0" smtClean="0"/>
              <a:t>The </a:t>
            </a:r>
            <a:r>
              <a:rPr lang="en-IN" dirty="0" err="1" smtClean="0"/>
              <a:t>Runnable</a:t>
            </a:r>
            <a:r>
              <a:rPr lang="en-IN" dirty="0" smtClean="0"/>
              <a:t> interface should be implemented by any class whose instances are intended to be executed by a thread. </a:t>
            </a:r>
            <a:r>
              <a:rPr lang="en-IN" dirty="0" err="1" smtClean="0"/>
              <a:t>Runnable</a:t>
            </a:r>
            <a:r>
              <a:rPr lang="en-IN" dirty="0" smtClean="0"/>
              <a:t> interface have only one method named run().</a:t>
            </a:r>
          </a:p>
          <a:p>
            <a:r>
              <a:rPr lang="en-IN" b="1" dirty="0" smtClean="0"/>
              <a:t>public void run(): </a:t>
            </a:r>
            <a:r>
              <a:rPr lang="en-IN" dirty="0" smtClean="0"/>
              <a:t>is used to perform action for a thread.</a:t>
            </a:r>
          </a:p>
          <a:p>
            <a:r>
              <a:rPr lang="en-IN" dirty="0" smtClean="0"/>
              <a:t/>
            </a:r>
            <a:br>
              <a:rPr lang="en-IN" dirty="0" smtClean="0"/>
            </a:b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Sleep method in java</a:t>
            </a:r>
            <a:endParaRPr lang="en-IN" dirty="0"/>
          </a:p>
        </p:txBody>
      </p:sp>
      <p:sp>
        <p:nvSpPr>
          <p:cNvPr id="3" name="Content Placeholder 2"/>
          <p:cNvSpPr>
            <a:spLocks noGrp="1"/>
          </p:cNvSpPr>
          <p:nvPr>
            <p:ph idx="1"/>
          </p:nvPr>
        </p:nvSpPr>
        <p:spPr/>
        <p:txBody>
          <a:bodyPr>
            <a:normAutofit fontScale="92500" lnSpcReduction="20000"/>
          </a:bodyPr>
          <a:lstStyle/>
          <a:p>
            <a:endParaRPr lang="en-IN" dirty="0" smtClean="0"/>
          </a:p>
          <a:p>
            <a:r>
              <a:rPr lang="en-IN" dirty="0" smtClean="0"/>
              <a:t>The sleep() method of Thread class is used to sleep a thread for the specified amount of time.</a:t>
            </a:r>
          </a:p>
          <a:p>
            <a:r>
              <a:rPr lang="en-IN" dirty="0" smtClean="0"/>
              <a:t>Syntax of sleep() method in java</a:t>
            </a:r>
          </a:p>
          <a:p>
            <a:r>
              <a:rPr lang="en-IN" dirty="0" smtClean="0"/>
              <a:t>The Thread class provides two methods for sleeping a thread:</a:t>
            </a:r>
          </a:p>
          <a:p>
            <a:r>
              <a:rPr lang="en-IN" b="1" dirty="0" smtClean="0"/>
              <a:t>public static void sleep</a:t>
            </a:r>
            <a:r>
              <a:rPr lang="en-IN" dirty="0" smtClean="0"/>
              <a:t>(long </a:t>
            </a:r>
            <a:r>
              <a:rPr lang="en-IN" dirty="0" err="1" smtClean="0"/>
              <a:t>miliseconds</a:t>
            </a:r>
            <a:r>
              <a:rPr lang="en-IN" dirty="0" smtClean="0"/>
              <a:t>)throws </a:t>
            </a:r>
            <a:r>
              <a:rPr lang="en-IN" dirty="0" err="1" smtClean="0"/>
              <a:t>InterruptedException</a:t>
            </a:r>
            <a:endParaRPr lang="en-IN" dirty="0" smtClean="0"/>
          </a:p>
          <a:p>
            <a:r>
              <a:rPr lang="en-IN" b="1" dirty="0" smtClean="0"/>
              <a:t>public static void sleep</a:t>
            </a:r>
            <a:r>
              <a:rPr lang="en-IN" dirty="0" smtClean="0"/>
              <a:t>(long </a:t>
            </a:r>
            <a:r>
              <a:rPr lang="en-IN" dirty="0" err="1" smtClean="0"/>
              <a:t>miliseconds</a:t>
            </a:r>
            <a:r>
              <a:rPr lang="en-IN" dirty="0" smtClean="0"/>
              <a:t>, </a:t>
            </a:r>
            <a:r>
              <a:rPr lang="en-IN" dirty="0" err="1" smtClean="0"/>
              <a:t>int</a:t>
            </a:r>
            <a:r>
              <a:rPr lang="en-IN" dirty="0" smtClean="0"/>
              <a:t> </a:t>
            </a:r>
            <a:r>
              <a:rPr lang="en-IN" dirty="0" err="1" smtClean="0"/>
              <a:t>nanos</a:t>
            </a:r>
            <a:r>
              <a:rPr lang="en-IN" dirty="0" smtClean="0"/>
              <a:t>)throws </a:t>
            </a:r>
            <a:r>
              <a:rPr lang="en-IN" dirty="0" err="1" smtClean="0"/>
              <a:t>InterruptedException</a:t>
            </a:r>
            <a:endParaRPr lang="en-IN" dirty="0" smtClean="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join() method</a:t>
            </a:r>
            <a:br>
              <a:rPr lang="en-IN" dirty="0" smtClean="0"/>
            </a:br>
            <a:endParaRPr lang="en-IN" dirty="0"/>
          </a:p>
        </p:txBody>
      </p:sp>
      <p:sp>
        <p:nvSpPr>
          <p:cNvPr id="3" name="Content Placeholder 2"/>
          <p:cNvSpPr>
            <a:spLocks noGrp="1"/>
          </p:cNvSpPr>
          <p:nvPr>
            <p:ph idx="1"/>
          </p:nvPr>
        </p:nvSpPr>
        <p:spPr/>
        <p:txBody>
          <a:bodyPr/>
          <a:lstStyle/>
          <a:p>
            <a:r>
              <a:rPr lang="en-IN" dirty="0" smtClean="0"/>
              <a:t>The join() method waits for a thread to die. In other words, it causes the currently running threads to stop executing until the thread it joins with completes its task.</a:t>
            </a:r>
          </a:p>
          <a:p>
            <a:r>
              <a:rPr lang="en-IN" dirty="0" smtClean="0"/>
              <a:t>public void join()throws </a:t>
            </a:r>
            <a:r>
              <a:rPr lang="en-IN" dirty="0" err="1" smtClean="0"/>
              <a:t>InterruptedException</a:t>
            </a:r>
            <a:endParaRPr lang="en-IN" dirty="0" smtClean="0"/>
          </a:p>
          <a:p>
            <a:r>
              <a:rPr lang="en-IN" dirty="0" smtClean="0"/>
              <a:t>public void join(long milliseconds)throws </a:t>
            </a:r>
            <a:r>
              <a:rPr lang="en-IN" dirty="0" err="1" smtClean="0"/>
              <a:t>InterruptedException</a:t>
            </a:r>
            <a:r>
              <a:rPr lang="en-IN" dirty="0" smtClean="0"/>
              <a:t/>
            </a:r>
            <a:br>
              <a:rPr lang="en-IN" dirty="0" smtClean="0"/>
            </a:b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Naming a thread</a:t>
            </a:r>
            <a:endParaRPr lang="en-IN" dirty="0"/>
          </a:p>
        </p:txBody>
      </p:sp>
      <p:sp>
        <p:nvSpPr>
          <p:cNvPr id="3" name="Content Placeholder 2"/>
          <p:cNvSpPr>
            <a:spLocks noGrp="1"/>
          </p:cNvSpPr>
          <p:nvPr>
            <p:ph idx="1"/>
          </p:nvPr>
        </p:nvSpPr>
        <p:spPr/>
        <p:txBody>
          <a:bodyPr>
            <a:normAutofit lnSpcReduction="10000"/>
          </a:bodyPr>
          <a:lstStyle/>
          <a:p>
            <a:endParaRPr lang="en-IN" dirty="0" smtClean="0"/>
          </a:p>
          <a:p>
            <a:r>
              <a:rPr lang="en-IN" dirty="0" smtClean="0"/>
              <a:t>The Thread class provides methods to change and get the name of a thread.</a:t>
            </a:r>
          </a:p>
          <a:p>
            <a:r>
              <a:rPr lang="en-IN" b="1" dirty="0" smtClean="0"/>
              <a:t>public String </a:t>
            </a:r>
            <a:r>
              <a:rPr lang="en-IN" b="1" dirty="0" err="1" smtClean="0"/>
              <a:t>getName</a:t>
            </a:r>
            <a:r>
              <a:rPr lang="en-IN" b="1" dirty="0" smtClean="0"/>
              <a:t>():</a:t>
            </a:r>
            <a:r>
              <a:rPr lang="en-IN" dirty="0" smtClean="0"/>
              <a:t> is used to return the name of a thread.</a:t>
            </a:r>
          </a:p>
          <a:p>
            <a:r>
              <a:rPr lang="en-IN" b="1" dirty="0" smtClean="0"/>
              <a:t>public void </a:t>
            </a:r>
            <a:r>
              <a:rPr lang="en-IN" b="1" dirty="0" err="1" smtClean="0"/>
              <a:t>setName</a:t>
            </a:r>
            <a:r>
              <a:rPr lang="en-IN" b="1" dirty="0" smtClean="0"/>
              <a:t>(String name):</a:t>
            </a:r>
            <a:r>
              <a:rPr lang="en-IN" dirty="0" smtClean="0"/>
              <a:t> is used to change the name of a thread.</a:t>
            </a:r>
          </a:p>
          <a:p>
            <a:r>
              <a:rPr lang="en-IN" dirty="0" smtClean="0"/>
              <a:t/>
            </a:r>
            <a:br>
              <a:rPr lang="en-IN" dirty="0" smtClean="0"/>
            </a:b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a:t>
            </a:r>
            <a:r>
              <a:rPr lang="en-IN" dirty="0" err="1" smtClean="0"/>
              <a:t>currentThread</a:t>
            </a:r>
            <a:r>
              <a:rPr lang="en-IN" dirty="0" smtClean="0"/>
              <a:t>() method</a:t>
            </a:r>
            <a:br>
              <a:rPr lang="en-IN" dirty="0" smtClean="0"/>
            </a:br>
            <a:endParaRPr lang="en-IN" dirty="0"/>
          </a:p>
        </p:txBody>
      </p:sp>
      <p:sp>
        <p:nvSpPr>
          <p:cNvPr id="3" name="Content Placeholder 2"/>
          <p:cNvSpPr>
            <a:spLocks noGrp="1"/>
          </p:cNvSpPr>
          <p:nvPr>
            <p:ph idx="1"/>
          </p:nvPr>
        </p:nvSpPr>
        <p:spPr/>
        <p:txBody>
          <a:bodyPr/>
          <a:lstStyle/>
          <a:p>
            <a:r>
              <a:rPr lang="en-IN" dirty="0" smtClean="0"/>
              <a:t>The </a:t>
            </a:r>
            <a:r>
              <a:rPr lang="en-IN" dirty="0" err="1" smtClean="0"/>
              <a:t>currentThread</a:t>
            </a:r>
            <a:r>
              <a:rPr lang="en-IN" dirty="0" smtClean="0"/>
              <a:t>() method returns a reference to the currently executing thread </a:t>
            </a:r>
            <a:r>
              <a:rPr lang="en-IN" dirty="0" err="1" smtClean="0"/>
              <a:t>object.Syntax</a:t>
            </a:r>
            <a:r>
              <a:rPr lang="en-IN" dirty="0" smtClean="0"/>
              <a:t> of </a:t>
            </a:r>
            <a:r>
              <a:rPr lang="en-IN" dirty="0" err="1" smtClean="0"/>
              <a:t>currentThread</a:t>
            </a:r>
            <a:r>
              <a:rPr lang="en-IN" dirty="0" smtClean="0"/>
              <a:t>() method:</a:t>
            </a:r>
          </a:p>
          <a:p>
            <a:r>
              <a:rPr lang="en-IN" b="1" dirty="0" smtClean="0"/>
              <a:t>public static Thread </a:t>
            </a:r>
            <a:r>
              <a:rPr lang="en-IN" b="1" dirty="0" err="1" smtClean="0"/>
              <a:t>currentThread</a:t>
            </a:r>
            <a:r>
              <a:rPr lang="en-IN" b="1" dirty="0" smtClean="0"/>
              <a:t>():</a:t>
            </a:r>
            <a:r>
              <a:rPr lang="en-IN" dirty="0" smtClean="0"/>
              <a:t> returns the reference of currently running thread</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b="1" dirty="0" smtClean="0"/>
              <a:t>Multithreading in java</a:t>
            </a:r>
            <a:r>
              <a:rPr lang="en-IN" dirty="0" smtClean="0"/>
              <a:t> is a process of executing multiple threads simultaneously.</a:t>
            </a:r>
          </a:p>
          <a:p>
            <a:r>
              <a:rPr lang="en-IN" dirty="0" smtClean="0"/>
              <a:t>Thread is basically a lightweight sub-process, a smallest unit of processing. Multiprocessing and multithreading, both are used to achieve multitasking.</a:t>
            </a:r>
          </a:p>
          <a:p>
            <a:r>
              <a:rPr lang="en-IN" dirty="0" smtClean="0"/>
              <a:t>But we use multithreading than multiprocessing because threads share a common memory area. They don't allocate separate memory area so saves memory, and context-switching between the threads takes less time than process.</a:t>
            </a:r>
          </a:p>
          <a:p>
            <a:r>
              <a:rPr lang="en-IN" dirty="0" smtClean="0"/>
              <a:t>Java Multithreading is mostly used in games, animation etc.</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Priority of a Thread (Thread Priority)</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Each thread have a priority. Priorities are represented by a number between 1 and 10. In most cases, thread </a:t>
            </a:r>
            <a:r>
              <a:rPr lang="en-IN" dirty="0" err="1" smtClean="0"/>
              <a:t>schedular</a:t>
            </a:r>
            <a:r>
              <a:rPr lang="en-IN" dirty="0" smtClean="0"/>
              <a:t> schedules the threads according to their priority (known as </a:t>
            </a:r>
            <a:r>
              <a:rPr lang="en-IN" dirty="0" err="1" smtClean="0"/>
              <a:t>preemptive</a:t>
            </a:r>
            <a:r>
              <a:rPr lang="en-IN" dirty="0" smtClean="0"/>
              <a:t> scheduling). But it is not guaranteed because it depends on JVM specification that which scheduling it chooses.3 constants </a:t>
            </a:r>
            <a:r>
              <a:rPr lang="en-IN" dirty="0" err="1" smtClean="0"/>
              <a:t>defiend</a:t>
            </a:r>
            <a:r>
              <a:rPr lang="en-IN" dirty="0" smtClean="0"/>
              <a:t> in Thread class:</a:t>
            </a:r>
          </a:p>
          <a:p>
            <a:r>
              <a:rPr lang="en-IN" dirty="0" smtClean="0"/>
              <a:t>public static </a:t>
            </a:r>
            <a:r>
              <a:rPr lang="en-IN" dirty="0" err="1" smtClean="0"/>
              <a:t>int</a:t>
            </a:r>
            <a:r>
              <a:rPr lang="en-IN" dirty="0" smtClean="0"/>
              <a:t> MIN_PRIORITY</a:t>
            </a:r>
          </a:p>
          <a:p>
            <a:r>
              <a:rPr lang="en-IN" dirty="0" smtClean="0"/>
              <a:t>public static </a:t>
            </a:r>
            <a:r>
              <a:rPr lang="en-IN" dirty="0" err="1" smtClean="0"/>
              <a:t>int</a:t>
            </a:r>
            <a:r>
              <a:rPr lang="en-IN" dirty="0" smtClean="0"/>
              <a:t> NORM_PRIORITY</a:t>
            </a:r>
          </a:p>
          <a:p>
            <a:r>
              <a:rPr lang="en-IN" dirty="0" smtClean="0"/>
              <a:t>public static </a:t>
            </a:r>
            <a:r>
              <a:rPr lang="en-IN" dirty="0" err="1" smtClean="0"/>
              <a:t>int</a:t>
            </a:r>
            <a:r>
              <a:rPr lang="en-IN" dirty="0" smtClean="0"/>
              <a:t> MAX_PRIORITY</a:t>
            </a:r>
          </a:p>
          <a:p>
            <a:r>
              <a:rPr lang="en-IN" dirty="0" smtClean="0"/>
              <a:t>Default priority of a thread is 5 (NORM_PRIORITY). The value of MIN_PRIORITY is 1 and the value of MAX_PRIORITY is 10.</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Synchronization in Java</a:t>
            </a:r>
            <a:endParaRPr lang="en-IN" dirty="0"/>
          </a:p>
        </p:txBody>
      </p:sp>
      <p:sp>
        <p:nvSpPr>
          <p:cNvPr id="3" name="Content Placeholder 2"/>
          <p:cNvSpPr>
            <a:spLocks noGrp="1"/>
          </p:cNvSpPr>
          <p:nvPr>
            <p:ph idx="1"/>
          </p:nvPr>
        </p:nvSpPr>
        <p:spPr/>
        <p:txBody>
          <a:bodyPr/>
          <a:lstStyle/>
          <a:p>
            <a:endParaRPr lang="en-IN" dirty="0" smtClean="0"/>
          </a:p>
          <a:p>
            <a:r>
              <a:rPr lang="en-IN" dirty="0" smtClean="0"/>
              <a:t>Synchronization in java is the capability </a:t>
            </a:r>
            <a:r>
              <a:rPr lang="en-IN" i="1" dirty="0" smtClean="0"/>
              <a:t>to control the access of multiple threads to any shared resource</a:t>
            </a:r>
            <a:r>
              <a:rPr lang="en-IN" dirty="0" smtClean="0"/>
              <a:t>.</a:t>
            </a:r>
          </a:p>
          <a:p>
            <a:r>
              <a:rPr lang="en-IN" dirty="0" smtClean="0"/>
              <a:t>Java Synchronization is better option where we want to allow only one thread to access the shared resource.</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Why use </a:t>
            </a:r>
            <a:r>
              <a:rPr lang="en-IN" dirty="0" smtClean="0"/>
              <a:t>Synchronization</a:t>
            </a:r>
            <a:endParaRPr lang="en-IN" dirty="0"/>
          </a:p>
        </p:txBody>
      </p:sp>
      <p:sp>
        <p:nvSpPr>
          <p:cNvPr id="3" name="Content Placeholder 2"/>
          <p:cNvSpPr>
            <a:spLocks noGrp="1"/>
          </p:cNvSpPr>
          <p:nvPr>
            <p:ph idx="1"/>
          </p:nvPr>
        </p:nvSpPr>
        <p:spPr/>
        <p:txBody>
          <a:bodyPr/>
          <a:lstStyle/>
          <a:p>
            <a:r>
              <a:rPr lang="en-IN" dirty="0" smtClean="0"/>
              <a:t>The </a:t>
            </a:r>
            <a:r>
              <a:rPr lang="en-IN" dirty="0" smtClean="0"/>
              <a:t>synchronization is mainly used to</a:t>
            </a:r>
          </a:p>
          <a:p>
            <a:r>
              <a:rPr lang="en-IN" dirty="0" smtClean="0"/>
              <a:t>To prevent thread interference.</a:t>
            </a:r>
          </a:p>
          <a:p>
            <a:r>
              <a:rPr lang="en-IN" dirty="0" smtClean="0"/>
              <a:t>To prevent consistency problem.</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Types of </a:t>
            </a:r>
            <a:r>
              <a:rPr lang="en-IN" dirty="0" smtClean="0"/>
              <a:t>Synchronization</a:t>
            </a:r>
            <a:endParaRPr lang="en-IN" dirty="0"/>
          </a:p>
        </p:txBody>
      </p:sp>
      <p:sp>
        <p:nvSpPr>
          <p:cNvPr id="3" name="Content Placeholder 2"/>
          <p:cNvSpPr>
            <a:spLocks noGrp="1"/>
          </p:cNvSpPr>
          <p:nvPr>
            <p:ph idx="1"/>
          </p:nvPr>
        </p:nvSpPr>
        <p:spPr/>
        <p:txBody>
          <a:bodyPr/>
          <a:lstStyle/>
          <a:p>
            <a:r>
              <a:rPr lang="en-IN" dirty="0" smtClean="0"/>
              <a:t>There </a:t>
            </a:r>
            <a:r>
              <a:rPr lang="en-IN" dirty="0" smtClean="0"/>
              <a:t>are two types of synchronization</a:t>
            </a:r>
          </a:p>
          <a:p>
            <a:r>
              <a:rPr lang="en-IN" dirty="0" smtClean="0"/>
              <a:t>Process Synchronization</a:t>
            </a:r>
          </a:p>
          <a:p>
            <a:r>
              <a:rPr lang="en-IN" dirty="0" smtClean="0"/>
              <a:t>Thread Synchronization</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Thread Synchronization</a:t>
            </a:r>
            <a:endParaRPr lang="en-IN" dirty="0"/>
          </a:p>
        </p:txBody>
      </p:sp>
      <p:sp>
        <p:nvSpPr>
          <p:cNvPr id="3" name="Content Placeholder 2"/>
          <p:cNvSpPr>
            <a:spLocks noGrp="1"/>
          </p:cNvSpPr>
          <p:nvPr>
            <p:ph idx="1"/>
          </p:nvPr>
        </p:nvSpPr>
        <p:spPr/>
        <p:txBody>
          <a:bodyPr>
            <a:normAutofit fontScale="92500" lnSpcReduction="10000"/>
          </a:bodyPr>
          <a:lstStyle/>
          <a:p>
            <a:endParaRPr lang="en-IN" dirty="0" smtClean="0"/>
          </a:p>
          <a:p>
            <a:r>
              <a:rPr lang="en-IN" dirty="0" smtClean="0"/>
              <a:t>There are two types of thread synchronization mutual exclusive and inter-thread communication.</a:t>
            </a:r>
          </a:p>
          <a:p>
            <a:r>
              <a:rPr lang="en-IN" dirty="0" smtClean="0"/>
              <a:t>Mutual Exclusive</a:t>
            </a:r>
          </a:p>
          <a:p>
            <a:pPr lvl="1"/>
            <a:r>
              <a:rPr lang="en-IN" dirty="0" smtClean="0"/>
              <a:t>Synchronized method.</a:t>
            </a:r>
          </a:p>
          <a:p>
            <a:pPr lvl="1"/>
            <a:r>
              <a:rPr lang="en-IN" dirty="0" smtClean="0"/>
              <a:t>Synchronized block.</a:t>
            </a:r>
          </a:p>
          <a:p>
            <a:pPr lvl="1"/>
            <a:r>
              <a:rPr lang="en-IN" dirty="0" smtClean="0"/>
              <a:t>static synchronization.</a:t>
            </a:r>
          </a:p>
          <a:p>
            <a:r>
              <a:rPr lang="en-IN" dirty="0" smtClean="0"/>
              <a:t>Cooperation (Inter-thread communication in java)</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Mutual </a:t>
            </a:r>
            <a:r>
              <a:rPr lang="en-IN" dirty="0" smtClean="0"/>
              <a:t>Exclusive</a:t>
            </a:r>
            <a:endParaRPr lang="en-IN" dirty="0"/>
          </a:p>
        </p:txBody>
      </p:sp>
      <p:sp>
        <p:nvSpPr>
          <p:cNvPr id="3" name="Content Placeholder 2"/>
          <p:cNvSpPr>
            <a:spLocks noGrp="1"/>
          </p:cNvSpPr>
          <p:nvPr>
            <p:ph idx="1"/>
          </p:nvPr>
        </p:nvSpPr>
        <p:spPr/>
        <p:txBody>
          <a:bodyPr/>
          <a:lstStyle/>
          <a:p>
            <a:r>
              <a:rPr lang="en-IN" dirty="0" smtClean="0"/>
              <a:t>Mutual </a:t>
            </a:r>
            <a:r>
              <a:rPr lang="en-IN" dirty="0" smtClean="0"/>
              <a:t>Exclusive helps keep threads from interfering with one another while sharing data. This can be done by three ways in java:</a:t>
            </a:r>
          </a:p>
          <a:p>
            <a:r>
              <a:rPr lang="en-IN" dirty="0" smtClean="0"/>
              <a:t>by synchronized method</a:t>
            </a:r>
          </a:p>
          <a:p>
            <a:r>
              <a:rPr lang="en-IN" dirty="0" smtClean="0"/>
              <a:t>by synchronized block</a:t>
            </a:r>
          </a:p>
          <a:p>
            <a:r>
              <a:rPr lang="en-IN" dirty="0" smtClean="0"/>
              <a:t>by static synchronization</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Concept of Lock in Java</a:t>
            </a:r>
            <a:br>
              <a:rPr lang="en-IN" dirty="0" smtClean="0"/>
            </a:br>
            <a:endParaRPr lang="en-IN" dirty="0"/>
          </a:p>
        </p:txBody>
      </p:sp>
      <p:sp>
        <p:nvSpPr>
          <p:cNvPr id="3" name="Content Placeholder 2"/>
          <p:cNvSpPr>
            <a:spLocks noGrp="1"/>
          </p:cNvSpPr>
          <p:nvPr>
            <p:ph idx="1"/>
          </p:nvPr>
        </p:nvSpPr>
        <p:spPr/>
        <p:txBody>
          <a:bodyPr>
            <a:normAutofit/>
          </a:bodyPr>
          <a:lstStyle/>
          <a:p>
            <a:r>
              <a:rPr lang="en-IN" dirty="0" smtClean="0"/>
              <a:t>Synchronization </a:t>
            </a:r>
            <a:r>
              <a:rPr lang="en-IN" dirty="0" smtClean="0"/>
              <a:t>is built around an internal entity known as the lock or monitor. Every object has an lock associated with it. By convention, a thread that needs consistent access to an object's fields has to acquire the object's lock before accessing them, and then release the lock when it's done with them.</a:t>
            </a:r>
          </a:p>
          <a:p>
            <a:pPr>
              <a:buNone/>
            </a:pPr>
            <a:r>
              <a:rPr lang="en-IN" dirty="0" smtClean="0"/>
              <a:t>.</a:t>
            </a:r>
            <a:endParaRPr lang="en-IN" dirty="0" smtClean="0"/>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Inter-thread communication in </a:t>
            </a:r>
            <a:r>
              <a:rPr lang="en-IN" dirty="0" smtClean="0"/>
              <a:t>Java</a:t>
            </a:r>
            <a:endParaRPr lang="en-IN" dirty="0"/>
          </a:p>
        </p:txBody>
      </p:sp>
      <p:sp>
        <p:nvSpPr>
          <p:cNvPr id="3" name="Content Placeholder 2"/>
          <p:cNvSpPr>
            <a:spLocks noGrp="1"/>
          </p:cNvSpPr>
          <p:nvPr>
            <p:ph idx="1"/>
          </p:nvPr>
        </p:nvSpPr>
        <p:spPr/>
        <p:txBody>
          <a:bodyPr>
            <a:normAutofit fontScale="85000" lnSpcReduction="10000"/>
          </a:bodyPr>
          <a:lstStyle/>
          <a:p>
            <a:r>
              <a:rPr lang="en-IN" b="1" dirty="0" smtClean="0"/>
              <a:t>Inter-thread communication</a:t>
            </a:r>
            <a:r>
              <a:rPr lang="en-IN" dirty="0" smtClean="0"/>
              <a:t> or </a:t>
            </a:r>
            <a:r>
              <a:rPr lang="en-IN" b="1" dirty="0" smtClean="0"/>
              <a:t>Co-operation</a:t>
            </a:r>
            <a:r>
              <a:rPr lang="en-IN" dirty="0" smtClean="0"/>
              <a:t> is all about allowing synchronized threads to communicate with each other.</a:t>
            </a:r>
          </a:p>
          <a:p>
            <a:r>
              <a:rPr lang="en-IN" dirty="0" smtClean="0"/>
              <a:t>Cooperation (Inter-thread communication) is a mechanism in which a thread is paused running in its critical section and another thread is allowed to enter (or lock) in the same critical section to be </a:t>
            </a:r>
            <a:r>
              <a:rPr lang="en-IN" dirty="0" err="1" smtClean="0"/>
              <a:t>executed.It</a:t>
            </a:r>
            <a:r>
              <a:rPr lang="en-IN" dirty="0" smtClean="0"/>
              <a:t> is implemented by following methods of </a:t>
            </a:r>
            <a:r>
              <a:rPr lang="en-IN" b="1" dirty="0" smtClean="0"/>
              <a:t>Object class</a:t>
            </a:r>
            <a:r>
              <a:rPr lang="en-IN" dirty="0" smtClean="0"/>
              <a:t>:</a:t>
            </a:r>
          </a:p>
          <a:p>
            <a:r>
              <a:rPr lang="en-IN" dirty="0" smtClean="0"/>
              <a:t>wait()</a:t>
            </a:r>
          </a:p>
          <a:p>
            <a:r>
              <a:rPr lang="en-IN" dirty="0" smtClean="0"/>
              <a:t>notify()</a:t>
            </a:r>
          </a:p>
          <a:p>
            <a:r>
              <a:rPr lang="en-IN" dirty="0" err="1" smtClean="0"/>
              <a:t>notifyAll</a:t>
            </a:r>
            <a:r>
              <a:rPr lang="en-IN" dirty="0" smtClean="0"/>
              <a:t>()</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wait</a:t>
            </a:r>
            <a:r>
              <a:rPr lang="en-IN" b="1" dirty="0" smtClean="0"/>
              <a:t>() method</a:t>
            </a:r>
            <a:endParaRPr lang="en-IN" dirty="0"/>
          </a:p>
        </p:txBody>
      </p:sp>
      <p:sp>
        <p:nvSpPr>
          <p:cNvPr id="3" name="Content Placeholder 2"/>
          <p:cNvSpPr>
            <a:spLocks noGrp="1"/>
          </p:cNvSpPr>
          <p:nvPr>
            <p:ph idx="1"/>
          </p:nvPr>
        </p:nvSpPr>
        <p:spPr/>
        <p:txBody>
          <a:bodyPr>
            <a:normAutofit fontScale="92500" lnSpcReduction="10000"/>
          </a:bodyPr>
          <a:lstStyle/>
          <a:p>
            <a:endParaRPr lang="en-IN" b="1" dirty="0" smtClean="0"/>
          </a:p>
          <a:p>
            <a:r>
              <a:rPr lang="en-IN" dirty="0" smtClean="0"/>
              <a:t>Causes current thread to release the lock and wait until either another thread invokes the notify() method or the </a:t>
            </a:r>
            <a:r>
              <a:rPr lang="en-IN" dirty="0" err="1" smtClean="0"/>
              <a:t>notifyAll</a:t>
            </a:r>
            <a:r>
              <a:rPr lang="en-IN" dirty="0" smtClean="0"/>
              <a:t>() method for this object, or a specified amount of time has elapsed.</a:t>
            </a:r>
          </a:p>
          <a:p>
            <a:r>
              <a:rPr lang="en-IN" dirty="0" smtClean="0"/>
              <a:t>The current thread must own this object's monitor, so it must be called from the synchronized method only otherwise it will throw exception.</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notify() method</a:t>
            </a:r>
            <a:endParaRPr lang="en-IN" dirty="0"/>
          </a:p>
        </p:txBody>
      </p:sp>
      <p:sp>
        <p:nvSpPr>
          <p:cNvPr id="3" name="Content Placeholder 2"/>
          <p:cNvSpPr>
            <a:spLocks noGrp="1"/>
          </p:cNvSpPr>
          <p:nvPr>
            <p:ph idx="1"/>
          </p:nvPr>
        </p:nvSpPr>
        <p:spPr/>
        <p:txBody>
          <a:bodyPr/>
          <a:lstStyle/>
          <a:p>
            <a:endParaRPr lang="en-IN" b="1" dirty="0" smtClean="0"/>
          </a:p>
          <a:p>
            <a:r>
              <a:rPr lang="en-IN" dirty="0" smtClean="0"/>
              <a:t>Wakes up a single thread that is waiting on this object's monitor. If any threads are waiting on this object, one of them is chosen to be awakened. The choice is arbitrary and occurs at the discretion of the implementation. Syntax:</a:t>
            </a:r>
          </a:p>
          <a:p>
            <a:r>
              <a:rPr lang="en-IN" dirty="0" smtClean="0"/>
              <a:t>public final void notify()</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 of Multithreading</a:t>
            </a:r>
            <a:endParaRPr lang="en-IN" dirty="0"/>
          </a:p>
        </p:txBody>
      </p:sp>
      <p:sp>
        <p:nvSpPr>
          <p:cNvPr id="3" name="Content Placeholder 2"/>
          <p:cNvSpPr>
            <a:spLocks noGrp="1"/>
          </p:cNvSpPr>
          <p:nvPr>
            <p:ph idx="1"/>
          </p:nvPr>
        </p:nvSpPr>
        <p:spPr/>
        <p:txBody>
          <a:bodyPr/>
          <a:lstStyle/>
          <a:p>
            <a:pPr>
              <a:buNone/>
            </a:pPr>
            <a:r>
              <a:rPr lang="en-IN" dirty="0" smtClean="0"/>
              <a:t>1) It </a:t>
            </a:r>
            <a:r>
              <a:rPr lang="en-IN" b="1" dirty="0" smtClean="0"/>
              <a:t>doesn't block the user</a:t>
            </a:r>
            <a:r>
              <a:rPr lang="en-IN" dirty="0" smtClean="0"/>
              <a:t> because threads are independent and you can perform multiple operations at same time.</a:t>
            </a:r>
          </a:p>
          <a:p>
            <a:pPr>
              <a:buNone/>
            </a:pPr>
            <a:r>
              <a:rPr lang="en-IN" dirty="0" smtClean="0"/>
              <a:t>2) You </a:t>
            </a:r>
            <a:r>
              <a:rPr lang="en-IN" b="1" dirty="0" smtClean="0"/>
              <a:t>can perform many operations together so it saves time</a:t>
            </a:r>
            <a:r>
              <a:rPr lang="en-IN" dirty="0" smtClean="0"/>
              <a:t>.</a:t>
            </a:r>
          </a:p>
          <a:p>
            <a:pPr>
              <a:buNone/>
            </a:pPr>
            <a:r>
              <a:rPr lang="en-IN" dirty="0" smtClean="0"/>
              <a:t>3) Threads are </a:t>
            </a:r>
            <a:r>
              <a:rPr lang="en-IN" b="1" dirty="0" smtClean="0"/>
              <a:t>independent</a:t>
            </a:r>
            <a:r>
              <a:rPr lang="en-IN" dirty="0" smtClean="0"/>
              <a:t> so it doesn't affect other threads if exception occur in a single thread.</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notifyAll</a:t>
            </a:r>
            <a:r>
              <a:rPr lang="en-IN" b="1" dirty="0" smtClean="0"/>
              <a:t>() method</a:t>
            </a:r>
            <a:endParaRPr lang="en-IN" dirty="0"/>
          </a:p>
        </p:txBody>
      </p:sp>
      <p:sp>
        <p:nvSpPr>
          <p:cNvPr id="3" name="Content Placeholder 2"/>
          <p:cNvSpPr>
            <a:spLocks noGrp="1"/>
          </p:cNvSpPr>
          <p:nvPr>
            <p:ph idx="1"/>
          </p:nvPr>
        </p:nvSpPr>
        <p:spPr/>
        <p:txBody>
          <a:bodyPr/>
          <a:lstStyle/>
          <a:p>
            <a:endParaRPr lang="en-IN" b="1" dirty="0" smtClean="0"/>
          </a:p>
          <a:p>
            <a:r>
              <a:rPr lang="en-IN" dirty="0" smtClean="0"/>
              <a:t>Wakes up all threads that are waiting on this object's monitor. Syntax:</a:t>
            </a:r>
          </a:p>
          <a:p>
            <a:r>
              <a:rPr lang="en-IN" dirty="0" smtClean="0"/>
              <a:t>public final void </a:t>
            </a:r>
            <a:r>
              <a:rPr lang="en-IN" dirty="0" err="1" smtClean="0"/>
              <a:t>notifyAll</a:t>
            </a:r>
            <a:r>
              <a:rPr lang="en-IN" dirty="0" smtClean="0"/>
              <a: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Multitasking</a:t>
            </a:r>
            <a:br>
              <a:rPr lang="en-IN" dirty="0" smtClean="0"/>
            </a:br>
            <a:endParaRPr lang="en-IN" dirty="0"/>
          </a:p>
        </p:txBody>
      </p:sp>
      <p:sp>
        <p:nvSpPr>
          <p:cNvPr id="3" name="Content Placeholder 2"/>
          <p:cNvSpPr>
            <a:spLocks noGrp="1"/>
          </p:cNvSpPr>
          <p:nvPr>
            <p:ph idx="1"/>
          </p:nvPr>
        </p:nvSpPr>
        <p:spPr/>
        <p:txBody>
          <a:bodyPr/>
          <a:lstStyle/>
          <a:p>
            <a:r>
              <a:rPr lang="en-IN" dirty="0" smtClean="0"/>
              <a:t>Multitasking is a process of executing multiple tasks simultaneously. We use multitasking to utilize the CPU. Multitasking can be achieved by two ways:</a:t>
            </a:r>
          </a:p>
          <a:p>
            <a:r>
              <a:rPr lang="en-IN" dirty="0" smtClean="0"/>
              <a:t>Process-based Multitasking(Multiprocessing)</a:t>
            </a:r>
          </a:p>
          <a:p>
            <a:r>
              <a:rPr lang="en-IN" dirty="0" smtClean="0"/>
              <a:t>Thread-based Multitasking(Multithreading)</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Process-based Multitasking (Multiprocessing)</a:t>
            </a:r>
            <a:br>
              <a:rPr lang="en-IN" dirty="0" smtClean="0"/>
            </a:br>
            <a:endParaRPr lang="en-IN" dirty="0"/>
          </a:p>
        </p:txBody>
      </p:sp>
      <p:sp>
        <p:nvSpPr>
          <p:cNvPr id="3" name="Content Placeholder 2"/>
          <p:cNvSpPr>
            <a:spLocks noGrp="1"/>
          </p:cNvSpPr>
          <p:nvPr>
            <p:ph idx="1"/>
          </p:nvPr>
        </p:nvSpPr>
        <p:spPr/>
        <p:txBody>
          <a:bodyPr>
            <a:normAutofit lnSpcReduction="10000"/>
          </a:bodyPr>
          <a:lstStyle/>
          <a:p>
            <a:r>
              <a:rPr lang="en-IN" dirty="0" smtClean="0"/>
              <a:t>Each process have its own address in memory i.e. each process allocates separate memory area.</a:t>
            </a:r>
          </a:p>
          <a:p>
            <a:r>
              <a:rPr lang="en-IN" dirty="0" smtClean="0"/>
              <a:t>Process is heavyweight.</a:t>
            </a:r>
          </a:p>
          <a:p>
            <a:r>
              <a:rPr lang="en-IN" dirty="0" smtClean="0"/>
              <a:t>Cost of communication between the process is high.</a:t>
            </a:r>
          </a:p>
          <a:p>
            <a:r>
              <a:rPr lang="en-IN" dirty="0" smtClean="0"/>
              <a:t>Switching from one process to another require some time for saving and loading registers, memory maps, updating lists etc.</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Thread-based Multitasking (Multithreading)</a:t>
            </a:r>
            <a:br>
              <a:rPr lang="en-IN" dirty="0" smtClean="0"/>
            </a:br>
            <a:endParaRPr lang="en-IN" dirty="0"/>
          </a:p>
        </p:txBody>
      </p:sp>
      <p:sp>
        <p:nvSpPr>
          <p:cNvPr id="3" name="Content Placeholder 2"/>
          <p:cNvSpPr>
            <a:spLocks noGrp="1"/>
          </p:cNvSpPr>
          <p:nvPr>
            <p:ph idx="1"/>
          </p:nvPr>
        </p:nvSpPr>
        <p:spPr/>
        <p:txBody>
          <a:bodyPr/>
          <a:lstStyle/>
          <a:p>
            <a:r>
              <a:rPr lang="en-IN" dirty="0" smtClean="0"/>
              <a:t>Threads share the same address space.</a:t>
            </a:r>
          </a:p>
          <a:p>
            <a:r>
              <a:rPr lang="en-IN" dirty="0" smtClean="0"/>
              <a:t>Thread is lightweight.</a:t>
            </a:r>
          </a:p>
          <a:p>
            <a:r>
              <a:rPr lang="en-IN" dirty="0" smtClean="0"/>
              <a:t>Cost of communication between the thread is low.</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thread in JAVA</a:t>
            </a:r>
            <a:endParaRPr lang="en-IN" dirty="0"/>
          </a:p>
        </p:txBody>
      </p:sp>
      <p:sp>
        <p:nvSpPr>
          <p:cNvPr id="3" name="Content Placeholder 2"/>
          <p:cNvSpPr>
            <a:spLocks noGrp="1"/>
          </p:cNvSpPr>
          <p:nvPr>
            <p:ph idx="1"/>
          </p:nvPr>
        </p:nvSpPr>
        <p:spPr/>
        <p:txBody>
          <a:bodyPr/>
          <a:lstStyle/>
          <a:p>
            <a:r>
              <a:rPr lang="en-IN" dirty="0" smtClean="0"/>
              <a:t>A thread is a lightweight sub process, a smallest unit of processing. It is a separate path of execution.</a:t>
            </a:r>
          </a:p>
          <a:p>
            <a:r>
              <a:rPr lang="en-IN" dirty="0" smtClean="0"/>
              <a:t>Threads are independent, if there occurs exception in one thread, it doesn't affect other threads. It shares a common memory area.</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ultithreading.JPG"/>
          <p:cNvPicPr>
            <a:picLocks noGrp="1" noChangeAspect="1"/>
          </p:cNvPicPr>
          <p:nvPr>
            <p:ph idx="1"/>
          </p:nvPr>
        </p:nvPicPr>
        <p:blipFill>
          <a:blip r:embed="rId2" cstate="print"/>
          <a:stretch>
            <a:fillRect/>
          </a:stretch>
        </p:blipFill>
        <p:spPr>
          <a:xfrm>
            <a:off x="2133600" y="0"/>
            <a:ext cx="5334000" cy="5189054"/>
          </a:xfrm>
        </p:spPr>
      </p:pic>
      <p:sp>
        <p:nvSpPr>
          <p:cNvPr id="6" name="Title 1"/>
          <p:cNvSpPr>
            <a:spLocks noGrp="1"/>
          </p:cNvSpPr>
          <p:nvPr>
            <p:ph type="title"/>
          </p:nvPr>
        </p:nvSpPr>
        <p:spPr>
          <a:xfrm>
            <a:off x="304800" y="5029200"/>
            <a:ext cx="8382000" cy="1600200"/>
          </a:xfrm>
        </p:spPr>
        <p:txBody>
          <a:bodyPr>
            <a:normAutofit/>
          </a:bodyPr>
          <a:lstStyle/>
          <a:p>
            <a:r>
              <a:rPr lang="en-IN" sz="2400" dirty="0" smtClean="0"/>
              <a:t>As shown in the above figure, thread is executed inside the process. There is context-switching between the threads. There can be multiple processes inside the OS and one process can have multiple threads.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Life cycle of a Thread (Thread States)</a:t>
            </a:r>
            <a:br>
              <a:rPr lang="en-IN" dirty="0" smtClean="0"/>
            </a:b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A thread can be in one of the five states. According to sun, there is only 4 states in </a:t>
            </a:r>
            <a:r>
              <a:rPr lang="en-IN" b="1" dirty="0" smtClean="0"/>
              <a:t>thread life cycle in java</a:t>
            </a:r>
            <a:r>
              <a:rPr lang="en-IN" dirty="0" smtClean="0"/>
              <a:t> new, </a:t>
            </a:r>
            <a:r>
              <a:rPr lang="en-IN" dirty="0" err="1" smtClean="0"/>
              <a:t>runnable</a:t>
            </a:r>
            <a:r>
              <a:rPr lang="en-IN" dirty="0" smtClean="0"/>
              <a:t>, non-</a:t>
            </a:r>
            <a:r>
              <a:rPr lang="en-IN" dirty="0" err="1" smtClean="0"/>
              <a:t>runnable</a:t>
            </a:r>
            <a:r>
              <a:rPr lang="en-IN" dirty="0" smtClean="0"/>
              <a:t> and terminated. There is no running state.</a:t>
            </a:r>
          </a:p>
          <a:p>
            <a:r>
              <a:rPr lang="en-IN" dirty="0" smtClean="0"/>
              <a:t>But for better understanding the threads, we are explaining it in the 5 states.</a:t>
            </a:r>
          </a:p>
          <a:p>
            <a:r>
              <a:rPr lang="en-IN" dirty="0" smtClean="0"/>
              <a:t>The life cycle of the thread in java is controlled by JVM. The java thread states are as follows:</a:t>
            </a:r>
          </a:p>
          <a:p>
            <a:r>
              <a:rPr lang="en-IN" dirty="0" smtClean="0"/>
              <a:t>New</a:t>
            </a:r>
          </a:p>
          <a:p>
            <a:r>
              <a:rPr lang="en-IN" dirty="0" err="1" smtClean="0"/>
              <a:t>Runnable</a:t>
            </a:r>
            <a:endParaRPr lang="en-IN" dirty="0" smtClean="0"/>
          </a:p>
          <a:p>
            <a:r>
              <a:rPr lang="en-IN" dirty="0" smtClean="0"/>
              <a:t>Running</a:t>
            </a:r>
          </a:p>
          <a:p>
            <a:r>
              <a:rPr lang="en-IN" dirty="0" smtClean="0"/>
              <a:t>Non-</a:t>
            </a:r>
            <a:r>
              <a:rPr lang="en-IN" dirty="0" err="1" smtClean="0"/>
              <a:t>Runnable</a:t>
            </a:r>
            <a:r>
              <a:rPr lang="en-IN" dirty="0" smtClean="0"/>
              <a:t> (Blocked)</a:t>
            </a:r>
          </a:p>
          <a:p>
            <a:r>
              <a:rPr lang="en-IN" dirty="0" smtClean="0"/>
              <a:t>Terminated</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924</Words>
  <Application>Microsoft Office PowerPoint</Application>
  <PresentationFormat>On-screen Show (4:3)</PresentationFormat>
  <Paragraphs>158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Multithreading</vt:lpstr>
      <vt:lpstr>Slide 2</vt:lpstr>
      <vt:lpstr>Advantage of Multithreading</vt:lpstr>
      <vt:lpstr>Multitasking </vt:lpstr>
      <vt:lpstr> Process-based Multitasking (Multiprocessing) </vt:lpstr>
      <vt:lpstr> Thread-based Multitasking (Multithreading) </vt:lpstr>
      <vt:lpstr>What is thread in JAVA</vt:lpstr>
      <vt:lpstr>As shown in the above figure, thread is executed inside the process. There is context-switching between the threads. There can be multiple processes inside the OS and one process can have multiple threads.</vt:lpstr>
      <vt:lpstr>Life cycle of a Thread (Thread States) </vt:lpstr>
      <vt:lpstr>Slide 10</vt:lpstr>
      <vt:lpstr>Slide 11</vt:lpstr>
      <vt:lpstr>How to create Thread</vt:lpstr>
      <vt:lpstr>Thread Class</vt:lpstr>
      <vt:lpstr>Commonly used methods of Thread class</vt:lpstr>
      <vt:lpstr>Runnable Interface</vt:lpstr>
      <vt:lpstr>Sleep method in java</vt:lpstr>
      <vt:lpstr>join() method </vt:lpstr>
      <vt:lpstr>Naming a thread</vt:lpstr>
      <vt:lpstr>The currentThread() method </vt:lpstr>
      <vt:lpstr>Priority of a Thread (Thread Priority) </vt:lpstr>
      <vt:lpstr>Synchronization in Java</vt:lpstr>
      <vt:lpstr>Why use Synchronization</vt:lpstr>
      <vt:lpstr>Types of Synchronization</vt:lpstr>
      <vt:lpstr>Thread Synchronization</vt:lpstr>
      <vt:lpstr>Mutual Exclusive</vt:lpstr>
      <vt:lpstr>Concept of Lock in Java </vt:lpstr>
      <vt:lpstr>Inter-thread communication in Java</vt:lpstr>
      <vt:lpstr>wait() method</vt:lpstr>
      <vt:lpstr>notify() method</vt:lpstr>
      <vt:lpstr>notifyAll() method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dc:title>
  <dc:creator>Administrator</dc:creator>
  <cp:lastModifiedBy>USER</cp:lastModifiedBy>
  <cp:revision>9</cp:revision>
  <dcterms:created xsi:type="dcterms:W3CDTF">2006-08-16T00:00:00Z</dcterms:created>
  <dcterms:modified xsi:type="dcterms:W3CDTF">2016-03-18T06:14:04Z</dcterms:modified>
</cp:coreProperties>
</file>