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A5EE-C14A-4619-BDF3-BA22758FFE94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6C15-A5FF-408C-9E41-417C19F556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wt/awt_keyadapter.htm" TargetMode="External"/><Relationship Id="rId2" Type="http://schemas.openxmlformats.org/officeDocument/2006/relationships/hyperlink" Target="http://www.tutorialspoint.com/awt/awt_focusadapt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awt/awt_windowadapter.htm" TargetMode="External"/><Relationship Id="rId5" Type="http://schemas.openxmlformats.org/officeDocument/2006/relationships/hyperlink" Target="http://www.tutorialspoint.com/awt/awt_mousemotionadapter.htm" TargetMode="External"/><Relationship Id="rId4" Type="http://schemas.openxmlformats.org/officeDocument/2006/relationships/hyperlink" Target="http://www.tutorialspoint.com/awt/awt_mouseadapter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wt/awt_component_listener.htm" TargetMode="External"/><Relationship Id="rId7" Type="http://schemas.openxmlformats.org/officeDocument/2006/relationships/hyperlink" Target="http://www.tutorialspoint.com/awt/awt_text_listener.htm" TargetMode="External"/><Relationship Id="rId2" Type="http://schemas.openxmlformats.org/officeDocument/2006/relationships/hyperlink" Target="http://www.tutorialspoint.com/awt/awt_action_listen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awt/awt_mouse_listener.htm" TargetMode="External"/><Relationship Id="rId5" Type="http://schemas.openxmlformats.org/officeDocument/2006/relationships/hyperlink" Target="http://www.tutorialspoint.com/awt/awt_key_listener.htm" TargetMode="External"/><Relationship Id="rId4" Type="http://schemas.openxmlformats.org/officeDocument/2006/relationships/hyperlink" Target="http://www.tutorialspoint.com/awt/awt_item_listener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Java AWT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(Abstract Windowing Toolkit)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7  </a:t>
            </a:r>
            <a:r>
              <a:rPr lang="en-IN" dirty="0" err="1" smtClean="0"/>
              <a:t>WindowListener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This interface is used for receiving the window events.</a:t>
            </a:r>
          </a:p>
          <a:p>
            <a:pPr>
              <a:buNone/>
            </a:pPr>
            <a:r>
              <a:rPr lang="en-IN" dirty="0" smtClean="0"/>
              <a:t>8  </a:t>
            </a:r>
            <a:r>
              <a:rPr lang="en-IN" dirty="0" err="1" smtClean="0"/>
              <a:t>AdjustmentListener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This interface is used for receiving the </a:t>
            </a:r>
            <a:r>
              <a:rPr lang="en-IN" dirty="0" err="1" smtClean="0"/>
              <a:t>adjusmtent</a:t>
            </a:r>
            <a:r>
              <a:rPr lang="en-IN" dirty="0" smtClean="0"/>
              <a:t> events.</a:t>
            </a:r>
          </a:p>
          <a:p>
            <a:pPr>
              <a:buNone/>
            </a:pPr>
            <a:r>
              <a:rPr lang="en-IN" dirty="0" smtClean="0"/>
              <a:t>9  </a:t>
            </a:r>
            <a:r>
              <a:rPr lang="en-IN" dirty="0" err="1" smtClean="0"/>
              <a:t>ContainerListener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This interface is used for receiving the container events.</a:t>
            </a:r>
          </a:p>
          <a:p>
            <a:pPr>
              <a:buNone/>
            </a:pPr>
            <a:r>
              <a:rPr lang="en-IN" dirty="0" smtClean="0"/>
              <a:t>10 </a:t>
            </a:r>
            <a:r>
              <a:rPr lang="en-IN" dirty="0" err="1" smtClean="0"/>
              <a:t>MouseMotionListener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This interface is used for receiving the mouse motion events.</a:t>
            </a:r>
          </a:p>
          <a:p>
            <a:pPr>
              <a:buNone/>
            </a:pPr>
            <a:r>
              <a:rPr lang="en-IN" dirty="0" smtClean="0"/>
              <a:t>11 </a:t>
            </a:r>
            <a:r>
              <a:rPr lang="en-IN" dirty="0" err="1" smtClean="0"/>
              <a:t>FocusListener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This interface is used for receiving the focus events.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ActionListener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class which processes the </a:t>
            </a:r>
            <a:r>
              <a:rPr lang="en-IN" dirty="0" err="1" smtClean="0"/>
              <a:t>ActionEvent</a:t>
            </a:r>
            <a:r>
              <a:rPr lang="en-IN" dirty="0" smtClean="0"/>
              <a:t> should implement this </a:t>
            </a:r>
            <a:r>
              <a:rPr lang="en-IN" dirty="0" err="1" smtClean="0"/>
              <a:t>interface.The</a:t>
            </a:r>
            <a:r>
              <a:rPr lang="en-IN" dirty="0" smtClean="0"/>
              <a:t> object of that class must be registered with a component. The object can be registered using the </a:t>
            </a:r>
            <a:r>
              <a:rPr lang="en-IN" dirty="0" err="1" smtClean="0"/>
              <a:t>addActionListener</a:t>
            </a:r>
            <a:r>
              <a:rPr lang="en-IN" dirty="0" smtClean="0"/>
              <a:t>() method. When the action event occurs, that object's </a:t>
            </a:r>
            <a:r>
              <a:rPr lang="en-IN" dirty="0" err="1" smtClean="0"/>
              <a:t>actionPerformed</a:t>
            </a:r>
            <a:r>
              <a:rPr lang="en-IN" dirty="0" smtClean="0"/>
              <a:t> method is invoked.</a:t>
            </a:r>
          </a:p>
          <a:p>
            <a:pPr>
              <a:buNone/>
            </a:pPr>
            <a:r>
              <a:rPr lang="en-IN" dirty="0" smtClean="0"/>
              <a:t>Interface methods</a:t>
            </a:r>
          </a:p>
          <a:p>
            <a:pPr fontAlgn="t">
              <a:buNone/>
            </a:pPr>
            <a:r>
              <a:rPr lang="en-IN" b="1" dirty="0" smtClean="0"/>
              <a:t>	void </a:t>
            </a:r>
            <a:r>
              <a:rPr lang="en-IN" b="1" dirty="0" err="1" smtClean="0"/>
              <a:t>actionPerformed</a:t>
            </a:r>
            <a:r>
              <a:rPr lang="en-IN" b="1" dirty="0" smtClean="0"/>
              <a:t>(</a:t>
            </a:r>
            <a:r>
              <a:rPr lang="en-IN" b="1" dirty="0" err="1" smtClean="0"/>
              <a:t>ActionEvent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	Invoked when an action occurs.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WindowListener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class which processes the </a:t>
            </a:r>
            <a:r>
              <a:rPr lang="en-IN" dirty="0" err="1" smtClean="0"/>
              <a:t>WindowEvent</a:t>
            </a:r>
            <a:r>
              <a:rPr lang="en-IN" dirty="0" smtClean="0"/>
              <a:t> should implement this </a:t>
            </a:r>
            <a:r>
              <a:rPr lang="en-IN" dirty="0" err="1" smtClean="0"/>
              <a:t>interface.The</a:t>
            </a:r>
            <a:r>
              <a:rPr lang="en-IN" dirty="0" smtClean="0"/>
              <a:t> object of that class must be registered with a component. The object can be registered using the </a:t>
            </a:r>
            <a:r>
              <a:rPr lang="en-IN" dirty="0" err="1" smtClean="0"/>
              <a:t>addWindowListener</a:t>
            </a:r>
            <a:r>
              <a:rPr lang="en-IN" dirty="0" smtClean="0"/>
              <a:t>() method.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windowActivated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the Window is set to be the active Window.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windowClosed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window has been closed as the result of calling dispose on the window.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windowClosing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the user attempts to close the window from the window's system menu.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windowDeactivated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Window is no longer the active Window.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windowDeiconified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window is changed from a minimized to a normal state.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windowIconified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window is changed from a normal to a minimized state.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windowOpened</a:t>
            </a:r>
            <a:r>
              <a:rPr lang="en-IN" b="1" dirty="0" smtClean="0"/>
              <a:t>(</a:t>
            </a:r>
            <a:r>
              <a:rPr lang="en-IN" b="1" dirty="0" err="1" smtClean="0"/>
              <a:t>WindowEvent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the first time a window is made visible.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The class which processes the </a:t>
            </a:r>
            <a:r>
              <a:rPr lang="en-IN" dirty="0" err="1" smtClean="0"/>
              <a:t>MouseEvent</a:t>
            </a:r>
            <a:r>
              <a:rPr lang="en-IN" dirty="0" smtClean="0"/>
              <a:t> should implement this </a:t>
            </a:r>
            <a:r>
              <a:rPr lang="en-IN" dirty="0" err="1" smtClean="0"/>
              <a:t>interface.The</a:t>
            </a:r>
            <a:r>
              <a:rPr lang="en-IN" dirty="0" smtClean="0"/>
              <a:t> object of that class must be registered with a component. The object can be registered using the </a:t>
            </a:r>
            <a:r>
              <a:rPr lang="en-IN" dirty="0" err="1" smtClean="0"/>
              <a:t>addMouseListener</a:t>
            </a:r>
            <a:r>
              <a:rPr lang="en-IN" dirty="0" smtClean="0"/>
              <a:t>() method.</a:t>
            </a:r>
          </a:p>
          <a:p>
            <a:endParaRPr lang="en-IN" dirty="0" smtClean="0"/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mouseClicked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the mouse button has been clicked (pressed and released) on a component.</a:t>
            </a:r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mouseEntered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the mouse enters a component.</a:t>
            </a:r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mouseExited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the mouse exits a component.</a:t>
            </a:r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mousePressed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a mouse button has been pressed on a component.</a:t>
            </a:r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mouseReleased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a mouse button has been released on a component.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MouseMotionListener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interface </a:t>
            </a:r>
            <a:r>
              <a:rPr lang="en-IN" b="1" dirty="0" err="1" smtClean="0"/>
              <a:t>MouseMotionListener</a:t>
            </a:r>
            <a:r>
              <a:rPr lang="en-IN" dirty="0" smtClean="0"/>
              <a:t> is used for receiving mouse motion events on a component. The class that process mouse motion events needs to implements this interface.</a:t>
            </a:r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mouseDragged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a mouse button is pressed on a component and then dragged.</a:t>
            </a:r>
          </a:p>
          <a:p>
            <a:pPr fontAlgn="t"/>
            <a:r>
              <a:rPr lang="en-IN" b="1" dirty="0" smtClean="0"/>
              <a:t>void </a:t>
            </a:r>
            <a:r>
              <a:rPr lang="en-IN" b="1" dirty="0" err="1" smtClean="0"/>
              <a:t>mouseMoved</a:t>
            </a:r>
            <a:r>
              <a:rPr lang="en-IN" b="1" dirty="0" smtClean="0"/>
              <a:t>(</a:t>
            </a:r>
            <a:r>
              <a:rPr lang="en-IN" b="1" dirty="0" err="1" smtClean="0"/>
              <a:t>MouseEvent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the mouse cursor has been moved onto a component but no buttons have been pushed.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ItemListener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class which processes the </a:t>
            </a:r>
            <a:r>
              <a:rPr lang="en-IN" dirty="0" err="1" smtClean="0"/>
              <a:t>ItemEvent</a:t>
            </a:r>
            <a:r>
              <a:rPr lang="en-IN" dirty="0" smtClean="0"/>
              <a:t> should implement this interface. The object of that class must be registered with a component. The object can be registered using the </a:t>
            </a:r>
            <a:r>
              <a:rPr lang="en-IN" dirty="0" err="1" smtClean="0"/>
              <a:t>addItemListener</a:t>
            </a:r>
            <a:r>
              <a:rPr lang="en-IN" dirty="0" smtClean="0"/>
              <a:t>() method. When the action event occurs, that object's </a:t>
            </a:r>
            <a:r>
              <a:rPr lang="en-IN" dirty="0" err="1" smtClean="0"/>
              <a:t>itemStateChanged</a:t>
            </a:r>
            <a:r>
              <a:rPr lang="en-IN" dirty="0" smtClean="0"/>
              <a:t> method is invoked.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itemStateChanged</a:t>
            </a:r>
            <a:r>
              <a:rPr lang="en-IN" b="1" dirty="0" smtClean="0"/>
              <a:t>(</a:t>
            </a:r>
            <a:r>
              <a:rPr lang="en-IN" b="1" dirty="0" err="1" smtClean="0"/>
              <a:t>ItemEvent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/>
            <a:r>
              <a:rPr lang="en-IN" dirty="0" smtClean="0"/>
              <a:t>Invoked when an item has been selected or deselected by the user.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KeyListener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class which processes the </a:t>
            </a:r>
            <a:r>
              <a:rPr lang="en-IN" dirty="0" err="1" smtClean="0"/>
              <a:t>KeyEvent</a:t>
            </a:r>
            <a:r>
              <a:rPr lang="en-IN" dirty="0" smtClean="0"/>
              <a:t> should implement this </a:t>
            </a:r>
            <a:r>
              <a:rPr lang="en-IN" dirty="0" err="1" smtClean="0"/>
              <a:t>interface.The</a:t>
            </a:r>
            <a:r>
              <a:rPr lang="en-IN" dirty="0" smtClean="0"/>
              <a:t> object of that class must be registered with a component. The object can be registered using the </a:t>
            </a:r>
            <a:r>
              <a:rPr lang="en-IN" dirty="0" err="1" smtClean="0"/>
              <a:t>addKeyListener</a:t>
            </a:r>
            <a:r>
              <a:rPr lang="en-IN" dirty="0" smtClean="0"/>
              <a:t>() method.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keyPressed</a:t>
            </a:r>
            <a:r>
              <a:rPr lang="en-IN" b="1" dirty="0" smtClean="0"/>
              <a:t>(</a:t>
            </a:r>
            <a:r>
              <a:rPr lang="en-IN" b="1" dirty="0" err="1" smtClean="0"/>
              <a:t>KeyEvent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key has been pressed.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keyReleased</a:t>
            </a:r>
            <a:r>
              <a:rPr lang="en-IN" b="1" dirty="0" smtClean="0"/>
              <a:t>(</a:t>
            </a:r>
            <a:r>
              <a:rPr lang="en-IN" b="1" dirty="0" err="1" smtClean="0"/>
              <a:t>KeyEvent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key has been released.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keyTyped</a:t>
            </a:r>
            <a:r>
              <a:rPr lang="en-IN" b="1" dirty="0" smtClean="0"/>
              <a:t>(</a:t>
            </a:r>
            <a:r>
              <a:rPr lang="en-IN" b="1" dirty="0" err="1" smtClean="0"/>
              <a:t>KeyEvent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when a key has been typed.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FocusListener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interface </a:t>
            </a:r>
            <a:r>
              <a:rPr lang="en-IN" b="1" dirty="0" err="1" smtClean="0"/>
              <a:t>FocusListener</a:t>
            </a:r>
            <a:r>
              <a:rPr lang="en-IN" dirty="0" smtClean="0"/>
              <a:t> is used for receiving keyboard focus events. The class that process focus events needs to implements this interface</a:t>
            </a:r>
            <a:r>
              <a:rPr lang="en-IN" dirty="0" smtClean="0"/>
              <a:t>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focusGained</a:t>
            </a:r>
            <a:r>
              <a:rPr lang="en-IN" b="1" dirty="0" smtClean="0"/>
              <a:t>(</a:t>
            </a:r>
            <a:r>
              <a:rPr lang="en-IN" b="1" dirty="0" err="1" smtClean="0"/>
              <a:t>FocusEvent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</a:t>
            </a:r>
            <a:r>
              <a:rPr lang="en-IN" dirty="0" smtClean="0"/>
              <a:t>when a component gains the keyboard focus.</a:t>
            </a:r>
          </a:p>
          <a:p>
            <a:pPr fontAlgn="t">
              <a:buNone/>
            </a:pPr>
            <a:r>
              <a:rPr lang="en-IN" b="1" dirty="0" smtClean="0"/>
              <a:t>void </a:t>
            </a:r>
            <a:r>
              <a:rPr lang="en-IN" b="1" dirty="0" err="1" smtClean="0"/>
              <a:t>focusLost</a:t>
            </a:r>
            <a:r>
              <a:rPr lang="en-IN" b="1" dirty="0" smtClean="0"/>
              <a:t>(</a:t>
            </a:r>
            <a:r>
              <a:rPr lang="en-IN" b="1" dirty="0" err="1" smtClean="0"/>
              <a:t>FocusEvent</a:t>
            </a:r>
            <a:r>
              <a:rPr lang="en-IN" b="1" dirty="0" smtClean="0"/>
              <a:t> e)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Invoked </a:t>
            </a:r>
            <a:r>
              <a:rPr lang="en-IN" dirty="0" smtClean="0"/>
              <a:t>when a component loses the keyboard focus.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Java AWT</a:t>
            </a:r>
            <a:r>
              <a:rPr lang="en-IN" dirty="0"/>
              <a:t> (Abstract Windowing Toolkit) is </a:t>
            </a:r>
            <a:r>
              <a:rPr lang="en-IN" i="1" dirty="0"/>
              <a:t>an API to develop GUI or window-based application in java</a:t>
            </a:r>
            <a:r>
              <a:rPr lang="en-IN" dirty="0"/>
              <a:t>.</a:t>
            </a:r>
          </a:p>
          <a:p>
            <a:r>
              <a:rPr lang="en-IN" dirty="0"/>
              <a:t>Java AWT components are platform-dependent i.e. components are displayed according to the view of operating system. AWT is heavyweight i.e. its components uses the resources of system.</a:t>
            </a:r>
          </a:p>
          <a:p>
            <a:r>
              <a:rPr lang="en-IN" dirty="0"/>
              <a:t>The java.awt package provides classes for AWT </a:t>
            </a:r>
            <a:r>
              <a:rPr lang="en-IN" dirty="0" err="1"/>
              <a:t>api</a:t>
            </a:r>
            <a:r>
              <a:rPr lang="en-IN" dirty="0"/>
              <a:t> such as </a:t>
            </a:r>
            <a:r>
              <a:rPr lang="en-IN" dirty="0" err="1"/>
              <a:t>TextField</a:t>
            </a:r>
            <a:r>
              <a:rPr lang="en-IN" dirty="0"/>
              <a:t>, Label, </a:t>
            </a:r>
            <a:r>
              <a:rPr lang="en-IN" dirty="0" err="1"/>
              <a:t>TextArea</a:t>
            </a:r>
            <a:r>
              <a:rPr lang="en-IN" dirty="0"/>
              <a:t>, </a:t>
            </a:r>
            <a:r>
              <a:rPr lang="en-IN" dirty="0" err="1"/>
              <a:t>RadioButton</a:t>
            </a:r>
            <a:r>
              <a:rPr lang="en-IN" dirty="0"/>
              <a:t>, </a:t>
            </a:r>
            <a:r>
              <a:rPr lang="en-IN" dirty="0" err="1"/>
              <a:t>CheckBox</a:t>
            </a:r>
            <a:r>
              <a:rPr lang="en-IN" dirty="0"/>
              <a:t>, Choice, List etc.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Adapters are abstract classes for receiving various events. The methods in these classes are empty. These classes exists as convenience for creating listener objects.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>
              <a:buNone/>
            </a:pPr>
            <a:r>
              <a:rPr lang="en-IN" b="1" dirty="0" err="1" smtClean="0">
                <a:hlinkClick r:id="rId2"/>
              </a:rPr>
              <a:t>FocusAdapter</a:t>
            </a:r>
            <a:endParaRPr lang="en-IN" dirty="0" smtClean="0"/>
          </a:p>
          <a:p>
            <a:pPr fontAlgn="t"/>
            <a:r>
              <a:rPr lang="en-IN" dirty="0" smtClean="0"/>
              <a:t>An abstract adapter class for receiving focus events.</a:t>
            </a:r>
          </a:p>
          <a:p>
            <a:pPr fontAlgn="t">
              <a:buNone/>
            </a:pPr>
            <a:r>
              <a:rPr lang="en-IN" b="1" dirty="0" err="1" smtClean="0">
                <a:hlinkClick r:id="rId3"/>
              </a:rPr>
              <a:t>KeyAdapter</a:t>
            </a:r>
            <a:endParaRPr lang="en-IN" dirty="0" smtClean="0"/>
          </a:p>
          <a:p>
            <a:pPr fontAlgn="t"/>
            <a:r>
              <a:rPr lang="en-IN" dirty="0" smtClean="0"/>
              <a:t>An abstract adapter class for receiving key events.</a:t>
            </a:r>
          </a:p>
          <a:p>
            <a:pPr fontAlgn="t">
              <a:buNone/>
            </a:pPr>
            <a:r>
              <a:rPr lang="en-IN" b="1" dirty="0" err="1" smtClean="0">
                <a:hlinkClick r:id="rId4"/>
              </a:rPr>
              <a:t>MouseAdapter</a:t>
            </a:r>
            <a:endParaRPr lang="en-IN" dirty="0" smtClean="0"/>
          </a:p>
          <a:p>
            <a:pPr fontAlgn="t"/>
            <a:r>
              <a:rPr lang="en-IN" dirty="0" smtClean="0"/>
              <a:t>An abstract adapter class for receiving mouse events.</a:t>
            </a:r>
          </a:p>
          <a:p>
            <a:pPr fontAlgn="t">
              <a:buNone/>
            </a:pPr>
            <a:r>
              <a:rPr lang="en-IN" b="1" dirty="0" err="1" smtClean="0">
                <a:hlinkClick r:id="rId5"/>
              </a:rPr>
              <a:t>MouseMotionAdapter</a:t>
            </a:r>
            <a:endParaRPr lang="en-IN" dirty="0" smtClean="0"/>
          </a:p>
          <a:p>
            <a:pPr fontAlgn="t"/>
            <a:r>
              <a:rPr lang="en-IN" dirty="0" smtClean="0"/>
              <a:t>An abstract adapter class for receiving mouse motion events.</a:t>
            </a:r>
          </a:p>
          <a:p>
            <a:pPr fontAlgn="t">
              <a:buNone/>
            </a:pPr>
            <a:r>
              <a:rPr lang="en-IN" b="1" dirty="0" err="1" smtClean="0">
                <a:hlinkClick r:id="rId6"/>
              </a:rPr>
              <a:t>WindowAdapter</a:t>
            </a:r>
            <a:endParaRPr lang="en-IN" dirty="0" smtClean="0"/>
          </a:p>
          <a:p>
            <a:pPr fontAlgn="t"/>
            <a:r>
              <a:rPr lang="en-IN" dirty="0" smtClean="0"/>
              <a:t>An abstract adapter class for receiving window events.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Java </a:t>
            </a:r>
            <a:r>
              <a:rPr lang="en-IN" dirty="0"/>
              <a:t>AWT Hierarchy</a:t>
            </a:r>
            <a:br>
              <a:rPr lang="en-IN" dirty="0"/>
            </a:br>
            <a:r>
              <a:rPr lang="en-IN" sz="3600" dirty="0"/>
              <a:t>The hierarchy of Java AWT classes are given </a:t>
            </a:r>
            <a:r>
              <a:rPr lang="en-IN" sz="3600" dirty="0" smtClean="0"/>
              <a:t>below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awthierarch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2060848"/>
            <a:ext cx="38072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Container</a:t>
            </a:r>
          </a:p>
          <a:p>
            <a:r>
              <a:rPr lang="en-IN" dirty="0"/>
              <a:t>The Container is a component in AWT that can contain another components like buttons, </a:t>
            </a:r>
            <a:r>
              <a:rPr lang="en-IN" dirty="0" err="1"/>
              <a:t>textfields</a:t>
            </a:r>
            <a:r>
              <a:rPr lang="en-IN" dirty="0"/>
              <a:t>, labels etc. The classes that extends Container class are known as container such as Frame, Dialog and Panel.</a:t>
            </a:r>
          </a:p>
          <a:p>
            <a:pPr>
              <a:buNone/>
            </a:pPr>
            <a:r>
              <a:rPr lang="en-IN" b="1" dirty="0"/>
              <a:t>Window</a:t>
            </a:r>
          </a:p>
          <a:p>
            <a:r>
              <a:rPr lang="en-IN" dirty="0"/>
              <a:t>The window is the container that have no borders and menu bars. You must use frame, dialog or another window for creating a window.</a:t>
            </a:r>
          </a:p>
          <a:p>
            <a:pPr>
              <a:buNone/>
            </a:pPr>
            <a:r>
              <a:rPr lang="en-IN" b="1" dirty="0"/>
              <a:t>Panel</a:t>
            </a:r>
          </a:p>
          <a:p>
            <a:r>
              <a:rPr lang="en-IN" dirty="0"/>
              <a:t>The Panel is the container that doesn't contain title bar and menu bars. It can have other components like button, </a:t>
            </a:r>
            <a:r>
              <a:rPr lang="en-IN" dirty="0" err="1"/>
              <a:t>textfield</a:t>
            </a:r>
            <a:r>
              <a:rPr lang="en-IN" dirty="0"/>
              <a:t> etc.</a:t>
            </a:r>
          </a:p>
          <a:p>
            <a:pPr>
              <a:buNone/>
            </a:pPr>
            <a:r>
              <a:rPr lang="en-IN" b="1" dirty="0"/>
              <a:t>Frame</a:t>
            </a:r>
          </a:p>
          <a:p>
            <a:r>
              <a:rPr lang="en-IN" dirty="0"/>
              <a:t>The Frame is the container that contain title bar and can have menu bars. It can have other components like button, </a:t>
            </a:r>
            <a:r>
              <a:rPr lang="en-IN" dirty="0" err="1"/>
              <a:t>textfield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usefulmeth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217" y="1340768"/>
            <a:ext cx="8849783" cy="3312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Event and Listener</a:t>
            </a:r>
            <a:br>
              <a:rPr lang="en-IN" dirty="0" smtClean="0"/>
            </a:br>
            <a:r>
              <a:rPr lang="en-IN" dirty="0" smtClean="0"/>
              <a:t> (Java Event Handling)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Changing </a:t>
            </a:r>
            <a:r>
              <a:rPr lang="en-IN" dirty="0"/>
              <a:t>the state of an object is known as an event. For example, click on button, dragging mouse etc. The </a:t>
            </a:r>
            <a:r>
              <a:rPr lang="en-IN" dirty="0" err="1"/>
              <a:t>java.awt.event</a:t>
            </a:r>
            <a:r>
              <a:rPr lang="en-IN" dirty="0"/>
              <a:t> package provides many event classes and Listener interfaces for event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v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0486" y="908720"/>
            <a:ext cx="8683514" cy="48130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Steps to perform Event Handling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Following </a:t>
            </a:r>
            <a:r>
              <a:rPr lang="en-IN" dirty="0"/>
              <a:t>steps are required to perform event handling:</a:t>
            </a:r>
          </a:p>
          <a:p>
            <a:pPr>
              <a:buNone/>
            </a:pPr>
            <a:r>
              <a:rPr lang="en-IN" dirty="0" smtClean="0"/>
              <a:t>1) Implement </a:t>
            </a:r>
            <a:r>
              <a:rPr lang="en-IN" dirty="0"/>
              <a:t>the Listener interface and overrides its methods</a:t>
            </a:r>
          </a:p>
          <a:p>
            <a:pPr>
              <a:buNone/>
            </a:pPr>
            <a:r>
              <a:rPr lang="en-IN" dirty="0" smtClean="0"/>
              <a:t>2) Register </a:t>
            </a:r>
            <a:r>
              <a:rPr lang="en-IN" dirty="0"/>
              <a:t>the component with the Listener</a:t>
            </a:r>
          </a:p>
          <a:p>
            <a:pPr>
              <a:buNone/>
            </a:pPr>
            <a:r>
              <a:rPr lang="en-IN" smtClean="0"/>
              <a:t>	For </a:t>
            </a:r>
            <a:r>
              <a:rPr lang="en-IN" dirty="0"/>
              <a:t>registering the component with the Listener, many classes provide </a:t>
            </a:r>
            <a:r>
              <a:rPr lang="en-IN"/>
              <a:t>the </a:t>
            </a:r>
            <a:r>
              <a:rPr lang="en-IN" smtClean="0"/>
              <a:t>registration methods</a:t>
            </a:r>
            <a:r>
              <a:rPr lang="en-IN" dirty="0"/>
              <a:t>. For example:</a:t>
            </a:r>
          </a:p>
          <a:p>
            <a:r>
              <a:rPr lang="en-IN" b="1" dirty="0"/>
              <a:t>Button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addActionListener</a:t>
            </a:r>
            <a:r>
              <a:rPr lang="en-IN" dirty="0"/>
              <a:t>(</a:t>
            </a:r>
            <a:r>
              <a:rPr lang="en-IN" dirty="0" err="1"/>
              <a:t>ActionListener</a:t>
            </a:r>
            <a:r>
              <a:rPr lang="en-IN" dirty="0"/>
              <a:t> a){}</a:t>
            </a:r>
          </a:p>
          <a:p>
            <a:r>
              <a:rPr lang="en-IN" b="1" dirty="0" err="1"/>
              <a:t>MenuItem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addActionListener</a:t>
            </a:r>
            <a:r>
              <a:rPr lang="en-IN" dirty="0"/>
              <a:t>(</a:t>
            </a:r>
            <a:r>
              <a:rPr lang="en-IN" dirty="0" err="1"/>
              <a:t>ActionListener</a:t>
            </a:r>
            <a:r>
              <a:rPr lang="en-IN" dirty="0"/>
              <a:t> a){}</a:t>
            </a:r>
          </a:p>
          <a:p>
            <a:r>
              <a:rPr lang="en-IN" b="1" dirty="0" err="1"/>
              <a:t>TextField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addActionListener</a:t>
            </a:r>
            <a:r>
              <a:rPr lang="en-IN" dirty="0"/>
              <a:t>(</a:t>
            </a:r>
            <a:r>
              <a:rPr lang="en-IN" dirty="0" err="1"/>
              <a:t>ActionListener</a:t>
            </a:r>
            <a:r>
              <a:rPr lang="en-IN" dirty="0"/>
              <a:t> a){}</a:t>
            </a:r>
          </a:p>
          <a:p>
            <a:pPr lvl="1"/>
            <a:r>
              <a:rPr lang="en-IN" dirty="0"/>
              <a:t>public void </a:t>
            </a:r>
            <a:r>
              <a:rPr lang="en-IN" dirty="0" err="1"/>
              <a:t>addTextListener</a:t>
            </a:r>
            <a:r>
              <a:rPr lang="en-IN" dirty="0"/>
              <a:t>(</a:t>
            </a:r>
            <a:r>
              <a:rPr lang="en-IN" dirty="0" err="1"/>
              <a:t>TextListener</a:t>
            </a:r>
            <a:r>
              <a:rPr lang="en-IN" dirty="0"/>
              <a:t> a){}</a:t>
            </a:r>
          </a:p>
          <a:p>
            <a:r>
              <a:rPr lang="en-IN" b="1" dirty="0" err="1"/>
              <a:t>TextArea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addTextListener</a:t>
            </a:r>
            <a:r>
              <a:rPr lang="en-IN" dirty="0"/>
              <a:t>(</a:t>
            </a:r>
            <a:r>
              <a:rPr lang="en-IN" dirty="0" err="1"/>
              <a:t>TextListener</a:t>
            </a:r>
            <a:r>
              <a:rPr lang="en-IN" dirty="0"/>
              <a:t> a){}</a:t>
            </a:r>
          </a:p>
          <a:p>
            <a:r>
              <a:rPr lang="en-IN" b="1" dirty="0"/>
              <a:t>Checkbox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addItemListener</a:t>
            </a:r>
            <a:r>
              <a:rPr lang="en-IN" dirty="0"/>
              <a:t>(</a:t>
            </a:r>
            <a:r>
              <a:rPr lang="en-IN" dirty="0" err="1"/>
              <a:t>ItemListener</a:t>
            </a:r>
            <a:r>
              <a:rPr lang="en-IN" dirty="0"/>
              <a:t> a){}</a:t>
            </a:r>
          </a:p>
          <a:p>
            <a:r>
              <a:rPr lang="en-IN" b="1" dirty="0"/>
              <a:t>Choice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addItemListener</a:t>
            </a:r>
            <a:r>
              <a:rPr lang="en-IN" dirty="0"/>
              <a:t>(</a:t>
            </a:r>
            <a:r>
              <a:rPr lang="en-IN" dirty="0" err="1"/>
              <a:t>ItemListener</a:t>
            </a:r>
            <a:r>
              <a:rPr lang="en-IN" dirty="0"/>
              <a:t> a){}</a:t>
            </a:r>
          </a:p>
          <a:p>
            <a:r>
              <a:rPr lang="en-IN" b="1" dirty="0"/>
              <a:t>List</a:t>
            </a:r>
            <a:endParaRPr lang="en-IN" dirty="0"/>
          </a:p>
          <a:p>
            <a:pPr lvl="1"/>
            <a:r>
              <a:rPr lang="en-IN" dirty="0"/>
              <a:t>public void </a:t>
            </a:r>
            <a:r>
              <a:rPr lang="en-IN" dirty="0" err="1"/>
              <a:t>addActionListener</a:t>
            </a:r>
            <a:r>
              <a:rPr lang="en-IN" dirty="0"/>
              <a:t>(</a:t>
            </a:r>
            <a:r>
              <a:rPr lang="en-IN" dirty="0" err="1"/>
              <a:t>ActionListener</a:t>
            </a:r>
            <a:r>
              <a:rPr lang="en-IN" dirty="0"/>
              <a:t> a){}</a:t>
            </a:r>
          </a:p>
          <a:p>
            <a:pPr lvl="1"/>
            <a:r>
              <a:rPr lang="en-IN" dirty="0"/>
              <a:t>public void </a:t>
            </a:r>
            <a:r>
              <a:rPr lang="en-IN" dirty="0" err="1"/>
              <a:t>addItemListener</a:t>
            </a:r>
            <a:r>
              <a:rPr lang="en-IN" dirty="0"/>
              <a:t>(</a:t>
            </a:r>
            <a:r>
              <a:rPr lang="en-IN" dirty="0" err="1"/>
              <a:t>ItemListener</a:t>
            </a:r>
            <a:r>
              <a:rPr lang="en-IN" dirty="0"/>
              <a:t> a){}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AWT Event 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AWT Event Listener Interfaces:</a:t>
            </a:r>
          </a:p>
          <a:p>
            <a:pPr>
              <a:buNone/>
            </a:pPr>
            <a:r>
              <a:rPr lang="en-IN" dirty="0" smtClean="0"/>
              <a:t>Following is the list of commonly used event listeners.</a:t>
            </a:r>
          </a:p>
          <a:p>
            <a:pPr fontAlgn="t">
              <a:buNone/>
            </a:pPr>
            <a:r>
              <a:rPr lang="en-IN" dirty="0" smtClean="0"/>
              <a:t>1 </a:t>
            </a:r>
            <a:r>
              <a:rPr lang="en-IN" b="1" dirty="0" err="1" smtClean="0">
                <a:hlinkClick r:id="rId2"/>
              </a:rPr>
              <a:t>ActionListener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This interface is used for receiving the action events.</a:t>
            </a:r>
          </a:p>
          <a:p>
            <a:pPr fontAlgn="t">
              <a:buNone/>
            </a:pPr>
            <a:r>
              <a:rPr lang="en-IN" dirty="0" smtClean="0"/>
              <a:t>2 </a:t>
            </a:r>
            <a:r>
              <a:rPr lang="en-IN" b="1" dirty="0" err="1" smtClean="0">
                <a:hlinkClick r:id="rId3"/>
              </a:rPr>
              <a:t>ComponentListener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This interface is used for receiving the component events.</a:t>
            </a:r>
          </a:p>
          <a:p>
            <a:pPr fontAlgn="t">
              <a:buNone/>
            </a:pPr>
            <a:r>
              <a:rPr lang="en-IN" dirty="0" smtClean="0"/>
              <a:t>3 </a:t>
            </a:r>
            <a:r>
              <a:rPr lang="en-IN" b="1" dirty="0" err="1" smtClean="0">
                <a:hlinkClick r:id="rId4"/>
              </a:rPr>
              <a:t>ItemListener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This interface is used for receiving the item events.</a:t>
            </a:r>
          </a:p>
          <a:p>
            <a:pPr fontAlgn="t">
              <a:buNone/>
            </a:pPr>
            <a:r>
              <a:rPr lang="en-IN" dirty="0" smtClean="0"/>
              <a:t>4 </a:t>
            </a:r>
            <a:r>
              <a:rPr lang="en-IN" b="1" dirty="0" err="1" smtClean="0">
                <a:hlinkClick r:id="rId5"/>
              </a:rPr>
              <a:t>KeyListener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This interface is used for receiving the key events.</a:t>
            </a:r>
          </a:p>
          <a:p>
            <a:pPr fontAlgn="t">
              <a:buNone/>
            </a:pPr>
            <a:r>
              <a:rPr lang="en-IN" dirty="0" smtClean="0"/>
              <a:t>5 </a:t>
            </a:r>
            <a:r>
              <a:rPr lang="en-IN" b="1" dirty="0" err="1" smtClean="0">
                <a:hlinkClick r:id="rId6"/>
              </a:rPr>
              <a:t>MouseListener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This interface is used for receiving the mouse events.</a:t>
            </a:r>
          </a:p>
          <a:p>
            <a:pPr fontAlgn="t">
              <a:buNone/>
            </a:pPr>
            <a:r>
              <a:rPr lang="en-IN" dirty="0" smtClean="0"/>
              <a:t>6 </a:t>
            </a:r>
            <a:r>
              <a:rPr lang="en-IN" b="1" dirty="0" err="1" smtClean="0">
                <a:hlinkClick r:id="rId7"/>
              </a:rPr>
              <a:t>TextListener</a:t>
            </a:r>
            <a:endParaRPr lang="en-IN" dirty="0" smtClean="0"/>
          </a:p>
          <a:p>
            <a:pPr fontAlgn="t">
              <a:buNone/>
            </a:pPr>
            <a:r>
              <a:rPr lang="en-IN" dirty="0" smtClean="0"/>
              <a:t>	This interface is used for receiving the text events.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603</Words>
  <Application>Microsoft Office PowerPoint</Application>
  <PresentationFormat>On-screen Show (4:3)</PresentationFormat>
  <Paragraphs>133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 AWT  (Abstract Windowing Toolkit)</vt:lpstr>
      <vt:lpstr>Slide 2</vt:lpstr>
      <vt:lpstr>  Java AWT Hierarchy The hierarchy of Java AWT classes are given below </vt:lpstr>
      <vt:lpstr>Slide 4</vt:lpstr>
      <vt:lpstr>Slide 5</vt:lpstr>
      <vt:lpstr> Event and Listener  (Java Event Handling) </vt:lpstr>
      <vt:lpstr>Slide 7</vt:lpstr>
      <vt:lpstr>Steps to perform Event Handling </vt:lpstr>
      <vt:lpstr>AWT Event Listener</vt:lpstr>
      <vt:lpstr>Slide 10</vt:lpstr>
      <vt:lpstr>ActionListener</vt:lpstr>
      <vt:lpstr>WindowListener</vt:lpstr>
      <vt:lpstr>Interface Method</vt:lpstr>
      <vt:lpstr>Mouse Listener</vt:lpstr>
      <vt:lpstr>MouseMotionListener</vt:lpstr>
      <vt:lpstr>ItemListener</vt:lpstr>
      <vt:lpstr>KeyListener</vt:lpstr>
      <vt:lpstr>Slide 18</vt:lpstr>
      <vt:lpstr>FocusListener</vt:lpstr>
      <vt:lpstr>Adapter Classes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AWT  (Abstract Windowing Toolkit)</dc:title>
  <dc:creator>USER</dc:creator>
  <cp:lastModifiedBy>USER</cp:lastModifiedBy>
  <cp:revision>14</cp:revision>
  <dcterms:created xsi:type="dcterms:W3CDTF">2016-03-31T17:41:50Z</dcterms:created>
  <dcterms:modified xsi:type="dcterms:W3CDTF">2016-04-13T02:49:40Z</dcterms:modified>
</cp:coreProperties>
</file>