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83" r:id="rId3"/>
    <p:sldId id="282" r:id="rId4"/>
    <p:sldId id="268" r:id="rId5"/>
    <p:sldId id="271" r:id="rId6"/>
    <p:sldId id="272" r:id="rId7"/>
    <p:sldId id="278" r:id="rId8"/>
    <p:sldId id="256" r:id="rId9"/>
    <p:sldId id="279" r:id="rId10"/>
    <p:sldId id="266" r:id="rId11"/>
    <p:sldId id="257" r:id="rId12"/>
    <p:sldId id="275" r:id="rId13"/>
    <p:sldId id="276" r:id="rId14"/>
    <p:sldId id="280" r:id="rId15"/>
    <p:sldId id="281" r:id="rId1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6" autoAdjust="0"/>
    <p:restoredTop sz="94660"/>
  </p:normalViewPr>
  <p:slideViewPr>
    <p:cSldViewPr>
      <p:cViewPr varScale="1">
        <p:scale>
          <a:sx n="55" d="100"/>
          <a:sy n="55" d="100"/>
        </p:scale>
        <p:origin x="-97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MAYRA\Desktop\eafit%20mayo-2015\datos%20bello-%20paola\Casos%20por%20comun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O"/>
  <c:chart>
    <c:title>
      <c:tx>
        <c:rich>
          <a:bodyPr/>
          <a:lstStyle/>
          <a:p>
            <a:pPr>
              <a:defRPr/>
            </a:pPr>
            <a:r>
              <a:rPr lang="es-CO"/>
              <a:t>PARIS</a:t>
            </a:r>
            <a:r>
              <a:rPr lang="es-CO" baseline="0"/>
              <a:t> 2008-2012</a:t>
            </a:r>
            <a:endParaRPr lang="es-CO"/>
          </a:p>
        </c:rich>
      </c:tx>
      <c:layout/>
    </c:title>
    <c:plotArea>
      <c:layout>
        <c:manualLayout>
          <c:layoutTarget val="inner"/>
          <c:xMode val="edge"/>
          <c:yMode val="edge"/>
          <c:x val="7.1988407699037665E-2"/>
          <c:y val="0.1798186284406757"/>
          <c:w val="0.72324912510936135"/>
          <c:h val="0.66162359512753299"/>
        </c:manualLayout>
      </c:layout>
      <c:barChart>
        <c:barDir val="col"/>
        <c:grouping val="clustered"/>
        <c:ser>
          <c:idx val="0"/>
          <c:order val="0"/>
          <c:tx>
            <c:strRef>
              <c:f>Comuna1!$K$1</c:f>
              <c:strCache>
                <c:ptCount val="1"/>
                <c:pt idx="0">
                  <c:v>No. Casos</c:v>
                </c:pt>
              </c:strCache>
            </c:strRef>
          </c:tx>
          <c:val>
            <c:numRef>
              <c:f>Comuna1!$K$2:$K$6</c:f>
              <c:numCache>
                <c:formatCode>General</c:formatCode>
                <c:ptCount val="5"/>
                <c:pt idx="0">
                  <c:v>15</c:v>
                </c:pt>
                <c:pt idx="1">
                  <c:v>6</c:v>
                </c:pt>
                <c:pt idx="2">
                  <c:v>57</c:v>
                </c:pt>
                <c:pt idx="3">
                  <c:v>6</c:v>
                </c:pt>
                <c:pt idx="4">
                  <c:v>1</c:v>
                </c:pt>
              </c:numCache>
            </c:numRef>
          </c:val>
        </c:ser>
        <c:axId val="67516672"/>
        <c:axId val="67612672"/>
      </c:barChart>
      <c:catAx>
        <c:axId val="67516672"/>
        <c:scaling>
          <c:orientation val="minMax"/>
        </c:scaling>
        <c:delete val="1"/>
        <c:axPos val="b"/>
        <c:tickLblPos val="none"/>
        <c:crossAx val="67612672"/>
        <c:crosses val="autoZero"/>
        <c:auto val="1"/>
        <c:lblAlgn val="ctr"/>
        <c:lblOffset val="100"/>
      </c:catAx>
      <c:valAx>
        <c:axId val="67612672"/>
        <c:scaling>
          <c:orientation val="minMax"/>
        </c:scaling>
        <c:axPos val="l"/>
        <c:majorGridlines/>
        <c:numFmt formatCode="General" sourceLinked="1"/>
        <c:tickLblPos val="nextTo"/>
        <c:crossAx val="67516672"/>
        <c:crosses val="autoZero"/>
        <c:crossBetween val="between"/>
      </c:valAx>
    </c:plotArea>
    <c:legend>
      <c:legendPos val="r"/>
      <c:layout/>
    </c:legend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0.06111</cdr:x>
      <cdr:y>0.85201</cdr:y>
    </cdr:from>
    <cdr:to>
      <cdr:x>0.82714</cdr:x>
      <cdr:y>0.92308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279400" y="2532015"/>
          <a:ext cx="3502264" cy="21118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s-CO" sz="1100" b="1"/>
            <a:t>   2008              2009            2010   </a:t>
          </a:r>
          <a:r>
            <a:rPr lang="es-CO" sz="1100" b="1" baseline="0"/>
            <a:t> </a:t>
          </a:r>
          <a:r>
            <a:rPr lang="es-CO" sz="1100" b="1"/>
            <a:t>        2011            2012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1BD79-888E-49D1-AD3D-BC13E5F96ED9}" type="datetimeFigureOut">
              <a:rPr lang="es-CO" smtClean="0"/>
              <a:t>04/06/2015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56072-8085-45FB-9D90-917818F2DBF9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EB55-2F6A-4212-A107-758423BC3886}" type="datetime1">
              <a:rPr lang="es-CO" smtClean="0"/>
              <a:t>04/06/2015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8FBA-C6DC-4561-8C74-01044F9C2947}" type="datetime1">
              <a:rPr lang="es-CO" smtClean="0"/>
              <a:t>04/06/2015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7451-3F5B-486C-B4CB-66E66BA7AE06}" type="datetime1">
              <a:rPr lang="es-CO" smtClean="0"/>
              <a:t>04/06/2015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EECB-1765-420E-A596-F547061CC389}" type="datetime1">
              <a:rPr lang="es-CO" smtClean="0"/>
              <a:t>04/06/2015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B896-AD24-4507-AC86-7F544B53F20B}" type="datetime1">
              <a:rPr lang="es-CO" smtClean="0"/>
              <a:t>04/06/2015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FDC3-FF71-4570-8502-C9A755D02CD1}" type="datetime1">
              <a:rPr lang="es-CO" smtClean="0"/>
              <a:t>04/06/2015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630E-80A3-4ACC-884B-2E7F7FB374DD}" type="datetime1">
              <a:rPr lang="es-CO" smtClean="0"/>
              <a:t>04/06/2015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EEF7-2945-4593-A758-41A72A047EB1}" type="datetime1">
              <a:rPr lang="es-CO" smtClean="0"/>
              <a:t>04/06/2015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5FB0-A12E-4497-B88F-E45F85DE6E7F}" type="datetime1">
              <a:rPr lang="es-CO" smtClean="0"/>
              <a:t>04/06/2015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08DB-9A96-481F-83D0-12D32DDB8467}" type="datetime1">
              <a:rPr lang="es-CO" smtClean="0"/>
              <a:t>04/06/2015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EF78-4257-47B4-BB15-A80B258997F1}" type="datetime1">
              <a:rPr lang="es-CO" smtClean="0"/>
              <a:t>04/06/2015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4686-0A94-4245-B598-C09D6EE77FC4}" type="datetime1">
              <a:rPr lang="es-CO" smtClean="0"/>
              <a:t>04/06/2015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5B44-83F1-4E2E-8629-5E2558415FBF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1628800"/>
            <a:ext cx="6264696" cy="114300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Frecuencia, duración e intensidad de la fiebre del dengue epidémico en Delta del Río Perla y Yunnan en China, 2013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E738-BFA7-4611-A634-AB5AACE487D5}" type="slidenum">
              <a:rPr lang="es-CO" smtClean="0"/>
              <a:pPr/>
              <a:t>1</a:t>
            </a:fld>
            <a:endParaRPr lang="es-CO"/>
          </a:p>
        </p:txBody>
      </p:sp>
      <p:sp>
        <p:nvSpPr>
          <p:cNvPr id="5" name="4 CuadroTexto"/>
          <p:cNvSpPr txBox="1"/>
          <p:nvPr/>
        </p:nvSpPr>
        <p:spPr>
          <a:xfrm>
            <a:off x="4211960" y="4581128"/>
            <a:ext cx="4932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Chen, </a:t>
            </a:r>
            <a:r>
              <a:rPr lang="en-US" sz="1400" dirty="0" err="1" smtClean="0"/>
              <a:t>Qianqian</a:t>
            </a:r>
            <a:r>
              <a:rPr lang="en-US" sz="1400" dirty="0" smtClean="0"/>
              <a:t>; Chinese Center for Disease Control and</a:t>
            </a:r>
          </a:p>
          <a:p>
            <a:r>
              <a:rPr lang="en-US" sz="1400" dirty="0" smtClean="0"/>
              <a:t>Prevention, National Center for Public Health Surveillance and</a:t>
            </a:r>
          </a:p>
          <a:p>
            <a:r>
              <a:rPr lang="es-CO" sz="1400" dirty="0" err="1" smtClean="0"/>
              <a:t>Information</a:t>
            </a:r>
            <a:r>
              <a:rPr lang="es-CO" sz="1400" dirty="0" smtClean="0"/>
              <a:t> </a:t>
            </a:r>
            <a:r>
              <a:rPr lang="es-CO" sz="1400" dirty="0" err="1" smtClean="0"/>
              <a:t>Services</a:t>
            </a:r>
            <a:endParaRPr lang="es-CO" sz="1400" dirty="0" smtClean="0"/>
          </a:p>
          <a:p>
            <a:r>
              <a:rPr lang="en-US" sz="1400" dirty="0" err="1" smtClean="0"/>
              <a:t>Meng</a:t>
            </a:r>
            <a:r>
              <a:rPr lang="en-US" sz="1400" dirty="0" smtClean="0"/>
              <a:t>, </a:t>
            </a:r>
            <a:r>
              <a:rPr lang="en-US" sz="1400" dirty="0" err="1" smtClean="0"/>
              <a:t>Yujie</a:t>
            </a:r>
            <a:r>
              <a:rPr lang="en-US" sz="1400" dirty="0" smtClean="0"/>
              <a:t>; Chinese Center for Disease Control and Prevention,</a:t>
            </a:r>
          </a:p>
          <a:p>
            <a:r>
              <a:rPr lang="en-US" sz="1400" dirty="0" smtClean="0"/>
              <a:t>National Center for Public Health Surveillance and Information</a:t>
            </a:r>
          </a:p>
          <a:p>
            <a:r>
              <a:rPr lang="es-CO" sz="1400" dirty="0" err="1" smtClean="0"/>
              <a:t>Services</a:t>
            </a:r>
            <a:endParaRPr lang="es-CO" sz="1400" dirty="0" smtClean="0"/>
          </a:p>
          <a:p>
            <a:r>
              <a:rPr lang="es-CO" sz="1400" dirty="0" smtClean="0"/>
              <a:t>Li, </a:t>
            </a:r>
            <a:r>
              <a:rPr lang="es-CO" sz="1400" dirty="0" err="1" smtClean="0"/>
              <a:t>Yue</a:t>
            </a:r>
            <a:r>
              <a:rPr lang="es-CO" sz="1400" dirty="0" smtClean="0"/>
              <a:t>; </a:t>
            </a:r>
            <a:r>
              <a:rPr lang="es-CO" sz="1400" dirty="0" err="1" smtClean="0"/>
              <a:t>Chinese</a:t>
            </a:r>
            <a:r>
              <a:rPr lang="es-CO" sz="1400" dirty="0" smtClean="0"/>
              <a:t> Center </a:t>
            </a:r>
            <a:r>
              <a:rPr lang="es-CO" sz="1400" dirty="0" err="1" smtClean="0"/>
              <a:t>for</a:t>
            </a:r>
            <a:r>
              <a:rPr lang="es-CO" sz="1400" dirty="0" smtClean="0"/>
              <a:t> </a:t>
            </a:r>
            <a:r>
              <a:rPr lang="es-CO" sz="1400" dirty="0" err="1" smtClean="0"/>
              <a:t>Disease</a:t>
            </a:r>
            <a:r>
              <a:rPr lang="es-CO" sz="1400" dirty="0" smtClean="0"/>
              <a:t> Control and </a:t>
            </a:r>
            <a:r>
              <a:rPr lang="es-CO" sz="1400" dirty="0" err="1" smtClean="0"/>
              <a:t>Prevention</a:t>
            </a:r>
            <a:r>
              <a:rPr lang="es-CO" sz="1400" dirty="0" smtClean="0"/>
              <a:t>,</a:t>
            </a:r>
          </a:p>
          <a:p>
            <a:r>
              <a:rPr lang="en-US" sz="1400" dirty="0" smtClean="0"/>
              <a:t>National Center for Public Health Surveillance and Information</a:t>
            </a:r>
          </a:p>
          <a:p>
            <a:r>
              <a:rPr lang="es-CO" sz="1400" dirty="0" err="1" smtClean="0"/>
              <a:t>Services</a:t>
            </a:r>
            <a:endParaRPr lang="es-CO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51520" y="476672"/>
          <a:ext cx="3816424" cy="1920240"/>
        </p:xfrm>
        <a:graphic>
          <a:graphicData uri="http://schemas.openxmlformats.org/drawingml/2006/table">
            <a:tbl>
              <a:tblPr/>
              <a:tblGrid>
                <a:gridCol w="2428707"/>
                <a:gridCol w="1387717"/>
              </a:tblGrid>
              <a:tr h="2160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 1: Año </a:t>
                      </a:r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2008- 2012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Casos por año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semanas con casos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 frecuencia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duración de la epidemia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1,923076923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intensidad de </a:t>
                      </a:r>
                      <a:r>
                        <a:rPr lang="es-CO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trasmisión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1,45753E-05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población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224298,7657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611560" y="2996952"/>
          <a:ext cx="7920880" cy="3443330"/>
        </p:xfrm>
        <a:graphic>
          <a:graphicData uri="http://schemas.openxmlformats.org/drawingml/2006/table">
            <a:tbl>
              <a:tblPr/>
              <a:tblGrid>
                <a:gridCol w="744186"/>
                <a:gridCol w="761294"/>
                <a:gridCol w="615878"/>
                <a:gridCol w="966587"/>
                <a:gridCol w="727079"/>
                <a:gridCol w="556001"/>
                <a:gridCol w="538894"/>
                <a:gridCol w="667202"/>
                <a:gridCol w="538894"/>
                <a:gridCol w="547447"/>
                <a:gridCol w="735632"/>
                <a:gridCol w="521786"/>
              </a:tblGrid>
              <a:tr h="23750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porcentaje 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por comuna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2008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2009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2010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2011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2013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París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44765</a:t>
                      </a: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10,86%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42172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43059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43951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44848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45761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46680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47607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48543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 Madera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45876</a:t>
                      </a: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11,13%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43219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44127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45042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45961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46897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47839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48789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49748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Santa Ana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15071</a:t>
                      </a: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3,65%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14198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14497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14797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15099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15406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15716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16028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16343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Suárez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79875</a:t>
                      </a: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19,37%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75248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76830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78422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80023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81653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83292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84947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86616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 Cumbre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40212</a:t>
                      </a: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9,75%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37883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38679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39481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40286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41107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41932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42765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43606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Bellavista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42388</a:t>
                      </a: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10,28%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39933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40772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41617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42466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43331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44201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45079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45966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Altos de Niquia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63883</a:t>
                      </a: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15,49%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60183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61448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62721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64001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65305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66616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67939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69275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Niquia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34425</a:t>
                      </a: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8,35%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32431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33113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33799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34489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35191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35898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36611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37330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Fontidueño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16255</a:t>
                      </a: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3,94%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15313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15635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15959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16285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16617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16950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17287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17627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4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Acevedo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29594</a:t>
                      </a:r>
                    </a:p>
                  </a:txBody>
                  <a:tcPr marL="3950" marR="3950" marT="39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7,18%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27880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28466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29056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29649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30253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30860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31473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32092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0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412344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100,00%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388460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396627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404844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413107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421522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429984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438526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447146</a:t>
                      </a:r>
                    </a:p>
                  </a:txBody>
                  <a:tcPr marL="3950" marR="3950" marT="39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355976" y="476672"/>
          <a:ext cx="4584700" cy="1981200"/>
        </p:xfrm>
        <a:graphic>
          <a:graphicData uri="http://schemas.openxmlformats.org/drawingml/2006/table">
            <a:tbl>
              <a:tblPr/>
              <a:tblGrid>
                <a:gridCol w="1104900"/>
                <a:gridCol w="1130300"/>
                <a:gridCol w="914400"/>
                <a:gridCol w="1435100"/>
              </a:tblGrid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bello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población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crecimiento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tasa de crecimiento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388460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396627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0,0205911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404844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0,0202967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413107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0,0200021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421522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0,0199634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429984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0,0196798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438526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0,0194789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447146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0,0192778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promedio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0,01993448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10</a:t>
            </a:fld>
            <a:endParaRPr lang="es-CO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18 Gráfico"/>
          <p:cNvGraphicFramePr/>
          <p:nvPr/>
        </p:nvGraphicFramePr>
        <p:xfrm>
          <a:off x="3923928" y="476672"/>
          <a:ext cx="4859950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http://upload.wikimedia.org/wikipedia/commons/f/fc/Comunas_de_bell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48680"/>
            <a:ext cx="3238785" cy="2664296"/>
          </a:xfrm>
          <a:prstGeom prst="rect">
            <a:avLst/>
          </a:prstGeom>
          <a:noFill/>
        </p:spPr>
      </p:pic>
      <p:sp>
        <p:nvSpPr>
          <p:cNvPr id="6" name="5 Elipse"/>
          <p:cNvSpPr/>
          <p:nvPr/>
        </p:nvSpPr>
        <p:spPr>
          <a:xfrm flipH="1" flipV="1">
            <a:off x="899592" y="2636912"/>
            <a:ext cx="180020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51520" y="3429000"/>
          <a:ext cx="8640961" cy="2920580"/>
        </p:xfrm>
        <a:graphic>
          <a:graphicData uri="http://schemas.openxmlformats.org/drawingml/2006/table">
            <a:tbl>
              <a:tblPr/>
              <a:tblGrid>
                <a:gridCol w="390386"/>
                <a:gridCol w="530227"/>
                <a:gridCol w="687547"/>
                <a:gridCol w="408064"/>
                <a:gridCol w="648072"/>
                <a:gridCol w="1008112"/>
                <a:gridCol w="936104"/>
                <a:gridCol w="936104"/>
                <a:gridCol w="934648"/>
                <a:gridCol w="868174"/>
                <a:gridCol w="1293523"/>
              </a:tblGrid>
              <a:tr h="623784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Año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población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semanas en el año (</a:t>
                      </a:r>
                      <a:r>
                        <a:rPr lang="es-CO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Sa</a:t>
                      </a:r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No. Casos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de semanas con casos (Sc)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PROBABILIDAD DE OCURRENCIA (Sc/</a:t>
                      </a:r>
                      <a:r>
                        <a:rPr lang="es-CO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Sa</a:t>
                      </a:r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porcentaje de la frecuencia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ONDA EPIDEMIOLOGICA  (Oe)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DURACIÓN DE LA EPIDEMIA  (Sc/Oe)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tasa de incidencia Ti=(</a:t>
                      </a:r>
                      <a:r>
                        <a:rPr lang="es-CO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Nc</a:t>
                      </a:r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/P)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INTENSIDAD DE LA TRANSMISION  (Ti/Oe)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84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43059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0,20754717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20,75471698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0,000348361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0,000174181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84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43951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0,096153846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9,615384615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0,000136516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6,82582E-05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84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44848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0,519230769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51,92307692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1,227272727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0,001270964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5,77711E-05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84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45761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0,115384615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11,53846154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#¡DIV/0!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0,000131115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#¡DIV/0!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84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46680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0,019230769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1,923076923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#¡DIV/0!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2,14224E-05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#¡DIV/0!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84"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2008-2012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224299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0,191570881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19,15708812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1,923076923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0,000378959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1,45753E-05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11</a:t>
            </a:fld>
            <a:endParaRPr lang="es-CO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Identificación de las áreas de riesgo significativos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E738-BFA7-4611-A634-AB5AACE487D5}" type="slidenum">
              <a:rPr lang="es-CO" smtClean="0"/>
              <a:pPr/>
              <a:t>12</a:t>
            </a:fld>
            <a:endParaRPr lang="es-CO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50000" t="57087" r="20843" b="31573"/>
          <a:stretch>
            <a:fillRect/>
          </a:stretch>
        </p:blipFill>
        <p:spPr bwMode="auto">
          <a:xfrm>
            <a:off x="1547664" y="2564904"/>
            <a:ext cx="651723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1475656" y="1484784"/>
            <a:ext cx="684076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Se adopto el indicador local de autocorrelación espacial (LISA) :  </a:t>
            </a:r>
            <a:r>
              <a:rPr lang="es-CO" sz="2800" i="1" dirty="0" smtClean="0"/>
              <a:t>I(i)</a:t>
            </a:r>
          </a:p>
          <a:p>
            <a:r>
              <a:rPr lang="es-CO" dirty="0" smtClean="0"/>
              <a:t>como el índice de riesgo espacial para identificar agrupaciones espaciales significativas</a:t>
            </a:r>
          </a:p>
          <a:p>
            <a:endParaRPr lang="es-CO" sz="2800" i="1" dirty="0"/>
          </a:p>
        </p:txBody>
      </p:sp>
      <p:sp>
        <p:nvSpPr>
          <p:cNvPr id="7" name="6 Rectángulo"/>
          <p:cNvSpPr/>
          <p:nvPr/>
        </p:nvSpPr>
        <p:spPr>
          <a:xfrm>
            <a:off x="936104" y="3933056"/>
            <a:ext cx="824440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Both"/>
            </a:pPr>
            <a:r>
              <a:rPr lang="es-CO" sz="1600" dirty="0" smtClean="0"/>
              <a:t>= el índice de LISA para la región i,</a:t>
            </a:r>
          </a:p>
          <a:p>
            <a:pPr marL="400050" indent="-400050">
              <a:buAutoNum type="romanLcParenBoth"/>
            </a:pPr>
            <a:r>
              <a:rPr lang="es-CO" sz="1600" dirty="0" err="1" smtClean="0"/>
              <a:t>Wij</a:t>
            </a:r>
            <a:r>
              <a:rPr lang="es-CO" sz="1600" dirty="0" smtClean="0"/>
              <a:t> = </a:t>
            </a:r>
            <a:r>
              <a:rPr lang="es-CO" sz="1600" dirty="0" smtClean="0">
                <a:solidFill>
                  <a:srgbClr val="FF0000"/>
                </a:solidFill>
              </a:rPr>
              <a:t>la proximidad de la región i de la región j</a:t>
            </a:r>
          </a:p>
          <a:p>
            <a:pPr marL="400050" indent="-400050">
              <a:buAutoNum type="romanLcParenBoth"/>
            </a:pPr>
            <a:r>
              <a:rPr lang="es-CO" sz="1600" dirty="0" smtClean="0"/>
              <a:t> Xi = valor para el índice temporal de la región i</a:t>
            </a:r>
          </a:p>
          <a:p>
            <a:pPr marL="400050" indent="-400050">
              <a:buAutoNum type="romanLcParenBoth"/>
            </a:pPr>
            <a:r>
              <a:rPr lang="es-CO" sz="1600" dirty="0" smtClean="0"/>
              <a:t> </a:t>
            </a:r>
            <a:r>
              <a:rPr lang="es-CO" sz="1600" dirty="0" err="1" smtClean="0"/>
              <a:t>Xj</a:t>
            </a:r>
            <a:r>
              <a:rPr lang="es-CO" sz="1600" dirty="0" smtClean="0"/>
              <a:t> = valor para el índice temporal de la región j</a:t>
            </a:r>
          </a:p>
          <a:p>
            <a:pPr marL="400050" indent="-400050">
              <a:buAutoNum type="romanLcParenBoth"/>
            </a:pPr>
            <a:r>
              <a:rPr lang="es-CO" sz="1600" dirty="0" smtClean="0"/>
              <a:t>X = el valor medio de el índice temporal</a:t>
            </a:r>
          </a:p>
          <a:p>
            <a:pPr marL="400050" indent="-400050">
              <a:buAutoNum type="romanLcParenBoth"/>
            </a:pPr>
            <a:r>
              <a:rPr lang="es-CO" sz="1600" dirty="0" smtClean="0"/>
              <a:t>δ = la desviación estándar de Xi </a:t>
            </a:r>
          </a:p>
          <a:p>
            <a:pPr marL="400050" indent="-400050">
              <a:buAutoNum type="romanLcParenBoth"/>
            </a:pPr>
            <a:r>
              <a:rPr lang="es-CO" sz="1600" dirty="0" smtClean="0"/>
              <a:t>n = el número total de las regiones para ser evaluado.</a:t>
            </a:r>
          </a:p>
          <a:p>
            <a:endParaRPr lang="es-CO" sz="1600" dirty="0" smtClean="0"/>
          </a:p>
          <a:p>
            <a:r>
              <a:rPr lang="es-CO" sz="1400" dirty="0" smtClean="0"/>
              <a:t>El término </a:t>
            </a:r>
            <a:r>
              <a:rPr lang="es-CO" sz="1400" dirty="0" err="1" smtClean="0"/>
              <a:t>Wij</a:t>
            </a:r>
            <a:r>
              <a:rPr lang="es-CO" sz="1400" dirty="0" smtClean="0"/>
              <a:t> describe la proximidad de la región i al j. Si la región i está al lado de la región j, se le asigna un valor de 1; 0 en caso contrario. Para cualquier región i al lado de la región j, el término (Xi-X) x (</a:t>
            </a:r>
            <a:r>
              <a:rPr lang="es-CO" sz="1400" dirty="0" err="1" smtClean="0"/>
              <a:t>Xj</a:t>
            </a:r>
            <a:r>
              <a:rPr lang="es-CO" sz="1400" dirty="0" smtClean="0"/>
              <a:t>-X) describe el grado de similitud en un Índice probado dentro de un área designada y sus vecinos.</a:t>
            </a:r>
            <a:endParaRPr lang="es-CO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36711" t="37243" r="53544" b="37243"/>
          <a:stretch>
            <a:fillRect/>
          </a:stretch>
        </p:blipFill>
        <p:spPr bwMode="auto">
          <a:xfrm>
            <a:off x="539552" y="692696"/>
            <a:ext cx="1080120" cy="176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764704"/>
            <a:ext cx="6721105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13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Aplicación 2:  Bello (Antioquia)</a:t>
            </a:r>
            <a:br>
              <a:rPr lang="es-CO" dirty="0" smtClean="0"/>
            </a:br>
            <a:r>
              <a:rPr lang="es-CO" dirty="0" smtClean="0"/>
              <a:t>2008-2012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CO" dirty="0" smtClean="0"/>
          </a:p>
          <a:p>
            <a:pPr>
              <a:buNone/>
            </a:pPr>
            <a:r>
              <a:rPr lang="es-CO" dirty="0" smtClean="0"/>
              <a:t>Datos:</a:t>
            </a:r>
          </a:p>
          <a:p>
            <a:r>
              <a:rPr lang="es-CO" dirty="0" smtClean="0"/>
              <a:t>Georeferenciación de los casos por comunas</a:t>
            </a:r>
          </a:p>
          <a:p>
            <a:pPr>
              <a:buNone/>
            </a:pPr>
            <a:endParaRPr lang="es-CO" dirty="0" smtClean="0"/>
          </a:p>
          <a:p>
            <a:r>
              <a:rPr lang="es-CO" dirty="0" smtClean="0"/>
              <a:t>Población Aproximada por año y comunas</a:t>
            </a:r>
          </a:p>
          <a:p>
            <a:r>
              <a:rPr lang="es-CO" dirty="0" smtClean="0"/>
              <a:t>Temperatura</a:t>
            </a:r>
          </a:p>
          <a:p>
            <a:r>
              <a:rPr lang="es-CO" dirty="0" smtClean="0"/>
              <a:t>Nichos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14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Aplicación 2:  Bello (Antioquia)</a:t>
            </a:r>
            <a:br>
              <a:rPr lang="es-CO" dirty="0" smtClean="0"/>
            </a:br>
            <a:r>
              <a:rPr lang="es-CO" dirty="0" smtClean="0"/>
              <a:t>2008-2012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CO" dirty="0" smtClean="0"/>
          </a:p>
          <a:p>
            <a:r>
              <a:rPr lang="es-CO" dirty="0" smtClean="0"/>
              <a:t>Con regresión lineal y el método mínimos cuadrados se busca una aproximación al relacionar Población Aproximada,  temperatura</a:t>
            </a:r>
            <a:r>
              <a:rPr lang="es-CO" dirty="0"/>
              <a:t> </a:t>
            </a:r>
            <a:r>
              <a:rPr lang="es-CO" dirty="0" smtClean="0"/>
              <a:t>y Nichos.</a:t>
            </a:r>
          </a:p>
          <a:p>
            <a:r>
              <a:rPr lang="es-CO" dirty="0" smtClean="0"/>
              <a:t>Se busca predecir según esas condiciones el número de casos probables en cada comuna.</a:t>
            </a:r>
          </a:p>
          <a:p>
            <a:r>
              <a:rPr lang="es-CO" dirty="0" smtClean="0"/>
              <a:t>Diseñar un software.</a:t>
            </a:r>
          </a:p>
          <a:p>
            <a:pPr>
              <a:buNone/>
            </a:pPr>
            <a:endParaRPr lang="es-CO" dirty="0" smtClean="0"/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15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2492896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Mapeo espacial de características de riesgo temporales en el ambiente identificando riesgos en la salud: un estudio de la epidemia del dengue en Taiwán 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E738-BFA7-4611-A634-AB5AACE487D5}" type="slidenum">
              <a:rPr lang="es-CO" smtClean="0"/>
              <a:pPr/>
              <a:t>2</a:t>
            </a:fld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827584" y="5301208"/>
            <a:ext cx="8116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err="1" smtClean="0"/>
              <a:t>Tzai-Hung</a:t>
            </a:r>
            <a:r>
              <a:rPr lang="es-CO" dirty="0" smtClean="0"/>
              <a:t> </a:t>
            </a:r>
            <a:r>
              <a:rPr lang="es-CO" dirty="0" err="1" smtClean="0"/>
              <a:t>Wen</a:t>
            </a:r>
            <a:r>
              <a:rPr lang="es-CO" dirty="0" smtClean="0"/>
              <a:t>,   </a:t>
            </a:r>
            <a:r>
              <a:rPr lang="es-CO" dirty="0" err="1" smtClean="0"/>
              <a:t>Neal</a:t>
            </a:r>
            <a:r>
              <a:rPr lang="es-CO" dirty="0" smtClean="0"/>
              <a:t> H. </a:t>
            </a:r>
            <a:r>
              <a:rPr lang="es-CO" dirty="0" err="1" smtClean="0"/>
              <a:t>Lin</a:t>
            </a:r>
            <a:r>
              <a:rPr lang="es-CO" dirty="0" smtClean="0"/>
              <a:t>,  </a:t>
            </a:r>
            <a:r>
              <a:rPr lang="es-CO" dirty="0" err="1" smtClean="0"/>
              <a:t>Chun-Hung</a:t>
            </a:r>
            <a:r>
              <a:rPr lang="es-CO" dirty="0" smtClean="0"/>
              <a:t> </a:t>
            </a:r>
            <a:r>
              <a:rPr lang="es-CO" dirty="0" err="1" smtClean="0"/>
              <a:t>Lin</a:t>
            </a:r>
            <a:r>
              <a:rPr lang="es-CO" dirty="0" smtClean="0"/>
              <a:t>,   </a:t>
            </a:r>
            <a:r>
              <a:rPr lang="es-CO" dirty="0" err="1" smtClean="0"/>
              <a:t>Chwan-Chuen</a:t>
            </a:r>
            <a:r>
              <a:rPr lang="es-CO" dirty="0" smtClean="0"/>
              <a:t> King  y  Ming-</a:t>
            </a:r>
            <a:r>
              <a:rPr lang="es-CO" dirty="0" err="1" smtClean="0"/>
              <a:t>Daw</a:t>
            </a:r>
            <a:r>
              <a:rPr lang="es-CO" dirty="0" smtClean="0"/>
              <a:t> Su</a:t>
            </a:r>
          </a:p>
          <a:p>
            <a:pPr algn="ctr"/>
            <a:r>
              <a:rPr lang="es-CO" dirty="0" smtClean="0"/>
              <a:t>UNIVERSIDAD NACIONAL DE TAIWAN</a:t>
            </a:r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448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b="1" dirty="0" smtClean="0"/>
              <a:t>Algoritmos para el Alerta Temprana de Dengue en un Ambiente </a:t>
            </a:r>
            <a:r>
              <a:rPr lang="es-CO" b="1" dirty="0" err="1" smtClean="0"/>
              <a:t>Geomático</a:t>
            </a:r>
            <a:r>
              <a:rPr lang="es-CO" b="1" dirty="0" smtClean="0"/>
              <a:t>.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827584" y="3068960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 smtClean="0"/>
          </a:p>
          <a:p>
            <a:r>
              <a:rPr lang="es-CO" dirty="0" smtClean="0"/>
              <a:t> </a:t>
            </a:r>
            <a:endParaRPr lang="es-CO" b="1" dirty="0" smtClean="0"/>
          </a:p>
          <a:p>
            <a:r>
              <a:rPr lang="es-CO" b="1" dirty="0" err="1" smtClean="0"/>
              <a:t>Lanfri</a:t>
            </a:r>
            <a:r>
              <a:rPr lang="es-CO" b="1" dirty="0" smtClean="0"/>
              <a:t> S, Frutos N, </a:t>
            </a:r>
            <a:r>
              <a:rPr lang="es-CO" b="1" dirty="0" err="1" smtClean="0"/>
              <a:t>Porcasi</a:t>
            </a:r>
            <a:r>
              <a:rPr lang="es-CO" b="1" dirty="0" smtClean="0"/>
              <a:t> X, </a:t>
            </a:r>
            <a:r>
              <a:rPr lang="es-CO" b="1" dirty="0" err="1" smtClean="0"/>
              <a:t>Rotela</a:t>
            </a:r>
            <a:r>
              <a:rPr lang="es-CO" b="1" dirty="0" smtClean="0"/>
              <a:t> C, Peralta G, De Elia E, </a:t>
            </a:r>
            <a:r>
              <a:rPr lang="es-CO" b="1" dirty="0" err="1" smtClean="0"/>
              <a:t>Lanfri</a:t>
            </a:r>
            <a:r>
              <a:rPr lang="es-CO" b="1" dirty="0" smtClean="0"/>
              <a:t> M, </a:t>
            </a:r>
            <a:r>
              <a:rPr lang="es-CO" b="1" dirty="0" err="1" smtClean="0"/>
              <a:t>Scavuzzo</a:t>
            </a:r>
            <a:r>
              <a:rPr lang="es-CO" b="1" dirty="0" smtClean="0"/>
              <a:t> M. </a:t>
            </a:r>
          </a:p>
          <a:p>
            <a:r>
              <a:rPr lang="es-CO" b="1" i="1" dirty="0" smtClean="0"/>
              <a:t>Instituto de Altos Estudios Espaciales Mario </a:t>
            </a:r>
            <a:r>
              <a:rPr lang="es-CO" b="1" i="1" dirty="0" err="1" smtClean="0"/>
              <a:t>Gulich</a:t>
            </a:r>
            <a:r>
              <a:rPr lang="es-CO" b="1" i="1" dirty="0" smtClean="0"/>
              <a:t>, Comisión Nacional de Actividades Espaciales. Centro Espacial Teófilo Tabanera, Córdoba, Argentina. 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E738-BFA7-4611-A634-AB5AACE487D5}" type="slidenum">
              <a:rPr lang="es-CO" smtClean="0"/>
              <a:pPr/>
              <a:t>4</a:t>
            </a:fld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738" t="17398" r="12791" b="8893"/>
          <a:stretch>
            <a:fillRect/>
          </a:stretch>
        </p:blipFill>
        <p:spPr bwMode="auto">
          <a:xfrm>
            <a:off x="1187624" y="188640"/>
            <a:ext cx="7859950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900608" y="188640"/>
            <a:ext cx="8229600" cy="1143000"/>
          </a:xfrm>
        </p:spPr>
        <p:txBody>
          <a:bodyPr/>
          <a:lstStyle/>
          <a:p>
            <a:r>
              <a:rPr lang="es-CO" dirty="0" smtClean="0"/>
              <a:t>Se clasifican…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E738-BFA7-4611-A634-AB5AACE487D5}" type="slidenum">
              <a:rPr lang="es-CO" smtClean="0"/>
              <a:pPr/>
              <a:t>5</a:t>
            </a:fld>
            <a:endParaRPr lang="es-CO"/>
          </a:p>
        </p:txBody>
      </p:sp>
      <p:sp>
        <p:nvSpPr>
          <p:cNvPr id="5" name="4 CuadroTexto"/>
          <p:cNvSpPr txBox="1"/>
          <p:nvPr/>
        </p:nvSpPr>
        <p:spPr>
          <a:xfrm>
            <a:off x="1403648" y="1340768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H (ALTO RIESGO)</a:t>
            </a:r>
          </a:p>
          <a:p>
            <a:endParaRPr lang="es-CO" dirty="0" smtClean="0"/>
          </a:p>
          <a:p>
            <a:r>
              <a:rPr lang="es-CO" dirty="0" smtClean="0"/>
              <a:t>L (BAJO RIESGO)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62520" t="51231" r="7476" b="9796"/>
          <a:stretch>
            <a:fillRect/>
          </a:stretch>
        </p:blipFill>
        <p:spPr bwMode="auto">
          <a:xfrm>
            <a:off x="5292080" y="692696"/>
            <a:ext cx="3272181" cy="265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6372200" y="3326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Delta del Rio Perla</a:t>
            </a:r>
            <a:endParaRPr lang="es-CO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 l="36711" t="37243" r="17221" b="14563"/>
          <a:stretch>
            <a:fillRect/>
          </a:stretch>
        </p:blipFill>
        <p:spPr bwMode="auto">
          <a:xfrm>
            <a:off x="1259632" y="3933056"/>
            <a:ext cx="374441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2195736" y="3429000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 smtClean="0"/>
              <a:t>Xishuangbanna</a:t>
            </a:r>
            <a:endParaRPr lang="es-CO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 cstate="print"/>
          <a:srcRect l="30510" t="23068" r="33167" b="24485"/>
          <a:stretch>
            <a:fillRect/>
          </a:stretch>
        </p:blipFill>
        <p:spPr bwMode="auto">
          <a:xfrm>
            <a:off x="5580112" y="3933056"/>
            <a:ext cx="295232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7884368" y="3861048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 smtClean="0"/>
              <a:t>Dehong</a:t>
            </a:r>
            <a:endParaRPr lang="es-CO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836712"/>
            <a:ext cx="7930128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CO" dirty="0" smtClean="0"/>
              <a:t>Se propone :</a:t>
            </a:r>
          </a:p>
          <a:p>
            <a:pPr>
              <a:buNone/>
            </a:pPr>
            <a:endParaRPr lang="es-CO" dirty="0" smtClean="0"/>
          </a:p>
          <a:p>
            <a:r>
              <a:rPr lang="es-CO" dirty="0" smtClean="0"/>
              <a:t>Utilizando estos tres índices facilita nuestra comprensión en la distribución.</a:t>
            </a:r>
          </a:p>
          <a:p>
            <a:pPr>
              <a:buNone/>
            </a:pPr>
            <a:endParaRPr lang="es-CO" dirty="0" smtClean="0"/>
          </a:p>
          <a:p>
            <a:r>
              <a:rPr lang="es-CO" dirty="0" smtClean="0"/>
              <a:t>La clasificación de poblaciones de alto riesgo puede ser útil para detectar diferentes tipos de riesgo para el dengue para controlar en el futuro si los hubiere.</a:t>
            </a:r>
          </a:p>
          <a:p>
            <a:pPr>
              <a:buNone/>
            </a:pPr>
            <a:endParaRPr lang="es-CO" dirty="0" smtClean="0"/>
          </a:p>
          <a:p>
            <a:r>
              <a:rPr lang="es-CO" dirty="0" smtClean="0"/>
              <a:t>Mapa predictivo de distribución resultante, de acuerdo a los modelos.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E738-BFA7-4611-A634-AB5AACE487D5}" type="slidenum">
              <a:rPr lang="es-CO" smtClean="0"/>
              <a:pPr/>
              <a:t>6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Aplicación 1:  Bello (Antioquia)</a:t>
            </a:r>
            <a:br>
              <a:rPr lang="es-CO" dirty="0" smtClean="0"/>
            </a:br>
            <a:r>
              <a:rPr lang="es-CO" dirty="0" smtClean="0"/>
              <a:t>2008-2012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O" dirty="0" smtClean="0"/>
              <a:t>Datos:</a:t>
            </a:r>
          </a:p>
          <a:p>
            <a:r>
              <a:rPr lang="es-CO" dirty="0" smtClean="0"/>
              <a:t>Georeferenciación de los casos por comunas</a:t>
            </a:r>
          </a:p>
          <a:p>
            <a:r>
              <a:rPr lang="es-CO" dirty="0" smtClean="0"/>
              <a:t>Población Aproximada por año y comunas</a:t>
            </a:r>
          </a:p>
          <a:p>
            <a:r>
              <a:rPr lang="es-CO" dirty="0" smtClean="0"/>
              <a:t>Temperatura</a:t>
            </a:r>
          </a:p>
          <a:p>
            <a:r>
              <a:rPr lang="es-CO" dirty="0" smtClean="0"/>
              <a:t>Nichos</a:t>
            </a:r>
          </a:p>
          <a:p>
            <a:r>
              <a:rPr lang="es-CO" dirty="0" smtClean="0"/>
              <a:t>Proximidad del centroide de comuna a comuna.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7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http://upload.wikimedia.org/wikipedia/commons/f/fc/Comunas_de_bell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656"/>
            <a:ext cx="7200800" cy="5923538"/>
          </a:xfrm>
          <a:prstGeom prst="rect">
            <a:avLst/>
          </a:prstGeom>
          <a:noFill/>
        </p:spPr>
      </p:pic>
      <p:sp>
        <p:nvSpPr>
          <p:cNvPr id="6" name="5 Elipse"/>
          <p:cNvSpPr/>
          <p:nvPr/>
        </p:nvSpPr>
        <p:spPr>
          <a:xfrm>
            <a:off x="1619672" y="5085184"/>
            <a:ext cx="144016" cy="14401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Elipse"/>
          <p:cNvSpPr/>
          <p:nvPr/>
        </p:nvSpPr>
        <p:spPr>
          <a:xfrm>
            <a:off x="3419872" y="4725144"/>
            <a:ext cx="144016" cy="14401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Elipse"/>
          <p:cNvSpPr/>
          <p:nvPr/>
        </p:nvSpPr>
        <p:spPr>
          <a:xfrm>
            <a:off x="4355976" y="4797152"/>
            <a:ext cx="144016" cy="14401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Elipse"/>
          <p:cNvSpPr/>
          <p:nvPr/>
        </p:nvSpPr>
        <p:spPr>
          <a:xfrm>
            <a:off x="4932040" y="3501008"/>
            <a:ext cx="144016" cy="14401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Elipse"/>
          <p:cNvSpPr/>
          <p:nvPr/>
        </p:nvSpPr>
        <p:spPr>
          <a:xfrm>
            <a:off x="2987824" y="3789040"/>
            <a:ext cx="144016" cy="14401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Elipse"/>
          <p:cNvSpPr/>
          <p:nvPr/>
        </p:nvSpPr>
        <p:spPr>
          <a:xfrm>
            <a:off x="3635896" y="2924944"/>
            <a:ext cx="144016" cy="14401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Elipse"/>
          <p:cNvSpPr/>
          <p:nvPr/>
        </p:nvSpPr>
        <p:spPr>
          <a:xfrm>
            <a:off x="2627784" y="2492896"/>
            <a:ext cx="144016" cy="14401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Elipse"/>
          <p:cNvSpPr/>
          <p:nvPr/>
        </p:nvSpPr>
        <p:spPr>
          <a:xfrm>
            <a:off x="3131840" y="1628800"/>
            <a:ext cx="144016" cy="14401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Elipse"/>
          <p:cNvSpPr/>
          <p:nvPr/>
        </p:nvSpPr>
        <p:spPr>
          <a:xfrm>
            <a:off x="4211960" y="1916832"/>
            <a:ext cx="144016" cy="14401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Elipse"/>
          <p:cNvSpPr/>
          <p:nvPr/>
        </p:nvSpPr>
        <p:spPr>
          <a:xfrm>
            <a:off x="5436096" y="2420888"/>
            <a:ext cx="144016" cy="14401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5B44-83F1-4E2E-8629-5E2558415FBF}" type="slidenum">
              <a:rPr lang="es-CO" smtClean="0"/>
              <a:pPr/>
              <a:t>8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620688"/>
            <a:ext cx="7498080" cy="4800600"/>
          </a:xfrm>
        </p:spPr>
        <p:txBody>
          <a:bodyPr>
            <a:normAutofit/>
          </a:bodyPr>
          <a:lstStyle/>
          <a:p>
            <a:r>
              <a:rPr lang="es-CO" dirty="0" smtClean="0"/>
              <a:t>Probabilidad de ocurrencia </a:t>
            </a:r>
          </a:p>
          <a:p>
            <a:pPr>
              <a:buNone/>
            </a:pPr>
            <a:endParaRPr lang="es-CO" dirty="0" smtClean="0"/>
          </a:p>
          <a:p>
            <a:r>
              <a:rPr lang="es-CO" dirty="0" smtClean="0"/>
              <a:t>Duración de la epidemia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CO" dirty="0" smtClean="0"/>
          </a:p>
          <a:p>
            <a:r>
              <a:rPr lang="es-CO" dirty="0" smtClean="0"/>
              <a:t>Intensidad de la transmisión 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E738-BFA7-4611-A634-AB5AACE487D5}" type="slidenum">
              <a:rPr lang="es-CO" smtClean="0"/>
              <a:pPr/>
              <a:t>9</a:t>
            </a:fld>
            <a:endParaRPr lang="es-CO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620688"/>
            <a:ext cx="1296144" cy="65640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6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064" y="476672"/>
            <a:ext cx="432048" cy="893892"/>
          </a:xfrm>
          <a:prstGeom prst="rect">
            <a:avLst/>
          </a:prstGeom>
          <a:noFill/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1700808"/>
            <a:ext cx="360040" cy="74491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1772816"/>
            <a:ext cx="1440160" cy="952054"/>
          </a:xfrm>
          <a:prstGeom prst="rect">
            <a:avLst/>
          </a:prstGeom>
          <a:noFill/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2080" y="3356992"/>
            <a:ext cx="288032" cy="720080"/>
          </a:xfrm>
          <a:prstGeom prst="rect">
            <a:avLst/>
          </a:prstGeom>
          <a:noFill/>
        </p:spPr>
      </p:pic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3284984"/>
            <a:ext cx="1224136" cy="902434"/>
          </a:xfrm>
          <a:prstGeom prst="rect">
            <a:avLst/>
          </a:prstGeom>
          <a:noFill/>
        </p:spPr>
      </p:pic>
      <p:sp>
        <p:nvSpPr>
          <p:cNvPr id="18" name="17 CuadroTexto"/>
          <p:cNvSpPr txBox="1"/>
          <p:nvPr/>
        </p:nvSpPr>
        <p:spPr>
          <a:xfrm>
            <a:off x="2411760" y="4509120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sc</a:t>
            </a:r>
            <a:r>
              <a:rPr lang="es-CO" dirty="0" smtClean="0"/>
              <a:t>:  número de semanas con casos</a:t>
            </a:r>
          </a:p>
          <a:p>
            <a:r>
              <a:rPr lang="es-CO" dirty="0" smtClean="0"/>
              <a:t>toe:  número total de ondas epidemiológicas.</a:t>
            </a:r>
          </a:p>
          <a:p>
            <a:r>
              <a:rPr lang="es-CO" dirty="0" smtClean="0"/>
              <a:t>%i: tasa de incidencia</a:t>
            </a:r>
            <a:endParaRPr lang="es-CO" dirty="0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934</Words>
  <Application>Microsoft Office PowerPoint</Application>
  <PresentationFormat>Presentación en pantalla (4:3)</PresentationFormat>
  <Paragraphs>364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  Frecuencia, duración e intensidad de la fiebre del dengue epidémico en Delta del Río Perla y Yunnan en China, 2013 </vt:lpstr>
      <vt:lpstr>Mapeo espacial de características de riesgo temporales en el ambiente identificando riesgos en la salud: un estudio de la epidemia del dengue en Taiwán </vt:lpstr>
      <vt:lpstr>Algoritmos para el Alerta Temprana de Dengue en un Ambiente Geomático.</vt:lpstr>
      <vt:lpstr>Diapositiva 4</vt:lpstr>
      <vt:lpstr>Se clasifican…</vt:lpstr>
      <vt:lpstr>Diapositiva 6</vt:lpstr>
      <vt:lpstr>Aplicación 1:  Bello (Antioquia) 2008-2012</vt:lpstr>
      <vt:lpstr>Diapositiva 8</vt:lpstr>
      <vt:lpstr>Diapositiva 9</vt:lpstr>
      <vt:lpstr>Diapositiva 10</vt:lpstr>
      <vt:lpstr>Diapositiva 11</vt:lpstr>
      <vt:lpstr>Identificación de las áreas de riesgo significativos</vt:lpstr>
      <vt:lpstr>Diapositiva 13</vt:lpstr>
      <vt:lpstr>Aplicación 2:  Bello (Antioquia) 2008-2012</vt:lpstr>
      <vt:lpstr>Aplicación 2:  Bello (Antioquia) 2008-2012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MAYRA</dc:creator>
  <cp:lastModifiedBy>MAYRA</cp:lastModifiedBy>
  <cp:revision>49</cp:revision>
  <dcterms:created xsi:type="dcterms:W3CDTF">2015-06-03T12:46:20Z</dcterms:created>
  <dcterms:modified xsi:type="dcterms:W3CDTF">2015-06-04T17:33:20Z</dcterms:modified>
</cp:coreProperties>
</file>