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9"/>
  </p:notes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89" r:id="rId22"/>
    <p:sldId id="370" r:id="rId23"/>
    <p:sldId id="371" r:id="rId24"/>
    <p:sldId id="276" r:id="rId25"/>
    <p:sldId id="277" r:id="rId26"/>
    <p:sldId id="278" r:id="rId27"/>
    <p:sldId id="279" r:id="rId28"/>
    <p:sldId id="266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44" r:id="rId54"/>
    <p:sldId id="341" r:id="rId55"/>
    <p:sldId id="305" r:id="rId56"/>
    <p:sldId id="306" r:id="rId57"/>
    <p:sldId id="307" r:id="rId58"/>
    <p:sldId id="308" r:id="rId59"/>
    <p:sldId id="345" r:id="rId60"/>
    <p:sldId id="346" r:id="rId61"/>
    <p:sldId id="347" r:id="rId62"/>
    <p:sldId id="348" r:id="rId63"/>
    <p:sldId id="349" r:id="rId64"/>
    <p:sldId id="350" r:id="rId65"/>
    <p:sldId id="351" r:id="rId66"/>
    <p:sldId id="352" r:id="rId67"/>
    <p:sldId id="353" r:id="rId68"/>
    <p:sldId id="354" r:id="rId69"/>
    <p:sldId id="355" r:id="rId70"/>
    <p:sldId id="356" r:id="rId71"/>
    <p:sldId id="357" r:id="rId72"/>
    <p:sldId id="358" r:id="rId73"/>
    <p:sldId id="359" r:id="rId74"/>
    <p:sldId id="360" r:id="rId75"/>
    <p:sldId id="361" r:id="rId76"/>
    <p:sldId id="362" r:id="rId77"/>
    <p:sldId id="317" r:id="rId78"/>
    <p:sldId id="318" r:id="rId79"/>
    <p:sldId id="319" r:id="rId80"/>
    <p:sldId id="320" r:id="rId81"/>
    <p:sldId id="321" r:id="rId82"/>
    <p:sldId id="322" r:id="rId83"/>
    <p:sldId id="323" r:id="rId84"/>
    <p:sldId id="324" r:id="rId85"/>
    <p:sldId id="325" r:id="rId86"/>
    <p:sldId id="326" r:id="rId87"/>
    <p:sldId id="327" r:id="rId88"/>
    <p:sldId id="328" r:id="rId89"/>
    <p:sldId id="329" r:id="rId90"/>
    <p:sldId id="330" r:id="rId91"/>
    <p:sldId id="331" r:id="rId92"/>
    <p:sldId id="332" r:id="rId93"/>
    <p:sldId id="333" r:id="rId94"/>
    <p:sldId id="334" r:id="rId95"/>
    <p:sldId id="335" r:id="rId96"/>
    <p:sldId id="336" r:id="rId97"/>
    <p:sldId id="309" r:id="rId98"/>
    <p:sldId id="310" r:id="rId99"/>
    <p:sldId id="311" r:id="rId100"/>
    <p:sldId id="312" r:id="rId101"/>
    <p:sldId id="313" r:id="rId102"/>
    <p:sldId id="314" r:id="rId103"/>
    <p:sldId id="315" r:id="rId104"/>
    <p:sldId id="316" r:id="rId105"/>
    <p:sldId id="363" r:id="rId106"/>
    <p:sldId id="364" r:id="rId107"/>
    <p:sldId id="365" r:id="rId108"/>
    <p:sldId id="337" r:id="rId109"/>
    <p:sldId id="338" r:id="rId110"/>
    <p:sldId id="339" r:id="rId111"/>
    <p:sldId id="340" r:id="rId112"/>
    <p:sldId id="342" r:id="rId113"/>
    <p:sldId id="343" r:id="rId114"/>
    <p:sldId id="366" r:id="rId115"/>
    <p:sldId id="367" r:id="rId116"/>
    <p:sldId id="368" r:id="rId117"/>
    <p:sldId id="369" r:id="rId118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882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16" Type="http://schemas.openxmlformats.org/officeDocument/2006/relationships/slide" Target="slides/slide11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11" Type="http://schemas.openxmlformats.org/officeDocument/2006/relationships/slide" Target="slides/slide10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14" Type="http://schemas.openxmlformats.org/officeDocument/2006/relationships/slide" Target="slides/slide110.xml"/><Relationship Id="rId119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BF916-F134-4AA3-98BC-2986BDFE1D4C}" type="datetimeFigureOut">
              <a:rPr lang="es-CO" smtClean="0"/>
              <a:t>28/03/2012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77BD9-17DF-4926-977C-A25E7BF9197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9275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11878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29057" indent="-28040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1626" indent="-22432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0276" indent="-22432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18927" indent="-22432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67577" indent="-224325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16227" indent="-224325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64878" indent="-224325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13528" indent="-224325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FC64389-D212-4A75-A624-F1D7240FED29}" type="slidenum">
              <a:rPr lang="es-ES" smtClean="0"/>
              <a:pPr eaLnBrk="1" hangingPunct="1"/>
              <a:t>73</a:t>
            </a:fld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8F047-9422-41F7-BEAC-7BBF5BF93ACA}" type="datetimeFigureOut">
              <a:rPr lang="es-AR" smtClean="0"/>
              <a:pPr/>
              <a:t>28/03/2012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D099-ECAE-40EB-AD09-19311CE7370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8F047-9422-41F7-BEAC-7BBF5BF93ACA}" type="datetimeFigureOut">
              <a:rPr lang="es-AR" smtClean="0"/>
              <a:pPr/>
              <a:t>28/03/2012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D099-ECAE-40EB-AD09-19311CE7370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8F047-9422-41F7-BEAC-7BBF5BF93ACA}" type="datetimeFigureOut">
              <a:rPr lang="es-AR" smtClean="0"/>
              <a:pPr/>
              <a:t>28/03/2012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D099-ECAE-40EB-AD09-19311CE7370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8F047-9422-41F7-BEAC-7BBF5BF93ACA}" type="datetimeFigureOut">
              <a:rPr lang="es-AR" smtClean="0"/>
              <a:pPr/>
              <a:t>28/03/2012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D099-ECAE-40EB-AD09-19311CE7370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8F047-9422-41F7-BEAC-7BBF5BF93ACA}" type="datetimeFigureOut">
              <a:rPr lang="es-AR" smtClean="0"/>
              <a:pPr/>
              <a:t>28/03/2012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D099-ECAE-40EB-AD09-19311CE7370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8F047-9422-41F7-BEAC-7BBF5BF93ACA}" type="datetimeFigureOut">
              <a:rPr lang="es-AR" smtClean="0"/>
              <a:pPr/>
              <a:t>28/03/2012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D099-ECAE-40EB-AD09-19311CE7370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8F047-9422-41F7-BEAC-7BBF5BF93ACA}" type="datetimeFigureOut">
              <a:rPr lang="es-AR" smtClean="0"/>
              <a:pPr/>
              <a:t>28/03/2012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D099-ECAE-40EB-AD09-19311CE7370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8F047-9422-41F7-BEAC-7BBF5BF93ACA}" type="datetimeFigureOut">
              <a:rPr lang="es-AR" smtClean="0"/>
              <a:pPr/>
              <a:t>28/03/2012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D099-ECAE-40EB-AD09-19311CE7370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8F047-9422-41F7-BEAC-7BBF5BF93ACA}" type="datetimeFigureOut">
              <a:rPr lang="es-AR" smtClean="0"/>
              <a:pPr/>
              <a:t>28/03/2012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D099-ECAE-40EB-AD09-19311CE7370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8F047-9422-41F7-BEAC-7BBF5BF93ACA}" type="datetimeFigureOut">
              <a:rPr lang="es-AR" smtClean="0"/>
              <a:pPr/>
              <a:t>28/03/2012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D099-ECAE-40EB-AD09-19311CE7370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8F047-9422-41F7-BEAC-7BBF5BF93ACA}" type="datetimeFigureOut">
              <a:rPr lang="es-AR" smtClean="0"/>
              <a:pPr/>
              <a:t>28/03/2012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D099-ECAE-40EB-AD09-19311CE7370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8F047-9422-41F7-BEAC-7BBF5BF93ACA}" type="datetimeFigureOut">
              <a:rPr lang="es-AR" smtClean="0"/>
              <a:pPr/>
              <a:t>28/03/2012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AD099-ECAE-40EB-AD09-19311CE7370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42938"/>
            <a:ext cx="7772400" cy="1428750"/>
          </a:xfrm>
        </p:spPr>
        <p:txBody>
          <a:bodyPr/>
          <a:lstStyle/>
          <a:p>
            <a:pPr algn="r" eaLnBrk="1" hangingPunct="1"/>
            <a:r>
              <a:rPr lang="es-MX" sz="3600" b="1" i="1" dirty="0" smtClean="0">
                <a:solidFill>
                  <a:srgbClr val="C00000"/>
                </a:solidFill>
              </a:rPr>
              <a:t>INTRODUCCIÓN A MATLAB</a:t>
            </a:r>
            <a:r>
              <a:rPr lang="es-MX" sz="4000" i="1" dirty="0" smtClean="0"/>
              <a:t/>
            </a:r>
            <a:br>
              <a:rPr lang="es-MX" sz="4000" i="1" dirty="0" smtClean="0"/>
            </a:br>
            <a:endParaRPr lang="es-MX" sz="4000" i="1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7584" y="1340768"/>
            <a:ext cx="6959104" cy="5160045"/>
          </a:xfrm>
        </p:spPr>
        <p:txBody>
          <a:bodyPr/>
          <a:lstStyle/>
          <a:p>
            <a:pPr eaLnBrk="1" hangingPunct="1"/>
            <a:endParaRPr lang="es-ES_tradnl" b="1" i="1" dirty="0" smtClean="0">
              <a:solidFill>
                <a:srgbClr val="002060"/>
              </a:solidFill>
            </a:endParaRPr>
          </a:p>
          <a:p>
            <a:pPr eaLnBrk="1" hangingPunct="1"/>
            <a:r>
              <a:rPr lang="es-ES_tradnl" b="1" i="1" dirty="0" smtClean="0">
                <a:solidFill>
                  <a:srgbClr val="002060"/>
                </a:solidFill>
              </a:rPr>
              <a:t>Por Hernán Darío Toro Escobar</a:t>
            </a:r>
          </a:p>
          <a:p>
            <a:pPr eaLnBrk="1" hangingPunct="1"/>
            <a:endParaRPr lang="es-ES_tradnl" b="1" i="1" dirty="0" smtClean="0">
              <a:solidFill>
                <a:srgbClr val="002060"/>
              </a:solidFill>
            </a:endParaRPr>
          </a:p>
          <a:p>
            <a:pPr eaLnBrk="1" hangingPunct="1"/>
            <a:r>
              <a:rPr lang="es-ES_tradnl" sz="2400" b="1" i="1" dirty="0" smtClean="0">
                <a:solidFill>
                  <a:srgbClr val="002060"/>
                </a:solidFill>
              </a:rPr>
              <a:t>Tomado de los libros:</a:t>
            </a:r>
          </a:p>
          <a:p>
            <a:pPr algn="l" eaLnBrk="1" hangingPunct="1">
              <a:buFont typeface="Wingdings" pitchFamily="2" charset="2"/>
              <a:buChar char="q"/>
            </a:pPr>
            <a:r>
              <a:rPr lang="es-ES_tradnl" sz="2000" b="1" i="1" dirty="0" smtClean="0">
                <a:solidFill>
                  <a:srgbClr val="002060"/>
                </a:solidFill>
              </a:rPr>
              <a:t>    Solución de problemas de Ingeniería     con MATLAB </a:t>
            </a:r>
            <a:r>
              <a:rPr lang="es-ES_tradnl" sz="1800" b="1" i="1" dirty="0" smtClean="0">
                <a:solidFill>
                  <a:srgbClr val="002060"/>
                </a:solidFill>
              </a:rPr>
              <a:t>(</a:t>
            </a:r>
            <a:r>
              <a:rPr lang="es-ES_tradnl" sz="1800" b="1" i="1" dirty="0" err="1" smtClean="0">
                <a:solidFill>
                  <a:srgbClr val="002060"/>
                </a:solidFill>
              </a:rPr>
              <a:t>Etter</a:t>
            </a:r>
            <a:r>
              <a:rPr lang="es-ES_tradnl" sz="1800" b="1" i="1" dirty="0" smtClean="0">
                <a:solidFill>
                  <a:srgbClr val="002060"/>
                </a:solidFill>
              </a:rPr>
              <a:t>, </a:t>
            </a:r>
            <a:r>
              <a:rPr lang="es-ES_tradnl" sz="1800" b="1" i="1" dirty="0" err="1" smtClean="0">
                <a:solidFill>
                  <a:srgbClr val="002060"/>
                </a:solidFill>
              </a:rPr>
              <a:t>Delores</a:t>
            </a:r>
            <a:r>
              <a:rPr lang="es-ES_tradnl" sz="1800" b="1" i="1" dirty="0" smtClean="0">
                <a:solidFill>
                  <a:srgbClr val="002060"/>
                </a:solidFill>
              </a:rPr>
              <a:t> M.)</a:t>
            </a:r>
          </a:p>
          <a:p>
            <a:pPr algn="l" eaLnBrk="1" hangingPunct="1"/>
            <a:endParaRPr lang="es-ES_tradnl" sz="2400" b="1" i="1" dirty="0" smtClean="0">
              <a:solidFill>
                <a:srgbClr val="002060"/>
              </a:solidFill>
            </a:endParaRPr>
          </a:p>
          <a:p>
            <a:pPr algn="l" eaLnBrk="1" hangingPunct="1">
              <a:buFont typeface="Wingdings" pitchFamily="2" charset="2"/>
              <a:buChar char="q"/>
            </a:pPr>
            <a:r>
              <a:rPr lang="es-ES_tradnl" sz="2000" b="1" i="1" dirty="0" smtClean="0">
                <a:solidFill>
                  <a:srgbClr val="002060"/>
                </a:solidFill>
              </a:rPr>
              <a:t>   MATLAB para ingenieros </a:t>
            </a:r>
            <a:r>
              <a:rPr lang="es-ES_tradnl" sz="1800" b="1" i="1" dirty="0" smtClean="0">
                <a:solidFill>
                  <a:srgbClr val="002060"/>
                </a:solidFill>
              </a:rPr>
              <a:t>(Moore, </a:t>
            </a:r>
            <a:r>
              <a:rPr lang="es-ES_tradnl" sz="1800" b="1" i="1" dirty="0" err="1" smtClean="0">
                <a:solidFill>
                  <a:srgbClr val="002060"/>
                </a:solidFill>
              </a:rPr>
              <a:t>Holly</a:t>
            </a:r>
            <a:r>
              <a:rPr lang="es-ES_tradnl" sz="1800" b="1" i="1" dirty="0" smtClean="0">
                <a:solidFill>
                  <a:srgbClr val="002060"/>
                </a:solidFill>
              </a:rPr>
              <a:t>) </a:t>
            </a:r>
          </a:p>
          <a:p>
            <a:pPr algn="l" eaLnBrk="1" hangingPunct="1"/>
            <a:endParaRPr lang="es-ES_tradnl" sz="1800" b="1" i="1" dirty="0" smtClean="0">
              <a:solidFill>
                <a:srgbClr val="002060"/>
              </a:solidFill>
            </a:endParaRPr>
          </a:p>
          <a:p>
            <a:pPr algn="l" eaLnBrk="1" hangingPunct="1">
              <a:buFont typeface="Wingdings" pitchFamily="2" charset="2"/>
              <a:buChar char="q"/>
            </a:pPr>
            <a:r>
              <a:rPr lang="es-ES_tradnl" sz="2000" b="1" i="1" dirty="0" smtClean="0">
                <a:solidFill>
                  <a:srgbClr val="002060"/>
                </a:solidFill>
              </a:rPr>
              <a:t>    MATLAB con aplicaciones a la ingeniería, física y finanzas </a:t>
            </a:r>
            <a:r>
              <a:rPr lang="es-ES_tradnl" sz="1800" b="1" i="1" dirty="0" smtClean="0">
                <a:solidFill>
                  <a:srgbClr val="002060"/>
                </a:solidFill>
              </a:rPr>
              <a:t>(Báez L, David)</a:t>
            </a:r>
            <a:endParaRPr lang="es-MX" sz="1800" i="1" dirty="0" smtClean="0">
              <a:solidFill>
                <a:schemeClr val="accent2"/>
              </a:solidFill>
            </a:endParaRPr>
          </a:p>
          <a:p>
            <a:pPr eaLnBrk="1" hangingPunct="1"/>
            <a:endParaRPr lang="es-MX" i="1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0225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Título"/>
          <p:cNvSpPr>
            <a:spLocks noGrp="1"/>
          </p:cNvSpPr>
          <p:nvPr>
            <p:ph type="title"/>
          </p:nvPr>
        </p:nvSpPr>
        <p:spPr>
          <a:xfrm>
            <a:off x="428625" y="285750"/>
            <a:ext cx="8229600" cy="1143000"/>
          </a:xfrm>
        </p:spPr>
        <p:txBody>
          <a:bodyPr/>
          <a:lstStyle/>
          <a:p>
            <a:pPr algn="r"/>
            <a:r>
              <a:rPr lang="es-MX" sz="3200" b="1" i="1" smtClean="0">
                <a:solidFill>
                  <a:srgbClr val="C00000"/>
                </a:solidFill>
              </a:rPr>
              <a:t>Cálculos simples</a:t>
            </a:r>
            <a:endParaRPr lang="es-ES" sz="3200" smtClean="0"/>
          </a:p>
        </p:txBody>
      </p:sp>
      <p:sp>
        <p:nvSpPr>
          <p:cNvPr id="12291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smtClean="0"/>
          </a:p>
          <a:p>
            <a:pPr>
              <a:buFontTx/>
              <a:buNone/>
            </a:pPr>
            <a:r>
              <a:rPr lang="es-MX" b="1" i="1" smtClean="0">
                <a:solidFill>
                  <a:srgbClr val="002060"/>
                </a:solidFill>
              </a:rPr>
              <a:t>	&gt;&gt; 5 + 6</a:t>
            </a:r>
          </a:p>
          <a:p>
            <a:pPr>
              <a:buFontTx/>
              <a:buNone/>
            </a:pPr>
            <a:r>
              <a:rPr lang="es-MX" b="1" i="1" smtClean="0">
                <a:solidFill>
                  <a:srgbClr val="002060"/>
                </a:solidFill>
              </a:rPr>
              <a:t>	&gt;&gt; 2 + 10 / 2</a:t>
            </a:r>
          </a:p>
          <a:p>
            <a:pPr>
              <a:buFontTx/>
              <a:buNone/>
            </a:pPr>
            <a:r>
              <a:rPr lang="es-MX" b="1" i="1" smtClean="0">
                <a:solidFill>
                  <a:srgbClr val="002060"/>
                </a:solidFill>
              </a:rPr>
              <a:t>	&gt;&gt; (2 + 10) / 2</a:t>
            </a:r>
          </a:p>
          <a:p>
            <a:pPr>
              <a:buFontTx/>
              <a:buNone/>
            </a:pPr>
            <a:r>
              <a:rPr lang="es-MX" b="1" i="1" smtClean="0">
                <a:solidFill>
                  <a:srgbClr val="002060"/>
                </a:solidFill>
              </a:rPr>
              <a:t>	&gt;&gt; 2 ^ 3</a:t>
            </a:r>
          </a:p>
          <a:p>
            <a:pPr>
              <a:buFontTx/>
              <a:buNone/>
            </a:pPr>
            <a:r>
              <a:rPr lang="es-MX" b="1" i="1" smtClean="0">
                <a:solidFill>
                  <a:srgbClr val="002060"/>
                </a:solidFill>
              </a:rPr>
              <a:t>	&gt;&gt; sin(3)</a:t>
            </a:r>
          </a:p>
          <a:p>
            <a:pPr>
              <a:buFontTx/>
              <a:buNone/>
            </a:pPr>
            <a:r>
              <a:rPr lang="es-MX" b="1" i="1" smtClean="0">
                <a:solidFill>
                  <a:srgbClr val="002060"/>
                </a:solidFill>
              </a:rPr>
              <a:t>	&gt;&gt; cos(0)</a:t>
            </a:r>
          </a:p>
          <a:p>
            <a:pPr>
              <a:buFontTx/>
              <a:buNone/>
            </a:pPr>
            <a:r>
              <a:rPr lang="es-MX" b="1" i="1" smtClean="0">
                <a:solidFill>
                  <a:srgbClr val="002060"/>
                </a:solidFill>
              </a:rPr>
              <a:t>	&gt;&gt; tan(1)</a:t>
            </a:r>
          </a:p>
          <a:p>
            <a:pPr>
              <a:buFontTx/>
              <a:buNone/>
            </a:pPr>
            <a:endParaRPr lang="es-MX" smtClean="0"/>
          </a:p>
          <a:p>
            <a:pPr>
              <a:buFontTx/>
              <a:buNone/>
            </a:pPr>
            <a:endParaRPr lang="es-MX" smtClean="0"/>
          </a:p>
          <a:p>
            <a:endParaRPr lang="es-MX" smtClean="0"/>
          </a:p>
          <a:p>
            <a:endParaRPr lang="es-ES" smtClean="0"/>
          </a:p>
        </p:txBody>
      </p:sp>
      <p:sp>
        <p:nvSpPr>
          <p:cNvPr id="12292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smtClean="0"/>
          </a:p>
          <a:p>
            <a:pPr>
              <a:buFontTx/>
              <a:buNone/>
            </a:pPr>
            <a:r>
              <a:rPr lang="es-MX" b="1" i="1" smtClean="0">
                <a:solidFill>
                  <a:srgbClr val="002060"/>
                </a:solidFill>
              </a:rPr>
              <a:t>	&gt;&gt; sqrt(4)</a:t>
            </a:r>
          </a:p>
          <a:p>
            <a:pPr>
              <a:buFontTx/>
              <a:buNone/>
            </a:pPr>
            <a:r>
              <a:rPr lang="es-MX" b="1" i="1" smtClean="0">
                <a:solidFill>
                  <a:srgbClr val="002060"/>
                </a:solidFill>
              </a:rPr>
              <a:t>	&gt;&gt; exp(2)</a:t>
            </a:r>
          </a:p>
          <a:p>
            <a:pPr>
              <a:buFontTx/>
              <a:buNone/>
            </a:pPr>
            <a:r>
              <a:rPr lang="es-MX" b="1" i="1" smtClean="0">
                <a:solidFill>
                  <a:srgbClr val="002060"/>
                </a:solidFill>
              </a:rPr>
              <a:t>	&gt;&gt; log(4)</a:t>
            </a:r>
          </a:p>
          <a:p>
            <a:pPr>
              <a:buFontTx/>
              <a:buNone/>
            </a:pPr>
            <a:r>
              <a:rPr lang="es-MX" b="1" i="1" smtClean="0">
                <a:solidFill>
                  <a:srgbClr val="002060"/>
                </a:solidFill>
              </a:rPr>
              <a:t>	&gt;&gt; log10(4)</a:t>
            </a:r>
          </a:p>
          <a:p>
            <a:pPr>
              <a:buFontTx/>
              <a:buNone/>
            </a:pPr>
            <a:r>
              <a:rPr lang="es-MX" b="1" i="1" smtClean="0">
                <a:solidFill>
                  <a:srgbClr val="002060"/>
                </a:solidFill>
              </a:rPr>
              <a:t>	&gt;&gt; [4 6 8] + 5</a:t>
            </a:r>
          </a:p>
          <a:p>
            <a:pPr>
              <a:buFontTx/>
              <a:buNone/>
            </a:pPr>
            <a:r>
              <a:rPr lang="es-MX" b="1" i="1" smtClean="0">
                <a:solidFill>
                  <a:srgbClr val="002060"/>
                </a:solidFill>
              </a:rPr>
              <a:t>	&gt;&gt; abs(-3)</a:t>
            </a:r>
          </a:p>
          <a:p>
            <a:pPr>
              <a:buFontTx/>
              <a:buNone/>
            </a:pPr>
            <a:r>
              <a:rPr lang="es-MX" b="1" i="1" smtClean="0">
                <a:solidFill>
                  <a:srgbClr val="002060"/>
                </a:solidFill>
              </a:rPr>
              <a:t>	&gt;&gt; pi</a:t>
            </a:r>
          </a:p>
          <a:p>
            <a:pPr>
              <a:buFontTx/>
              <a:buNone/>
            </a:pPr>
            <a:endParaRPr lang="es-ES" b="1" i="1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8766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_tradnl" sz="3200" b="1" i="1" smtClean="0">
                <a:solidFill>
                  <a:srgbClr val="C00000"/>
                </a:solidFill>
              </a:rPr>
              <a:t>Gráficas</a:t>
            </a:r>
            <a:br>
              <a:rPr lang="es-ES_tradnl" sz="3200" b="1" i="1" smtClean="0">
                <a:solidFill>
                  <a:srgbClr val="C00000"/>
                </a:solidFill>
              </a:rPr>
            </a:br>
            <a:r>
              <a:rPr lang="es-ES_tradnl" sz="3200" b="1" i="1" smtClean="0">
                <a:solidFill>
                  <a:srgbClr val="C00000"/>
                </a:solidFill>
              </a:rPr>
              <a:t>(continuación)</a:t>
            </a:r>
            <a:endParaRPr lang="es-CO" sz="3200" smtClean="0"/>
          </a:p>
        </p:txBody>
      </p:sp>
      <p:sp>
        <p:nvSpPr>
          <p:cNvPr id="63491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14863"/>
          </a:xfrm>
        </p:spPr>
        <p:txBody>
          <a:bodyPr>
            <a:normAutofit fontScale="85000" lnSpcReduction="20000"/>
          </a:bodyPr>
          <a:lstStyle/>
          <a:p>
            <a:pPr>
              <a:buFontTx/>
              <a:buNone/>
            </a:pPr>
            <a:r>
              <a:rPr lang="es-CO" dirty="0" smtClean="0"/>
              <a:t>	</a:t>
            </a:r>
            <a:r>
              <a:rPr lang="es-CO" sz="2000" b="1" i="1" dirty="0" smtClean="0">
                <a:solidFill>
                  <a:srgbClr val="002060"/>
                </a:solidFill>
              </a:rPr>
              <a:t>plot3(x, y, z)</a:t>
            </a:r>
            <a:r>
              <a:rPr lang="es-CO" sz="2000" i="1" dirty="0" smtClean="0">
                <a:solidFill>
                  <a:srgbClr val="002060"/>
                </a:solidFill>
              </a:rPr>
              <a:t>		Gráfica lineal 3D</a:t>
            </a:r>
          </a:p>
          <a:p>
            <a:pPr>
              <a:buFontTx/>
              <a:buNone/>
            </a:pPr>
            <a:r>
              <a:rPr lang="es-CO" sz="2000" i="1" dirty="0" smtClean="0">
                <a:solidFill>
                  <a:srgbClr val="002060"/>
                </a:solidFill>
              </a:rPr>
              <a:t>	</a:t>
            </a:r>
            <a:r>
              <a:rPr lang="es-CO" sz="2000" b="1" i="1" dirty="0" smtClean="0">
                <a:solidFill>
                  <a:srgbClr val="002060"/>
                </a:solidFill>
              </a:rPr>
              <a:t>comet3(x, y, z)</a:t>
            </a:r>
            <a:r>
              <a:rPr lang="es-CO" sz="2000" i="1" dirty="0" smtClean="0">
                <a:solidFill>
                  <a:srgbClr val="002060"/>
                </a:solidFill>
              </a:rPr>
              <a:t>		Versión animada de plot3</a:t>
            </a:r>
          </a:p>
          <a:p>
            <a:pPr>
              <a:buFontTx/>
              <a:buNone/>
            </a:pPr>
            <a:r>
              <a:rPr lang="es-CO" sz="2000" i="1" dirty="0" smtClean="0">
                <a:solidFill>
                  <a:srgbClr val="002060"/>
                </a:solidFill>
              </a:rPr>
              <a:t>	</a:t>
            </a:r>
            <a:r>
              <a:rPr lang="es-CO" sz="2000" b="1" i="1" dirty="0" err="1" smtClean="0">
                <a:solidFill>
                  <a:srgbClr val="002060"/>
                </a:solidFill>
              </a:rPr>
              <a:t>mesh</a:t>
            </a:r>
            <a:r>
              <a:rPr lang="es-CO" sz="2000" b="1" i="1" dirty="0" smtClean="0">
                <a:solidFill>
                  <a:srgbClr val="002060"/>
                </a:solidFill>
              </a:rPr>
              <a:t>(m)	</a:t>
            </a:r>
            <a:r>
              <a:rPr lang="es-CO" sz="2000" i="1" dirty="0" smtClean="0">
                <a:solidFill>
                  <a:srgbClr val="002060"/>
                </a:solidFill>
              </a:rPr>
              <a:t>	Gráfica de superficie de malla</a:t>
            </a:r>
          </a:p>
          <a:p>
            <a:pPr>
              <a:buFontTx/>
              <a:buNone/>
            </a:pPr>
            <a:r>
              <a:rPr lang="es-CO" sz="2000" i="1" dirty="0" smtClean="0">
                <a:solidFill>
                  <a:srgbClr val="002060"/>
                </a:solidFill>
              </a:rPr>
              <a:t>	</a:t>
            </a:r>
            <a:r>
              <a:rPr lang="es-CO" sz="2000" b="1" i="1" dirty="0" smtClean="0">
                <a:solidFill>
                  <a:srgbClr val="002060"/>
                </a:solidFill>
              </a:rPr>
              <a:t>surf(m)</a:t>
            </a:r>
            <a:r>
              <a:rPr lang="es-CO" sz="2000" i="1" dirty="0" smtClean="0">
                <a:solidFill>
                  <a:srgbClr val="002060"/>
                </a:solidFill>
              </a:rPr>
              <a:t>		Gráfica similar a </a:t>
            </a:r>
            <a:r>
              <a:rPr lang="es-CO" sz="2000" i="1" dirty="0" err="1" smtClean="0">
                <a:solidFill>
                  <a:srgbClr val="002060"/>
                </a:solidFill>
              </a:rPr>
              <a:t>mesh</a:t>
            </a:r>
            <a:endParaRPr lang="es-CO" sz="2000" i="1" dirty="0" smtClean="0">
              <a:solidFill>
                <a:srgbClr val="002060"/>
              </a:solidFill>
            </a:endParaRPr>
          </a:p>
          <a:p>
            <a:pPr>
              <a:buFontTx/>
              <a:buNone/>
            </a:pPr>
            <a:r>
              <a:rPr lang="es-CO" sz="2000" i="1" dirty="0" smtClean="0">
                <a:solidFill>
                  <a:srgbClr val="002060"/>
                </a:solidFill>
              </a:rPr>
              <a:t>	</a:t>
            </a:r>
            <a:r>
              <a:rPr lang="es-CO" sz="2000" b="1" i="1" dirty="0" err="1" smtClean="0">
                <a:solidFill>
                  <a:srgbClr val="002060"/>
                </a:solidFill>
              </a:rPr>
              <a:t>shading</a:t>
            </a:r>
            <a:r>
              <a:rPr lang="es-CO" sz="2000" b="1" i="1" dirty="0" smtClean="0">
                <a:solidFill>
                  <a:srgbClr val="002060"/>
                </a:solidFill>
              </a:rPr>
              <a:t> </a:t>
            </a:r>
            <a:r>
              <a:rPr lang="es-CO" sz="2000" b="1" i="1" dirty="0" err="1" smtClean="0">
                <a:solidFill>
                  <a:srgbClr val="002060"/>
                </a:solidFill>
              </a:rPr>
              <a:t>interp</a:t>
            </a:r>
            <a:r>
              <a:rPr lang="es-CO" sz="2000" i="1" dirty="0" smtClean="0">
                <a:solidFill>
                  <a:srgbClr val="002060"/>
                </a:solidFill>
              </a:rPr>
              <a:t>		Interpola entre los colores en gráficas de superficie</a:t>
            </a:r>
          </a:p>
          <a:p>
            <a:pPr>
              <a:buFontTx/>
              <a:buNone/>
            </a:pPr>
            <a:r>
              <a:rPr lang="es-CO" sz="2000" i="1" dirty="0" smtClean="0">
                <a:solidFill>
                  <a:srgbClr val="002060"/>
                </a:solidFill>
              </a:rPr>
              <a:t>	</a:t>
            </a:r>
            <a:r>
              <a:rPr lang="es-CO" sz="2000" b="1" i="1" dirty="0" err="1" smtClean="0">
                <a:solidFill>
                  <a:srgbClr val="002060"/>
                </a:solidFill>
              </a:rPr>
              <a:t>contour</a:t>
            </a:r>
            <a:r>
              <a:rPr lang="es-CO" sz="2000" b="1" i="1" dirty="0" smtClean="0">
                <a:solidFill>
                  <a:srgbClr val="002060"/>
                </a:solidFill>
              </a:rPr>
              <a:t>(m)	</a:t>
            </a:r>
            <a:r>
              <a:rPr lang="es-CO" sz="2000" i="1" dirty="0" smtClean="0">
                <a:solidFill>
                  <a:srgbClr val="002060"/>
                </a:solidFill>
              </a:rPr>
              <a:t>	Genera gráfica de contorno</a:t>
            </a:r>
          </a:p>
          <a:p>
            <a:pPr>
              <a:buFontTx/>
              <a:buNone/>
            </a:pPr>
            <a:r>
              <a:rPr lang="es-CO" sz="2000" i="1" dirty="0" smtClean="0">
                <a:solidFill>
                  <a:srgbClr val="002060"/>
                </a:solidFill>
              </a:rPr>
              <a:t>	</a:t>
            </a:r>
            <a:r>
              <a:rPr lang="es-CO" sz="2000" b="1" i="1" dirty="0" err="1" smtClean="0">
                <a:solidFill>
                  <a:srgbClr val="002060"/>
                </a:solidFill>
              </a:rPr>
              <a:t>surfc</a:t>
            </a:r>
            <a:r>
              <a:rPr lang="es-CO" sz="2000" b="1" i="1" dirty="0" smtClean="0">
                <a:solidFill>
                  <a:srgbClr val="002060"/>
                </a:solidFill>
              </a:rPr>
              <a:t>(m)</a:t>
            </a:r>
            <a:r>
              <a:rPr lang="es-CO" sz="2000" i="1" dirty="0" smtClean="0">
                <a:solidFill>
                  <a:srgbClr val="002060"/>
                </a:solidFill>
              </a:rPr>
              <a:t>		Gráfica de superficie combinada con una de 				contorno</a:t>
            </a:r>
          </a:p>
          <a:p>
            <a:pPr>
              <a:buFontTx/>
              <a:buNone/>
            </a:pPr>
            <a:r>
              <a:rPr lang="es-CO" sz="2000" i="1" dirty="0" smtClean="0">
                <a:solidFill>
                  <a:srgbClr val="002060"/>
                </a:solidFill>
              </a:rPr>
              <a:t>	</a:t>
            </a:r>
            <a:r>
              <a:rPr lang="es-CO" sz="2000" b="1" i="1" dirty="0" err="1" smtClean="0">
                <a:solidFill>
                  <a:srgbClr val="002060"/>
                </a:solidFill>
              </a:rPr>
              <a:t>pcolor</a:t>
            </a:r>
            <a:r>
              <a:rPr lang="es-CO" sz="2000" b="1" i="1" dirty="0" smtClean="0">
                <a:solidFill>
                  <a:srgbClr val="002060"/>
                </a:solidFill>
              </a:rPr>
              <a:t>(m)	</a:t>
            </a:r>
            <a:r>
              <a:rPr lang="es-CO" sz="2000" i="1" dirty="0" smtClean="0">
                <a:solidFill>
                  <a:srgbClr val="002060"/>
                </a:solidFill>
              </a:rPr>
              <a:t>	Gráfica de </a:t>
            </a:r>
            <a:r>
              <a:rPr lang="es-CO" sz="2000" i="1" dirty="0" err="1" smtClean="0">
                <a:solidFill>
                  <a:srgbClr val="002060"/>
                </a:solidFill>
              </a:rPr>
              <a:t>pseudocolor</a:t>
            </a:r>
            <a:endParaRPr lang="es-CO" sz="2000" i="1" dirty="0" smtClean="0">
              <a:solidFill>
                <a:srgbClr val="002060"/>
              </a:solidFill>
            </a:endParaRPr>
          </a:p>
          <a:p>
            <a:pPr>
              <a:buFontTx/>
              <a:buNone/>
            </a:pPr>
            <a:r>
              <a:rPr lang="es-CO" sz="2000" b="1" i="1" dirty="0" smtClean="0">
                <a:solidFill>
                  <a:srgbClr val="002060"/>
                </a:solidFill>
              </a:rPr>
              <a:t>	axis </a:t>
            </a:r>
            <a:r>
              <a:rPr lang="es-CO" sz="2000" b="1" i="1" dirty="0" err="1" smtClean="0">
                <a:solidFill>
                  <a:srgbClr val="002060"/>
                </a:solidFill>
              </a:rPr>
              <a:t>equal</a:t>
            </a:r>
            <a:r>
              <a:rPr lang="es-CO" sz="2000" i="1" dirty="0" smtClean="0">
                <a:solidFill>
                  <a:srgbClr val="002060"/>
                </a:solidFill>
              </a:rPr>
              <a:t>		Permite espaciar los datos igual en todos los ejes</a:t>
            </a:r>
          </a:p>
          <a:p>
            <a:pPr>
              <a:buFontTx/>
              <a:buNone/>
            </a:pPr>
            <a:r>
              <a:rPr lang="es-CO" sz="2000" i="1" dirty="0" smtClean="0">
                <a:solidFill>
                  <a:srgbClr val="002060"/>
                </a:solidFill>
              </a:rPr>
              <a:t>	</a:t>
            </a:r>
            <a:r>
              <a:rPr lang="es-CO" sz="2000" b="1" i="1" dirty="0" err="1" smtClean="0">
                <a:solidFill>
                  <a:srgbClr val="002060"/>
                </a:solidFill>
              </a:rPr>
              <a:t>ezplot</a:t>
            </a:r>
            <a:r>
              <a:rPr lang="es-CO" sz="2000" b="1" i="1" dirty="0" smtClean="0">
                <a:solidFill>
                  <a:srgbClr val="002060"/>
                </a:solidFill>
              </a:rPr>
              <a:t>(f)</a:t>
            </a:r>
            <a:r>
              <a:rPr lang="es-CO" sz="2000" i="1" dirty="0" smtClean="0">
                <a:solidFill>
                  <a:srgbClr val="002060"/>
                </a:solidFill>
              </a:rPr>
              <a:t>		Produce gráfica de función f</a:t>
            </a:r>
          </a:p>
          <a:p>
            <a:pPr>
              <a:buFontTx/>
              <a:buNone/>
            </a:pPr>
            <a:r>
              <a:rPr lang="es-CO" sz="2000" i="1" dirty="0" smtClean="0">
                <a:solidFill>
                  <a:srgbClr val="002060"/>
                </a:solidFill>
              </a:rPr>
              <a:t>	</a:t>
            </a:r>
          </a:p>
          <a:p>
            <a:pPr>
              <a:buFontTx/>
              <a:buNone/>
            </a:pPr>
            <a:r>
              <a:rPr lang="es-CO" sz="2000" i="1" dirty="0" smtClean="0">
                <a:solidFill>
                  <a:srgbClr val="002060"/>
                </a:solidFill>
              </a:rPr>
              <a:t>	</a:t>
            </a:r>
            <a:endParaRPr lang="es-CO" sz="2400" i="1" dirty="0" smtClean="0">
              <a:solidFill>
                <a:srgbClr val="002060"/>
              </a:solidFill>
            </a:endParaRPr>
          </a:p>
          <a:p>
            <a:pPr>
              <a:buFontTx/>
              <a:buNone/>
            </a:pPr>
            <a:endParaRPr lang="es-CO" dirty="0" smtClean="0"/>
          </a:p>
          <a:p>
            <a:pPr>
              <a:buFontTx/>
              <a:buNone/>
            </a:pPr>
            <a:r>
              <a:rPr lang="es-CO" dirty="0" smtClean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412137890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_tradnl" sz="3200" b="1" i="1" smtClean="0">
                <a:solidFill>
                  <a:srgbClr val="C00000"/>
                </a:solidFill>
              </a:rPr>
              <a:t>Gráficas</a:t>
            </a:r>
            <a:br>
              <a:rPr lang="es-ES_tradnl" sz="3200" b="1" i="1" smtClean="0">
                <a:solidFill>
                  <a:srgbClr val="C00000"/>
                </a:solidFill>
              </a:rPr>
            </a:br>
            <a:r>
              <a:rPr lang="es-ES_tradnl" sz="3200" b="1" i="1" smtClean="0">
                <a:solidFill>
                  <a:srgbClr val="C00000"/>
                </a:solidFill>
              </a:rPr>
              <a:t>(continuación)</a:t>
            </a:r>
            <a:endParaRPr lang="es-CO" sz="3200" smtClean="0"/>
          </a:p>
        </p:txBody>
      </p:sp>
      <p:sp>
        <p:nvSpPr>
          <p:cNvPr id="64515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8219256" cy="5159474"/>
          </a:xfrm>
        </p:spPr>
        <p:txBody>
          <a:bodyPr/>
          <a:lstStyle/>
          <a:p>
            <a:pPr>
              <a:buFontTx/>
              <a:buNone/>
            </a:pPr>
            <a:r>
              <a:rPr lang="es-CO" dirty="0" smtClean="0"/>
              <a:t>	</a:t>
            </a:r>
            <a:r>
              <a:rPr lang="es-CO" sz="2000" b="1" i="1" dirty="0" err="1" smtClean="0">
                <a:solidFill>
                  <a:srgbClr val="002060"/>
                </a:solidFill>
              </a:rPr>
              <a:t>colormap</a:t>
            </a:r>
            <a:r>
              <a:rPr lang="es-CO" sz="2000" b="1" i="1" dirty="0" smtClean="0">
                <a:solidFill>
                  <a:srgbClr val="002060"/>
                </a:solidFill>
              </a:rPr>
              <a:t>(</a:t>
            </a:r>
            <a:r>
              <a:rPr lang="es-CO" sz="2000" b="1" i="1" dirty="0" err="1" smtClean="0">
                <a:solidFill>
                  <a:srgbClr val="002060"/>
                </a:solidFill>
              </a:rPr>
              <a:t>mapa_color</a:t>
            </a:r>
            <a:r>
              <a:rPr lang="es-CO" sz="2000" b="1" i="1" dirty="0" smtClean="0">
                <a:solidFill>
                  <a:srgbClr val="002060"/>
                </a:solidFill>
              </a:rPr>
              <a:t>)	</a:t>
            </a:r>
            <a:r>
              <a:rPr lang="es-CO" sz="2000" i="1" dirty="0" smtClean="0">
                <a:solidFill>
                  <a:srgbClr val="002060"/>
                </a:solidFill>
              </a:rPr>
              <a:t>Permite seleccionar color en gráficas de s				</a:t>
            </a:r>
            <a:r>
              <a:rPr lang="es-CO" sz="2000" i="1" dirty="0" err="1" smtClean="0">
                <a:solidFill>
                  <a:srgbClr val="002060"/>
                </a:solidFill>
              </a:rPr>
              <a:t>uperficie</a:t>
            </a:r>
            <a:endParaRPr lang="es-CO" sz="2000" i="1" dirty="0" smtClean="0">
              <a:solidFill>
                <a:srgbClr val="002060"/>
              </a:solidFill>
            </a:endParaRPr>
          </a:p>
          <a:p>
            <a:pPr>
              <a:buFontTx/>
              <a:buNone/>
            </a:pPr>
            <a:r>
              <a:rPr lang="es-CO" sz="2000" i="1" dirty="0" smtClean="0">
                <a:solidFill>
                  <a:srgbClr val="002060"/>
                </a:solidFill>
              </a:rPr>
              <a:t>	</a:t>
            </a:r>
            <a:r>
              <a:rPr lang="es-CO" sz="2000" b="1" i="1" dirty="0" smtClean="0">
                <a:solidFill>
                  <a:srgbClr val="002060"/>
                </a:solidFill>
              </a:rPr>
              <a:t>Mapa de color: 		</a:t>
            </a:r>
            <a:r>
              <a:rPr lang="es-CO" sz="2000" i="1" dirty="0" err="1" smtClean="0">
                <a:solidFill>
                  <a:srgbClr val="002060"/>
                </a:solidFill>
              </a:rPr>
              <a:t>bone</a:t>
            </a:r>
            <a:r>
              <a:rPr lang="es-CO" sz="2000" i="1" dirty="0" smtClean="0">
                <a:solidFill>
                  <a:srgbClr val="002060"/>
                </a:solidFill>
              </a:rPr>
              <a:t>, </a:t>
            </a:r>
            <a:r>
              <a:rPr lang="es-CO" sz="2000" i="1" dirty="0" err="1" smtClean="0">
                <a:solidFill>
                  <a:srgbClr val="002060"/>
                </a:solidFill>
              </a:rPr>
              <a:t>colorcube</a:t>
            </a:r>
            <a:r>
              <a:rPr lang="es-CO" sz="2000" i="1" dirty="0" smtClean="0">
                <a:solidFill>
                  <a:srgbClr val="002060"/>
                </a:solidFill>
              </a:rPr>
              <a:t>, </a:t>
            </a:r>
            <a:r>
              <a:rPr lang="es-CO" sz="2000" i="1" dirty="0" err="1" smtClean="0">
                <a:solidFill>
                  <a:srgbClr val="002060"/>
                </a:solidFill>
              </a:rPr>
              <a:t>cool</a:t>
            </a:r>
            <a:r>
              <a:rPr lang="es-CO" sz="2000" i="1" dirty="0" smtClean="0">
                <a:solidFill>
                  <a:srgbClr val="002060"/>
                </a:solidFill>
              </a:rPr>
              <a:t>, </a:t>
            </a:r>
            <a:r>
              <a:rPr lang="es-CO" sz="2000" i="1" dirty="0" err="1" smtClean="0">
                <a:solidFill>
                  <a:srgbClr val="002060"/>
                </a:solidFill>
              </a:rPr>
              <a:t>copper</a:t>
            </a:r>
            <a:r>
              <a:rPr lang="es-CO" sz="2000" i="1" dirty="0" smtClean="0">
                <a:solidFill>
                  <a:srgbClr val="002060"/>
                </a:solidFill>
              </a:rPr>
              <a:t>, </a:t>
            </a:r>
            <a:r>
              <a:rPr lang="es-CO" sz="2000" i="1" dirty="0" err="1" smtClean="0">
                <a:solidFill>
                  <a:srgbClr val="002060"/>
                </a:solidFill>
              </a:rPr>
              <a:t>flag</a:t>
            </a:r>
            <a:r>
              <a:rPr lang="es-CO" sz="2000" i="1" dirty="0" smtClean="0">
                <a:solidFill>
                  <a:srgbClr val="002060"/>
                </a:solidFill>
              </a:rPr>
              <a:t>, </a:t>
            </a:r>
            <a:r>
              <a:rPr lang="es-CO" sz="2000" i="1" dirty="0" err="1" smtClean="0">
                <a:solidFill>
                  <a:srgbClr val="002060"/>
                </a:solidFill>
              </a:rPr>
              <a:t>hot</a:t>
            </a:r>
            <a:r>
              <a:rPr lang="es-CO" sz="2000" i="1" dirty="0" smtClean="0">
                <a:solidFill>
                  <a:srgbClr val="002060"/>
                </a:solidFill>
              </a:rPr>
              <a:t>, 				</a:t>
            </a:r>
            <a:r>
              <a:rPr lang="es-CO" sz="2000" i="1" dirty="0" err="1" smtClean="0">
                <a:solidFill>
                  <a:srgbClr val="002060"/>
                </a:solidFill>
              </a:rPr>
              <a:t>hsv</a:t>
            </a:r>
            <a:r>
              <a:rPr lang="es-CO" sz="2000" i="1" dirty="0" smtClean="0">
                <a:solidFill>
                  <a:srgbClr val="002060"/>
                </a:solidFill>
              </a:rPr>
              <a:t>, jet, </a:t>
            </a:r>
            <a:r>
              <a:rPr lang="es-CO" sz="2000" i="1" dirty="0" err="1" smtClean="0">
                <a:solidFill>
                  <a:srgbClr val="002060"/>
                </a:solidFill>
              </a:rPr>
              <a:t>pink</a:t>
            </a:r>
            <a:r>
              <a:rPr lang="es-CO" sz="2000" i="1" dirty="0" smtClean="0">
                <a:solidFill>
                  <a:srgbClr val="002060"/>
                </a:solidFill>
              </a:rPr>
              <a:t>, </a:t>
            </a:r>
            <a:r>
              <a:rPr lang="es-CO" sz="2000" i="1" dirty="0" err="1" smtClean="0">
                <a:solidFill>
                  <a:srgbClr val="002060"/>
                </a:solidFill>
              </a:rPr>
              <a:t>prism</a:t>
            </a:r>
            <a:r>
              <a:rPr lang="es-CO" sz="2000" i="1" dirty="0" smtClean="0">
                <a:solidFill>
                  <a:srgbClr val="002060"/>
                </a:solidFill>
              </a:rPr>
              <a:t>, </a:t>
            </a:r>
            <a:r>
              <a:rPr lang="es-CO" sz="2000" i="1" dirty="0" err="1" smtClean="0">
                <a:solidFill>
                  <a:srgbClr val="002060"/>
                </a:solidFill>
              </a:rPr>
              <a:t>spring</a:t>
            </a:r>
            <a:r>
              <a:rPr lang="es-CO" sz="2000" i="1" dirty="0" smtClean="0">
                <a:solidFill>
                  <a:srgbClr val="002060"/>
                </a:solidFill>
              </a:rPr>
              <a:t>, </a:t>
            </a:r>
            <a:r>
              <a:rPr lang="es-CO" sz="2000" i="1" dirty="0" err="1" smtClean="0">
                <a:solidFill>
                  <a:srgbClr val="002060"/>
                </a:solidFill>
              </a:rPr>
              <a:t>summer</a:t>
            </a:r>
            <a:r>
              <a:rPr lang="es-CO" sz="2000" i="1" dirty="0" smtClean="0">
                <a:solidFill>
                  <a:srgbClr val="002060"/>
                </a:solidFill>
              </a:rPr>
              <a:t>, 				</a:t>
            </a:r>
            <a:r>
              <a:rPr lang="es-CO" sz="2000" i="1" dirty="0" err="1" smtClean="0">
                <a:solidFill>
                  <a:srgbClr val="002060"/>
                </a:solidFill>
              </a:rPr>
              <a:t>white</a:t>
            </a:r>
            <a:r>
              <a:rPr lang="es-CO" sz="2000" i="1" dirty="0" smtClean="0">
                <a:solidFill>
                  <a:srgbClr val="002060"/>
                </a:solidFill>
              </a:rPr>
              <a:t>, </a:t>
            </a:r>
            <a:r>
              <a:rPr lang="es-CO" sz="2000" i="1" dirty="0" err="1" smtClean="0">
                <a:solidFill>
                  <a:srgbClr val="002060"/>
                </a:solidFill>
              </a:rPr>
              <a:t>winter</a:t>
            </a:r>
            <a:endParaRPr lang="es-CO" sz="2000" i="1" dirty="0" smtClean="0">
              <a:solidFill>
                <a:srgbClr val="002060"/>
              </a:solidFill>
            </a:endParaRPr>
          </a:p>
          <a:p>
            <a:pPr>
              <a:buFontTx/>
              <a:buNone/>
            </a:pPr>
            <a:r>
              <a:rPr lang="es-CO" sz="2000" i="1" dirty="0" smtClean="0">
                <a:solidFill>
                  <a:srgbClr val="002060"/>
                </a:solidFill>
              </a:rPr>
              <a:t>	</a:t>
            </a:r>
            <a:r>
              <a:rPr lang="es-CO" sz="2000" b="1" i="1" dirty="0" smtClean="0">
                <a:solidFill>
                  <a:srgbClr val="002060"/>
                </a:solidFill>
              </a:rPr>
              <a:t>&gt;&gt; </a:t>
            </a:r>
            <a:r>
              <a:rPr lang="es-CO" sz="2000" b="1" i="1" dirty="0" err="1" smtClean="0">
                <a:solidFill>
                  <a:srgbClr val="002060"/>
                </a:solidFill>
              </a:rPr>
              <a:t>funtool</a:t>
            </a:r>
            <a:r>
              <a:rPr lang="es-CO" sz="2000" i="1" dirty="0" smtClean="0">
                <a:solidFill>
                  <a:srgbClr val="002060"/>
                </a:solidFill>
              </a:rPr>
              <a:t>			Muestra tres ventanas para graficar 				función f, función g y entregar rango de 				valores</a:t>
            </a:r>
          </a:p>
          <a:p>
            <a:pPr lvl="1">
              <a:buFont typeface="Wingdings" pitchFamily="2" charset="2"/>
              <a:buChar char="§"/>
            </a:pPr>
            <a:r>
              <a:rPr lang="es-CO" sz="1800" i="1" dirty="0" smtClean="0">
                <a:solidFill>
                  <a:srgbClr val="002060"/>
                </a:solidFill>
              </a:rPr>
              <a:t>Las gráficas también se pueden editar desde la barra de menú</a:t>
            </a:r>
          </a:p>
          <a:p>
            <a:pPr lvl="1">
              <a:buFont typeface="Wingdings" pitchFamily="2" charset="2"/>
              <a:buChar char="§"/>
            </a:pPr>
            <a:r>
              <a:rPr lang="es-CO" sz="1800" i="1" dirty="0" smtClean="0">
                <a:solidFill>
                  <a:srgbClr val="002060"/>
                </a:solidFill>
              </a:rPr>
              <a:t>MATLAB también facilita la creación de gráficas desde la ventana de trabajo</a:t>
            </a:r>
          </a:p>
          <a:p>
            <a:pPr lvl="1">
              <a:buFont typeface="Wingdings" pitchFamily="2" charset="2"/>
              <a:buChar char="§"/>
            </a:pPr>
            <a:r>
              <a:rPr lang="es-CO" sz="1800" i="1" dirty="0" smtClean="0">
                <a:solidFill>
                  <a:srgbClr val="002060"/>
                </a:solidFill>
              </a:rPr>
              <a:t>Para salvar</a:t>
            </a:r>
            <a:r>
              <a:rPr lang="es-CO" sz="2000" i="1" dirty="0" smtClean="0">
                <a:solidFill>
                  <a:srgbClr val="002060"/>
                </a:solidFill>
              </a:rPr>
              <a:t> una figura lo puede hacer  como un archivo </a:t>
            </a:r>
            <a:r>
              <a:rPr lang="es-CO" sz="2000" b="1" i="1" dirty="0" smtClean="0">
                <a:solidFill>
                  <a:srgbClr val="002060"/>
                </a:solidFill>
              </a:rPr>
              <a:t>.</a:t>
            </a:r>
            <a:r>
              <a:rPr lang="es-CO" sz="2000" b="1" i="1" dirty="0" err="1" smtClean="0">
                <a:solidFill>
                  <a:srgbClr val="002060"/>
                </a:solidFill>
              </a:rPr>
              <a:t>fig</a:t>
            </a:r>
            <a:r>
              <a:rPr lang="es-CO" sz="2000" b="1" i="1" dirty="0" smtClean="0">
                <a:solidFill>
                  <a:srgbClr val="002060"/>
                </a:solidFill>
              </a:rPr>
              <a:t> </a:t>
            </a:r>
            <a:r>
              <a:rPr lang="es-CO" sz="2000" i="1" dirty="0" smtClean="0">
                <a:solidFill>
                  <a:srgbClr val="002060"/>
                </a:solidFill>
              </a:rPr>
              <a:t>(propio de MATLAB) u otro formato como </a:t>
            </a:r>
            <a:r>
              <a:rPr lang="es-CO" sz="2000" b="1" i="1" dirty="0" smtClean="0">
                <a:solidFill>
                  <a:srgbClr val="002060"/>
                </a:solidFill>
              </a:rPr>
              <a:t>.</a:t>
            </a:r>
            <a:r>
              <a:rPr lang="es-CO" sz="2000" b="1" i="1" dirty="0" err="1" smtClean="0">
                <a:solidFill>
                  <a:srgbClr val="002060"/>
                </a:solidFill>
              </a:rPr>
              <a:t>jpg</a:t>
            </a:r>
            <a:r>
              <a:rPr lang="es-CO" sz="2000" i="1" dirty="0" smtClean="0">
                <a:solidFill>
                  <a:srgbClr val="002060"/>
                </a:solidFill>
              </a:rPr>
              <a:t>, </a:t>
            </a:r>
            <a:r>
              <a:rPr lang="es-CO" sz="2000" b="1" i="1" dirty="0" smtClean="0">
                <a:solidFill>
                  <a:srgbClr val="002060"/>
                </a:solidFill>
              </a:rPr>
              <a:t>.</a:t>
            </a:r>
            <a:r>
              <a:rPr lang="es-CO" sz="2000" b="1" i="1" dirty="0" err="1" smtClean="0">
                <a:solidFill>
                  <a:srgbClr val="002060"/>
                </a:solidFill>
              </a:rPr>
              <a:t>emf</a:t>
            </a:r>
            <a:r>
              <a:rPr lang="es-CO" sz="2000" b="1" i="1" dirty="0" smtClean="0">
                <a:solidFill>
                  <a:srgbClr val="002060"/>
                </a:solidFill>
              </a:rPr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s-CO" sz="2000" i="1" dirty="0" smtClean="0">
                <a:solidFill>
                  <a:srgbClr val="002060"/>
                </a:solidFill>
              </a:rPr>
              <a:t>Podemos copiar y pegar la gráfica en un documento</a:t>
            </a:r>
          </a:p>
        </p:txBody>
      </p:sp>
    </p:spTree>
    <p:extLst>
      <p:ext uri="{BB962C8B-B14F-4D97-AF65-F5344CB8AC3E}">
        <p14:creationId xmlns:p14="http://schemas.microsoft.com/office/powerpoint/2010/main" val="312004108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_tradnl" sz="3200" b="1" i="1" smtClean="0">
                <a:solidFill>
                  <a:srgbClr val="C00000"/>
                </a:solidFill>
              </a:rPr>
              <a:t>Programación </a:t>
            </a:r>
            <a:br>
              <a:rPr lang="es-ES_tradnl" sz="3200" b="1" i="1" smtClean="0">
                <a:solidFill>
                  <a:srgbClr val="C00000"/>
                </a:solidFill>
              </a:rPr>
            </a:br>
            <a:r>
              <a:rPr lang="es-ES_tradnl" sz="3200" b="1" i="1" smtClean="0">
                <a:solidFill>
                  <a:srgbClr val="C00000"/>
                </a:solidFill>
              </a:rPr>
              <a:t>simbólica</a:t>
            </a:r>
            <a:endParaRPr lang="es-CO" sz="3200" smtClean="0"/>
          </a:p>
        </p:txBody>
      </p:sp>
      <p:sp>
        <p:nvSpPr>
          <p:cNvPr id="112643" name="2 Marcador de contenido"/>
          <p:cNvSpPr>
            <a:spLocks noGrp="1"/>
          </p:cNvSpPr>
          <p:nvPr>
            <p:ph idx="1"/>
          </p:nvPr>
        </p:nvSpPr>
        <p:spPr>
          <a:xfrm>
            <a:off x="500063" y="1643063"/>
            <a:ext cx="8186737" cy="4483100"/>
          </a:xfrm>
        </p:spPr>
        <p:txBody>
          <a:bodyPr/>
          <a:lstStyle/>
          <a:p>
            <a:pPr>
              <a:buFontTx/>
              <a:buNone/>
            </a:pPr>
            <a:r>
              <a:rPr lang="es-CO" dirty="0" smtClean="0"/>
              <a:t>	</a:t>
            </a:r>
            <a:r>
              <a:rPr lang="es-CO" sz="2000" i="1" dirty="0" smtClean="0">
                <a:solidFill>
                  <a:srgbClr val="002060"/>
                </a:solidFill>
              </a:rPr>
              <a:t>Es posible manipular las expresiones sin sustituir las variables por sus valores.</a:t>
            </a:r>
          </a:p>
          <a:p>
            <a:pPr>
              <a:buFontTx/>
              <a:buNone/>
            </a:pPr>
            <a:endParaRPr lang="es-CO" sz="2000" i="1" dirty="0" smtClean="0">
              <a:solidFill>
                <a:srgbClr val="002060"/>
              </a:solidFill>
            </a:endParaRPr>
          </a:p>
          <a:p>
            <a:pPr>
              <a:buFontTx/>
              <a:buNone/>
            </a:pPr>
            <a:r>
              <a:rPr lang="es-CO" sz="2000" i="1" dirty="0" smtClean="0">
                <a:solidFill>
                  <a:srgbClr val="002060"/>
                </a:solidFill>
              </a:rPr>
              <a:t>	Creación de variables simbólicas:</a:t>
            </a:r>
          </a:p>
          <a:p>
            <a:pPr>
              <a:buFontTx/>
              <a:buNone/>
            </a:pPr>
            <a:r>
              <a:rPr lang="es-CO" sz="2000" i="1" dirty="0" smtClean="0">
                <a:solidFill>
                  <a:srgbClr val="002060"/>
                </a:solidFill>
              </a:rPr>
              <a:t>	</a:t>
            </a:r>
            <a:r>
              <a:rPr lang="es-CO" sz="2000" b="1" i="1" dirty="0" smtClean="0">
                <a:solidFill>
                  <a:srgbClr val="002060"/>
                </a:solidFill>
              </a:rPr>
              <a:t>&gt;&gt; x = </a:t>
            </a:r>
            <a:r>
              <a:rPr lang="es-CO" sz="2000" b="1" i="1" dirty="0" err="1" smtClean="0">
                <a:solidFill>
                  <a:srgbClr val="002060"/>
                </a:solidFill>
              </a:rPr>
              <a:t>sym</a:t>
            </a:r>
            <a:r>
              <a:rPr lang="es-CO" sz="2000" b="1" i="1" dirty="0" smtClean="0">
                <a:solidFill>
                  <a:srgbClr val="002060"/>
                </a:solidFill>
              </a:rPr>
              <a:t>(‘x)</a:t>
            </a:r>
          </a:p>
          <a:p>
            <a:pPr>
              <a:buFontTx/>
              <a:buNone/>
            </a:pPr>
            <a:r>
              <a:rPr lang="es-CO" sz="2000" i="1" dirty="0" smtClean="0">
                <a:solidFill>
                  <a:srgbClr val="002060"/>
                </a:solidFill>
              </a:rPr>
              <a:t>	</a:t>
            </a:r>
            <a:r>
              <a:rPr lang="es-CO" sz="2000" b="1" i="1" dirty="0" smtClean="0">
                <a:solidFill>
                  <a:srgbClr val="002060"/>
                </a:solidFill>
              </a:rPr>
              <a:t>&gt;&gt; </a:t>
            </a:r>
            <a:r>
              <a:rPr lang="es-CO" sz="2000" b="1" i="1" dirty="0" err="1" smtClean="0">
                <a:solidFill>
                  <a:srgbClr val="002060"/>
                </a:solidFill>
              </a:rPr>
              <a:t>syms</a:t>
            </a:r>
            <a:r>
              <a:rPr lang="es-CO" sz="2000" b="1" i="1" dirty="0" smtClean="0">
                <a:solidFill>
                  <a:srgbClr val="002060"/>
                </a:solidFill>
              </a:rPr>
              <a:t> x a b</a:t>
            </a:r>
          </a:p>
          <a:p>
            <a:pPr>
              <a:buFontTx/>
              <a:buNone/>
            </a:pPr>
            <a:r>
              <a:rPr lang="es-CO" sz="2000" b="1" i="1" dirty="0" smtClean="0">
                <a:solidFill>
                  <a:srgbClr val="002060"/>
                </a:solidFill>
              </a:rPr>
              <a:t>	</a:t>
            </a:r>
            <a:r>
              <a:rPr lang="pt-BR" sz="2000" b="1" i="1" dirty="0" smtClean="0">
                <a:solidFill>
                  <a:srgbClr val="002060"/>
                </a:solidFill>
              </a:rPr>
              <a:t>&gt;&gt; r = a * x ^ 2 + b * x + 7</a:t>
            </a:r>
          </a:p>
          <a:p>
            <a:pPr>
              <a:buFontTx/>
              <a:buNone/>
            </a:pPr>
            <a:r>
              <a:rPr lang="pt-BR" sz="2000" b="1" i="1" dirty="0" smtClean="0">
                <a:solidFill>
                  <a:srgbClr val="002060"/>
                </a:solidFill>
              </a:rPr>
              <a:t> 	&gt;&gt; </a:t>
            </a:r>
            <a:r>
              <a:rPr lang="pl-PL" sz="2000" b="1" i="1" dirty="0" smtClean="0">
                <a:solidFill>
                  <a:srgbClr val="002060"/>
                </a:solidFill>
              </a:rPr>
              <a:t>w = sym('a * x ^ 2 + b * x - 4')</a:t>
            </a:r>
            <a:r>
              <a:rPr lang="es-CO" sz="2000" i="1" dirty="0" smtClean="0">
                <a:solidFill>
                  <a:srgbClr val="002060"/>
                </a:solidFill>
              </a:rPr>
              <a:t>	Las variables de la expresión no 					se crean en el área de trabajo</a:t>
            </a:r>
          </a:p>
          <a:p>
            <a:pPr>
              <a:buFontTx/>
              <a:buNone/>
            </a:pPr>
            <a:r>
              <a:rPr lang="es-CO" sz="2000" i="1" dirty="0" smtClean="0">
                <a:solidFill>
                  <a:srgbClr val="002060"/>
                </a:solidFill>
              </a:rPr>
              <a:t>	</a:t>
            </a:r>
            <a:r>
              <a:rPr lang="fr-FR" sz="2000" i="1" dirty="0" smtClean="0">
                <a:solidFill>
                  <a:srgbClr val="002060"/>
                </a:solidFill>
              </a:rPr>
              <a:t> </a:t>
            </a:r>
            <a:r>
              <a:rPr lang="fr-FR" sz="2000" b="1" i="1" dirty="0" smtClean="0">
                <a:solidFill>
                  <a:srgbClr val="002060"/>
                </a:solidFill>
              </a:rPr>
              <a:t>&gt;&gt; t = </a:t>
            </a:r>
            <a:r>
              <a:rPr lang="fr-FR" sz="2000" b="1" i="1" dirty="0" err="1" smtClean="0">
                <a:solidFill>
                  <a:srgbClr val="002060"/>
                </a:solidFill>
              </a:rPr>
              <a:t>sym</a:t>
            </a:r>
            <a:r>
              <a:rPr lang="fr-FR" sz="2000" b="1" i="1" dirty="0" smtClean="0">
                <a:solidFill>
                  <a:srgbClr val="002060"/>
                </a:solidFill>
              </a:rPr>
              <a:t>('m = n + 2')</a:t>
            </a:r>
            <a:r>
              <a:rPr lang="fr-FR" sz="2000" i="1" dirty="0" smtClean="0">
                <a:solidFill>
                  <a:srgbClr val="002060"/>
                </a:solidFill>
              </a:rPr>
              <a:t>			</a:t>
            </a:r>
            <a:r>
              <a:rPr lang="fr-FR" sz="2000" i="1" dirty="0" err="1" smtClean="0">
                <a:solidFill>
                  <a:srgbClr val="002060"/>
                </a:solidFill>
              </a:rPr>
              <a:t>Creación</a:t>
            </a:r>
            <a:r>
              <a:rPr lang="fr-FR" sz="2000" i="1" dirty="0" smtClean="0">
                <a:solidFill>
                  <a:srgbClr val="002060"/>
                </a:solidFill>
              </a:rPr>
              <a:t> de </a:t>
            </a:r>
            <a:r>
              <a:rPr lang="fr-FR" sz="2000" i="1" dirty="0" err="1" smtClean="0">
                <a:solidFill>
                  <a:srgbClr val="002060"/>
                </a:solidFill>
              </a:rPr>
              <a:t>ecuación</a:t>
            </a:r>
            <a:endParaRPr lang="fr-FR" sz="2000" i="1" dirty="0" smtClean="0">
              <a:solidFill>
                <a:srgbClr val="002060"/>
              </a:solidFill>
            </a:endParaRPr>
          </a:p>
          <a:p>
            <a:pPr>
              <a:buFontTx/>
              <a:buNone/>
            </a:pPr>
            <a:endParaRPr lang="es-CO" sz="2000" i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563284"/>
      </p:ext>
    </p:extLst>
  </p:cSld>
  <p:clrMapOvr>
    <a:masterClrMapping/>
  </p:clrMapOvr>
  <p:transition>
    <p:fade thruBlk="1"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_tradnl" sz="3200" b="1" i="1" smtClean="0">
                <a:solidFill>
                  <a:srgbClr val="C00000"/>
                </a:solidFill>
              </a:rPr>
              <a:t>Funciones para </a:t>
            </a:r>
            <a:br>
              <a:rPr lang="es-ES_tradnl" sz="3200" b="1" i="1" smtClean="0">
                <a:solidFill>
                  <a:srgbClr val="C00000"/>
                </a:solidFill>
              </a:rPr>
            </a:br>
            <a:r>
              <a:rPr lang="es-ES_tradnl" sz="3200" b="1" i="1" smtClean="0">
                <a:solidFill>
                  <a:srgbClr val="C00000"/>
                </a:solidFill>
              </a:rPr>
              <a:t>expresiones simbólicas</a:t>
            </a:r>
            <a:endParaRPr lang="es-CO" sz="3200" smtClean="0"/>
          </a:p>
        </p:txBody>
      </p:sp>
      <p:sp>
        <p:nvSpPr>
          <p:cNvPr id="113667" name="2 Marcador de contenido"/>
          <p:cNvSpPr>
            <a:spLocks noGrp="1"/>
          </p:cNvSpPr>
          <p:nvPr>
            <p:ph idx="1"/>
          </p:nvPr>
        </p:nvSpPr>
        <p:spPr>
          <a:xfrm>
            <a:off x="1071563" y="1571625"/>
            <a:ext cx="7615237" cy="4554538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pt-BR" smtClean="0"/>
              <a:t>	</a:t>
            </a:r>
            <a:r>
              <a:rPr lang="pt-BR" sz="2000" b="1" i="1" smtClean="0">
                <a:solidFill>
                  <a:srgbClr val="002060"/>
                </a:solidFill>
              </a:rPr>
              <a:t>&gt;&gt; [n d] = numden((a + x) / b) 	</a:t>
            </a:r>
            <a:r>
              <a:rPr lang="pt-BR" sz="2000" i="1" smtClean="0">
                <a:solidFill>
                  <a:srgbClr val="002060"/>
                </a:solidFill>
              </a:rPr>
              <a:t>hace</a:t>
            </a:r>
            <a:r>
              <a:rPr lang="pt-BR" sz="2000" b="1" i="1" smtClean="0">
                <a:solidFill>
                  <a:srgbClr val="002060"/>
                </a:solidFill>
              </a:rPr>
              <a:t> 	n = a + x  </a:t>
            </a:r>
            <a:r>
              <a:rPr lang="pt-BR" sz="2000" i="1" smtClean="0">
                <a:solidFill>
                  <a:srgbClr val="002060"/>
                </a:solidFill>
              </a:rPr>
              <a:t>y</a:t>
            </a:r>
            <a:r>
              <a:rPr lang="pt-BR" sz="2000" b="1" i="1" smtClean="0">
                <a:solidFill>
                  <a:srgbClr val="002060"/>
                </a:solidFill>
              </a:rPr>
              <a:t>  d = b</a:t>
            </a:r>
          </a:p>
          <a:p>
            <a:pPr>
              <a:buFontTx/>
              <a:buNone/>
            </a:pPr>
            <a:r>
              <a:rPr lang="pt-BR" sz="2000" b="1" i="1" smtClean="0">
                <a:solidFill>
                  <a:srgbClr val="002060"/>
                </a:solidFill>
              </a:rPr>
              <a:t>	&gt;&gt; n = numden((a + x) / b) 	</a:t>
            </a:r>
            <a:r>
              <a:rPr lang="pt-BR" sz="2000" i="1" smtClean="0">
                <a:solidFill>
                  <a:srgbClr val="002060"/>
                </a:solidFill>
              </a:rPr>
              <a:t>hace</a:t>
            </a:r>
            <a:r>
              <a:rPr lang="pt-BR" sz="2000" b="1" i="1" smtClean="0">
                <a:solidFill>
                  <a:srgbClr val="002060"/>
                </a:solidFill>
              </a:rPr>
              <a:t> 	n = a + x </a:t>
            </a:r>
          </a:p>
          <a:p>
            <a:pPr>
              <a:buFontTx/>
              <a:buNone/>
            </a:pPr>
            <a:r>
              <a:rPr lang="es-CO" sz="2000" b="1" i="1" smtClean="0">
                <a:solidFill>
                  <a:srgbClr val="002060"/>
                </a:solidFill>
              </a:rPr>
              <a:t>	&gt;&gt; y = expand((a + x) / b) 	</a:t>
            </a:r>
            <a:r>
              <a:rPr lang="es-CO" sz="2000" i="1" smtClean="0">
                <a:solidFill>
                  <a:srgbClr val="002060"/>
                </a:solidFill>
              </a:rPr>
              <a:t>hace</a:t>
            </a:r>
            <a:r>
              <a:rPr lang="es-CO" sz="2000" b="1" i="1" smtClean="0">
                <a:solidFill>
                  <a:srgbClr val="002060"/>
                </a:solidFill>
              </a:rPr>
              <a:t> 	y = a/b + x/b</a:t>
            </a:r>
          </a:p>
          <a:p>
            <a:pPr>
              <a:buFontTx/>
              <a:buNone/>
            </a:pPr>
            <a:r>
              <a:rPr lang="en-US" sz="2000" b="1" i="1" smtClean="0">
                <a:solidFill>
                  <a:srgbClr val="002060"/>
                </a:solidFill>
              </a:rPr>
              <a:t>	&gt;&gt; y = collect((a + x) / b) 	</a:t>
            </a:r>
            <a:r>
              <a:rPr lang="en-US" sz="2000" i="1" smtClean="0">
                <a:solidFill>
                  <a:srgbClr val="002060"/>
                </a:solidFill>
              </a:rPr>
              <a:t>hace</a:t>
            </a:r>
            <a:r>
              <a:rPr lang="en-US" sz="2000" b="1" i="1" smtClean="0">
                <a:solidFill>
                  <a:srgbClr val="002060"/>
                </a:solidFill>
              </a:rPr>
              <a:t> 	</a:t>
            </a:r>
            <a:r>
              <a:rPr lang="es-CO" sz="2000" b="1" i="1" smtClean="0">
                <a:solidFill>
                  <a:srgbClr val="002060"/>
                </a:solidFill>
              </a:rPr>
              <a:t>y = a/b + x/b</a:t>
            </a:r>
          </a:p>
          <a:p>
            <a:pPr>
              <a:buFontTx/>
              <a:buNone/>
            </a:pPr>
            <a:r>
              <a:rPr lang="es-CO" sz="2000" b="1" i="1" smtClean="0">
                <a:solidFill>
                  <a:srgbClr val="002060"/>
                </a:solidFill>
              </a:rPr>
              <a:t>	&gt;&gt; w = factor(a / x + b / x) 	</a:t>
            </a:r>
            <a:r>
              <a:rPr lang="es-CO" sz="2000" i="1" smtClean="0">
                <a:solidFill>
                  <a:srgbClr val="002060"/>
                </a:solidFill>
              </a:rPr>
              <a:t>hace </a:t>
            </a:r>
            <a:r>
              <a:rPr lang="es-CO" sz="2000" b="1" i="1" smtClean="0">
                <a:solidFill>
                  <a:srgbClr val="002060"/>
                </a:solidFill>
              </a:rPr>
              <a:t>	w = (a + b)/x</a:t>
            </a:r>
          </a:p>
          <a:p>
            <a:pPr>
              <a:buFontTx/>
              <a:buNone/>
            </a:pPr>
            <a:r>
              <a:rPr lang="es-CO" sz="2000" b="1" i="1" smtClean="0">
                <a:solidFill>
                  <a:srgbClr val="002060"/>
                </a:solidFill>
              </a:rPr>
              <a:t>	&gt;&gt; y = simplify(a/b + x/b) 	</a:t>
            </a:r>
            <a:r>
              <a:rPr lang="es-CO" sz="2000" i="1" smtClean="0">
                <a:solidFill>
                  <a:srgbClr val="002060"/>
                </a:solidFill>
              </a:rPr>
              <a:t>hace </a:t>
            </a:r>
            <a:r>
              <a:rPr lang="es-CO" sz="2000" b="1" i="1" smtClean="0">
                <a:solidFill>
                  <a:srgbClr val="002060"/>
                </a:solidFill>
              </a:rPr>
              <a:t>	y = (a + x)/b</a:t>
            </a:r>
          </a:p>
          <a:p>
            <a:pPr>
              <a:buFontTx/>
              <a:buNone/>
            </a:pPr>
            <a:r>
              <a:rPr lang="es-CO" sz="2000" b="1" i="1" smtClean="0">
                <a:solidFill>
                  <a:srgbClr val="002060"/>
                </a:solidFill>
              </a:rPr>
              <a:t>	&gt;&gt; y = simple(a / x - b / x) 	</a:t>
            </a:r>
            <a:r>
              <a:rPr lang="es-CO" sz="2000" i="1" smtClean="0">
                <a:solidFill>
                  <a:srgbClr val="002060"/>
                </a:solidFill>
              </a:rPr>
              <a:t>hace</a:t>
            </a:r>
            <a:r>
              <a:rPr lang="es-CO" sz="2000" b="1" i="1" smtClean="0">
                <a:solidFill>
                  <a:srgbClr val="002060"/>
                </a:solidFill>
              </a:rPr>
              <a:t> 	y = a/x - b/x</a:t>
            </a:r>
          </a:p>
          <a:p>
            <a:pPr>
              <a:buFontTx/>
              <a:buNone/>
            </a:pPr>
            <a:r>
              <a:rPr lang="es-CO" sz="2000" b="1" i="1" smtClean="0">
                <a:solidFill>
                  <a:srgbClr val="002060"/>
                </a:solidFill>
              </a:rPr>
              <a:t>	</a:t>
            </a:r>
            <a:r>
              <a:rPr lang="pl-PL" sz="2000" b="1" i="1" smtClean="0">
                <a:solidFill>
                  <a:srgbClr val="002060"/>
                </a:solidFill>
              </a:rPr>
              <a:t>&gt;&gt; v = [3 5 7];</a:t>
            </a:r>
          </a:p>
          <a:p>
            <a:pPr>
              <a:buFontTx/>
              <a:buNone/>
            </a:pPr>
            <a:r>
              <a:rPr lang="es-CO" sz="2000" b="1" i="1" smtClean="0">
                <a:solidFill>
                  <a:srgbClr val="002060"/>
                </a:solidFill>
              </a:rPr>
              <a:t>	</a:t>
            </a:r>
            <a:r>
              <a:rPr lang="pl-PL" sz="2000" b="1" i="1" smtClean="0">
                <a:solidFill>
                  <a:srgbClr val="002060"/>
                </a:solidFill>
              </a:rPr>
              <a:t>&gt;&gt; p = poly2sym(v)</a:t>
            </a:r>
            <a:r>
              <a:rPr lang="es-CO" sz="2000" b="1" i="1" smtClean="0">
                <a:solidFill>
                  <a:srgbClr val="002060"/>
                </a:solidFill>
              </a:rPr>
              <a:t> 		</a:t>
            </a:r>
            <a:r>
              <a:rPr lang="es-CO" sz="2000" i="1" smtClean="0">
                <a:solidFill>
                  <a:srgbClr val="002060"/>
                </a:solidFill>
              </a:rPr>
              <a:t>hace </a:t>
            </a:r>
            <a:r>
              <a:rPr lang="es-CO" sz="2000" b="1" i="1" smtClean="0">
                <a:solidFill>
                  <a:srgbClr val="002060"/>
                </a:solidFill>
              </a:rPr>
              <a:t>	</a:t>
            </a:r>
            <a:r>
              <a:rPr lang="pl-PL" sz="2000" b="1" i="1" smtClean="0">
                <a:solidFill>
                  <a:srgbClr val="002060"/>
                </a:solidFill>
              </a:rPr>
              <a:t>p =</a:t>
            </a:r>
            <a:r>
              <a:rPr lang="es-CO" sz="2000" b="1" i="1" smtClean="0">
                <a:solidFill>
                  <a:srgbClr val="002060"/>
                </a:solidFill>
              </a:rPr>
              <a:t> </a:t>
            </a:r>
            <a:r>
              <a:rPr lang="pl-PL" sz="2000" b="1" i="1" smtClean="0">
                <a:solidFill>
                  <a:srgbClr val="002060"/>
                </a:solidFill>
              </a:rPr>
              <a:t>3*x^2 + 5*x + 7</a:t>
            </a:r>
            <a:endParaRPr lang="es-CO" sz="2000" b="1" i="1" smtClean="0">
              <a:solidFill>
                <a:srgbClr val="002060"/>
              </a:solidFill>
            </a:endParaRPr>
          </a:p>
          <a:p>
            <a:pPr>
              <a:buFontTx/>
              <a:buNone/>
            </a:pPr>
            <a:r>
              <a:rPr lang="es-CO" sz="2000" b="1" i="1" smtClean="0">
                <a:solidFill>
                  <a:srgbClr val="002060"/>
                </a:solidFill>
              </a:rPr>
              <a:t>	&gt;&gt; r = solve(a * x - b) 		</a:t>
            </a:r>
            <a:r>
              <a:rPr lang="es-CO" sz="2000" i="1" smtClean="0">
                <a:solidFill>
                  <a:srgbClr val="002060"/>
                </a:solidFill>
              </a:rPr>
              <a:t>hace</a:t>
            </a:r>
            <a:r>
              <a:rPr lang="es-CO" sz="2000" b="1" i="1" smtClean="0">
                <a:solidFill>
                  <a:srgbClr val="002060"/>
                </a:solidFill>
              </a:rPr>
              <a:t>	r = b/a</a:t>
            </a:r>
          </a:p>
          <a:p>
            <a:pPr>
              <a:buFontTx/>
              <a:buNone/>
            </a:pPr>
            <a:r>
              <a:rPr lang="pt-BR" sz="2000" b="1" i="1" smtClean="0">
                <a:solidFill>
                  <a:srgbClr val="002060"/>
                </a:solidFill>
              </a:rPr>
              <a:t>	&gt;&gt; r = solve(a * x - b, 'b') 	</a:t>
            </a:r>
            <a:r>
              <a:rPr lang="pt-BR" sz="2000" i="1" smtClean="0">
                <a:solidFill>
                  <a:srgbClr val="002060"/>
                </a:solidFill>
              </a:rPr>
              <a:t>hace </a:t>
            </a:r>
            <a:r>
              <a:rPr lang="pt-BR" sz="2000" b="1" i="1" smtClean="0">
                <a:solidFill>
                  <a:srgbClr val="002060"/>
                </a:solidFill>
              </a:rPr>
              <a:t>	r = a*x</a:t>
            </a:r>
          </a:p>
          <a:p>
            <a:pPr>
              <a:buFontTx/>
              <a:buNone/>
            </a:pPr>
            <a:r>
              <a:rPr lang="es-CO" sz="2000" b="1" i="1" smtClean="0">
                <a:solidFill>
                  <a:srgbClr val="002060"/>
                </a:solidFill>
              </a:rPr>
              <a:t>	&gt;&gt; r = findsym(a * x - b) 	</a:t>
            </a:r>
            <a:r>
              <a:rPr lang="es-CO" sz="2000" i="1" smtClean="0">
                <a:solidFill>
                  <a:srgbClr val="002060"/>
                </a:solidFill>
              </a:rPr>
              <a:t>hace</a:t>
            </a:r>
            <a:r>
              <a:rPr lang="es-CO" sz="2000" b="1" i="1" smtClean="0">
                <a:solidFill>
                  <a:srgbClr val="002060"/>
                </a:solidFill>
              </a:rPr>
              <a:t> 	r = a,b,x</a:t>
            </a:r>
          </a:p>
        </p:txBody>
      </p:sp>
    </p:spTree>
    <p:extLst>
      <p:ext uri="{BB962C8B-B14F-4D97-AF65-F5344CB8AC3E}">
        <p14:creationId xmlns:p14="http://schemas.microsoft.com/office/powerpoint/2010/main" val="3301390879"/>
      </p:ext>
    </p:extLst>
  </p:cSld>
  <p:clrMapOvr>
    <a:masterClrMapping/>
  </p:clrMapOvr>
  <p:transition>
    <p:fade thruBlk="1"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_tradnl" sz="3200" b="1" i="1" smtClean="0">
                <a:solidFill>
                  <a:srgbClr val="C00000"/>
                </a:solidFill>
              </a:rPr>
              <a:t>Más Funciones para </a:t>
            </a:r>
            <a:br>
              <a:rPr lang="es-ES_tradnl" sz="3200" b="1" i="1" smtClean="0">
                <a:solidFill>
                  <a:srgbClr val="C00000"/>
                </a:solidFill>
              </a:rPr>
            </a:br>
            <a:r>
              <a:rPr lang="es-ES_tradnl" sz="3200" b="1" i="1" smtClean="0">
                <a:solidFill>
                  <a:srgbClr val="C00000"/>
                </a:solidFill>
              </a:rPr>
              <a:t>expresiones simbólicas</a:t>
            </a:r>
            <a:endParaRPr lang="es-CO" sz="3200" smtClean="0"/>
          </a:p>
        </p:txBody>
      </p:sp>
      <p:sp>
        <p:nvSpPr>
          <p:cNvPr id="114691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s-CO" sz="1800" dirty="0" smtClean="0"/>
              <a:t>	</a:t>
            </a:r>
            <a:r>
              <a:rPr lang="es-CO" sz="1600" b="1" i="1" dirty="0" smtClean="0">
                <a:solidFill>
                  <a:srgbClr val="002060"/>
                </a:solidFill>
              </a:rPr>
              <a:t>&gt;&gt; </a:t>
            </a:r>
            <a:r>
              <a:rPr lang="pl-PL" sz="1600" b="1" i="1" dirty="0" smtClean="0">
                <a:solidFill>
                  <a:srgbClr val="002060"/>
                </a:solidFill>
              </a:rPr>
              <a:t>e1 = sym('5*x + 6*y - 3*z = 10');</a:t>
            </a:r>
            <a:endParaRPr lang="es-CO" sz="1600" b="1" i="1" dirty="0" smtClean="0">
              <a:solidFill>
                <a:srgbClr val="002060"/>
              </a:solidFill>
            </a:endParaRPr>
          </a:p>
          <a:p>
            <a:pPr>
              <a:buFontTx/>
              <a:buNone/>
            </a:pPr>
            <a:r>
              <a:rPr lang="es-CO" sz="1600" b="1" i="1" dirty="0" smtClean="0">
                <a:solidFill>
                  <a:srgbClr val="002060"/>
                </a:solidFill>
              </a:rPr>
              <a:t>	</a:t>
            </a:r>
            <a:r>
              <a:rPr lang="pl-PL" sz="1600" b="1" i="1" dirty="0" smtClean="0">
                <a:solidFill>
                  <a:srgbClr val="002060"/>
                </a:solidFill>
              </a:rPr>
              <a:t>&gt;&gt; e2 = sym('3*x - 3*y + 2*z = 14');</a:t>
            </a:r>
            <a:endParaRPr lang="es-CO" sz="1600" b="1" i="1" dirty="0" smtClean="0">
              <a:solidFill>
                <a:srgbClr val="002060"/>
              </a:solidFill>
            </a:endParaRPr>
          </a:p>
          <a:p>
            <a:pPr>
              <a:buFontTx/>
              <a:buNone/>
            </a:pPr>
            <a:r>
              <a:rPr lang="es-CO" sz="1600" b="1" i="1" dirty="0" smtClean="0">
                <a:solidFill>
                  <a:srgbClr val="002060"/>
                </a:solidFill>
              </a:rPr>
              <a:t>	</a:t>
            </a:r>
            <a:r>
              <a:rPr lang="pl-PL" sz="1600" b="1" i="1" dirty="0" smtClean="0">
                <a:solidFill>
                  <a:srgbClr val="002060"/>
                </a:solidFill>
              </a:rPr>
              <a:t>&gt;&gt; e3 = sym('2*x - 4*y - 12*z = 24'); </a:t>
            </a:r>
            <a:r>
              <a:rPr lang="pt-BR" sz="1600" b="1" i="1" dirty="0" smtClean="0">
                <a:solidFill>
                  <a:srgbClr val="002060"/>
                </a:solidFill>
              </a:rPr>
              <a:t>	</a:t>
            </a:r>
          </a:p>
          <a:p>
            <a:pPr>
              <a:buFontTx/>
              <a:buNone/>
            </a:pPr>
            <a:r>
              <a:rPr lang="pt-BR" sz="1600" b="1" i="1" dirty="0" smtClean="0">
                <a:solidFill>
                  <a:srgbClr val="002060"/>
                </a:solidFill>
              </a:rPr>
              <a:t>	&gt;&gt; [r1, r2, r3] = solve(e1, e2, e3) </a:t>
            </a:r>
            <a:r>
              <a:rPr lang="pt-BR" sz="1600" i="1" dirty="0" smtClean="0">
                <a:solidFill>
                  <a:srgbClr val="002060"/>
                </a:solidFill>
              </a:rPr>
              <a:t>		</a:t>
            </a:r>
            <a:r>
              <a:rPr lang="pt-BR" sz="1600" i="1" dirty="0" err="1" smtClean="0">
                <a:solidFill>
                  <a:srgbClr val="002060"/>
                </a:solidFill>
              </a:rPr>
              <a:t>hace</a:t>
            </a:r>
            <a:r>
              <a:rPr lang="pt-BR" sz="1600" i="1" dirty="0" smtClean="0">
                <a:solidFill>
                  <a:srgbClr val="002060"/>
                </a:solidFill>
              </a:rPr>
              <a:t> 	</a:t>
            </a:r>
            <a:r>
              <a:rPr lang="pt-BR" sz="1600" b="1" i="1" dirty="0" smtClean="0">
                <a:solidFill>
                  <a:srgbClr val="002060"/>
                </a:solidFill>
              </a:rPr>
              <a:t>r1 = 844/239</a:t>
            </a:r>
          </a:p>
          <a:p>
            <a:pPr>
              <a:buFontTx/>
              <a:buNone/>
            </a:pPr>
            <a:r>
              <a:rPr lang="pt-BR" sz="1600" b="1" i="1" dirty="0" smtClean="0">
                <a:solidFill>
                  <a:srgbClr val="002060"/>
                </a:solidFill>
              </a:rPr>
              <a:t>							r2 = -406/239</a:t>
            </a:r>
          </a:p>
          <a:p>
            <a:pPr>
              <a:buFontTx/>
              <a:buNone/>
            </a:pPr>
            <a:r>
              <a:rPr lang="pt-BR" sz="1600" b="1" i="1" dirty="0" smtClean="0">
                <a:solidFill>
                  <a:srgbClr val="002060"/>
                </a:solidFill>
              </a:rPr>
              <a:t>							r3 = -202/239</a:t>
            </a:r>
          </a:p>
          <a:p>
            <a:pPr>
              <a:buFontTx/>
              <a:buNone/>
            </a:pPr>
            <a:r>
              <a:rPr lang="es-CO" sz="1600" i="1" dirty="0" smtClean="0">
                <a:solidFill>
                  <a:srgbClr val="002060"/>
                </a:solidFill>
              </a:rPr>
              <a:t>	</a:t>
            </a:r>
            <a:r>
              <a:rPr lang="pl-PL" sz="1600" b="1" i="1" dirty="0" smtClean="0">
                <a:solidFill>
                  <a:srgbClr val="002060"/>
                </a:solidFill>
              </a:rPr>
              <a:t>&gt;&gt; e = sym('3*x - 3*y + 2*z = 14');</a:t>
            </a:r>
            <a:endParaRPr lang="es-CO" sz="1600" b="1" i="1" dirty="0" smtClean="0">
              <a:solidFill>
                <a:srgbClr val="002060"/>
              </a:solidFill>
            </a:endParaRPr>
          </a:p>
          <a:p>
            <a:pPr>
              <a:buFontTx/>
              <a:buNone/>
            </a:pPr>
            <a:r>
              <a:rPr lang="es-CO" sz="1600" b="1" i="1" dirty="0" smtClean="0">
                <a:solidFill>
                  <a:srgbClr val="002060"/>
                </a:solidFill>
              </a:rPr>
              <a:t>	&gt;&gt; </a:t>
            </a:r>
            <a:r>
              <a:rPr lang="es-CO" sz="1600" b="1" i="1" dirty="0" err="1" smtClean="0">
                <a:solidFill>
                  <a:srgbClr val="002060"/>
                </a:solidFill>
              </a:rPr>
              <a:t>subs</a:t>
            </a:r>
            <a:r>
              <a:rPr lang="es-CO" sz="1600" b="1" i="1" dirty="0" smtClean="0">
                <a:solidFill>
                  <a:srgbClr val="002060"/>
                </a:solidFill>
              </a:rPr>
              <a:t>(2, 'x', 'w')                      </a:t>
            </a:r>
            <a:r>
              <a:rPr lang="es-CO" sz="1600" i="1" dirty="0" smtClean="0">
                <a:solidFill>
                  <a:srgbClr val="002060"/>
                </a:solidFill>
              </a:rPr>
              <a:t>		</a:t>
            </a:r>
            <a:r>
              <a:rPr lang="pt-BR" sz="1600" i="1" dirty="0" err="1" smtClean="0">
                <a:solidFill>
                  <a:srgbClr val="002060"/>
                </a:solidFill>
              </a:rPr>
              <a:t>hace</a:t>
            </a:r>
            <a:r>
              <a:rPr lang="pt-BR" sz="1600" i="1" dirty="0" smtClean="0">
                <a:solidFill>
                  <a:srgbClr val="002060"/>
                </a:solidFill>
              </a:rPr>
              <a:t> 	</a:t>
            </a:r>
            <a:r>
              <a:rPr lang="es-CO" sz="1600" b="1" i="1" dirty="0" smtClean="0">
                <a:solidFill>
                  <a:srgbClr val="002060"/>
                </a:solidFill>
              </a:rPr>
              <a:t>3*w - 3*y + 2*z = 14</a:t>
            </a:r>
          </a:p>
          <a:p>
            <a:pPr>
              <a:buFontTx/>
              <a:buNone/>
            </a:pPr>
            <a:r>
              <a:rPr lang="es-CO" sz="1600" i="1" dirty="0" smtClean="0">
                <a:solidFill>
                  <a:srgbClr val="002060"/>
                </a:solidFill>
              </a:rPr>
              <a:t>  	</a:t>
            </a:r>
            <a:r>
              <a:rPr lang="es-CO" sz="1600" b="1" i="1" dirty="0" smtClean="0">
                <a:solidFill>
                  <a:srgbClr val="002060"/>
                </a:solidFill>
              </a:rPr>
              <a:t>&gt;&gt; </a:t>
            </a:r>
            <a:r>
              <a:rPr lang="es-CO" sz="1600" b="1" i="1" dirty="0" err="1" smtClean="0">
                <a:solidFill>
                  <a:srgbClr val="002060"/>
                </a:solidFill>
              </a:rPr>
              <a:t>subs</a:t>
            </a:r>
            <a:r>
              <a:rPr lang="es-CO" sz="1600" b="1" i="1" dirty="0" smtClean="0">
                <a:solidFill>
                  <a:srgbClr val="002060"/>
                </a:solidFill>
              </a:rPr>
              <a:t>(e2, 'x', 3)</a:t>
            </a:r>
            <a:r>
              <a:rPr lang="es-CO" sz="1600" i="1" dirty="0" smtClean="0">
                <a:solidFill>
                  <a:srgbClr val="002060"/>
                </a:solidFill>
              </a:rPr>
              <a:t>			</a:t>
            </a:r>
            <a:r>
              <a:rPr lang="es-CO" sz="1600" i="1" dirty="0" smtClean="0">
                <a:solidFill>
                  <a:srgbClr val="002060"/>
                </a:solidFill>
              </a:rPr>
              <a:t>	</a:t>
            </a:r>
            <a:r>
              <a:rPr lang="pt-BR" sz="1600" i="1" dirty="0" err="1" smtClean="0">
                <a:solidFill>
                  <a:srgbClr val="002060"/>
                </a:solidFill>
              </a:rPr>
              <a:t>hace</a:t>
            </a:r>
            <a:r>
              <a:rPr lang="pt-BR" sz="1600" i="1" dirty="0" smtClean="0">
                <a:solidFill>
                  <a:srgbClr val="002060"/>
                </a:solidFill>
              </a:rPr>
              <a:t> </a:t>
            </a:r>
            <a:r>
              <a:rPr lang="pt-BR" sz="1600" i="1" dirty="0" smtClean="0">
                <a:solidFill>
                  <a:srgbClr val="002060"/>
                </a:solidFill>
              </a:rPr>
              <a:t>	</a:t>
            </a:r>
            <a:r>
              <a:rPr lang="es-CO" sz="1600" b="1" i="1" dirty="0" smtClean="0">
                <a:solidFill>
                  <a:srgbClr val="002060"/>
                </a:solidFill>
              </a:rPr>
              <a:t>2*z - 3*y + 9 = 14</a:t>
            </a:r>
          </a:p>
          <a:p>
            <a:pPr>
              <a:buFontTx/>
              <a:buNone/>
            </a:pPr>
            <a:r>
              <a:rPr lang="es-CO" sz="1600" i="1" dirty="0" smtClean="0">
                <a:solidFill>
                  <a:srgbClr val="002060"/>
                </a:solidFill>
              </a:rPr>
              <a:t>	</a:t>
            </a:r>
            <a:r>
              <a:rPr lang="es-CO" sz="1600" b="1" i="1" dirty="0" smtClean="0">
                <a:solidFill>
                  <a:srgbClr val="002060"/>
                </a:solidFill>
              </a:rPr>
              <a:t>&gt;&gt; d = </a:t>
            </a:r>
            <a:r>
              <a:rPr lang="es-CO" sz="1600" b="1" i="1" dirty="0" err="1" smtClean="0">
                <a:solidFill>
                  <a:srgbClr val="002060"/>
                </a:solidFill>
              </a:rPr>
              <a:t>diff</a:t>
            </a:r>
            <a:r>
              <a:rPr lang="es-CO" sz="1600" b="1" i="1" dirty="0" smtClean="0">
                <a:solidFill>
                  <a:srgbClr val="002060"/>
                </a:solidFill>
              </a:rPr>
              <a:t>('3*x ^ 2 - 3*x + 14')</a:t>
            </a:r>
            <a:r>
              <a:rPr lang="es-CO" sz="1600" i="1" dirty="0" smtClean="0">
                <a:solidFill>
                  <a:srgbClr val="002060"/>
                </a:solidFill>
              </a:rPr>
              <a:t>		</a:t>
            </a:r>
            <a:r>
              <a:rPr lang="pt-BR" sz="1600" i="1" dirty="0" err="1" smtClean="0">
                <a:solidFill>
                  <a:srgbClr val="002060"/>
                </a:solidFill>
              </a:rPr>
              <a:t>hace</a:t>
            </a:r>
            <a:r>
              <a:rPr lang="pt-BR" sz="1600" i="1" dirty="0" smtClean="0">
                <a:solidFill>
                  <a:srgbClr val="002060"/>
                </a:solidFill>
              </a:rPr>
              <a:t> 	</a:t>
            </a:r>
            <a:r>
              <a:rPr lang="es-CO" sz="1600" b="1" i="1" dirty="0" smtClean="0">
                <a:solidFill>
                  <a:srgbClr val="002060"/>
                </a:solidFill>
              </a:rPr>
              <a:t>d = 6*x – 3</a:t>
            </a:r>
          </a:p>
          <a:p>
            <a:pPr>
              <a:buFontTx/>
              <a:buNone/>
            </a:pPr>
            <a:r>
              <a:rPr lang="es-CO" sz="1600" i="1" dirty="0" smtClean="0">
                <a:solidFill>
                  <a:srgbClr val="002060"/>
                </a:solidFill>
              </a:rPr>
              <a:t>	</a:t>
            </a:r>
            <a:r>
              <a:rPr lang="es-CO" sz="1600" b="1" i="1" dirty="0" smtClean="0">
                <a:solidFill>
                  <a:srgbClr val="002060"/>
                </a:solidFill>
              </a:rPr>
              <a:t>&gt;&gt; d = </a:t>
            </a:r>
            <a:r>
              <a:rPr lang="es-CO" sz="1600" b="1" i="1" dirty="0" err="1" smtClean="0">
                <a:solidFill>
                  <a:srgbClr val="002060"/>
                </a:solidFill>
              </a:rPr>
              <a:t>diff</a:t>
            </a:r>
            <a:r>
              <a:rPr lang="es-CO" sz="1600" b="1" i="1" dirty="0" smtClean="0">
                <a:solidFill>
                  <a:srgbClr val="002060"/>
                </a:solidFill>
              </a:rPr>
              <a:t>('3*x ^ 2 - 3*x + 14', 2)</a:t>
            </a:r>
            <a:r>
              <a:rPr lang="es-CO" sz="1600" i="1" dirty="0" smtClean="0">
                <a:solidFill>
                  <a:srgbClr val="002060"/>
                </a:solidFill>
              </a:rPr>
              <a:t>	</a:t>
            </a:r>
            <a:r>
              <a:rPr lang="pt-BR" sz="1600" i="1" dirty="0" smtClean="0">
                <a:solidFill>
                  <a:srgbClr val="002060"/>
                </a:solidFill>
              </a:rPr>
              <a:t> 	</a:t>
            </a:r>
            <a:r>
              <a:rPr lang="pt-BR" sz="1600" i="1" dirty="0" err="1" smtClean="0">
                <a:solidFill>
                  <a:srgbClr val="002060"/>
                </a:solidFill>
              </a:rPr>
              <a:t>hace</a:t>
            </a:r>
            <a:r>
              <a:rPr lang="pt-BR" sz="1600" i="1" dirty="0" smtClean="0">
                <a:solidFill>
                  <a:srgbClr val="002060"/>
                </a:solidFill>
              </a:rPr>
              <a:t> </a:t>
            </a:r>
            <a:r>
              <a:rPr lang="es-CO" sz="1600" i="1" dirty="0" smtClean="0">
                <a:solidFill>
                  <a:srgbClr val="002060"/>
                </a:solidFill>
              </a:rPr>
              <a:t>	</a:t>
            </a:r>
            <a:r>
              <a:rPr lang="es-CO" sz="1600" b="1" i="1" dirty="0" smtClean="0">
                <a:solidFill>
                  <a:srgbClr val="002060"/>
                </a:solidFill>
              </a:rPr>
              <a:t>d = 6</a:t>
            </a:r>
          </a:p>
          <a:p>
            <a:pPr>
              <a:buFontTx/>
              <a:buNone/>
            </a:pPr>
            <a:r>
              <a:rPr lang="es-CO" sz="1600" i="1" dirty="0" smtClean="0">
                <a:solidFill>
                  <a:srgbClr val="002060"/>
                </a:solidFill>
              </a:rPr>
              <a:t>	</a:t>
            </a:r>
            <a:r>
              <a:rPr lang="es-CO" sz="1600" b="1" i="1" dirty="0" smtClean="0">
                <a:solidFill>
                  <a:srgbClr val="002060"/>
                </a:solidFill>
              </a:rPr>
              <a:t>&gt;&gt; d = </a:t>
            </a:r>
            <a:r>
              <a:rPr lang="es-CO" sz="1600" b="1" i="1" dirty="0" err="1" smtClean="0">
                <a:solidFill>
                  <a:srgbClr val="002060"/>
                </a:solidFill>
              </a:rPr>
              <a:t>diff</a:t>
            </a:r>
            <a:r>
              <a:rPr lang="es-CO" sz="1600" b="1" i="1" dirty="0" smtClean="0">
                <a:solidFill>
                  <a:srgbClr val="002060"/>
                </a:solidFill>
              </a:rPr>
              <a:t>('3*x ^ 2 - 3*y + 14', 'y') </a:t>
            </a:r>
            <a:r>
              <a:rPr lang="es-CO" sz="1600" i="1" dirty="0" smtClean="0">
                <a:solidFill>
                  <a:srgbClr val="002060"/>
                </a:solidFill>
              </a:rPr>
              <a:t>		</a:t>
            </a:r>
            <a:r>
              <a:rPr lang="pt-BR" sz="1600" i="1" dirty="0" err="1" smtClean="0">
                <a:solidFill>
                  <a:srgbClr val="002060"/>
                </a:solidFill>
              </a:rPr>
              <a:t>hace</a:t>
            </a:r>
            <a:r>
              <a:rPr lang="pt-BR" sz="1600" i="1" dirty="0" smtClean="0">
                <a:solidFill>
                  <a:srgbClr val="002060"/>
                </a:solidFill>
              </a:rPr>
              <a:t> </a:t>
            </a:r>
            <a:r>
              <a:rPr lang="es-CO" sz="1600" i="1" dirty="0" smtClean="0">
                <a:solidFill>
                  <a:srgbClr val="002060"/>
                </a:solidFill>
              </a:rPr>
              <a:t>	</a:t>
            </a:r>
            <a:r>
              <a:rPr lang="es-CO" sz="1600" b="1" i="1" dirty="0" smtClean="0">
                <a:solidFill>
                  <a:srgbClr val="002060"/>
                </a:solidFill>
              </a:rPr>
              <a:t>d = -3</a:t>
            </a:r>
          </a:p>
          <a:p>
            <a:pPr>
              <a:buFontTx/>
              <a:buNone/>
            </a:pPr>
            <a:r>
              <a:rPr lang="es-CO" sz="1600" i="1" dirty="0" smtClean="0">
                <a:solidFill>
                  <a:srgbClr val="002060"/>
                </a:solidFill>
              </a:rPr>
              <a:t>	</a:t>
            </a:r>
            <a:r>
              <a:rPr lang="es-CO" sz="1600" b="1" i="1" dirty="0" smtClean="0">
                <a:solidFill>
                  <a:srgbClr val="002060"/>
                </a:solidFill>
              </a:rPr>
              <a:t>&gt;&gt; i = </a:t>
            </a:r>
            <a:r>
              <a:rPr lang="es-CO" sz="1600" b="1" i="1" dirty="0" err="1" smtClean="0">
                <a:solidFill>
                  <a:srgbClr val="002060"/>
                </a:solidFill>
              </a:rPr>
              <a:t>int</a:t>
            </a:r>
            <a:r>
              <a:rPr lang="es-CO" sz="1600" b="1" i="1" dirty="0" smtClean="0">
                <a:solidFill>
                  <a:srgbClr val="002060"/>
                </a:solidFill>
              </a:rPr>
              <a:t>('3*x ^ 2 - 3*x + 14')		</a:t>
            </a:r>
            <a:r>
              <a:rPr lang="es-CO" sz="1600" b="1" i="1" dirty="0" smtClean="0">
                <a:solidFill>
                  <a:srgbClr val="002060"/>
                </a:solidFill>
              </a:rPr>
              <a:t>	</a:t>
            </a:r>
            <a:r>
              <a:rPr lang="pt-BR" sz="1600" i="1" dirty="0" err="1" smtClean="0">
                <a:solidFill>
                  <a:srgbClr val="002060"/>
                </a:solidFill>
              </a:rPr>
              <a:t>hace</a:t>
            </a:r>
            <a:r>
              <a:rPr lang="pt-BR" sz="1600" i="1" dirty="0" smtClean="0">
                <a:solidFill>
                  <a:srgbClr val="002060"/>
                </a:solidFill>
              </a:rPr>
              <a:t> </a:t>
            </a:r>
            <a:r>
              <a:rPr lang="pt-BR" sz="1600" i="1" dirty="0" smtClean="0">
                <a:solidFill>
                  <a:srgbClr val="002060"/>
                </a:solidFill>
              </a:rPr>
              <a:t>	</a:t>
            </a:r>
            <a:r>
              <a:rPr lang="es-CO" sz="1600" b="1" i="1" dirty="0" smtClean="0">
                <a:solidFill>
                  <a:srgbClr val="002060"/>
                </a:solidFill>
              </a:rPr>
              <a:t>i = (x*(2*x^2 - 3*x + 28))/2</a:t>
            </a:r>
          </a:p>
          <a:p>
            <a:pPr>
              <a:buFontTx/>
              <a:buNone/>
            </a:pPr>
            <a:r>
              <a:rPr lang="es-CO" sz="1600" b="1" i="1" dirty="0" smtClean="0">
                <a:solidFill>
                  <a:srgbClr val="002060"/>
                </a:solidFill>
              </a:rPr>
              <a:t>	&gt;&gt; i = </a:t>
            </a:r>
            <a:r>
              <a:rPr lang="es-CO" sz="1600" b="1" i="1" dirty="0" err="1" smtClean="0">
                <a:solidFill>
                  <a:srgbClr val="002060"/>
                </a:solidFill>
              </a:rPr>
              <a:t>int</a:t>
            </a:r>
            <a:r>
              <a:rPr lang="es-CO" sz="1600" b="1" i="1" dirty="0" smtClean="0">
                <a:solidFill>
                  <a:srgbClr val="002060"/>
                </a:solidFill>
              </a:rPr>
              <a:t>('3*x ^ 2 - 3*y + 14', 'y')		</a:t>
            </a:r>
            <a:r>
              <a:rPr lang="pt-BR" sz="1600" i="1" dirty="0" err="1" smtClean="0">
                <a:solidFill>
                  <a:srgbClr val="002060"/>
                </a:solidFill>
              </a:rPr>
              <a:t>hace</a:t>
            </a:r>
            <a:r>
              <a:rPr lang="pt-BR" sz="1600" i="1" dirty="0" smtClean="0">
                <a:solidFill>
                  <a:srgbClr val="002060"/>
                </a:solidFill>
              </a:rPr>
              <a:t>	</a:t>
            </a:r>
            <a:r>
              <a:rPr lang="pt-BR" sz="1600" b="1" i="1" dirty="0" smtClean="0">
                <a:solidFill>
                  <a:srgbClr val="002060"/>
                </a:solidFill>
              </a:rPr>
              <a:t>i = -(3*x^2 - 3*y + 14)^2/6</a:t>
            </a:r>
            <a:endParaRPr lang="es-CO" sz="1600" b="1" i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325274"/>
      </p:ext>
    </p:extLst>
  </p:cSld>
  <p:clrMapOvr>
    <a:masterClrMapping/>
  </p:clrMapOvr>
  <p:transition>
    <p:fade thruBlk="1"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2 Marcador de contenido"/>
          <p:cNvSpPr>
            <a:spLocks noGrp="1"/>
          </p:cNvSpPr>
          <p:nvPr>
            <p:ph idx="1"/>
          </p:nvPr>
        </p:nvSpPr>
        <p:spPr>
          <a:xfrm>
            <a:off x="827584" y="1772816"/>
            <a:ext cx="7859217" cy="4353347"/>
          </a:xfrm>
        </p:spPr>
        <p:txBody>
          <a:bodyPr>
            <a:normAutofit fontScale="92500"/>
          </a:bodyPr>
          <a:lstStyle/>
          <a:p>
            <a:pPr algn="just">
              <a:buFontTx/>
              <a:buNone/>
            </a:pPr>
            <a:r>
              <a:rPr lang="es-MX" dirty="0" smtClean="0"/>
              <a:t>	</a:t>
            </a:r>
            <a:r>
              <a:rPr lang="es-MX" i="1" dirty="0" smtClean="0">
                <a:solidFill>
                  <a:srgbClr val="002060"/>
                </a:solidFill>
              </a:rPr>
              <a:t>Se recomienda almacenar las funciones definidas por el usuario en un directorio común.</a:t>
            </a:r>
          </a:p>
          <a:p>
            <a:pPr algn="just">
              <a:buFontTx/>
              <a:buNone/>
            </a:pPr>
            <a:r>
              <a:rPr lang="es-MX" i="1" dirty="0" smtClean="0">
                <a:solidFill>
                  <a:srgbClr val="002060"/>
                </a:solidFill>
              </a:rPr>
              <a:t>	Para agregar este directorio a la ruta  de búsqueda (dada por </a:t>
            </a:r>
            <a:r>
              <a:rPr lang="es-MX" b="1" i="1" dirty="0" smtClean="0">
                <a:solidFill>
                  <a:srgbClr val="002060"/>
                </a:solidFill>
              </a:rPr>
              <a:t>File </a:t>
            </a:r>
            <a:r>
              <a:rPr lang="es-MX" b="1" i="1" dirty="0" smtClean="0">
                <a:solidFill>
                  <a:srgbClr val="002060"/>
                </a:solidFill>
                <a:sym typeface="Wingdings" pitchFamily="2" charset="2"/>
              </a:rPr>
              <a:t> set </a:t>
            </a:r>
            <a:r>
              <a:rPr lang="es-MX" b="1" i="1" dirty="0" err="1" smtClean="0">
                <a:solidFill>
                  <a:srgbClr val="002060"/>
                </a:solidFill>
                <a:sym typeface="Wingdings" pitchFamily="2" charset="2"/>
              </a:rPr>
              <a:t>Path</a:t>
            </a:r>
            <a:r>
              <a:rPr lang="es-MX" b="1" i="1" dirty="0" smtClean="0">
                <a:solidFill>
                  <a:srgbClr val="002060"/>
                </a:solidFill>
                <a:sym typeface="Wingdings" pitchFamily="2" charset="2"/>
              </a:rPr>
              <a:t> </a:t>
            </a:r>
            <a:r>
              <a:rPr lang="es-MX" i="1" dirty="0" smtClean="0">
                <a:solidFill>
                  <a:srgbClr val="002060"/>
                </a:solidFill>
                <a:sym typeface="Wingdings" pitchFamily="2" charset="2"/>
              </a:rPr>
              <a:t>ó con el comando </a:t>
            </a:r>
            <a:r>
              <a:rPr lang="es-MX" b="1" i="1" dirty="0" err="1" smtClean="0">
                <a:solidFill>
                  <a:srgbClr val="002060"/>
                </a:solidFill>
                <a:sym typeface="Wingdings" pitchFamily="2" charset="2"/>
              </a:rPr>
              <a:t>pathtool</a:t>
            </a:r>
            <a:r>
              <a:rPr lang="es-MX" i="1" dirty="0" smtClean="0">
                <a:solidFill>
                  <a:srgbClr val="002060"/>
                </a:solidFill>
                <a:sym typeface="Wingdings" pitchFamily="2" charset="2"/>
              </a:rPr>
              <a:t>) se puede hacer mediante </a:t>
            </a:r>
            <a:r>
              <a:rPr lang="es-MX" b="1" i="1" dirty="0" err="1" smtClean="0">
                <a:solidFill>
                  <a:srgbClr val="002060"/>
                </a:solidFill>
                <a:sym typeface="Wingdings" pitchFamily="2" charset="2"/>
              </a:rPr>
              <a:t>Add</a:t>
            </a:r>
            <a:r>
              <a:rPr lang="es-MX" b="1" i="1" dirty="0" smtClean="0">
                <a:solidFill>
                  <a:srgbClr val="002060"/>
                </a:solidFill>
                <a:sym typeface="Wingdings" pitchFamily="2" charset="2"/>
              </a:rPr>
              <a:t> Folder</a:t>
            </a:r>
            <a:r>
              <a:rPr lang="es-MX" i="1" dirty="0" smtClean="0">
                <a:solidFill>
                  <a:srgbClr val="002060"/>
                </a:solidFill>
                <a:sym typeface="Wingdings" pitchFamily="2" charset="2"/>
              </a:rPr>
              <a:t> de la ventana </a:t>
            </a:r>
            <a:r>
              <a:rPr lang="es-MX" b="1" i="1" dirty="0" smtClean="0">
                <a:solidFill>
                  <a:srgbClr val="002060"/>
                </a:solidFill>
                <a:sym typeface="Wingdings" pitchFamily="2" charset="2"/>
              </a:rPr>
              <a:t>Set </a:t>
            </a:r>
            <a:r>
              <a:rPr lang="es-MX" b="1" i="1" dirty="0" err="1" smtClean="0">
                <a:solidFill>
                  <a:srgbClr val="002060"/>
                </a:solidFill>
                <a:sym typeface="Wingdings" pitchFamily="2" charset="2"/>
              </a:rPr>
              <a:t>path</a:t>
            </a:r>
            <a:r>
              <a:rPr lang="es-MX" i="1" dirty="0" smtClean="0">
                <a:solidFill>
                  <a:srgbClr val="002060"/>
                </a:solidFill>
                <a:sym typeface="Wingdings" pitchFamily="2" charset="2"/>
              </a:rPr>
              <a:t>. </a:t>
            </a:r>
            <a:endParaRPr lang="es-MX" i="1" dirty="0" smtClean="0">
              <a:solidFill>
                <a:srgbClr val="002060"/>
              </a:solidFill>
            </a:endParaRPr>
          </a:p>
          <a:p>
            <a:pPr>
              <a:buFontTx/>
              <a:buNone/>
            </a:pPr>
            <a:r>
              <a:rPr lang="es-MX" sz="4000" dirty="0" smtClean="0"/>
              <a:t>	</a:t>
            </a:r>
            <a:endParaRPr lang="es-ES" sz="4000" dirty="0" smtClean="0"/>
          </a:p>
        </p:txBody>
      </p:sp>
      <p:sp>
        <p:nvSpPr>
          <p:cNvPr id="86019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_tradnl" sz="3200" b="1" i="1" smtClean="0">
                <a:solidFill>
                  <a:srgbClr val="C00000"/>
                </a:solidFill>
              </a:rPr>
              <a:t>Creación de </a:t>
            </a:r>
            <a:br>
              <a:rPr lang="es-ES_tradnl" sz="3200" b="1" i="1" smtClean="0">
                <a:solidFill>
                  <a:srgbClr val="C00000"/>
                </a:solidFill>
              </a:rPr>
            </a:br>
            <a:r>
              <a:rPr lang="es-ES_tradnl" sz="3200" b="1" i="1" smtClean="0">
                <a:solidFill>
                  <a:srgbClr val="C00000"/>
                </a:solidFill>
              </a:rPr>
              <a:t>caja de herramientas</a:t>
            </a:r>
            <a:endParaRPr lang="es-CO" sz="3200" smtClean="0"/>
          </a:p>
        </p:txBody>
      </p:sp>
    </p:spTree>
    <p:extLst>
      <p:ext uri="{BB962C8B-B14F-4D97-AF65-F5344CB8AC3E}">
        <p14:creationId xmlns:p14="http://schemas.microsoft.com/office/powerpoint/2010/main" val="151143447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_tradnl" sz="3200" b="1" i="1" smtClean="0">
                <a:solidFill>
                  <a:srgbClr val="C00000"/>
                </a:solidFill>
              </a:rPr>
              <a:t>Límites computacionales</a:t>
            </a:r>
            <a:endParaRPr lang="es-CO" sz="3200" smtClean="0"/>
          </a:p>
        </p:txBody>
      </p:sp>
      <p:sp>
        <p:nvSpPr>
          <p:cNvPr id="8704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s-CO" smtClean="0"/>
              <a:t>	</a:t>
            </a:r>
          </a:p>
          <a:p>
            <a:pPr>
              <a:buFontTx/>
              <a:buNone/>
            </a:pPr>
            <a:r>
              <a:rPr lang="es-CO" sz="2800" i="1" smtClean="0">
                <a:solidFill>
                  <a:srgbClr val="002060"/>
                </a:solidFill>
              </a:rPr>
              <a:t>	</a:t>
            </a:r>
            <a:r>
              <a:rPr lang="es-CO" sz="2800" b="1" i="1" smtClean="0">
                <a:solidFill>
                  <a:srgbClr val="002060"/>
                </a:solidFill>
              </a:rPr>
              <a:t>realmax</a:t>
            </a:r>
            <a:r>
              <a:rPr lang="es-CO" sz="2800" i="1" smtClean="0">
                <a:solidFill>
                  <a:srgbClr val="002060"/>
                </a:solidFill>
              </a:rPr>
              <a:t>		Regresa el número mayor de punto 			flotante</a:t>
            </a:r>
          </a:p>
          <a:p>
            <a:pPr>
              <a:buFontTx/>
              <a:buNone/>
            </a:pPr>
            <a:r>
              <a:rPr lang="es-CO" sz="2800" i="1" smtClean="0">
                <a:solidFill>
                  <a:srgbClr val="002060"/>
                </a:solidFill>
              </a:rPr>
              <a:t>	</a:t>
            </a:r>
            <a:r>
              <a:rPr lang="es-CO" sz="2800" b="1" i="1" smtClean="0">
                <a:solidFill>
                  <a:srgbClr val="002060"/>
                </a:solidFill>
              </a:rPr>
              <a:t>realmin	</a:t>
            </a:r>
            <a:r>
              <a:rPr lang="es-CO" sz="2800" i="1" smtClean="0">
                <a:solidFill>
                  <a:srgbClr val="002060"/>
                </a:solidFill>
              </a:rPr>
              <a:t>	Regresa el número menor de punto 			flotante</a:t>
            </a:r>
          </a:p>
          <a:p>
            <a:pPr>
              <a:buFontTx/>
              <a:buNone/>
            </a:pPr>
            <a:r>
              <a:rPr lang="es-CO" sz="2800" i="1" smtClean="0">
                <a:solidFill>
                  <a:srgbClr val="002060"/>
                </a:solidFill>
              </a:rPr>
              <a:t>	</a:t>
            </a:r>
            <a:r>
              <a:rPr lang="es-CO" sz="2800" b="1" i="1" smtClean="0">
                <a:solidFill>
                  <a:srgbClr val="002060"/>
                </a:solidFill>
              </a:rPr>
              <a:t>intmax</a:t>
            </a:r>
            <a:r>
              <a:rPr lang="es-CO" sz="2800" i="1" smtClean="0">
                <a:solidFill>
                  <a:srgbClr val="002060"/>
                </a:solidFill>
              </a:rPr>
              <a:t>		Regresa el mayor número entero</a:t>
            </a:r>
          </a:p>
          <a:p>
            <a:pPr>
              <a:buFontTx/>
              <a:buNone/>
            </a:pPr>
            <a:r>
              <a:rPr lang="es-CO" sz="2800" i="1" smtClean="0">
                <a:solidFill>
                  <a:srgbClr val="002060"/>
                </a:solidFill>
              </a:rPr>
              <a:t>	</a:t>
            </a:r>
            <a:r>
              <a:rPr lang="es-CO" sz="2800" b="1" i="1" smtClean="0">
                <a:solidFill>
                  <a:srgbClr val="002060"/>
                </a:solidFill>
              </a:rPr>
              <a:t>intmin</a:t>
            </a:r>
            <a:r>
              <a:rPr lang="es-CO" sz="2800" i="1" smtClean="0">
                <a:solidFill>
                  <a:srgbClr val="002060"/>
                </a:solidFill>
              </a:rPr>
              <a:t>		Regresa el menor número entero</a:t>
            </a:r>
          </a:p>
          <a:p>
            <a:pPr>
              <a:buFontTx/>
              <a:buNone/>
            </a:pPr>
            <a:r>
              <a:rPr lang="es-CO" sz="2800" i="1" smtClean="0">
                <a:solidFill>
                  <a:srgbClr val="002060"/>
                </a:solidFill>
              </a:rPr>
              <a:t>	</a:t>
            </a:r>
            <a:r>
              <a:rPr lang="es-CO" sz="2800" b="1" i="1" smtClean="0">
                <a:solidFill>
                  <a:srgbClr val="002060"/>
                </a:solidFill>
              </a:rPr>
              <a:t>realmax(‘single’)</a:t>
            </a:r>
          </a:p>
        </p:txBody>
      </p:sp>
    </p:spTree>
    <p:extLst>
      <p:ext uri="{BB962C8B-B14F-4D97-AF65-F5344CB8AC3E}">
        <p14:creationId xmlns:p14="http://schemas.microsoft.com/office/powerpoint/2010/main" val="338185086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_tradnl" sz="3200" b="1" i="1" smtClean="0">
                <a:solidFill>
                  <a:srgbClr val="C00000"/>
                </a:solidFill>
              </a:rPr>
              <a:t>Archivos-m script</a:t>
            </a:r>
            <a:r>
              <a:rPr lang="es-ES_tradnl" sz="3200" i="1" smtClean="0">
                <a:solidFill>
                  <a:srgbClr val="C00000"/>
                </a:solidFill>
              </a:rPr>
              <a:t> </a:t>
            </a:r>
            <a:endParaRPr lang="es-CO" sz="3200" smtClean="0"/>
          </a:p>
        </p:txBody>
      </p:sp>
      <p:sp>
        <p:nvSpPr>
          <p:cNvPr id="88067" name="2 Marcador de contenido"/>
          <p:cNvSpPr>
            <a:spLocks noGrp="1"/>
          </p:cNvSpPr>
          <p:nvPr>
            <p:ph idx="1"/>
          </p:nvPr>
        </p:nvSpPr>
        <p:spPr>
          <a:xfrm>
            <a:off x="323528" y="1340768"/>
            <a:ext cx="8363272" cy="5017170"/>
          </a:xfrm>
        </p:spPr>
        <p:txBody>
          <a:bodyPr/>
          <a:lstStyle/>
          <a:p>
            <a:pPr algn="just">
              <a:buFontTx/>
              <a:buNone/>
            </a:pPr>
            <a:r>
              <a:rPr lang="es-CO" dirty="0" smtClean="0"/>
              <a:t>	</a:t>
            </a:r>
            <a:r>
              <a:rPr lang="es-CO" i="1" dirty="0" smtClean="0">
                <a:solidFill>
                  <a:srgbClr val="002060"/>
                </a:solidFill>
              </a:rPr>
              <a:t>MATLAB tiene un poderoso lenguaje de programación y usted puede crear códigos y guardarlos en archivos-m (puede hacerlo en la ventana de edición)</a:t>
            </a:r>
          </a:p>
          <a:p>
            <a:pPr algn="just">
              <a:buFontTx/>
              <a:buNone/>
            </a:pPr>
            <a:r>
              <a:rPr lang="es-CO" i="1" dirty="0" smtClean="0">
                <a:solidFill>
                  <a:srgbClr val="002060"/>
                </a:solidFill>
              </a:rPr>
              <a:t>	Para ejecutar un archivo desde la ventana de comandos escriba:</a:t>
            </a:r>
          </a:p>
          <a:p>
            <a:pPr algn="just">
              <a:buFontTx/>
              <a:buNone/>
            </a:pPr>
            <a:r>
              <a:rPr lang="es-CO" b="1" i="1" dirty="0" smtClean="0">
                <a:solidFill>
                  <a:srgbClr val="002060"/>
                </a:solidFill>
              </a:rPr>
              <a:t>	</a:t>
            </a:r>
            <a:r>
              <a:rPr lang="es-CO" sz="2800" b="1" i="1" dirty="0" smtClean="0">
                <a:solidFill>
                  <a:srgbClr val="002060"/>
                </a:solidFill>
              </a:rPr>
              <a:t>&gt;&gt; </a:t>
            </a:r>
            <a:r>
              <a:rPr lang="es-CO" sz="2800" b="1" i="1" dirty="0" err="1" smtClean="0">
                <a:solidFill>
                  <a:srgbClr val="002060"/>
                </a:solidFill>
              </a:rPr>
              <a:t>nombre_archivo</a:t>
            </a:r>
            <a:endParaRPr lang="es-CO" sz="2800" b="1" i="1" dirty="0" smtClean="0">
              <a:solidFill>
                <a:srgbClr val="002060"/>
              </a:solidFill>
            </a:endParaRPr>
          </a:p>
          <a:p>
            <a:pPr algn="just">
              <a:buFontTx/>
              <a:buNone/>
            </a:pPr>
            <a:r>
              <a:rPr lang="es-CO" sz="2800" b="1" i="1" dirty="0" smtClean="0">
                <a:solidFill>
                  <a:srgbClr val="002060"/>
                </a:solidFill>
              </a:rPr>
              <a:t>	&gt;&gt; </a:t>
            </a:r>
            <a:r>
              <a:rPr lang="es-CO" sz="2800" b="1" i="1" dirty="0" err="1" smtClean="0">
                <a:solidFill>
                  <a:srgbClr val="002060"/>
                </a:solidFill>
              </a:rPr>
              <a:t>run</a:t>
            </a:r>
            <a:r>
              <a:rPr lang="es-CO" sz="2800" b="1" i="1" dirty="0" smtClean="0">
                <a:solidFill>
                  <a:srgbClr val="002060"/>
                </a:solidFill>
              </a:rPr>
              <a:t> </a:t>
            </a:r>
            <a:r>
              <a:rPr lang="es-CO" sz="2800" b="1" i="1" dirty="0" err="1" smtClean="0">
                <a:solidFill>
                  <a:srgbClr val="002060"/>
                </a:solidFill>
              </a:rPr>
              <a:t>nombre_archivo</a:t>
            </a:r>
            <a:endParaRPr lang="es-CO" sz="2800" b="1" i="1" dirty="0" smtClean="0">
              <a:solidFill>
                <a:srgbClr val="002060"/>
              </a:solidFill>
            </a:endParaRPr>
          </a:p>
          <a:p>
            <a:pPr algn="just">
              <a:buFontTx/>
              <a:buNone/>
            </a:pPr>
            <a:r>
              <a:rPr lang="es-CO" sz="2800" b="1" i="1" dirty="0" smtClean="0">
                <a:solidFill>
                  <a:srgbClr val="002060"/>
                </a:solidFill>
              </a:rPr>
              <a:t>	&gt;&gt; </a:t>
            </a:r>
            <a:r>
              <a:rPr lang="es-CO" sz="2800" b="1" i="1" dirty="0" err="1" smtClean="0">
                <a:solidFill>
                  <a:srgbClr val="002060"/>
                </a:solidFill>
              </a:rPr>
              <a:t>run</a:t>
            </a:r>
            <a:r>
              <a:rPr lang="es-CO" sz="2800" b="1" i="1" dirty="0" smtClean="0">
                <a:solidFill>
                  <a:srgbClr val="002060"/>
                </a:solidFill>
              </a:rPr>
              <a:t>(‘</a:t>
            </a:r>
            <a:r>
              <a:rPr lang="es-CO" sz="2800" b="1" i="1" dirty="0" err="1" smtClean="0">
                <a:solidFill>
                  <a:srgbClr val="002060"/>
                </a:solidFill>
              </a:rPr>
              <a:t>nombre_archivo</a:t>
            </a:r>
            <a:r>
              <a:rPr lang="es-CO" sz="2800" b="1" i="1" dirty="0" smtClean="0">
                <a:solidFill>
                  <a:srgbClr val="002060"/>
                </a:solidFill>
              </a:rPr>
              <a:t>’)</a:t>
            </a:r>
          </a:p>
          <a:p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143569483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_tradnl" sz="3200" b="1" i="1" smtClean="0">
                <a:solidFill>
                  <a:srgbClr val="C00000"/>
                </a:solidFill>
              </a:rPr>
              <a:t>Archivos-m script</a:t>
            </a:r>
            <a:br>
              <a:rPr lang="es-ES_tradnl" sz="3200" b="1" i="1" smtClean="0">
                <a:solidFill>
                  <a:srgbClr val="C00000"/>
                </a:solidFill>
              </a:rPr>
            </a:br>
            <a:r>
              <a:rPr lang="es-ES_tradnl" sz="3200" b="1" i="1" smtClean="0">
                <a:solidFill>
                  <a:srgbClr val="C00000"/>
                </a:solidFill>
              </a:rPr>
              <a:t>(continuación)</a:t>
            </a:r>
            <a:r>
              <a:rPr lang="es-ES_tradnl" sz="3200" i="1" smtClean="0">
                <a:solidFill>
                  <a:srgbClr val="C00000"/>
                </a:solidFill>
              </a:rPr>
              <a:t> </a:t>
            </a:r>
            <a:endParaRPr lang="es-CO" sz="3200" smtClean="0"/>
          </a:p>
        </p:txBody>
      </p:sp>
      <p:sp>
        <p:nvSpPr>
          <p:cNvPr id="89091" name="2 Marcador de contenido"/>
          <p:cNvSpPr>
            <a:spLocks noGrp="1"/>
          </p:cNvSpPr>
          <p:nvPr>
            <p:ph idx="1"/>
          </p:nvPr>
        </p:nvSpPr>
        <p:spPr>
          <a:xfrm>
            <a:off x="500063" y="1643063"/>
            <a:ext cx="8229600" cy="4525962"/>
          </a:xfrm>
        </p:spPr>
        <p:txBody>
          <a:bodyPr/>
          <a:lstStyle/>
          <a:p>
            <a:pPr algn="just">
              <a:buFontTx/>
              <a:buNone/>
            </a:pPr>
            <a:r>
              <a:rPr lang="es-CO" smtClean="0"/>
              <a:t>	</a:t>
            </a:r>
            <a:r>
              <a:rPr lang="es-CO" i="1" smtClean="0">
                <a:solidFill>
                  <a:srgbClr val="002060"/>
                </a:solidFill>
              </a:rPr>
              <a:t>Los resultados de la ejecución del código aparecen en la ventana de comandos y las variables se almacenan en el área de trabajo</a:t>
            </a:r>
          </a:p>
          <a:p>
            <a:pPr algn="just">
              <a:buFontTx/>
              <a:buNone/>
            </a:pPr>
            <a:endParaRPr lang="es-CO" i="1" smtClean="0">
              <a:solidFill>
                <a:srgbClr val="002060"/>
              </a:solidFill>
            </a:endParaRPr>
          </a:p>
          <a:p>
            <a:pPr algn="just">
              <a:buFontTx/>
              <a:buNone/>
            </a:pPr>
            <a:r>
              <a:rPr lang="es-CO" i="1" smtClean="0">
                <a:solidFill>
                  <a:srgbClr val="002060"/>
                </a:solidFill>
              </a:rPr>
              <a:t>	Puede ejecutar la porción de un código resaltando la sección y al hacer clic derecho seleccionar en el menú </a:t>
            </a:r>
            <a:r>
              <a:rPr lang="es-CO" b="1" i="1" smtClean="0">
                <a:solidFill>
                  <a:srgbClr val="002060"/>
                </a:solidFill>
              </a:rPr>
              <a:t>Evaluate Selection</a:t>
            </a:r>
            <a:r>
              <a:rPr lang="es-CO" i="1" smtClean="0">
                <a:solidFill>
                  <a:srgbClr val="002060"/>
                </a:solidFill>
              </a:rPr>
              <a:t>	</a:t>
            </a:r>
          </a:p>
          <a:p>
            <a:pPr algn="just">
              <a:buFontTx/>
              <a:buNone/>
            </a:pPr>
            <a:r>
              <a:rPr lang="es-CO" i="1" smtClean="0">
                <a:solidFill>
                  <a:srgbClr val="002060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8281254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_tradnl" sz="3200" b="1" i="1" smtClean="0">
                <a:solidFill>
                  <a:srgbClr val="C00000"/>
                </a:solidFill>
              </a:rPr>
              <a:t>Importación y exportación </a:t>
            </a:r>
            <a:br>
              <a:rPr lang="es-ES_tradnl" sz="3200" b="1" i="1" smtClean="0">
                <a:solidFill>
                  <a:srgbClr val="C00000"/>
                </a:solidFill>
              </a:rPr>
            </a:br>
            <a:r>
              <a:rPr lang="es-ES_tradnl" sz="3200" b="1" i="1" smtClean="0">
                <a:solidFill>
                  <a:srgbClr val="C00000"/>
                </a:solidFill>
              </a:rPr>
              <a:t>de datos</a:t>
            </a:r>
            <a:r>
              <a:rPr lang="es-ES_tradnl" sz="3200" i="1" smtClean="0">
                <a:solidFill>
                  <a:srgbClr val="C00000"/>
                </a:solidFill>
              </a:rPr>
              <a:t> </a:t>
            </a:r>
            <a:endParaRPr lang="es-ES" sz="3200" smtClean="0"/>
          </a:p>
        </p:txBody>
      </p:sp>
      <p:sp>
        <p:nvSpPr>
          <p:cNvPr id="91139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38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s-MX" dirty="0" smtClean="0"/>
              <a:t>	</a:t>
            </a:r>
            <a:r>
              <a:rPr lang="es-MX" sz="2800" b="1" i="1" dirty="0" smtClean="0">
                <a:solidFill>
                  <a:srgbClr val="002060"/>
                </a:solidFill>
              </a:rPr>
              <a:t>&gt;&gt; </a:t>
            </a:r>
            <a:r>
              <a:rPr lang="es-MX" sz="2800" b="1" i="1" dirty="0" err="1" smtClean="0">
                <a:solidFill>
                  <a:srgbClr val="002060"/>
                </a:solidFill>
              </a:rPr>
              <a:t>doc</a:t>
            </a:r>
            <a:r>
              <a:rPr lang="es-MX" sz="2800" b="1" i="1" dirty="0" smtClean="0">
                <a:solidFill>
                  <a:srgbClr val="002060"/>
                </a:solidFill>
              </a:rPr>
              <a:t> </a:t>
            </a:r>
            <a:r>
              <a:rPr lang="es-MX" sz="2800" b="1" i="1" dirty="0" err="1" smtClean="0">
                <a:solidFill>
                  <a:srgbClr val="002060"/>
                </a:solidFill>
              </a:rPr>
              <a:t>fileformat</a:t>
            </a:r>
            <a:r>
              <a:rPr lang="es-MX" sz="2800" b="1" i="1" dirty="0" smtClean="0">
                <a:solidFill>
                  <a:srgbClr val="002060"/>
                </a:solidFill>
              </a:rPr>
              <a:t> </a:t>
            </a:r>
            <a:r>
              <a:rPr lang="es-MX" sz="2800" i="1" dirty="0" smtClean="0">
                <a:solidFill>
                  <a:srgbClr val="002060"/>
                </a:solidFill>
              </a:rPr>
              <a:t>presenta una lista de tipos de datos reconocidos por MATLAB.</a:t>
            </a:r>
          </a:p>
          <a:p>
            <a:pPr>
              <a:buFontTx/>
              <a:buNone/>
            </a:pPr>
            <a:r>
              <a:rPr lang="es-MX" sz="2800" i="1" dirty="0" smtClean="0">
                <a:solidFill>
                  <a:srgbClr val="002060"/>
                </a:solidFill>
              </a:rPr>
              <a:t>	</a:t>
            </a:r>
            <a:r>
              <a:rPr lang="es-MX" sz="2800" b="1" i="1" dirty="0" smtClean="0">
                <a:solidFill>
                  <a:srgbClr val="002060"/>
                </a:solidFill>
              </a:rPr>
              <a:t>&gt;&gt; </a:t>
            </a:r>
            <a:r>
              <a:rPr lang="es-MX" sz="2800" b="1" i="1" dirty="0" err="1" smtClean="0">
                <a:solidFill>
                  <a:srgbClr val="002060"/>
                </a:solidFill>
              </a:rPr>
              <a:t>uiimport</a:t>
            </a:r>
            <a:r>
              <a:rPr lang="es-MX" sz="2800" b="1" i="1" dirty="0" smtClean="0">
                <a:solidFill>
                  <a:srgbClr val="002060"/>
                </a:solidFill>
              </a:rPr>
              <a:t>(‘</a:t>
            </a:r>
            <a:r>
              <a:rPr lang="es-MX" sz="2800" b="1" i="1" dirty="0" err="1" smtClean="0">
                <a:solidFill>
                  <a:srgbClr val="002060"/>
                </a:solidFill>
              </a:rPr>
              <a:t>archivo.ext</a:t>
            </a:r>
            <a:r>
              <a:rPr lang="es-MX" sz="2800" b="1" i="1" dirty="0" smtClean="0">
                <a:solidFill>
                  <a:srgbClr val="002060"/>
                </a:solidFill>
              </a:rPr>
              <a:t>’) </a:t>
            </a:r>
            <a:r>
              <a:rPr lang="es-MX" sz="2800" i="1" dirty="0" smtClean="0">
                <a:solidFill>
                  <a:srgbClr val="002060"/>
                </a:solidFill>
              </a:rPr>
              <a:t>lanza </a:t>
            </a:r>
            <a:r>
              <a:rPr lang="es-MX" sz="2800" i="1" dirty="0" err="1" smtClean="0">
                <a:solidFill>
                  <a:srgbClr val="002060"/>
                </a:solidFill>
              </a:rPr>
              <a:t>Import</a:t>
            </a:r>
            <a:r>
              <a:rPr lang="es-MX" sz="2800" i="1" dirty="0" smtClean="0">
                <a:solidFill>
                  <a:srgbClr val="002060"/>
                </a:solidFill>
              </a:rPr>
              <a:t> </a:t>
            </a:r>
            <a:r>
              <a:rPr lang="es-MX" sz="2800" i="1" dirty="0" err="1" smtClean="0">
                <a:solidFill>
                  <a:srgbClr val="002060"/>
                </a:solidFill>
              </a:rPr>
              <a:t>Wizard</a:t>
            </a:r>
            <a:r>
              <a:rPr lang="es-MX" sz="2800" i="1" dirty="0" smtClean="0">
                <a:solidFill>
                  <a:srgbClr val="002060"/>
                </a:solidFill>
              </a:rPr>
              <a:t> (asistente de </a:t>
            </a:r>
            <a:r>
              <a:rPr lang="es-MX" sz="2800" i="1" dirty="0" err="1" smtClean="0">
                <a:solidFill>
                  <a:srgbClr val="002060"/>
                </a:solidFill>
              </a:rPr>
              <a:t>inmportación</a:t>
            </a:r>
            <a:r>
              <a:rPr lang="es-MX" sz="2800" i="1" dirty="0" smtClean="0">
                <a:solidFill>
                  <a:srgbClr val="002060"/>
                </a:solidFill>
              </a:rPr>
              <a:t>) desde la ventana de comandos</a:t>
            </a:r>
          </a:p>
          <a:p>
            <a:pPr>
              <a:buFontTx/>
              <a:buNone/>
            </a:pPr>
            <a:r>
              <a:rPr lang="es-MX" sz="2800" i="1" dirty="0" smtClean="0">
                <a:solidFill>
                  <a:srgbClr val="002060"/>
                </a:solidFill>
              </a:rPr>
              <a:t>	</a:t>
            </a:r>
            <a:r>
              <a:rPr lang="es-MX" sz="2800" b="1" i="1" dirty="0" smtClean="0">
                <a:solidFill>
                  <a:srgbClr val="002060"/>
                </a:solidFill>
              </a:rPr>
              <a:t>&gt;&gt; </a:t>
            </a:r>
            <a:r>
              <a:rPr lang="es-MX" sz="2800" b="1" i="1" dirty="0" err="1" smtClean="0">
                <a:solidFill>
                  <a:srgbClr val="002060"/>
                </a:solidFill>
              </a:rPr>
              <a:t>xlsread</a:t>
            </a:r>
            <a:r>
              <a:rPr lang="es-MX" sz="2800" b="1" i="1" dirty="0" smtClean="0">
                <a:solidFill>
                  <a:srgbClr val="002060"/>
                </a:solidFill>
              </a:rPr>
              <a:t>(´archico.xls’)  </a:t>
            </a:r>
            <a:r>
              <a:rPr lang="es-MX" sz="2800" i="1" dirty="0" smtClean="0">
                <a:solidFill>
                  <a:srgbClr val="002060"/>
                </a:solidFill>
              </a:rPr>
              <a:t>lee archivo de hoja de cálculo</a:t>
            </a:r>
          </a:p>
          <a:p>
            <a:pPr>
              <a:buFontTx/>
              <a:buNone/>
            </a:pPr>
            <a:r>
              <a:rPr lang="es-MX" sz="2800" i="1" dirty="0" smtClean="0">
                <a:solidFill>
                  <a:srgbClr val="002060"/>
                </a:solidFill>
              </a:rPr>
              <a:t>	</a:t>
            </a:r>
            <a:r>
              <a:rPr lang="es-MX" sz="2800" b="1" i="1" dirty="0" smtClean="0">
                <a:solidFill>
                  <a:srgbClr val="002060"/>
                </a:solidFill>
              </a:rPr>
              <a:t>&gt;&gt; </a:t>
            </a:r>
            <a:r>
              <a:rPr lang="es-MX" sz="2800" b="1" i="1" dirty="0" err="1" smtClean="0">
                <a:solidFill>
                  <a:srgbClr val="002060"/>
                </a:solidFill>
              </a:rPr>
              <a:t>wavread</a:t>
            </a:r>
            <a:r>
              <a:rPr lang="es-MX" sz="2800" b="1" i="1" dirty="0" smtClean="0">
                <a:solidFill>
                  <a:srgbClr val="002060"/>
                </a:solidFill>
              </a:rPr>
              <a:t>(‘archivo.wav’)</a:t>
            </a:r>
            <a:r>
              <a:rPr lang="es-MX" sz="2800" i="1" dirty="0" smtClean="0">
                <a:solidFill>
                  <a:srgbClr val="002060"/>
                </a:solidFill>
              </a:rPr>
              <a:t> lee archivo wave</a:t>
            </a:r>
          </a:p>
          <a:p>
            <a:pPr>
              <a:buFontTx/>
              <a:buNone/>
            </a:pPr>
            <a:r>
              <a:rPr lang="es-MX" sz="2800" i="1" dirty="0" smtClean="0">
                <a:solidFill>
                  <a:srgbClr val="002060"/>
                </a:solidFill>
              </a:rPr>
              <a:t>	</a:t>
            </a:r>
            <a:r>
              <a:rPr lang="es-MX" sz="2800" b="1" i="1" dirty="0" smtClean="0">
                <a:solidFill>
                  <a:srgbClr val="002060"/>
                </a:solidFill>
              </a:rPr>
              <a:t>&gt;&gt; </a:t>
            </a:r>
            <a:r>
              <a:rPr lang="es-MX" sz="2800" b="1" i="1" dirty="0" err="1" smtClean="0">
                <a:solidFill>
                  <a:srgbClr val="002060"/>
                </a:solidFill>
              </a:rPr>
              <a:t>xlswrite</a:t>
            </a:r>
            <a:r>
              <a:rPr lang="es-MX" sz="2800" b="1" i="1" dirty="0" smtClean="0">
                <a:solidFill>
                  <a:srgbClr val="002060"/>
                </a:solidFill>
              </a:rPr>
              <a:t>(‘archivo.xls’, m) </a:t>
            </a:r>
            <a:r>
              <a:rPr lang="es-MX" sz="2800" i="1" dirty="0" smtClean="0">
                <a:solidFill>
                  <a:srgbClr val="002060"/>
                </a:solidFill>
              </a:rPr>
              <a:t>almacena en la hoja de cálculo el arreglo m</a:t>
            </a:r>
            <a:endParaRPr lang="es-ES" sz="2800" i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25631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MX" sz="3200" b="1" i="1" smtClean="0">
                <a:solidFill>
                  <a:srgbClr val="C00000"/>
                </a:solidFill>
              </a:rPr>
              <a:t>Para tener en cuenta</a:t>
            </a:r>
            <a:endParaRPr lang="es-CO" sz="3200" smtClean="0"/>
          </a:p>
        </p:txBody>
      </p:sp>
      <p:sp>
        <p:nvSpPr>
          <p:cNvPr id="13315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s-CO" sz="2800" i="1" dirty="0" smtClean="0">
                <a:solidFill>
                  <a:srgbClr val="002060"/>
                </a:solidFill>
              </a:rPr>
              <a:t>La </a:t>
            </a:r>
            <a:r>
              <a:rPr lang="es-CO" sz="2800" b="1" i="1" dirty="0" smtClean="0">
                <a:solidFill>
                  <a:srgbClr val="002060"/>
                </a:solidFill>
              </a:rPr>
              <a:t>tecla hacia arriba </a:t>
            </a:r>
            <a:r>
              <a:rPr lang="es-CO" sz="2800" i="1" dirty="0" smtClean="0">
                <a:solidFill>
                  <a:srgbClr val="002060"/>
                </a:solidFill>
              </a:rPr>
              <a:t>permite desplazarse a través de la lista de comandos ejecutados en la ventana de comandos</a:t>
            </a:r>
          </a:p>
          <a:p>
            <a:pPr algn="just">
              <a:buFont typeface="Wingdings" pitchFamily="2" charset="2"/>
              <a:buChar char="Ø"/>
            </a:pPr>
            <a:r>
              <a:rPr lang="es-CO" sz="2800" i="1" dirty="0" smtClean="0">
                <a:solidFill>
                  <a:srgbClr val="002060"/>
                </a:solidFill>
              </a:rPr>
              <a:t>Puede personalizar el escritorio cerrando las ventanas o desacoplándolas. La presentación por defecto se consigue con la opción del menú </a:t>
            </a:r>
            <a:r>
              <a:rPr lang="es-CO" sz="2800" b="1" i="1" dirty="0" smtClean="0">
                <a:solidFill>
                  <a:srgbClr val="002060"/>
                </a:solidFill>
              </a:rPr>
              <a:t>Desktop </a:t>
            </a:r>
            <a:r>
              <a:rPr lang="es-CO" sz="2800" b="1" i="1" dirty="0" err="1" smtClean="0">
                <a:solidFill>
                  <a:srgbClr val="002060"/>
                </a:solidFill>
              </a:rPr>
              <a:t>Layout</a:t>
            </a:r>
            <a:endParaRPr lang="es-CO" sz="2800" b="1" i="1" dirty="0" smtClean="0">
              <a:solidFill>
                <a:srgbClr val="002060"/>
              </a:solidFill>
            </a:endParaRPr>
          </a:p>
          <a:p>
            <a:pPr algn="just">
              <a:buFont typeface="Wingdings" pitchFamily="2" charset="2"/>
              <a:buChar char="Ø"/>
            </a:pPr>
            <a:r>
              <a:rPr lang="es-CO" sz="2800" i="1" dirty="0" smtClean="0">
                <a:solidFill>
                  <a:srgbClr val="002060"/>
                </a:solidFill>
              </a:rPr>
              <a:t>Puede limpiar la historia de comandos con </a:t>
            </a:r>
            <a:r>
              <a:rPr lang="es-CO" sz="2800" i="1" dirty="0" smtClean="0">
                <a:solidFill>
                  <a:srgbClr val="002060"/>
                </a:solidFill>
              </a:rPr>
              <a:t>la opción </a:t>
            </a:r>
            <a:r>
              <a:rPr lang="es-CO" sz="2800" b="1" i="1" dirty="0" smtClean="0">
                <a:solidFill>
                  <a:srgbClr val="002060"/>
                </a:solidFill>
              </a:rPr>
              <a:t>Clear </a:t>
            </a:r>
            <a:r>
              <a:rPr lang="es-CO" sz="2800" b="1" i="1" dirty="0" err="1" smtClean="0">
                <a:solidFill>
                  <a:srgbClr val="002060"/>
                </a:solidFill>
              </a:rPr>
              <a:t>Command</a:t>
            </a:r>
            <a:r>
              <a:rPr lang="es-CO" sz="2800" b="1" i="1" dirty="0" smtClean="0">
                <a:solidFill>
                  <a:srgbClr val="002060"/>
                </a:solidFill>
              </a:rPr>
              <a:t> </a:t>
            </a:r>
            <a:r>
              <a:rPr lang="es-CO" sz="2800" b="1" i="1" dirty="0" err="1" smtClean="0">
                <a:solidFill>
                  <a:srgbClr val="002060"/>
                </a:solidFill>
              </a:rPr>
              <a:t>History</a:t>
            </a:r>
            <a:r>
              <a:rPr lang="es-CO" sz="2800" i="1" dirty="0" smtClean="0">
                <a:solidFill>
                  <a:srgbClr val="002060"/>
                </a:solidFill>
              </a:rPr>
              <a:t> del </a:t>
            </a:r>
            <a:r>
              <a:rPr lang="es-CO" sz="2800" i="1" dirty="0" smtClean="0">
                <a:solidFill>
                  <a:srgbClr val="002060"/>
                </a:solidFill>
              </a:rPr>
              <a:t>menú </a:t>
            </a:r>
            <a:r>
              <a:rPr lang="es-CO" sz="2800" b="1" i="1" dirty="0" err="1" smtClean="0">
                <a:solidFill>
                  <a:srgbClr val="002060"/>
                </a:solidFill>
              </a:rPr>
              <a:t>edit</a:t>
            </a:r>
            <a:r>
              <a:rPr lang="es-CO" sz="2800" i="1" dirty="0" smtClean="0">
                <a:solidFill>
                  <a:srgbClr val="002060"/>
                </a:solidFill>
              </a:rPr>
              <a:t> </a:t>
            </a:r>
            <a:r>
              <a:rPr lang="es-CO" sz="2800" i="1" dirty="0" smtClean="0">
                <a:solidFill>
                  <a:srgbClr val="002060"/>
                </a:solidFill>
              </a:rPr>
              <a:t>o </a:t>
            </a:r>
            <a:r>
              <a:rPr lang="es-CO" sz="2800" i="1" dirty="0">
                <a:solidFill>
                  <a:srgbClr val="002060"/>
                </a:solidFill>
              </a:rPr>
              <a:t>d</a:t>
            </a:r>
            <a:r>
              <a:rPr lang="es-CO" sz="2800" i="1" dirty="0" smtClean="0">
                <a:solidFill>
                  <a:srgbClr val="002060"/>
                </a:solidFill>
              </a:rPr>
              <a:t>el </a:t>
            </a:r>
            <a:r>
              <a:rPr lang="es-CO" sz="2800" i="1" dirty="0" smtClean="0">
                <a:solidFill>
                  <a:srgbClr val="002060"/>
                </a:solidFill>
              </a:rPr>
              <a:t>menú desplegado haciendo clic con el botón derecho del mouse en dicha </a:t>
            </a:r>
            <a:r>
              <a:rPr lang="es-CO" sz="2800" i="1" dirty="0" smtClean="0">
                <a:solidFill>
                  <a:srgbClr val="002060"/>
                </a:solidFill>
              </a:rPr>
              <a:t>ventana</a:t>
            </a:r>
            <a:endParaRPr lang="es-CO" sz="2800" i="1" dirty="0" smtClean="0">
              <a:solidFill>
                <a:srgbClr val="002060"/>
              </a:solidFill>
            </a:endParaRPr>
          </a:p>
          <a:p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230042386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_tradnl" sz="3200" b="1" i="1" smtClean="0">
                <a:solidFill>
                  <a:srgbClr val="C00000"/>
                </a:solidFill>
              </a:rPr>
              <a:t>Uso modo celda</a:t>
            </a:r>
            <a:endParaRPr lang="es-ES" sz="3200" smtClean="0"/>
          </a:p>
        </p:txBody>
      </p:sp>
      <p:sp>
        <p:nvSpPr>
          <p:cNvPr id="9216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None/>
            </a:pPr>
            <a:r>
              <a:rPr lang="es-MX" smtClean="0"/>
              <a:t>	</a:t>
            </a:r>
            <a:r>
              <a:rPr lang="es-MX" sz="2800" i="1" smtClean="0">
                <a:solidFill>
                  <a:srgbClr val="002060"/>
                </a:solidFill>
              </a:rPr>
              <a:t>Un programa puede ser dividido  en secciones o celdas para ejecutarlas separadamente. </a:t>
            </a:r>
          </a:p>
          <a:p>
            <a:pPr algn="just">
              <a:buFontTx/>
              <a:buNone/>
            </a:pPr>
            <a:r>
              <a:rPr lang="es-MX" sz="2800" i="1" smtClean="0">
                <a:solidFill>
                  <a:srgbClr val="002060"/>
                </a:solidFill>
              </a:rPr>
              <a:t>	</a:t>
            </a:r>
            <a:r>
              <a:rPr lang="es-MX" sz="2800" b="1" i="1" smtClean="0">
                <a:solidFill>
                  <a:srgbClr val="002060"/>
                </a:solidFill>
              </a:rPr>
              <a:t>%% Nombre_celda </a:t>
            </a:r>
            <a:r>
              <a:rPr lang="es-MX" sz="2800" i="1" smtClean="0">
                <a:solidFill>
                  <a:srgbClr val="002060"/>
                </a:solidFill>
              </a:rPr>
              <a:t>es utilizado para dividir el programa en celdas (el nombre es opcional).</a:t>
            </a:r>
          </a:p>
          <a:p>
            <a:pPr algn="just">
              <a:buFontTx/>
              <a:buNone/>
            </a:pPr>
            <a:endParaRPr lang="es-MX" sz="2800" i="1" smtClean="0">
              <a:solidFill>
                <a:srgbClr val="002060"/>
              </a:solidFill>
            </a:endParaRPr>
          </a:p>
          <a:p>
            <a:pPr algn="just">
              <a:buFontTx/>
              <a:buNone/>
            </a:pPr>
            <a:r>
              <a:rPr lang="es-MX" sz="2800" i="1" smtClean="0">
                <a:solidFill>
                  <a:srgbClr val="002060"/>
                </a:solidFill>
              </a:rPr>
              <a:t>	</a:t>
            </a:r>
            <a:r>
              <a:rPr lang="es-MX" sz="2800" b="1" i="1" smtClean="0">
                <a:solidFill>
                  <a:srgbClr val="002060"/>
                </a:solidFill>
              </a:rPr>
              <a:t>Cell </a:t>
            </a:r>
            <a:r>
              <a:rPr lang="es-MX" sz="2800" b="1" i="1" smtClean="0">
                <a:solidFill>
                  <a:srgbClr val="002060"/>
                </a:solidFill>
                <a:sym typeface="Wingdings" pitchFamily="2" charset="2"/>
              </a:rPr>
              <a:t> Enable Cell Mode </a:t>
            </a:r>
            <a:r>
              <a:rPr lang="es-MX" sz="2800" i="1" smtClean="0">
                <a:solidFill>
                  <a:srgbClr val="002060"/>
                </a:solidFill>
                <a:sym typeface="Wingdings" pitchFamily="2" charset="2"/>
              </a:rPr>
              <a:t>activa el modo cell.</a:t>
            </a:r>
          </a:p>
          <a:p>
            <a:pPr algn="just">
              <a:buFontTx/>
              <a:buNone/>
            </a:pPr>
            <a:r>
              <a:rPr lang="es-MX" sz="2800" i="1" smtClean="0">
                <a:solidFill>
                  <a:srgbClr val="002060"/>
                </a:solidFill>
                <a:sym typeface="Wingdings" pitchFamily="2" charset="2"/>
              </a:rPr>
              <a:t>	</a:t>
            </a:r>
          </a:p>
          <a:p>
            <a:pPr algn="just">
              <a:buFontTx/>
              <a:buNone/>
            </a:pPr>
            <a:r>
              <a:rPr lang="es-MX" sz="2800" i="1" smtClean="0">
                <a:solidFill>
                  <a:srgbClr val="002060"/>
                </a:solidFill>
                <a:sym typeface="Wingdings" pitchFamily="2" charset="2"/>
              </a:rPr>
              <a:t>	En la barra de herramientas de celda encuentra diferentes funciones para trabajar con la misma</a:t>
            </a:r>
            <a:r>
              <a:rPr lang="es-MX" sz="2800" i="1" smtClean="0">
                <a:solidFill>
                  <a:srgbClr val="002060"/>
                </a:solidFill>
              </a:rPr>
              <a:t> </a:t>
            </a:r>
            <a:endParaRPr lang="es-ES" sz="2800" i="1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18160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s-ES_tradnl" sz="3600" b="1" i="1" smtClean="0">
                <a:solidFill>
                  <a:srgbClr val="C00000"/>
                </a:solidFill>
              </a:rPr>
              <a:t/>
            </a:r>
            <a:br>
              <a:rPr lang="es-ES_tradnl" sz="3600" b="1" i="1" smtClean="0">
                <a:solidFill>
                  <a:srgbClr val="C00000"/>
                </a:solidFill>
              </a:rPr>
            </a:br>
            <a:r>
              <a:rPr lang="es-ES_tradnl" sz="3200" b="1" i="1" smtClean="0">
                <a:solidFill>
                  <a:srgbClr val="C00000"/>
                </a:solidFill>
              </a:rPr>
              <a:t>Polinomios</a:t>
            </a:r>
            <a:br>
              <a:rPr lang="es-ES_tradnl" sz="3200" b="1" i="1" smtClean="0">
                <a:solidFill>
                  <a:srgbClr val="C00000"/>
                </a:solidFill>
              </a:rPr>
            </a:br>
            <a:endParaRPr lang="es-CO" sz="3200" smtClean="0"/>
          </a:p>
        </p:txBody>
      </p:sp>
      <p:sp>
        <p:nvSpPr>
          <p:cNvPr id="115715" name="2 Marcador de contenido"/>
          <p:cNvSpPr>
            <a:spLocks noGrp="1"/>
          </p:cNvSpPr>
          <p:nvPr>
            <p:ph idx="1"/>
          </p:nvPr>
        </p:nvSpPr>
        <p:spPr>
          <a:xfrm>
            <a:off x="1428750" y="1643063"/>
            <a:ext cx="7258050" cy="4483100"/>
          </a:xfrm>
        </p:spPr>
        <p:txBody>
          <a:bodyPr/>
          <a:lstStyle/>
          <a:p>
            <a:pPr>
              <a:buFontTx/>
              <a:buNone/>
            </a:pPr>
            <a:r>
              <a:rPr lang="es-CO" smtClean="0"/>
              <a:t>	</a:t>
            </a:r>
            <a:r>
              <a:rPr lang="es-CO" sz="1600" b="1" i="1" smtClean="0">
                <a:solidFill>
                  <a:srgbClr val="002060"/>
                </a:solidFill>
              </a:rPr>
              <a:t>x + 1</a:t>
            </a:r>
            <a:r>
              <a:rPr lang="es-CO" sz="1600" i="1" smtClean="0">
                <a:solidFill>
                  <a:srgbClr val="002060"/>
                </a:solidFill>
              </a:rPr>
              <a:t>			es	</a:t>
            </a:r>
            <a:r>
              <a:rPr lang="es-CO" sz="1600" b="1" i="1" smtClean="0">
                <a:solidFill>
                  <a:srgbClr val="002060"/>
                </a:solidFill>
              </a:rPr>
              <a:t>[1 1]</a:t>
            </a:r>
          </a:p>
          <a:p>
            <a:pPr>
              <a:buFontTx/>
              <a:buNone/>
            </a:pPr>
            <a:r>
              <a:rPr lang="es-CO" sz="1600" i="1" smtClean="0">
                <a:solidFill>
                  <a:srgbClr val="002060"/>
                </a:solidFill>
              </a:rPr>
              <a:t>	</a:t>
            </a:r>
            <a:r>
              <a:rPr lang="es-CO" sz="1600" b="1" i="1" smtClean="0">
                <a:solidFill>
                  <a:srgbClr val="002060"/>
                </a:solidFill>
              </a:rPr>
              <a:t>x – 1</a:t>
            </a:r>
            <a:r>
              <a:rPr lang="es-CO" sz="1600" i="1" smtClean="0">
                <a:solidFill>
                  <a:srgbClr val="002060"/>
                </a:solidFill>
              </a:rPr>
              <a:t>			es 	[</a:t>
            </a:r>
            <a:r>
              <a:rPr lang="es-CO" sz="1600" b="1" i="1" smtClean="0">
                <a:solidFill>
                  <a:srgbClr val="002060"/>
                </a:solidFill>
              </a:rPr>
              <a:t>1 -1]</a:t>
            </a:r>
          </a:p>
          <a:p>
            <a:pPr>
              <a:buFontTx/>
              <a:buNone/>
            </a:pPr>
            <a:r>
              <a:rPr lang="es-CO" sz="1600" i="1" smtClean="0">
                <a:solidFill>
                  <a:srgbClr val="002060"/>
                </a:solidFill>
              </a:rPr>
              <a:t>	</a:t>
            </a:r>
            <a:r>
              <a:rPr lang="es-CO" sz="1600" b="1" i="1" smtClean="0">
                <a:solidFill>
                  <a:srgbClr val="002060"/>
                </a:solidFill>
              </a:rPr>
              <a:t>5*x^2 + 7*x – 4	</a:t>
            </a:r>
            <a:r>
              <a:rPr lang="es-CO" sz="1600" i="1" smtClean="0">
                <a:solidFill>
                  <a:srgbClr val="002060"/>
                </a:solidFill>
              </a:rPr>
              <a:t>	es	</a:t>
            </a:r>
            <a:r>
              <a:rPr lang="es-CO" sz="1600" b="1" i="1" smtClean="0">
                <a:solidFill>
                  <a:srgbClr val="002060"/>
                </a:solidFill>
              </a:rPr>
              <a:t>[5  7  -4]</a:t>
            </a:r>
          </a:p>
          <a:p>
            <a:pPr>
              <a:buFontTx/>
              <a:buNone/>
            </a:pPr>
            <a:r>
              <a:rPr lang="es-CO" sz="1600" i="1" smtClean="0">
                <a:solidFill>
                  <a:srgbClr val="002060"/>
                </a:solidFill>
              </a:rPr>
              <a:t>	Si </a:t>
            </a:r>
            <a:r>
              <a:rPr lang="es-CO" sz="1600" b="1" i="1" smtClean="0">
                <a:solidFill>
                  <a:srgbClr val="002060"/>
                </a:solidFill>
              </a:rPr>
              <a:t>p = [5  7  -4]</a:t>
            </a:r>
          </a:p>
          <a:p>
            <a:pPr>
              <a:buFontTx/>
              <a:buNone/>
            </a:pPr>
            <a:r>
              <a:rPr lang="es-CO" sz="1600" i="1" smtClean="0">
                <a:solidFill>
                  <a:srgbClr val="002060"/>
                </a:solidFill>
              </a:rPr>
              <a:t>	</a:t>
            </a:r>
            <a:r>
              <a:rPr lang="es-CO" sz="1600" b="1" i="1" smtClean="0">
                <a:solidFill>
                  <a:srgbClr val="002060"/>
                </a:solidFill>
              </a:rPr>
              <a:t>&gt;&gt; polyval(p, 2)  </a:t>
            </a:r>
            <a:r>
              <a:rPr lang="es-CO" sz="1600" i="1" smtClean="0">
                <a:solidFill>
                  <a:srgbClr val="002060"/>
                </a:solidFill>
              </a:rPr>
              <a:t>		retorna </a:t>
            </a:r>
            <a:r>
              <a:rPr lang="es-CO" sz="1600" b="1" i="1" smtClean="0">
                <a:solidFill>
                  <a:srgbClr val="002060"/>
                </a:solidFill>
              </a:rPr>
              <a:t>30</a:t>
            </a:r>
            <a:r>
              <a:rPr lang="es-CO" sz="1600" i="1" smtClean="0">
                <a:solidFill>
                  <a:srgbClr val="002060"/>
                </a:solidFill>
              </a:rPr>
              <a:t>  (valor para x igual a 2)</a:t>
            </a:r>
          </a:p>
          <a:p>
            <a:pPr>
              <a:buFontTx/>
              <a:buNone/>
            </a:pPr>
            <a:r>
              <a:rPr lang="es-CO" sz="1600" i="1" smtClean="0">
                <a:solidFill>
                  <a:srgbClr val="002060"/>
                </a:solidFill>
              </a:rPr>
              <a:t>	</a:t>
            </a:r>
            <a:r>
              <a:rPr lang="es-CO" sz="1600" b="1" i="1" smtClean="0">
                <a:solidFill>
                  <a:srgbClr val="002060"/>
                </a:solidFill>
              </a:rPr>
              <a:t>&gt;&gt; roots(p)	</a:t>
            </a:r>
            <a:r>
              <a:rPr lang="es-CO" sz="1600" i="1" smtClean="0">
                <a:solidFill>
                  <a:srgbClr val="002060"/>
                </a:solidFill>
              </a:rPr>
              <a:t>	retorna </a:t>
            </a:r>
            <a:r>
              <a:rPr lang="es-CO" sz="1600" b="1" i="1" smtClean="0">
                <a:solidFill>
                  <a:srgbClr val="002060"/>
                </a:solidFill>
              </a:rPr>
              <a:t>-1.8358 </a:t>
            </a:r>
            <a:r>
              <a:rPr lang="es-CO" sz="1600" i="1" smtClean="0">
                <a:solidFill>
                  <a:srgbClr val="002060"/>
                </a:solidFill>
              </a:rPr>
              <a:t>y </a:t>
            </a:r>
            <a:r>
              <a:rPr lang="es-CO" sz="1600" b="1" i="1" smtClean="0">
                <a:solidFill>
                  <a:srgbClr val="002060"/>
                </a:solidFill>
              </a:rPr>
              <a:t>0.4358</a:t>
            </a:r>
            <a:r>
              <a:rPr lang="es-CO" sz="1600" i="1" smtClean="0">
                <a:solidFill>
                  <a:srgbClr val="002060"/>
                </a:solidFill>
              </a:rPr>
              <a:t> (raíces)</a:t>
            </a:r>
          </a:p>
          <a:p>
            <a:pPr>
              <a:buFontTx/>
              <a:buNone/>
            </a:pPr>
            <a:r>
              <a:rPr lang="es-CO" sz="1600" i="1" smtClean="0">
                <a:solidFill>
                  <a:srgbClr val="002060"/>
                </a:solidFill>
              </a:rPr>
              <a:t>	</a:t>
            </a:r>
            <a:r>
              <a:rPr lang="es-CO" sz="1600" b="1" i="1" smtClean="0">
                <a:solidFill>
                  <a:srgbClr val="002060"/>
                </a:solidFill>
              </a:rPr>
              <a:t>&gt;&gt; stem(r)</a:t>
            </a:r>
            <a:r>
              <a:rPr lang="es-CO" sz="1600" i="1" smtClean="0">
                <a:solidFill>
                  <a:srgbClr val="002060"/>
                </a:solidFill>
              </a:rPr>
              <a:t>		grafica  las raíces</a:t>
            </a:r>
          </a:p>
          <a:p>
            <a:pPr>
              <a:buFontTx/>
              <a:buNone/>
            </a:pPr>
            <a:r>
              <a:rPr lang="es-CO" sz="1600" i="1" smtClean="0">
                <a:solidFill>
                  <a:srgbClr val="002060"/>
                </a:solidFill>
              </a:rPr>
              <a:t>	</a:t>
            </a:r>
            <a:r>
              <a:rPr lang="es-CO" sz="1600" b="1" i="1" smtClean="0">
                <a:solidFill>
                  <a:srgbClr val="002060"/>
                </a:solidFill>
              </a:rPr>
              <a:t>&gt;&gt; poly(r)</a:t>
            </a:r>
            <a:r>
              <a:rPr lang="es-CO" sz="1600" i="1" smtClean="0">
                <a:solidFill>
                  <a:srgbClr val="002060"/>
                </a:solidFill>
              </a:rPr>
              <a:t>	 	</a:t>
            </a:r>
            <a:r>
              <a:rPr lang="es-CO" sz="1600" b="1" i="1" smtClean="0">
                <a:solidFill>
                  <a:srgbClr val="002060"/>
                </a:solidFill>
              </a:rPr>
              <a:t>1.0000    1.4000   -0.8000 </a:t>
            </a:r>
            <a:r>
              <a:rPr lang="es-CO" sz="1600" i="1" smtClean="0">
                <a:solidFill>
                  <a:srgbClr val="002060"/>
                </a:solidFill>
              </a:rPr>
              <a:t>(polinomio original)</a:t>
            </a:r>
          </a:p>
          <a:p>
            <a:pPr>
              <a:buFontTx/>
              <a:buNone/>
            </a:pPr>
            <a:r>
              <a:rPr lang="es-CO" sz="1600" i="1" smtClean="0">
                <a:solidFill>
                  <a:srgbClr val="002060"/>
                </a:solidFill>
              </a:rPr>
              <a:t>	Si  </a:t>
            </a:r>
            <a:r>
              <a:rPr lang="es-CO" sz="1600" b="1" i="1" smtClean="0">
                <a:solidFill>
                  <a:srgbClr val="002060"/>
                </a:solidFill>
              </a:rPr>
              <a:t>p1 = [1 3 4]</a:t>
            </a:r>
            <a:r>
              <a:rPr lang="es-CO" sz="1600" i="1" smtClean="0">
                <a:solidFill>
                  <a:srgbClr val="002060"/>
                </a:solidFill>
              </a:rPr>
              <a:t> y </a:t>
            </a:r>
            <a:r>
              <a:rPr lang="es-CO" sz="1600" b="1" i="1" smtClean="0">
                <a:solidFill>
                  <a:srgbClr val="002060"/>
                </a:solidFill>
              </a:rPr>
              <a:t>p2 = [4 6]</a:t>
            </a:r>
          </a:p>
          <a:p>
            <a:pPr>
              <a:buFontTx/>
              <a:buNone/>
            </a:pPr>
            <a:r>
              <a:rPr lang="fr-FR" sz="1600" i="1" smtClean="0">
                <a:solidFill>
                  <a:srgbClr val="002060"/>
                </a:solidFill>
              </a:rPr>
              <a:t>	</a:t>
            </a:r>
            <a:r>
              <a:rPr lang="fr-FR" sz="1600" b="1" i="1" smtClean="0">
                <a:solidFill>
                  <a:srgbClr val="002060"/>
                </a:solidFill>
              </a:rPr>
              <a:t>&gt;&gt; conv(p1, p2)		4    18    34    24 </a:t>
            </a:r>
            <a:r>
              <a:rPr lang="fr-FR" sz="1600" i="1" smtClean="0">
                <a:solidFill>
                  <a:srgbClr val="002060"/>
                </a:solidFill>
              </a:rPr>
              <a:t>(producto de polinomios)</a:t>
            </a:r>
          </a:p>
          <a:p>
            <a:pPr>
              <a:buFontTx/>
              <a:buNone/>
            </a:pPr>
            <a:r>
              <a:rPr lang="fr-FR" sz="1600" i="1" smtClean="0">
                <a:solidFill>
                  <a:srgbClr val="002060"/>
                </a:solidFill>
              </a:rPr>
              <a:t>	</a:t>
            </a:r>
            <a:r>
              <a:rPr lang="fr-FR" sz="1600" b="1" i="1" smtClean="0">
                <a:solidFill>
                  <a:srgbClr val="002060"/>
                </a:solidFill>
              </a:rPr>
              <a:t>&gt;&gt; deconv(p1, p2)	0.2500    0.3750 </a:t>
            </a:r>
            <a:r>
              <a:rPr lang="fr-FR" sz="1600" i="1" smtClean="0">
                <a:solidFill>
                  <a:srgbClr val="002060"/>
                </a:solidFill>
              </a:rPr>
              <a:t>(cociente de polinomios)</a:t>
            </a:r>
          </a:p>
          <a:p>
            <a:pPr>
              <a:buFontTx/>
              <a:buNone/>
            </a:pPr>
            <a:r>
              <a:rPr lang="es-CO" sz="1600" i="1" smtClean="0">
                <a:solidFill>
                  <a:srgbClr val="002060"/>
                </a:solidFill>
              </a:rPr>
              <a:t>	</a:t>
            </a:r>
            <a:r>
              <a:rPr lang="es-CO" sz="1600" b="1" i="1" smtClean="0">
                <a:solidFill>
                  <a:srgbClr val="002060"/>
                </a:solidFill>
              </a:rPr>
              <a:t>&gt;&gt; polyder(p1)		2     3 </a:t>
            </a:r>
            <a:r>
              <a:rPr lang="es-CO" sz="1600" i="1" smtClean="0">
                <a:solidFill>
                  <a:srgbClr val="002060"/>
                </a:solidFill>
              </a:rPr>
              <a:t>(derivada del polinomio)	</a:t>
            </a:r>
          </a:p>
        </p:txBody>
      </p:sp>
    </p:spTree>
    <p:extLst>
      <p:ext uri="{BB962C8B-B14F-4D97-AF65-F5344CB8AC3E}">
        <p14:creationId xmlns:p14="http://schemas.microsoft.com/office/powerpoint/2010/main" val="2861182146"/>
      </p:ext>
    </p:extLst>
  </p:cSld>
  <p:clrMapOvr>
    <a:masterClrMapping/>
  </p:clrMapOvr>
  <p:transition>
    <p:fade thruBlk="1"/>
  </p:transition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sz="3200" b="1" i="1" smtClean="0">
                <a:solidFill>
                  <a:srgbClr val="C00000"/>
                </a:solidFill>
              </a:rPr>
              <a:t>Arreglo celd</a:t>
            </a:r>
            <a:r>
              <a:rPr lang="es-ES" sz="3600" b="1" i="1" smtClean="0">
                <a:solidFill>
                  <a:srgbClr val="C00000"/>
                </a:solidFill>
              </a:rPr>
              <a:t>a</a:t>
            </a:r>
            <a:endParaRPr lang="es-CO" sz="3600" smtClean="0"/>
          </a:p>
        </p:txBody>
      </p:sp>
      <p:sp>
        <p:nvSpPr>
          <p:cNvPr id="25603" name="2 Marcador de contenido"/>
          <p:cNvSpPr>
            <a:spLocks noGrp="1"/>
          </p:cNvSpPr>
          <p:nvPr>
            <p:ph idx="1"/>
          </p:nvPr>
        </p:nvSpPr>
        <p:spPr>
          <a:xfrm>
            <a:off x="1071563" y="1500188"/>
            <a:ext cx="7615237" cy="4857750"/>
          </a:xfrm>
        </p:spPr>
        <p:txBody>
          <a:bodyPr>
            <a:normAutofit lnSpcReduction="10000"/>
          </a:bodyPr>
          <a:lstStyle/>
          <a:p>
            <a:pPr algn="just">
              <a:buFontTx/>
              <a:buNone/>
            </a:pPr>
            <a:r>
              <a:rPr lang="es-CO" smtClean="0"/>
              <a:t>	</a:t>
            </a:r>
            <a:r>
              <a:rPr lang="es-CO" sz="2000" i="1" smtClean="0">
                <a:solidFill>
                  <a:srgbClr val="002060"/>
                </a:solidFill>
              </a:rPr>
              <a:t>Una matriz tiene sus elementos homogéneos. Un arreglo celda puede almacenar diferentes tipos de datos dentro del mismo.</a:t>
            </a:r>
          </a:p>
          <a:p>
            <a:pPr algn="just">
              <a:buFontTx/>
              <a:buNone/>
            </a:pPr>
            <a:r>
              <a:rPr lang="es-CO" sz="2000" i="1" smtClean="0">
                <a:solidFill>
                  <a:srgbClr val="002060"/>
                </a:solidFill>
              </a:rPr>
              <a:t>	</a:t>
            </a:r>
            <a:r>
              <a:rPr lang="es-CO" sz="1800" b="1" i="1" smtClean="0">
                <a:solidFill>
                  <a:srgbClr val="002060"/>
                </a:solidFill>
              </a:rPr>
              <a:t>&gt;&gt; a = char('Uno', 'Dos', 'Tres');</a:t>
            </a:r>
          </a:p>
          <a:p>
            <a:pPr algn="just">
              <a:buFontTx/>
              <a:buNone/>
            </a:pPr>
            <a:r>
              <a:rPr lang="es-CO" sz="1800" b="1" i="1" smtClean="0">
                <a:solidFill>
                  <a:srgbClr val="002060"/>
                </a:solidFill>
              </a:rPr>
              <a:t>	&gt;&gt; b = [1 2 3; 4 5 6];</a:t>
            </a:r>
          </a:p>
          <a:p>
            <a:pPr algn="just">
              <a:buFontTx/>
              <a:buNone/>
            </a:pPr>
            <a:r>
              <a:rPr lang="es-CO" sz="1800" b="1" i="1" smtClean="0">
                <a:solidFill>
                  <a:srgbClr val="002060"/>
                </a:solidFill>
              </a:rPr>
              <a:t>	&gt;&gt; c = 2 : 2 : 10;</a:t>
            </a:r>
          </a:p>
          <a:p>
            <a:pPr algn="just">
              <a:buFontTx/>
              <a:buNone/>
            </a:pPr>
            <a:r>
              <a:rPr lang="es-CO" sz="1800" b="1" i="1" smtClean="0">
                <a:solidFill>
                  <a:srgbClr val="002060"/>
                </a:solidFill>
              </a:rPr>
              <a:t>	&gt;&gt; celda = {a b c};</a:t>
            </a:r>
          </a:p>
          <a:p>
            <a:pPr algn="just">
              <a:buFontTx/>
              <a:buNone/>
            </a:pPr>
            <a:r>
              <a:rPr lang="es-CO" sz="1800" b="1" i="1" smtClean="0">
                <a:solidFill>
                  <a:srgbClr val="002060"/>
                </a:solidFill>
              </a:rPr>
              <a:t>	&gt;&gt; celda{1}		</a:t>
            </a:r>
            <a:r>
              <a:rPr lang="es-CO" sz="1800" i="1" smtClean="0">
                <a:solidFill>
                  <a:srgbClr val="002060"/>
                </a:solidFill>
              </a:rPr>
              <a:t>su valor es </a:t>
            </a:r>
            <a:r>
              <a:rPr lang="es-CO" sz="1800" b="1" i="1" smtClean="0">
                <a:solidFill>
                  <a:srgbClr val="002060"/>
                </a:solidFill>
              </a:rPr>
              <a:t>	Uno </a:t>
            </a:r>
          </a:p>
          <a:p>
            <a:pPr algn="just">
              <a:buFontTx/>
              <a:buNone/>
            </a:pPr>
            <a:r>
              <a:rPr lang="es-CO" sz="1800" b="1" i="1" smtClean="0">
                <a:solidFill>
                  <a:srgbClr val="002060"/>
                </a:solidFill>
              </a:rPr>
              <a:t>						Dos </a:t>
            </a:r>
          </a:p>
          <a:p>
            <a:pPr algn="just">
              <a:buFontTx/>
              <a:buNone/>
            </a:pPr>
            <a:r>
              <a:rPr lang="es-CO" sz="1800" b="1" i="1" smtClean="0">
                <a:solidFill>
                  <a:srgbClr val="002060"/>
                </a:solidFill>
              </a:rPr>
              <a:t>						Tres</a:t>
            </a:r>
          </a:p>
          <a:p>
            <a:pPr algn="just">
              <a:buFontTx/>
              <a:buNone/>
            </a:pPr>
            <a:r>
              <a:rPr lang="es-CO" sz="1800" b="1" i="1" smtClean="0">
                <a:solidFill>
                  <a:srgbClr val="002060"/>
                </a:solidFill>
              </a:rPr>
              <a:t>	</a:t>
            </a:r>
            <a:r>
              <a:rPr lang="fr-FR" sz="1800" b="1" i="1" smtClean="0">
                <a:solidFill>
                  <a:srgbClr val="002060"/>
                </a:solidFill>
              </a:rPr>
              <a:t>&gt;&gt; celda{2}	</a:t>
            </a:r>
            <a:r>
              <a:rPr lang="es-CO" sz="1800" i="1" smtClean="0">
                <a:solidFill>
                  <a:srgbClr val="002060"/>
                </a:solidFill>
              </a:rPr>
              <a:t> 	su valor es 	</a:t>
            </a:r>
            <a:r>
              <a:rPr lang="fr-FR" sz="1800" b="1" i="1" smtClean="0">
                <a:solidFill>
                  <a:srgbClr val="002060"/>
                </a:solidFill>
              </a:rPr>
              <a:t>1     2     3</a:t>
            </a:r>
          </a:p>
          <a:p>
            <a:pPr algn="just">
              <a:buFontTx/>
              <a:buNone/>
            </a:pPr>
            <a:r>
              <a:rPr lang="fr-FR" sz="1800" b="1" i="1" smtClean="0">
                <a:solidFill>
                  <a:srgbClr val="002060"/>
                </a:solidFill>
              </a:rPr>
              <a:t>     						4     5     6</a:t>
            </a:r>
          </a:p>
          <a:p>
            <a:pPr algn="just">
              <a:buFontTx/>
              <a:buNone/>
            </a:pPr>
            <a:r>
              <a:rPr lang="fr-FR" sz="1800" b="1" i="1" smtClean="0">
                <a:solidFill>
                  <a:srgbClr val="002060"/>
                </a:solidFill>
              </a:rPr>
              <a:t>	&gt;&gt; celda{3}	</a:t>
            </a:r>
            <a:r>
              <a:rPr lang="es-CO" sz="1800" i="1" smtClean="0">
                <a:solidFill>
                  <a:srgbClr val="002060"/>
                </a:solidFill>
              </a:rPr>
              <a:t> 	su valor es 	</a:t>
            </a:r>
            <a:r>
              <a:rPr lang="fr-FR" sz="1800" b="1" i="1" smtClean="0">
                <a:solidFill>
                  <a:srgbClr val="002060"/>
                </a:solidFill>
              </a:rPr>
              <a:t>2     4     6     8    10</a:t>
            </a:r>
          </a:p>
          <a:p>
            <a:pPr algn="just">
              <a:buFontTx/>
              <a:buNone/>
            </a:pPr>
            <a:r>
              <a:rPr lang="fr-FR" sz="1800" b="1" i="1" smtClean="0">
                <a:solidFill>
                  <a:srgbClr val="002060"/>
                </a:solidFill>
              </a:rPr>
              <a:t>	&gt;&gt; celda{2}(2,3)	</a:t>
            </a:r>
            <a:r>
              <a:rPr lang="es-CO" sz="1800" i="1" smtClean="0">
                <a:solidFill>
                  <a:srgbClr val="002060"/>
                </a:solidFill>
              </a:rPr>
              <a:t> su valor es 	</a:t>
            </a:r>
            <a:r>
              <a:rPr lang="fr-FR" sz="1800" b="1" i="1" smtClean="0">
                <a:solidFill>
                  <a:srgbClr val="002060"/>
                </a:solidFill>
              </a:rPr>
              <a:t>6</a:t>
            </a:r>
          </a:p>
          <a:p>
            <a:pPr algn="just">
              <a:buFontTx/>
              <a:buNone/>
            </a:pPr>
            <a:r>
              <a:rPr lang="es-CO" sz="1800" b="1" i="1" smtClean="0">
                <a:solidFill>
                  <a:srgbClr val="002060"/>
                </a:solidFill>
              </a:rPr>
              <a:t>	&gt;&gt; celda{1}(2, :)	</a:t>
            </a:r>
            <a:r>
              <a:rPr lang="es-CO" sz="1800" i="1" smtClean="0">
                <a:solidFill>
                  <a:srgbClr val="002060"/>
                </a:solidFill>
              </a:rPr>
              <a:t> su valor es 	</a:t>
            </a:r>
            <a:r>
              <a:rPr lang="es-CO" sz="1800" b="1" i="1" smtClean="0">
                <a:solidFill>
                  <a:srgbClr val="002060"/>
                </a:solidFill>
              </a:rPr>
              <a:t>Dos		</a:t>
            </a:r>
          </a:p>
        </p:txBody>
      </p:sp>
    </p:spTree>
    <p:extLst>
      <p:ext uri="{BB962C8B-B14F-4D97-AF65-F5344CB8AC3E}">
        <p14:creationId xmlns:p14="http://schemas.microsoft.com/office/powerpoint/2010/main" val="361828049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sz="3200" b="1" i="1" smtClean="0">
                <a:solidFill>
                  <a:srgbClr val="C00000"/>
                </a:solidFill>
              </a:rPr>
              <a:t>Arreglo estructura</a:t>
            </a:r>
            <a:endParaRPr lang="es-CO" sz="3200" smtClean="0"/>
          </a:p>
        </p:txBody>
      </p:sp>
      <p:sp>
        <p:nvSpPr>
          <p:cNvPr id="26627" name="2 Marcador de contenido"/>
          <p:cNvSpPr>
            <a:spLocks noGrp="1"/>
          </p:cNvSpPr>
          <p:nvPr>
            <p:ph idx="1"/>
          </p:nvPr>
        </p:nvSpPr>
        <p:spPr>
          <a:xfrm>
            <a:off x="395536" y="980728"/>
            <a:ext cx="8291264" cy="5591522"/>
          </a:xfrm>
        </p:spPr>
        <p:txBody>
          <a:bodyPr>
            <a:normAutofit/>
          </a:bodyPr>
          <a:lstStyle/>
          <a:p>
            <a:pPr algn="just">
              <a:buFontTx/>
              <a:buNone/>
            </a:pPr>
            <a:r>
              <a:rPr lang="es-CO" dirty="0" smtClean="0"/>
              <a:t>	</a:t>
            </a:r>
            <a:r>
              <a:rPr lang="es-CO" sz="1800" i="1" dirty="0" smtClean="0">
                <a:solidFill>
                  <a:srgbClr val="002060"/>
                </a:solidFill>
              </a:rPr>
              <a:t>Un arreglo estructura también puede almacenar diferentes tipos de datos dentro del mismo, pero en lugar de índices utiliza nombre de campo.</a:t>
            </a:r>
          </a:p>
          <a:p>
            <a:pPr algn="just">
              <a:buFontTx/>
              <a:buNone/>
            </a:pPr>
            <a:r>
              <a:rPr lang="es-CO" sz="1800" b="1" i="1" dirty="0" smtClean="0">
                <a:solidFill>
                  <a:srgbClr val="002060"/>
                </a:solidFill>
              </a:rPr>
              <a:t>	&gt;&gt; a = </a:t>
            </a:r>
            <a:r>
              <a:rPr lang="es-CO" sz="1800" b="1" i="1" dirty="0" err="1" smtClean="0">
                <a:solidFill>
                  <a:srgbClr val="002060"/>
                </a:solidFill>
              </a:rPr>
              <a:t>char</a:t>
            </a:r>
            <a:r>
              <a:rPr lang="es-CO" sz="1800" b="1" i="1" dirty="0" smtClean="0">
                <a:solidFill>
                  <a:srgbClr val="002060"/>
                </a:solidFill>
              </a:rPr>
              <a:t>('Uno', 'Dos', 'Tres');</a:t>
            </a:r>
          </a:p>
          <a:p>
            <a:pPr algn="just">
              <a:buFontTx/>
              <a:buNone/>
            </a:pPr>
            <a:r>
              <a:rPr lang="es-CO" sz="1800" b="1" i="1" dirty="0" smtClean="0">
                <a:solidFill>
                  <a:srgbClr val="002060"/>
                </a:solidFill>
              </a:rPr>
              <a:t>	&gt;&gt; b = [1 2 3; 4 5 6];</a:t>
            </a:r>
          </a:p>
          <a:p>
            <a:pPr algn="just">
              <a:buFontTx/>
              <a:buNone/>
            </a:pPr>
            <a:r>
              <a:rPr lang="es-CO" sz="1800" b="1" i="1" dirty="0" smtClean="0">
                <a:solidFill>
                  <a:srgbClr val="002060"/>
                </a:solidFill>
              </a:rPr>
              <a:t>	&gt;&gt; c = 2 : 2 : 10;</a:t>
            </a:r>
          </a:p>
          <a:p>
            <a:pPr algn="just">
              <a:buFontTx/>
              <a:buNone/>
            </a:pPr>
            <a:r>
              <a:rPr lang="pt-BR" sz="1800" dirty="0" smtClean="0"/>
              <a:t>	</a:t>
            </a:r>
            <a:r>
              <a:rPr lang="pt-BR" sz="1800" b="1" i="1" dirty="0" smtClean="0">
                <a:solidFill>
                  <a:srgbClr val="002060"/>
                </a:solidFill>
              </a:rPr>
              <a:t>&gt;&gt; est.campo1 = a;</a:t>
            </a:r>
          </a:p>
          <a:p>
            <a:pPr algn="just">
              <a:buFontTx/>
              <a:buNone/>
            </a:pPr>
            <a:r>
              <a:rPr lang="pt-BR" sz="1800" b="1" i="1" dirty="0" smtClean="0">
                <a:solidFill>
                  <a:srgbClr val="002060"/>
                </a:solidFill>
              </a:rPr>
              <a:t>	&gt;&gt; est.campo2 = b;</a:t>
            </a:r>
          </a:p>
          <a:p>
            <a:pPr algn="just">
              <a:buFontTx/>
              <a:buNone/>
            </a:pPr>
            <a:r>
              <a:rPr lang="pt-BR" sz="1800" b="1" i="1" dirty="0" smtClean="0">
                <a:solidFill>
                  <a:srgbClr val="002060"/>
                </a:solidFill>
              </a:rPr>
              <a:t>	&gt;&gt; est.campo3 = c;</a:t>
            </a:r>
          </a:p>
          <a:p>
            <a:pPr algn="just">
              <a:buFontTx/>
              <a:buNone/>
            </a:pPr>
            <a:r>
              <a:rPr lang="pt-BR" sz="1800" i="1" dirty="0" smtClean="0">
                <a:solidFill>
                  <a:srgbClr val="002060"/>
                </a:solidFill>
              </a:rPr>
              <a:t>	&gt;&gt; </a:t>
            </a:r>
            <a:r>
              <a:rPr lang="pt-BR" sz="1800" b="1" i="1" dirty="0" smtClean="0">
                <a:solidFill>
                  <a:srgbClr val="002060"/>
                </a:solidFill>
              </a:rPr>
              <a:t>est  </a:t>
            </a:r>
            <a:r>
              <a:rPr lang="pt-BR" sz="1800" i="1" dirty="0" smtClean="0">
                <a:solidFill>
                  <a:srgbClr val="002060"/>
                </a:solidFill>
              </a:rPr>
              <a:t>		</a:t>
            </a:r>
            <a:r>
              <a:rPr lang="pt-BR" sz="1800" i="1" dirty="0" err="1" smtClean="0">
                <a:solidFill>
                  <a:srgbClr val="002060"/>
                </a:solidFill>
              </a:rPr>
              <a:t>tiene</a:t>
            </a:r>
            <a:r>
              <a:rPr lang="pt-BR" sz="1800" i="1" dirty="0" smtClean="0">
                <a:solidFill>
                  <a:srgbClr val="002060"/>
                </a:solidFill>
              </a:rPr>
              <a:t> </a:t>
            </a:r>
            <a:r>
              <a:rPr lang="pt-BR" sz="1800" i="1" dirty="0" err="1" smtClean="0">
                <a:solidFill>
                  <a:srgbClr val="002060"/>
                </a:solidFill>
              </a:rPr>
              <a:t>un</a:t>
            </a:r>
            <a:r>
              <a:rPr lang="pt-BR" sz="1800" i="1" dirty="0" smtClean="0">
                <a:solidFill>
                  <a:srgbClr val="002060"/>
                </a:solidFill>
              </a:rPr>
              <a:t> valor de:  		</a:t>
            </a:r>
            <a:r>
              <a:rPr lang="pt-BR" sz="1800" b="1" i="1" dirty="0" smtClean="0">
                <a:solidFill>
                  <a:srgbClr val="002060"/>
                </a:solidFill>
              </a:rPr>
              <a:t>campo1: [3x4 char]</a:t>
            </a:r>
          </a:p>
          <a:p>
            <a:pPr algn="just">
              <a:buFontTx/>
              <a:buNone/>
            </a:pPr>
            <a:r>
              <a:rPr lang="pt-BR" sz="1800" b="1" i="1" dirty="0" smtClean="0">
                <a:solidFill>
                  <a:srgbClr val="002060"/>
                </a:solidFill>
              </a:rPr>
              <a:t>    							campo2: [2x3 </a:t>
            </a:r>
            <a:r>
              <a:rPr lang="pt-BR" sz="1800" b="1" i="1" dirty="0" err="1" smtClean="0">
                <a:solidFill>
                  <a:srgbClr val="002060"/>
                </a:solidFill>
              </a:rPr>
              <a:t>double</a:t>
            </a:r>
            <a:r>
              <a:rPr lang="pt-BR" sz="1800" b="1" i="1" dirty="0" smtClean="0">
                <a:solidFill>
                  <a:srgbClr val="002060"/>
                </a:solidFill>
              </a:rPr>
              <a:t>]</a:t>
            </a:r>
          </a:p>
          <a:p>
            <a:pPr algn="just">
              <a:buFontTx/>
              <a:buNone/>
            </a:pPr>
            <a:r>
              <a:rPr lang="pt-BR" sz="1800" b="1" i="1" dirty="0" smtClean="0">
                <a:solidFill>
                  <a:srgbClr val="002060"/>
                </a:solidFill>
              </a:rPr>
              <a:t>    							campo3: [2 4 6 8 10]</a:t>
            </a:r>
          </a:p>
          <a:p>
            <a:pPr algn="just">
              <a:buFontTx/>
              <a:buNone/>
            </a:pPr>
            <a:r>
              <a:rPr lang="pt-BR" sz="1800" i="1" dirty="0" smtClean="0">
                <a:solidFill>
                  <a:srgbClr val="002060"/>
                </a:solidFill>
              </a:rPr>
              <a:t>	</a:t>
            </a:r>
            <a:r>
              <a:rPr lang="pt-BR" sz="1800" b="1" i="1" dirty="0" smtClean="0">
                <a:solidFill>
                  <a:srgbClr val="002060"/>
                </a:solidFill>
              </a:rPr>
              <a:t> &gt;&gt; est.campo1(2, :)</a:t>
            </a:r>
            <a:r>
              <a:rPr lang="pt-BR" sz="1800" i="1" dirty="0" smtClean="0">
                <a:solidFill>
                  <a:srgbClr val="002060"/>
                </a:solidFill>
              </a:rPr>
              <a:t>	</a:t>
            </a:r>
            <a:r>
              <a:rPr lang="pt-BR" sz="1800" i="1" dirty="0" err="1" smtClean="0">
                <a:solidFill>
                  <a:srgbClr val="002060"/>
                </a:solidFill>
              </a:rPr>
              <a:t>tiene</a:t>
            </a:r>
            <a:r>
              <a:rPr lang="pt-BR" sz="1800" i="1" dirty="0" smtClean="0">
                <a:solidFill>
                  <a:srgbClr val="002060"/>
                </a:solidFill>
              </a:rPr>
              <a:t> </a:t>
            </a:r>
            <a:r>
              <a:rPr lang="pt-BR" sz="1800" i="1" dirty="0" err="1" smtClean="0">
                <a:solidFill>
                  <a:srgbClr val="002060"/>
                </a:solidFill>
              </a:rPr>
              <a:t>un</a:t>
            </a:r>
            <a:r>
              <a:rPr lang="pt-BR" sz="1800" i="1" dirty="0" smtClean="0">
                <a:solidFill>
                  <a:srgbClr val="002060"/>
                </a:solidFill>
              </a:rPr>
              <a:t> valor de 		</a:t>
            </a:r>
            <a:r>
              <a:rPr lang="pt-BR" sz="1800" b="1" i="1" dirty="0" smtClean="0">
                <a:solidFill>
                  <a:srgbClr val="002060"/>
                </a:solidFill>
              </a:rPr>
              <a:t>Dos</a:t>
            </a:r>
          </a:p>
          <a:p>
            <a:pPr algn="just">
              <a:buFontTx/>
              <a:buNone/>
            </a:pPr>
            <a:r>
              <a:rPr lang="es-CO" sz="1800" i="1" dirty="0" smtClean="0">
                <a:solidFill>
                  <a:srgbClr val="002060"/>
                </a:solidFill>
              </a:rPr>
              <a:t>	</a:t>
            </a:r>
            <a:r>
              <a:rPr lang="es-CO" sz="1800" b="1" i="1" dirty="0" smtClean="0">
                <a:solidFill>
                  <a:srgbClr val="002060"/>
                </a:solidFill>
              </a:rPr>
              <a:t>&gt;&gt; est.campo3(4)</a:t>
            </a:r>
            <a:r>
              <a:rPr lang="es-CO" sz="1800" i="1" dirty="0" smtClean="0">
                <a:solidFill>
                  <a:srgbClr val="002060"/>
                </a:solidFill>
              </a:rPr>
              <a:t>	tiene un valor de 		</a:t>
            </a:r>
            <a:r>
              <a:rPr lang="es-CO" sz="1800" b="1" i="1" dirty="0" smtClean="0">
                <a:solidFill>
                  <a:srgbClr val="002060"/>
                </a:solidFill>
              </a:rPr>
              <a:t>8</a:t>
            </a:r>
          </a:p>
          <a:p>
            <a:pPr algn="just">
              <a:buFontTx/>
              <a:buNone/>
            </a:pPr>
            <a:r>
              <a:rPr lang="es-CO" sz="1800" b="1" i="1" dirty="0" smtClean="0">
                <a:solidFill>
                  <a:srgbClr val="002060"/>
                </a:solidFill>
              </a:rPr>
              <a:t>	</a:t>
            </a:r>
            <a:r>
              <a:rPr lang="es-CO" sz="1600" b="1" i="1" dirty="0" smtClean="0">
                <a:solidFill>
                  <a:srgbClr val="002060"/>
                </a:solidFill>
              </a:rPr>
              <a:t>Nota</a:t>
            </a:r>
            <a:r>
              <a:rPr lang="es-CO" sz="1600" i="1" dirty="0" smtClean="0">
                <a:solidFill>
                  <a:srgbClr val="002060"/>
                </a:solidFill>
              </a:rPr>
              <a:t>: puede trabajar con el editor de arreglos haciendo doble clic sobre la estructura en la ventana del área de trabajo</a:t>
            </a:r>
            <a:endParaRPr lang="es-CO" sz="1800" i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01162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s-ES_tradnl" sz="5400" b="1" i="1" smtClean="0">
                <a:solidFill>
                  <a:srgbClr val="C00000"/>
                </a:solidFill>
              </a:rPr>
              <a:t>..... Y hay mucho más</a:t>
            </a:r>
            <a:endParaRPr lang="es-MX" sz="5400" b="1" i="1" smtClean="0">
              <a:solidFill>
                <a:srgbClr val="C00000"/>
              </a:solidFill>
            </a:endParaRPr>
          </a:p>
        </p:txBody>
      </p:sp>
      <p:sp>
        <p:nvSpPr>
          <p:cNvPr id="11673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s-MX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941645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MX" sz="3200" b="1" i="1" smtClean="0">
                <a:solidFill>
                  <a:srgbClr val="C00000"/>
                </a:solidFill>
              </a:rPr>
              <a:t>Para tener en cuenta</a:t>
            </a:r>
            <a:br>
              <a:rPr lang="es-MX" sz="3200" b="1" i="1" smtClean="0">
                <a:solidFill>
                  <a:srgbClr val="C00000"/>
                </a:solidFill>
              </a:rPr>
            </a:br>
            <a:r>
              <a:rPr lang="es-MX" sz="3200" b="1" i="1" smtClean="0">
                <a:solidFill>
                  <a:srgbClr val="C00000"/>
                </a:solidFill>
              </a:rPr>
              <a:t>(continuación)</a:t>
            </a:r>
            <a:endParaRPr lang="es-CO" sz="3200" smtClean="0"/>
          </a:p>
        </p:txBody>
      </p:sp>
      <p:sp>
        <p:nvSpPr>
          <p:cNvPr id="14339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s-CO" i="1" smtClean="0">
                <a:solidFill>
                  <a:srgbClr val="002060"/>
                </a:solidFill>
              </a:rPr>
              <a:t>Puede transferir cualquier comando de la ventana de historia de comandos  a la ventana de comandos haciendo doble clic sobre el mismo o arrastrándolo</a:t>
            </a:r>
          </a:p>
          <a:p>
            <a:pPr algn="just">
              <a:buFont typeface="Wingdings" pitchFamily="2" charset="2"/>
              <a:buChar char="Ø"/>
            </a:pPr>
            <a:r>
              <a:rPr lang="es-CO" i="1" smtClean="0">
                <a:solidFill>
                  <a:srgbClr val="002060"/>
                </a:solidFill>
              </a:rPr>
              <a:t>Más información de las variables en la ventana del área de trabajo se puede obtener haciendo clic con el botón derecho sobre la barra con las etiquetas de las columnas y chuleando las opciones</a:t>
            </a:r>
          </a:p>
        </p:txBody>
      </p:sp>
    </p:spTree>
    <p:extLst>
      <p:ext uri="{BB962C8B-B14F-4D97-AF65-F5344CB8AC3E}">
        <p14:creationId xmlns:p14="http://schemas.microsoft.com/office/powerpoint/2010/main" val="277959518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MX" sz="3200" b="1" i="1" dirty="0" smtClean="0">
                <a:solidFill>
                  <a:srgbClr val="C00000"/>
                </a:solidFill>
              </a:rPr>
              <a:t>Para tener en cuenta</a:t>
            </a:r>
            <a:br>
              <a:rPr lang="es-MX" sz="3200" b="1" i="1" dirty="0" smtClean="0">
                <a:solidFill>
                  <a:srgbClr val="C00000"/>
                </a:solidFill>
              </a:rPr>
            </a:br>
            <a:r>
              <a:rPr lang="es-MX" sz="3200" b="1" i="1" dirty="0" smtClean="0">
                <a:solidFill>
                  <a:srgbClr val="C00000"/>
                </a:solidFill>
              </a:rPr>
              <a:t>(continuación)</a:t>
            </a:r>
            <a:endParaRPr lang="es-CO" sz="3200" dirty="0" smtClean="0"/>
          </a:p>
        </p:txBody>
      </p:sp>
      <p:sp>
        <p:nvSpPr>
          <p:cNvPr id="1536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s-CO" i="1" dirty="0" smtClean="0">
                <a:solidFill>
                  <a:srgbClr val="002060"/>
                </a:solidFill>
              </a:rPr>
              <a:t>El símbolo en forma de retícula en </a:t>
            </a:r>
            <a:r>
              <a:rPr lang="es-CO" b="1" i="1" dirty="0" err="1">
                <a:solidFill>
                  <a:srgbClr val="002060"/>
                </a:solidFill>
              </a:rPr>
              <a:t>W</a:t>
            </a:r>
            <a:r>
              <a:rPr lang="es-CO" b="1" i="1" dirty="0" err="1" smtClean="0">
                <a:solidFill>
                  <a:srgbClr val="002060"/>
                </a:solidFill>
              </a:rPr>
              <a:t>orkspace</a:t>
            </a:r>
            <a:r>
              <a:rPr lang="es-CO" i="1" dirty="0" smtClean="0">
                <a:solidFill>
                  <a:srgbClr val="002060"/>
                </a:solidFill>
              </a:rPr>
              <a:t>  </a:t>
            </a:r>
            <a:r>
              <a:rPr lang="es-CO" i="1" dirty="0" smtClean="0">
                <a:solidFill>
                  <a:srgbClr val="002060"/>
                </a:solidFill>
              </a:rPr>
              <a:t>indica que la variable es un arreglo</a:t>
            </a:r>
          </a:p>
          <a:p>
            <a:pPr algn="just">
              <a:buFont typeface="Wingdings" pitchFamily="2" charset="2"/>
              <a:buChar char="Ø"/>
            </a:pPr>
            <a:r>
              <a:rPr lang="es-CO" i="1" dirty="0" smtClean="0">
                <a:solidFill>
                  <a:srgbClr val="002060"/>
                </a:solidFill>
              </a:rPr>
              <a:t>El directorio actual también se cita en la parte superior de la ventana principal</a:t>
            </a:r>
          </a:p>
          <a:p>
            <a:pPr algn="just">
              <a:buFont typeface="Wingdings" pitchFamily="2" charset="2"/>
              <a:buChar char="Ø"/>
            </a:pPr>
            <a:r>
              <a:rPr lang="es-CO" i="1" dirty="0" smtClean="0">
                <a:solidFill>
                  <a:srgbClr val="002060"/>
                </a:solidFill>
              </a:rPr>
              <a:t>La ventana de documento también se usa junto con </a:t>
            </a:r>
            <a:r>
              <a:rPr lang="es-CO" b="1" i="1" dirty="0" err="1">
                <a:solidFill>
                  <a:srgbClr val="002060"/>
                </a:solidFill>
              </a:rPr>
              <a:t>W</a:t>
            </a:r>
            <a:r>
              <a:rPr lang="es-CO" b="1" i="1" dirty="0" err="1" smtClean="0">
                <a:solidFill>
                  <a:srgbClr val="002060"/>
                </a:solidFill>
              </a:rPr>
              <a:t>orkspace</a:t>
            </a:r>
            <a:r>
              <a:rPr lang="es-CO" i="1" dirty="0" smtClean="0">
                <a:solidFill>
                  <a:srgbClr val="002060"/>
                </a:solidFill>
              </a:rPr>
              <a:t> </a:t>
            </a:r>
            <a:r>
              <a:rPr lang="es-CO" i="1" dirty="0" smtClean="0">
                <a:solidFill>
                  <a:srgbClr val="002060"/>
                </a:solidFill>
              </a:rPr>
              <a:t>para crear arreglos nuevos (icono de variable nueva en la ventana </a:t>
            </a:r>
            <a:r>
              <a:rPr lang="es-CO" b="1" i="1" dirty="0" err="1">
                <a:solidFill>
                  <a:srgbClr val="002060"/>
                </a:solidFill>
              </a:rPr>
              <a:t>W</a:t>
            </a:r>
            <a:r>
              <a:rPr lang="es-CO" b="1" i="1" dirty="0" err="1" smtClean="0">
                <a:solidFill>
                  <a:srgbClr val="002060"/>
                </a:solidFill>
              </a:rPr>
              <a:t>orkspace</a:t>
            </a:r>
            <a:r>
              <a:rPr lang="es-CO" i="1" dirty="0" smtClean="0">
                <a:solidFill>
                  <a:srgbClr val="002060"/>
                </a:solidFill>
              </a:rPr>
              <a:t>). Estas variables se pueden renombrar (clic derecho sobre la misma)</a:t>
            </a:r>
          </a:p>
        </p:txBody>
      </p:sp>
    </p:spTree>
    <p:extLst>
      <p:ext uri="{BB962C8B-B14F-4D97-AF65-F5344CB8AC3E}">
        <p14:creationId xmlns:p14="http://schemas.microsoft.com/office/powerpoint/2010/main" val="347105370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MX" sz="3200" b="1" i="1" smtClean="0">
                <a:solidFill>
                  <a:srgbClr val="C00000"/>
                </a:solidFill>
              </a:rPr>
              <a:t>Tipos de datos</a:t>
            </a:r>
            <a:endParaRPr lang="es-ES" sz="3200" smtClean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Tx/>
              <a:buNone/>
              <a:defRPr/>
            </a:pPr>
            <a:r>
              <a:rPr lang="es-MX" dirty="0" smtClean="0"/>
              <a:t>	</a:t>
            </a:r>
            <a:r>
              <a:rPr lang="es-MX" sz="2400" i="1" dirty="0" smtClean="0">
                <a:solidFill>
                  <a:srgbClr val="002060"/>
                </a:solidFill>
              </a:rPr>
              <a:t>El tipo de datos principal es el arreglo (o matriz). Sus componentes deben ser homogéneos.</a:t>
            </a:r>
          </a:p>
          <a:p>
            <a:pPr algn="just">
              <a:buFontTx/>
              <a:buNone/>
              <a:defRPr/>
            </a:pPr>
            <a:r>
              <a:rPr lang="es-MX" sz="2400" i="1" dirty="0" smtClean="0">
                <a:solidFill>
                  <a:srgbClr val="002060"/>
                </a:solidFill>
              </a:rPr>
              <a:t>	Tipos de datos secundarios o almacenados en matrices son:</a:t>
            </a:r>
          </a:p>
          <a:p>
            <a:pPr lvl="1" algn="just">
              <a:defRPr/>
            </a:pPr>
            <a:r>
              <a:rPr lang="es-MX" sz="2400" i="1" dirty="0" smtClean="0">
                <a:solidFill>
                  <a:srgbClr val="002060"/>
                </a:solidFill>
                <a:ea typeface="+mn-ea"/>
                <a:cs typeface="+mn-cs"/>
              </a:rPr>
              <a:t>Carácter (</a:t>
            </a:r>
            <a:r>
              <a:rPr lang="es-MX" sz="2400" b="1" i="1" dirty="0" err="1" smtClean="0">
                <a:solidFill>
                  <a:srgbClr val="002060"/>
                </a:solidFill>
                <a:ea typeface="+mn-ea"/>
                <a:cs typeface="+mn-cs"/>
              </a:rPr>
              <a:t>char</a:t>
            </a:r>
            <a:r>
              <a:rPr lang="es-MX" sz="2400" i="1" dirty="0" smtClean="0">
                <a:solidFill>
                  <a:srgbClr val="002060"/>
                </a:solidFill>
                <a:ea typeface="+mn-ea"/>
                <a:cs typeface="+mn-cs"/>
              </a:rPr>
              <a:t>)</a:t>
            </a:r>
          </a:p>
          <a:p>
            <a:pPr lvl="1" algn="just">
              <a:defRPr/>
            </a:pPr>
            <a:r>
              <a:rPr lang="es-MX" sz="2400" i="1" dirty="0" smtClean="0">
                <a:solidFill>
                  <a:srgbClr val="002060"/>
                </a:solidFill>
                <a:ea typeface="+mn-ea"/>
                <a:cs typeface="+mn-cs"/>
              </a:rPr>
              <a:t>Lógico (</a:t>
            </a:r>
            <a:r>
              <a:rPr lang="es-MX" sz="2400" b="1" i="1" dirty="0" err="1" smtClean="0">
                <a:solidFill>
                  <a:srgbClr val="002060"/>
                </a:solidFill>
                <a:ea typeface="+mn-ea"/>
                <a:cs typeface="+mn-cs"/>
              </a:rPr>
              <a:t>logical</a:t>
            </a:r>
            <a:r>
              <a:rPr lang="es-MX" sz="2400" i="1" dirty="0" smtClean="0">
                <a:solidFill>
                  <a:srgbClr val="002060"/>
                </a:solidFill>
                <a:ea typeface="+mn-ea"/>
                <a:cs typeface="+mn-cs"/>
              </a:rPr>
              <a:t>)</a:t>
            </a:r>
          </a:p>
          <a:p>
            <a:pPr lvl="1" algn="just">
              <a:defRPr/>
            </a:pPr>
            <a:r>
              <a:rPr lang="es-MX" sz="2400" i="1" dirty="0" smtClean="0">
                <a:solidFill>
                  <a:srgbClr val="002060"/>
                </a:solidFill>
                <a:ea typeface="+mn-ea"/>
                <a:cs typeface="+mn-cs"/>
              </a:rPr>
              <a:t>Numérico</a:t>
            </a:r>
          </a:p>
          <a:p>
            <a:pPr lvl="2" algn="just">
              <a:defRPr/>
            </a:pPr>
            <a:r>
              <a:rPr lang="es-MX" sz="2000" i="1" dirty="0" smtClean="0">
                <a:solidFill>
                  <a:srgbClr val="002060"/>
                </a:solidFill>
                <a:ea typeface="+mn-ea"/>
                <a:cs typeface="+mn-cs"/>
              </a:rPr>
              <a:t>Entero (</a:t>
            </a:r>
            <a:r>
              <a:rPr lang="es-MX" sz="2000" b="1" i="1" dirty="0" smtClean="0">
                <a:solidFill>
                  <a:srgbClr val="002060"/>
                </a:solidFill>
                <a:ea typeface="+mn-ea"/>
                <a:cs typeface="+mn-cs"/>
              </a:rPr>
              <a:t>int8</a:t>
            </a:r>
            <a:r>
              <a:rPr lang="es-MX" sz="2000" i="1" dirty="0" smtClean="0">
                <a:solidFill>
                  <a:srgbClr val="002060"/>
                </a:solidFill>
                <a:ea typeface="+mn-ea"/>
                <a:cs typeface="+mn-cs"/>
              </a:rPr>
              <a:t>)</a:t>
            </a:r>
          </a:p>
          <a:p>
            <a:pPr lvl="2" algn="just">
              <a:defRPr/>
            </a:pPr>
            <a:r>
              <a:rPr lang="es-MX" sz="2000" i="1" dirty="0" smtClean="0">
                <a:solidFill>
                  <a:srgbClr val="002060"/>
                </a:solidFill>
                <a:ea typeface="+mn-ea"/>
                <a:cs typeface="+mn-cs"/>
              </a:rPr>
              <a:t>Complejo (</a:t>
            </a:r>
            <a:r>
              <a:rPr lang="es-MX" sz="2000" b="1" i="1" dirty="0" err="1" smtClean="0">
                <a:solidFill>
                  <a:srgbClr val="002060"/>
                </a:solidFill>
                <a:ea typeface="+mn-ea"/>
                <a:cs typeface="+mn-cs"/>
              </a:rPr>
              <a:t>complex</a:t>
            </a:r>
            <a:r>
              <a:rPr lang="es-MX" sz="2000" i="1" dirty="0" smtClean="0">
                <a:solidFill>
                  <a:srgbClr val="002060"/>
                </a:solidFill>
                <a:ea typeface="+mn-ea"/>
                <a:cs typeface="+mn-cs"/>
              </a:rPr>
              <a:t>)</a:t>
            </a:r>
          </a:p>
          <a:p>
            <a:pPr lvl="2" algn="just">
              <a:defRPr/>
            </a:pPr>
            <a:r>
              <a:rPr lang="es-MX" sz="2000" i="1" dirty="0" smtClean="0">
                <a:solidFill>
                  <a:srgbClr val="002060"/>
                </a:solidFill>
                <a:ea typeface="+mn-ea"/>
                <a:cs typeface="+mn-cs"/>
              </a:rPr>
              <a:t>Punto flotante (</a:t>
            </a:r>
            <a:r>
              <a:rPr lang="es-MX" sz="2000" b="1" i="1" dirty="0" smtClean="0">
                <a:solidFill>
                  <a:srgbClr val="002060"/>
                </a:solidFill>
              </a:rPr>
              <a:t>single,  </a:t>
            </a:r>
            <a:r>
              <a:rPr lang="es-MX" sz="2000" b="1" i="1" dirty="0" err="1" smtClean="0">
                <a:solidFill>
                  <a:srgbClr val="002060"/>
                </a:solidFill>
              </a:rPr>
              <a:t>double</a:t>
            </a:r>
            <a:r>
              <a:rPr lang="es-MX" sz="2000" i="1" dirty="0" smtClean="0">
                <a:solidFill>
                  <a:srgbClr val="002060"/>
                </a:solidFill>
                <a:ea typeface="+mn-ea"/>
                <a:cs typeface="+mn-cs"/>
              </a:rPr>
              <a:t>)</a:t>
            </a:r>
          </a:p>
          <a:p>
            <a:pPr lvl="1" algn="just">
              <a:defRPr/>
            </a:pPr>
            <a:r>
              <a:rPr lang="es-MX" sz="2400" i="1" dirty="0" smtClean="0">
                <a:solidFill>
                  <a:srgbClr val="002060"/>
                </a:solidFill>
                <a:ea typeface="+mn-ea"/>
                <a:cs typeface="+mn-cs"/>
              </a:rPr>
              <a:t>Simbólico (</a:t>
            </a:r>
            <a:r>
              <a:rPr lang="es-MX" sz="2400" b="1" i="1" dirty="0" err="1" smtClean="0">
                <a:solidFill>
                  <a:srgbClr val="002060"/>
                </a:solidFill>
                <a:ea typeface="+mn-ea"/>
                <a:cs typeface="+mn-cs"/>
              </a:rPr>
              <a:t>sym</a:t>
            </a:r>
            <a:r>
              <a:rPr lang="es-MX" sz="2400" i="1" dirty="0" smtClean="0">
                <a:solidFill>
                  <a:srgbClr val="002060"/>
                </a:solidFill>
                <a:ea typeface="+mn-ea"/>
                <a:cs typeface="+mn-cs"/>
              </a:rPr>
              <a:t>)</a:t>
            </a:r>
            <a:endParaRPr lang="es-MX" sz="3200" i="1" dirty="0" smtClean="0">
              <a:solidFill>
                <a:srgbClr val="002060"/>
              </a:solidFill>
              <a:ea typeface="+mn-ea"/>
              <a:cs typeface="+mn-cs"/>
            </a:endParaRPr>
          </a:p>
          <a:p>
            <a:pPr algn="just">
              <a:buFontTx/>
              <a:buNone/>
              <a:defRPr/>
            </a:pPr>
            <a:r>
              <a:rPr lang="es-MX" dirty="0" smtClean="0"/>
              <a:t>	</a:t>
            </a:r>
          </a:p>
          <a:p>
            <a:pPr>
              <a:buFontTx/>
              <a:buNone/>
              <a:defRPr/>
            </a:pPr>
            <a:r>
              <a:rPr lang="es-MX" dirty="0" smtClean="0"/>
              <a:t>	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7396773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MX" sz="3200" b="1" i="1" smtClean="0">
                <a:solidFill>
                  <a:srgbClr val="C00000"/>
                </a:solidFill>
              </a:rPr>
              <a:t>Manejo de cadenas</a:t>
            </a:r>
            <a:endParaRPr lang="es-CO" sz="3200" smtClean="0"/>
          </a:p>
        </p:txBody>
      </p:sp>
      <p:sp>
        <p:nvSpPr>
          <p:cNvPr id="17411" name="2 Marcador de contenido"/>
          <p:cNvSpPr>
            <a:spLocks noGrp="1"/>
          </p:cNvSpPr>
          <p:nvPr>
            <p:ph idx="1"/>
          </p:nvPr>
        </p:nvSpPr>
        <p:spPr>
          <a:xfrm>
            <a:off x="1428750" y="1714500"/>
            <a:ext cx="7258050" cy="4411663"/>
          </a:xfrm>
        </p:spPr>
        <p:txBody>
          <a:bodyPr/>
          <a:lstStyle/>
          <a:p>
            <a:pPr>
              <a:buFontTx/>
              <a:buNone/>
            </a:pPr>
            <a:r>
              <a:rPr lang="es-CO" smtClean="0"/>
              <a:t>	</a:t>
            </a:r>
            <a:r>
              <a:rPr lang="es-CO" sz="2400" i="1" smtClean="0">
                <a:solidFill>
                  <a:srgbClr val="002060"/>
                </a:solidFill>
              </a:rPr>
              <a:t>Una cadena es un arreglo de caracteres. Se define así:</a:t>
            </a:r>
          </a:p>
          <a:p>
            <a:pPr>
              <a:buFontTx/>
              <a:buNone/>
            </a:pPr>
            <a:r>
              <a:rPr lang="es-CO" sz="2400" i="1" smtClean="0">
                <a:solidFill>
                  <a:srgbClr val="002060"/>
                </a:solidFill>
              </a:rPr>
              <a:t>	</a:t>
            </a:r>
            <a:r>
              <a:rPr lang="es-CO" sz="2400" b="1" i="1" smtClean="0">
                <a:solidFill>
                  <a:srgbClr val="002060"/>
                </a:solidFill>
              </a:rPr>
              <a:t>&gt;&gt; cadena1 = 'Esta es una cadena';</a:t>
            </a:r>
          </a:p>
          <a:p>
            <a:pPr>
              <a:buFontTx/>
              <a:buNone/>
            </a:pPr>
            <a:r>
              <a:rPr lang="es-CO" sz="2400" i="1" smtClean="0">
                <a:solidFill>
                  <a:srgbClr val="002060"/>
                </a:solidFill>
              </a:rPr>
              <a:t>	</a:t>
            </a:r>
            <a:r>
              <a:rPr lang="es-CO" sz="2400" b="1" i="1" smtClean="0">
                <a:solidFill>
                  <a:srgbClr val="002060"/>
                </a:solidFill>
              </a:rPr>
              <a:t>&gt;&gt; cadena2 = ['Esta es una cadena'];</a:t>
            </a:r>
          </a:p>
          <a:p>
            <a:pPr>
              <a:buFontTx/>
              <a:buNone/>
            </a:pPr>
            <a:r>
              <a:rPr lang="es-CO" sz="2400" i="1" smtClean="0">
                <a:solidFill>
                  <a:srgbClr val="002060"/>
                </a:solidFill>
              </a:rPr>
              <a:t>	</a:t>
            </a:r>
            <a:r>
              <a:rPr lang="es-CO" sz="2400" b="1" i="1" smtClean="0">
                <a:solidFill>
                  <a:srgbClr val="002060"/>
                </a:solidFill>
              </a:rPr>
              <a:t>cadena1</a:t>
            </a:r>
            <a:r>
              <a:rPr lang="es-CO" sz="2400" i="1" smtClean="0">
                <a:solidFill>
                  <a:srgbClr val="002060"/>
                </a:solidFill>
              </a:rPr>
              <a:t> y </a:t>
            </a:r>
            <a:r>
              <a:rPr lang="es-CO" sz="2400" b="1" i="1" smtClean="0">
                <a:solidFill>
                  <a:srgbClr val="002060"/>
                </a:solidFill>
              </a:rPr>
              <a:t>cadena2</a:t>
            </a:r>
            <a:r>
              <a:rPr lang="es-CO" sz="2400" i="1" smtClean="0">
                <a:solidFill>
                  <a:srgbClr val="002060"/>
                </a:solidFill>
              </a:rPr>
              <a:t> son iguales. Cada carácter es un elemento del vector. Por ejemplo</a:t>
            </a:r>
            <a:r>
              <a:rPr lang="es-CO" sz="2400" b="1" i="1" smtClean="0">
                <a:solidFill>
                  <a:srgbClr val="002060"/>
                </a:solidFill>
              </a:rPr>
              <a:t>: cadena1(2) </a:t>
            </a:r>
            <a:r>
              <a:rPr lang="es-CO" sz="2400" i="1" smtClean="0">
                <a:solidFill>
                  <a:srgbClr val="002060"/>
                </a:solidFill>
              </a:rPr>
              <a:t>es el carácter </a:t>
            </a:r>
            <a:r>
              <a:rPr lang="es-CO" sz="2400" b="1" i="1" smtClean="0">
                <a:solidFill>
                  <a:srgbClr val="002060"/>
                </a:solidFill>
              </a:rPr>
              <a:t>‘t’</a:t>
            </a:r>
            <a:r>
              <a:rPr lang="es-CO" sz="2400" i="1" smtClean="0">
                <a:solidFill>
                  <a:srgbClr val="002060"/>
                </a:solidFill>
              </a:rPr>
              <a:t>.</a:t>
            </a:r>
          </a:p>
          <a:p>
            <a:pPr>
              <a:buFontTx/>
              <a:buNone/>
            </a:pPr>
            <a:r>
              <a:rPr lang="es-CO" sz="2400" i="1" smtClean="0">
                <a:solidFill>
                  <a:srgbClr val="002060"/>
                </a:solidFill>
              </a:rPr>
              <a:t>	Cuando un carácter se cambia a double, el carácter se convierte a su valor ASCII. Ejemplo</a:t>
            </a:r>
            <a:r>
              <a:rPr lang="es-CO" sz="2400" b="1" i="1" smtClean="0">
                <a:solidFill>
                  <a:srgbClr val="002060"/>
                </a:solidFill>
              </a:rPr>
              <a:t>: double ‘A’ </a:t>
            </a:r>
            <a:r>
              <a:rPr lang="es-CO" sz="2400" i="1" smtClean="0">
                <a:solidFill>
                  <a:srgbClr val="002060"/>
                </a:solidFill>
              </a:rPr>
              <a:t>es </a:t>
            </a:r>
            <a:r>
              <a:rPr lang="es-CO" sz="2400" b="1" i="1" smtClean="0">
                <a:solidFill>
                  <a:srgbClr val="002060"/>
                </a:solidFill>
              </a:rPr>
              <a:t>65</a:t>
            </a:r>
            <a:r>
              <a:rPr lang="es-CO" sz="2400" i="1" smtClean="0">
                <a:solidFill>
                  <a:srgbClr val="002060"/>
                </a:solidFill>
              </a:rPr>
              <a:t>. Como también: </a:t>
            </a:r>
            <a:r>
              <a:rPr lang="es-CO" sz="2400" b="1" i="1" smtClean="0">
                <a:solidFill>
                  <a:srgbClr val="002060"/>
                </a:solidFill>
              </a:rPr>
              <a:t>char(65)</a:t>
            </a:r>
            <a:r>
              <a:rPr lang="es-CO" sz="2400" i="1" smtClean="0">
                <a:solidFill>
                  <a:srgbClr val="002060"/>
                </a:solidFill>
              </a:rPr>
              <a:t> es </a:t>
            </a:r>
            <a:r>
              <a:rPr lang="es-CO" sz="2400" b="1" i="1" smtClean="0">
                <a:solidFill>
                  <a:srgbClr val="002060"/>
                </a:solidFill>
              </a:rPr>
              <a:t>A</a:t>
            </a:r>
            <a:r>
              <a:rPr lang="es-CO" sz="2400" i="1" smtClean="0">
                <a:solidFill>
                  <a:srgbClr val="002060"/>
                </a:solidFill>
              </a:rPr>
              <a:t> </a:t>
            </a:r>
          </a:p>
          <a:p>
            <a:pPr>
              <a:buFontTx/>
              <a:buNone/>
            </a:pPr>
            <a:endParaRPr lang="es-CO" smtClean="0"/>
          </a:p>
          <a:p>
            <a:pPr>
              <a:buFontTx/>
              <a:buNone/>
            </a:pPr>
            <a:endParaRPr lang="es-CO" smtClean="0"/>
          </a:p>
        </p:txBody>
      </p:sp>
    </p:spTree>
    <p:extLst>
      <p:ext uri="{BB962C8B-B14F-4D97-AF65-F5344CB8AC3E}">
        <p14:creationId xmlns:p14="http://schemas.microsoft.com/office/powerpoint/2010/main" val="301011728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es-MX" sz="3200" b="1" i="1" smtClean="0">
                <a:solidFill>
                  <a:srgbClr val="C00000"/>
                </a:solidFill>
              </a:rPr>
              <a:t>Nombre de variables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algn="just" eaLnBrk="1" hangingPunct="1">
              <a:buFont typeface="Wingdings" pitchFamily="2" charset="2"/>
              <a:buChar char="Ø"/>
            </a:pPr>
            <a:r>
              <a:rPr lang="es-MX" sz="3400" i="1" dirty="0" smtClean="0">
                <a:solidFill>
                  <a:srgbClr val="002060"/>
                </a:solidFill>
              </a:rPr>
              <a:t>Deben comenzar con una letra</a:t>
            </a:r>
          </a:p>
          <a:p>
            <a:pPr marL="609600" indent="-609600" algn="just" eaLnBrk="1" hangingPunct="1">
              <a:buFont typeface="Wingdings" pitchFamily="2" charset="2"/>
              <a:buChar char="Ø"/>
            </a:pPr>
            <a:r>
              <a:rPr lang="es-MX" sz="3400" i="1" dirty="0" smtClean="0">
                <a:solidFill>
                  <a:srgbClr val="002060"/>
                </a:solidFill>
              </a:rPr>
              <a:t>Pueden contener letras, dígitos y _</a:t>
            </a:r>
          </a:p>
          <a:p>
            <a:pPr marL="609600" indent="-609600" algn="just" eaLnBrk="1" hangingPunct="1">
              <a:buFont typeface="Wingdings" pitchFamily="2" charset="2"/>
              <a:buChar char="Ø"/>
            </a:pPr>
            <a:r>
              <a:rPr lang="es-MX" sz="3400" i="1" dirty="0" smtClean="0">
                <a:solidFill>
                  <a:srgbClr val="002060"/>
                </a:solidFill>
              </a:rPr>
              <a:t>Pueden tener cualquier longitud, pero deben ser únicos dentro de los primeros 63 caracteres (</a:t>
            </a:r>
            <a:r>
              <a:rPr lang="es-MX" sz="3400" b="1" i="1" dirty="0" err="1" smtClean="0">
                <a:solidFill>
                  <a:srgbClr val="002060"/>
                </a:solidFill>
              </a:rPr>
              <a:t>namelengthmax</a:t>
            </a:r>
            <a:r>
              <a:rPr lang="es-MX" sz="3400" i="1" dirty="0" smtClean="0">
                <a:solidFill>
                  <a:srgbClr val="002060"/>
                </a:solidFill>
              </a:rPr>
              <a:t>)</a:t>
            </a:r>
          </a:p>
          <a:p>
            <a:pPr marL="609600" indent="-609600" algn="just" eaLnBrk="1" hangingPunct="1">
              <a:buFont typeface="Wingdings" pitchFamily="2" charset="2"/>
              <a:buChar char="Ø"/>
            </a:pPr>
            <a:r>
              <a:rPr lang="es-MX" sz="3400" i="1" dirty="0" smtClean="0">
                <a:solidFill>
                  <a:srgbClr val="002060"/>
                </a:solidFill>
              </a:rPr>
              <a:t>MATLAB es sensible a la diferencia entre mayúsculas y minúsculas</a:t>
            </a:r>
          </a:p>
        </p:txBody>
      </p:sp>
    </p:spTree>
    <p:extLst>
      <p:ext uri="{BB962C8B-B14F-4D97-AF65-F5344CB8AC3E}">
        <p14:creationId xmlns:p14="http://schemas.microsoft.com/office/powerpoint/2010/main" val="27771538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MX" sz="3200" b="1" i="1" smtClean="0">
                <a:solidFill>
                  <a:srgbClr val="C00000"/>
                </a:solidFill>
              </a:rPr>
              <a:t>Nombre de variables</a:t>
            </a:r>
            <a:br>
              <a:rPr lang="es-MX" sz="3200" b="1" i="1" smtClean="0">
                <a:solidFill>
                  <a:srgbClr val="C00000"/>
                </a:solidFill>
              </a:rPr>
            </a:br>
            <a:r>
              <a:rPr lang="es-MX" sz="3200" b="1" i="1" smtClean="0">
                <a:solidFill>
                  <a:srgbClr val="C00000"/>
                </a:solidFill>
              </a:rPr>
              <a:t>(continuación)</a:t>
            </a:r>
            <a:endParaRPr lang="es-CO" sz="3200" smtClean="0"/>
          </a:p>
        </p:txBody>
      </p:sp>
      <p:sp>
        <p:nvSpPr>
          <p:cNvPr id="19459" name="2 Marcador de contenido"/>
          <p:cNvSpPr>
            <a:spLocks noGrp="1"/>
          </p:cNvSpPr>
          <p:nvPr>
            <p:ph idx="1"/>
          </p:nvPr>
        </p:nvSpPr>
        <p:spPr>
          <a:xfrm>
            <a:off x="428625" y="1500188"/>
            <a:ext cx="8286750" cy="4857750"/>
          </a:xfrm>
        </p:spPr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s-MX" i="1" dirty="0" smtClean="0">
                <a:solidFill>
                  <a:srgbClr val="002060"/>
                </a:solidFill>
              </a:rPr>
              <a:t>No todos los nombres son válidos</a:t>
            </a:r>
          </a:p>
          <a:p>
            <a:pPr algn="just">
              <a:buFont typeface="Wingdings" pitchFamily="2" charset="2"/>
              <a:buChar char="Ø"/>
            </a:pPr>
            <a:r>
              <a:rPr lang="es-MX" i="1" dirty="0" smtClean="0">
                <a:solidFill>
                  <a:srgbClr val="002060"/>
                </a:solidFill>
              </a:rPr>
              <a:t> El comando </a:t>
            </a:r>
            <a:r>
              <a:rPr lang="es-MX" b="1" i="1" dirty="0" err="1" smtClean="0">
                <a:solidFill>
                  <a:srgbClr val="002060"/>
                </a:solidFill>
              </a:rPr>
              <a:t>isvarname</a:t>
            </a:r>
            <a:r>
              <a:rPr lang="es-MX" b="1" i="1" dirty="0" smtClean="0">
                <a:solidFill>
                  <a:srgbClr val="002060"/>
                </a:solidFill>
              </a:rPr>
              <a:t> </a:t>
            </a:r>
            <a:r>
              <a:rPr lang="es-MX" b="1" i="1" dirty="0" err="1" smtClean="0">
                <a:solidFill>
                  <a:srgbClr val="002060"/>
                </a:solidFill>
              </a:rPr>
              <a:t>nombre_variable</a:t>
            </a:r>
            <a:r>
              <a:rPr lang="es-MX" i="1" dirty="0" smtClean="0">
                <a:solidFill>
                  <a:srgbClr val="002060"/>
                </a:solidFill>
              </a:rPr>
              <a:t> indica se la </a:t>
            </a:r>
            <a:r>
              <a:rPr lang="es-MX" b="1" i="1" dirty="0" err="1" smtClean="0">
                <a:solidFill>
                  <a:srgbClr val="002060"/>
                </a:solidFill>
              </a:rPr>
              <a:t>nombre_variable</a:t>
            </a:r>
            <a:r>
              <a:rPr lang="es-MX" i="1" dirty="0" smtClean="0">
                <a:solidFill>
                  <a:srgbClr val="002060"/>
                </a:solidFill>
              </a:rPr>
              <a:t> es válido o no</a:t>
            </a:r>
          </a:p>
          <a:p>
            <a:pPr algn="just">
              <a:buFont typeface="Wingdings" pitchFamily="2" charset="2"/>
              <a:buChar char="Ø"/>
            </a:pPr>
            <a:r>
              <a:rPr lang="es-MX" b="1" i="1" dirty="0" err="1" smtClean="0">
                <a:solidFill>
                  <a:srgbClr val="002060"/>
                </a:solidFill>
              </a:rPr>
              <a:t>iskeyword</a:t>
            </a:r>
            <a:r>
              <a:rPr lang="es-MX" i="1" dirty="0" smtClean="0">
                <a:solidFill>
                  <a:srgbClr val="002060"/>
                </a:solidFill>
              </a:rPr>
              <a:t> entrega una lista de nombres reservados</a:t>
            </a:r>
          </a:p>
          <a:p>
            <a:pPr algn="just">
              <a:buFont typeface="Wingdings" pitchFamily="2" charset="2"/>
              <a:buChar char="Ø"/>
            </a:pPr>
            <a:r>
              <a:rPr lang="es-MX" i="1" dirty="0" smtClean="0">
                <a:solidFill>
                  <a:srgbClr val="002060"/>
                </a:solidFill>
              </a:rPr>
              <a:t>Si se usa nombre de función como variable inhabilita la función</a:t>
            </a:r>
          </a:p>
          <a:p>
            <a:pPr algn="just">
              <a:buFont typeface="Wingdings" pitchFamily="2" charset="2"/>
              <a:buChar char="Ø"/>
            </a:pPr>
            <a:r>
              <a:rPr lang="es-MX" i="1" dirty="0" smtClean="0">
                <a:solidFill>
                  <a:srgbClr val="002060"/>
                </a:solidFill>
              </a:rPr>
              <a:t>Para verificar si un nombre es función se usa el comando </a:t>
            </a:r>
            <a:r>
              <a:rPr lang="es-MX" b="1" i="1" dirty="0" err="1" smtClean="0">
                <a:solidFill>
                  <a:srgbClr val="002060"/>
                </a:solidFill>
              </a:rPr>
              <a:t>which</a:t>
            </a:r>
            <a:r>
              <a:rPr lang="es-MX" b="1" i="1" dirty="0" smtClean="0">
                <a:solidFill>
                  <a:srgbClr val="002060"/>
                </a:solidFill>
              </a:rPr>
              <a:t> nombre</a:t>
            </a:r>
            <a:endParaRPr lang="es-CO" b="1" dirty="0" smtClean="0"/>
          </a:p>
        </p:txBody>
      </p:sp>
    </p:spTree>
    <p:extLst>
      <p:ext uri="{BB962C8B-B14F-4D97-AF65-F5344CB8AC3E}">
        <p14:creationId xmlns:p14="http://schemas.microsoft.com/office/powerpoint/2010/main" val="399661413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es-ES" sz="3200" b="1" i="1" smtClean="0">
                <a:solidFill>
                  <a:srgbClr val="C00000"/>
                </a:solidFill>
              </a:rPr>
              <a:t>Instrucción de </a:t>
            </a:r>
            <a:br>
              <a:rPr lang="es-ES" sz="3200" b="1" i="1" smtClean="0">
                <a:solidFill>
                  <a:srgbClr val="C00000"/>
                </a:solidFill>
              </a:rPr>
            </a:br>
            <a:r>
              <a:rPr lang="es-ES" sz="3200" b="1" i="1" smtClean="0">
                <a:solidFill>
                  <a:srgbClr val="C00000"/>
                </a:solidFill>
              </a:rPr>
              <a:t>asignación</a:t>
            </a:r>
            <a:r>
              <a:rPr lang="es-MX" sz="3200" i="1" smtClean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Char char="Ø"/>
            </a:pPr>
            <a:r>
              <a:rPr lang="es-ES" sz="2800" i="1" dirty="0" smtClean="0">
                <a:solidFill>
                  <a:srgbClr val="002060"/>
                </a:solidFill>
              </a:rPr>
              <a:t>Nombre de variable seguido de un igual y de los valores de datos que se asignarán a la variable. Dichos valores se encierran entre corchetes en orden por fila; las filas se separan con signos de punto y coma ( </a:t>
            </a:r>
            <a:r>
              <a:rPr lang="es-ES" sz="2800" b="1" i="1" dirty="0" smtClean="0">
                <a:solidFill>
                  <a:srgbClr val="002060"/>
                </a:solidFill>
              </a:rPr>
              <a:t>;</a:t>
            </a:r>
            <a:r>
              <a:rPr lang="es-ES" sz="2800" i="1" dirty="0" smtClean="0">
                <a:solidFill>
                  <a:srgbClr val="002060"/>
                </a:solidFill>
              </a:rPr>
              <a:t> ) y los valores de cada fila se separan mediante comas ( </a:t>
            </a:r>
            <a:r>
              <a:rPr lang="es-ES" sz="2800" b="1" i="1" dirty="0" smtClean="0">
                <a:solidFill>
                  <a:srgbClr val="002060"/>
                </a:solidFill>
              </a:rPr>
              <a:t>,</a:t>
            </a:r>
            <a:r>
              <a:rPr lang="es-ES" sz="2800" i="1" dirty="0" smtClean="0">
                <a:solidFill>
                  <a:srgbClr val="002060"/>
                </a:solidFill>
              </a:rPr>
              <a:t> ) o espacios</a:t>
            </a:r>
          </a:p>
          <a:p>
            <a:pPr algn="just" eaLnBrk="1" hangingPunct="1">
              <a:buFont typeface="Wingdings" pitchFamily="2" charset="2"/>
              <a:buChar char="Ø"/>
            </a:pPr>
            <a:r>
              <a:rPr lang="es-ES" sz="2800" i="1" dirty="0" smtClean="0">
                <a:solidFill>
                  <a:srgbClr val="002060"/>
                </a:solidFill>
              </a:rPr>
              <a:t>Cuando definimos una matriz, imprime el valor de la matriz en la pantalla a menos que utilicemos el punto y coma ( </a:t>
            </a:r>
            <a:r>
              <a:rPr lang="es-ES" sz="2800" b="1" i="1" dirty="0" smtClean="0">
                <a:solidFill>
                  <a:srgbClr val="002060"/>
                </a:solidFill>
              </a:rPr>
              <a:t>;</a:t>
            </a:r>
            <a:r>
              <a:rPr lang="es-ES" sz="2800" i="1" dirty="0" smtClean="0">
                <a:solidFill>
                  <a:srgbClr val="002060"/>
                </a:solidFill>
              </a:rPr>
              <a:t> ) al final</a:t>
            </a:r>
            <a:endParaRPr lang="es-MX" sz="2800" i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77341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MX" b="1" i="1" dirty="0">
                <a:solidFill>
                  <a:srgbClr val="C00000"/>
                </a:solidFill>
              </a:rPr>
              <a:t>Variables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23728" y="1628800"/>
            <a:ext cx="5184576" cy="4497363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s-MX" b="1" i="1" dirty="0" smtClean="0">
                <a:solidFill>
                  <a:srgbClr val="002060"/>
                </a:solidFill>
              </a:rPr>
              <a:t>	&gt;&gt; </a:t>
            </a:r>
            <a:r>
              <a:rPr lang="es-MX" b="1" i="1" dirty="0">
                <a:solidFill>
                  <a:srgbClr val="002060"/>
                </a:solidFill>
              </a:rPr>
              <a:t>A = 123;</a:t>
            </a:r>
          </a:p>
          <a:p>
            <a:pPr>
              <a:buFontTx/>
              <a:buNone/>
            </a:pPr>
            <a:r>
              <a:rPr lang="es-MX" b="1" i="1" dirty="0">
                <a:solidFill>
                  <a:srgbClr val="002060"/>
                </a:solidFill>
              </a:rPr>
              <a:t>	&gt;&gt; a = 0.5;</a:t>
            </a:r>
          </a:p>
          <a:p>
            <a:pPr>
              <a:buFontTx/>
              <a:buNone/>
            </a:pPr>
            <a:r>
              <a:rPr lang="es-MX" b="1" i="1" dirty="0">
                <a:solidFill>
                  <a:srgbClr val="002060"/>
                </a:solidFill>
              </a:rPr>
              <a:t>	&gt;&gt; alfa_ uno = sin(a);</a:t>
            </a:r>
          </a:p>
          <a:p>
            <a:pPr>
              <a:buFontTx/>
              <a:buNone/>
            </a:pPr>
            <a:r>
              <a:rPr lang="es-MX" b="1" i="1" dirty="0">
                <a:solidFill>
                  <a:srgbClr val="002060"/>
                </a:solidFill>
              </a:rPr>
              <a:t>	&gt;&gt; </a:t>
            </a:r>
            <a:r>
              <a:rPr lang="es-MX" b="1" i="1" dirty="0" err="1">
                <a:solidFill>
                  <a:srgbClr val="002060"/>
                </a:solidFill>
              </a:rPr>
              <a:t>alfaUno</a:t>
            </a:r>
            <a:r>
              <a:rPr lang="es-MX" b="1" i="1" dirty="0">
                <a:solidFill>
                  <a:srgbClr val="002060"/>
                </a:solidFill>
              </a:rPr>
              <a:t> = </a:t>
            </a:r>
            <a:r>
              <a:rPr lang="es-MX" b="1" i="1" dirty="0" err="1">
                <a:solidFill>
                  <a:srgbClr val="002060"/>
                </a:solidFill>
              </a:rPr>
              <a:t>cos</a:t>
            </a:r>
            <a:r>
              <a:rPr lang="es-MX" b="1" i="1" dirty="0">
                <a:solidFill>
                  <a:srgbClr val="002060"/>
                </a:solidFill>
              </a:rPr>
              <a:t>(1);</a:t>
            </a:r>
          </a:p>
          <a:p>
            <a:pPr>
              <a:buFontTx/>
              <a:buNone/>
            </a:pPr>
            <a:r>
              <a:rPr lang="es-MX" b="1" i="1" dirty="0">
                <a:solidFill>
                  <a:srgbClr val="002060"/>
                </a:solidFill>
              </a:rPr>
              <a:t>	&gt;&gt; c1 = ‘</a:t>
            </a:r>
            <a:r>
              <a:rPr lang="es-MX" b="1" i="1" dirty="0" err="1">
                <a:solidFill>
                  <a:srgbClr val="002060"/>
                </a:solidFill>
              </a:rPr>
              <a:t>Prog</a:t>
            </a:r>
            <a:r>
              <a:rPr lang="es-MX" b="1" i="1" dirty="0">
                <a:solidFill>
                  <a:srgbClr val="002060"/>
                </a:solidFill>
              </a:rPr>
              <a:t>.’;</a:t>
            </a:r>
          </a:p>
          <a:p>
            <a:pPr>
              <a:buFontTx/>
              <a:buNone/>
            </a:pPr>
            <a:r>
              <a:rPr lang="es-MX" b="1" i="1" dirty="0">
                <a:solidFill>
                  <a:srgbClr val="002060"/>
                </a:solidFill>
              </a:rPr>
              <a:t>	&gt;&gt; c2 = ‘ de ’;</a:t>
            </a:r>
          </a:p>
          <a:p>
            <a:pPr>
              <a:buFontTx/>
              <a:buNone/>
            </a:pPr>
            <a:r>
              <a:rPr lang="es-MX" b="1" i="1" dirty="0">
                <a:solidFill>
                  <a:srgbClr val="002060"/>
                </a:solidFill>
              </a:rPr>
              <a:t>	&gt;&gt; c3 = ‘Computadores’;</a:t>
            </a:r>
          </a:p>
          <a:p>
            <a:pPr>
              <a:buFontTx/>
              <a:buNone/>
            </a:pPr>
            <a:r>
              <a:rPr lang="es-MX" b="1" i="1" dirty="0">
                <a:solidFill>
                  <a:srgbClr val="002060"/>
                </a:solidFill>
              </a:rPr>
              <a:t>	&gt;&gt; c4 =  [c1 c2 c3];</a:t>
            </a:r>
            <a:endParaRPr lang="es-ES" b="1" i="1" dirty="0">
              <a:solidFill>
                <a:srgbClr val="002060"/>
              </a:solidFill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39865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85750"/>
            <a:ext cx="8229600" cy="1143000"/>
          </a:xfrm>
        </p:spPr>
        <p:txBody>
          <a:bodyPr/>
          <a:lstStyle/>
          <a:p>
            <a:pPr algn="r" eaLnBrk="1" hangingPunct="1"/>
            <a:r>
              <a:rPr lang="es-ES_tradnl" sz="3200" b="1" i="1" smtClean="0">
                <a:solidFill>
                  <a:srgbClr val="C00000"/>
                </a:solidFill>
              </a:rPr>
              <a:t>Introducción</a:t>
            </a:r>
            <a:endParaRPr lang="es-MX" sz="3200" b="1" i="1" smtClean="0">
              <a:solidFill>
                <a:srgbClr val="C00000"/>
              </a:solidFill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Tx/>
              <a:buNone/>
              <a:defRPr/>
            </a:pPr>
            <a:r>
              <a:rPr lang="es-MX" sz="4000" b="1" i="1" dirty="0" smtClean="0">
                <a:solidFill>
                  <a:srgbClr val="002060"/>
                </a:solidFill>
              </a:rPr>
              <a:t>	</a:t>
            </a:r>
          </a:p>
          <a:p>
            <a:pPr algn="just" eaLnBrk="1" hangingPunct="1">
              <a:buFontTx/>
              <a:buNone/>
              <a:defRPr/>
            </a:pPr>
            <a:r>
              <a:rPr lang="es-MX" sz="4000" b="1" i="1" dirty="0" smtClean="0">
                <a:solidFill>
                  <a:srgbClr val="002060"/>
                </a:solidFill>
              </a:rPr>
              <a:t>	</a:t>
            </a:r>
            <a:r>
              <a:rPr lang="es-MX" sz="3600" i="1" dirty="0" smtClean="0">
                <a:solidFill>
                  <a:srgbClr val="002060"/>
                </a:solidFill>
              </a:rPr>
              <a:t>Los ingenieros resuelven problemas del mundo real usando principios científicos de disciplinas que incluyen matemáticas, física, química y ciencias de la computación</a:t>
            </a:r>
            <a:endParaRPr lang="es-MX" sz="4000" i="1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476642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MX" b="1" i="1" dirty="0" smtClean="0">
                <a:solidFill>
                  <a:srgbClr val="C00000"/>
                </a:solidFill>
              </a:rPr>
              <a:t>Formatos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267744" y="1628800"/>
            <a:ext cx="5400600" cy="4497363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s-MX" b="1" i="1" dirty="0" smtClean="0">
                <a:solidFill>
                  <a:srgbClr val="002060"/>
                </a:solidFill>
              </a:rPr>
              <a:t>	&gt;&gt; </a:t>
            </a:r>
            <a:r>
              <a:rPr lang="es-MX" b="1" i="1" dirty="0" err="1">
                <a:solidFill>
                  <a:srgbClr val="002060"/>
                </a:solidFill>
              </a:rPr>
              <a:t>format</a:t>
            </a:r>
            <a:r>
              <a:rPr lang="es-MX" b="1" i="1" dirty="0">
                <a:solidFill>
                  <a:srgbClr val="002060"/>
                </a:solidFill>
              </a:rPr>
              <a:t> short</a:t>
            </a:r>
          </a:p>
          <a:p>
            <a:pPr>
              <a:buFontTx/>
              <a:buNone/>
            </a:pPr>
            <a:r>
              <a:rPr lang="es-MX" b="1" i="1" dirty="0">
                <a:solidFill>
                  <a:srgbClr val="002060"/>
                </a:solidFill>
              </a:rPr>
              <a:t>	&gt;&gt; </a:t>
            </a:r>
            <a:r>
              <a:rPr lang="es-MX" b="1" i="1" dirty="0" err="1">
                <a:solidFill>
                  <a:srgbClr val="002060"/>
                </a:solidFill>
              </a:rPr>
              <a:t>format</a:t>
            </a:r>
            <a:r>
              <a:rPr lang="es-MX" b="1" i="1" dirty="0">
                <a:solidFill>
                  <a:srgbClr val="002060"/>
                </a:solidFill>
              </a:rPr>
              <a:t> </a:t>
            </a:r>
            <a:r>
              <a:rPr lang="es-MX" b="1" i="1" dirty="0" err="1">
                <a:solidFill>
                  <a:srgbClr val="002060"/>
                </a:solidFill>
              </a:rPr>
              <a:t>long</a:t>
            </a:r>
            <a:endParaRPr lang="es-MX" b="1" i="1" dirty="0">
              <a:solidFill>
                <a:srgbClr val="002060"/>
              </a:solidFill>
            </a:endParaRPr>
          </a:p>
          <a:p>
            <a:pPr>
              <a:buFontTx/>
              <a:buNone/>
            </a:pPr>
            <a:r>
              <a:rPr lang="es-MX" b="1" i="1" dirty="0">
                <a:solidFill>
                  <a:srgbClr val="002060"/>
                </a:solidFill>
              </a:rPr>
              <a:t>	&gt;&gt; </a:t>
            </a:r>
            <a:r>
              <a:rPr lang="es-MX" b="1" i="1" dirty="0" err="1">
                <a:solidFill>
                  <a:srgbClr val="002060"/>
                </a:solidFill>
              </a:rPr>
              <a:t>format</a:t>
            </a:r>
            <a:r>
              <a:rPr lang="es-MX" b="1" i="1" dirty="0">
                <a:solidFill>
                  <a:srgbClr val="002060"/>
                </a:solidFill>
              </a:rPr>
              <a:t> short e</a:t>
            </a:r>
          </a:p>
          <a:p>
            <a:pPr>
              <a:buFontTx/>
              <a:buNone/>
            </a:pPr>
            <a:r>
              <a:rPr lang="es-MX" b="1" i="1" dirty="0">
                <a:solidFill>
                  <a:srgbClr val="002060"/>
                </a:solidFill>
              </a:rPr>
              <a:t>	&gt;&gt; </a:t>
            </a:r>
            <a:r>
              <a:rPr lang="es-MX" b="1" i="1" dirty="0" err="1">
                <a:solidFill>
                  <a:srgbClr val="002060"/>
                </a:solidFill>
              </a:rPr>
              <a:t>format</a:t>
            </a:r>
            <a:r>
              <a:rPr lang="es-MX" b="1" i="1" dirty="0">
                <a:solidFill>
                  <a:srgbClr val="002060"/>
                </a:solidFill>
              </a:rPr>
              <a:t> </a:t>
            </a:r>
            <a:r>
              <a:rPr lang="es-MX" b="1" i="1" dirty="0" err="1">
                <a:solidFill>
                  <a:srgbClr val="002060"/>
                </a:solidFill>
              </a:rPr>
              <a:t>long</a:t>
            </a:r>
            <a:r>
              <a:rPr lang="es-MX" b="1" i="1" dirty="0">
                <a:solidFill>
                  <a:srgbClr val="002060"/>
                </a:solidFill>
              </a:rPr>
              <a:t> e</a:t>
            </a:r>
          </a:p>
          <a:p>
            <a:pPr>
              <a:buFontTx/>
              <a:buNone/>
            </a:pPr>
            <a:r>
              <a:rPr lang="es-MX" b="1" i="1" dirty="0">
                <a:solidFill>
                  <a:srgbClr val="002060"/>
                </a:solidFill>
              </a:rPr>
              <a:t>	&gt;&gt; </a:t>
            </a:r>
            <a:r>
              <a:rPr lang="es-MX" b="1" i="1" dirty="0" err="1">
                <a:solidFill>
                  <a:srgbClr val="002060"/>
                </a:solidFill>
              </a:rPr>
              <a:t>format</a:t>
            </a:r>
            <a:r>
              <a:rPr lang="es-MX" b="1" i="1" dirty="0">
                <a:solidFill>
                  <a:srgbClr val="002060"/>
                </a:solidFill>
              </a:rPr>
              <a:t> </a:t>
            </a:r>
            <a:r>
              <a:rPr lang="es-MX" b="1" i="1" dirty="0" err="1">
                <a:solidFill>
                  <a:srgbClr val="002060"/>
                </a:solidFill>
              </a:rPr>
              <a:t>hex</a:t>
            </a:r>
            <a:endParaRPr lang="es-MX" b="1" i="1" dirty="0">
              <a:solidFill>
                <a:srgbClr val="002060"/>
              </a:solidFill>
            </a:endParaRPr>
          </a:p>
          <a:p>
            <a:pPr>
              <a:buFontTx/>
              <a:buNone/>
            </a:pPr>
            <a:r>
              <a:rPr lang="es-MX" b="1" i="1" dirty="0">
                <a:solidFill>
                  <a:srgbClr val="002060"/>
                </a:solidFill>
              </a:rPr>
              <a:t>	&gt;&gt; </a:t>
            </a:r>
            <a:r>
              <a:rPr lang="es-MX" b="1" i="1" dirty="0" err="1">
                <a:solidFill>
                  <a:srgbClr val="002060"/>
                </a:solidFill>
              </a:rPr>
              <a:t>format</a:t>
            </a:r>
            <a:r>
              <a:rPr lang="es-MX" b="1" i="1" dirty="0">
                <a:solidFill>
                  <a:srgbClr val="002060"/>
                </a:solidFill>
              </a:rPr>
              <a:t> </a:t>
            </a:r>
            <a:r>
              <a:rPr lang="es-MX" b="1" i="1" dirty="0" err="1">
                <a:solidFill>
                  <a:srgbClr val="002060"/>
                </a:solidFill>
              </a:rPr>
              <a:t>bank</a:t>
            </a:r>
            <a:endParaRPr lang="es-MX" b="1" i="1" dirty="0">
              <a:solidFill>
                <a:srgbClr val="002060"/>
              </a:solidFill>
            </a:endParaRPr>
          </a:p>
          <a:p>
            <a:pPr>
              <a:buFontTx/>
              <a:buNone/>
            </a:pPr>
            <a:r>
              <a:rPr lang="es-MX" b="1" i="1" dirty="0">
                <a:solidFill>
                  <a:srgbClr val="002060"/>
                </a:solidFill>
              </a:rPr>
              <a:t>	&gt;&gt; </a:t>
            </a:r>
            <a:r>
              <a:rPr lang="es-MX" b="1" i="1" dirty="0" err="1">
                <a:solidFill>
                  <a:srgbClr val="002060"/>
                </a:solidFill>
              </a:rPr>
              <a:t>format</a:t>
            </a:r>
            <a:r>
              <a:rPr lang="es-MX" b="1" i="1" dirty="0">
                <a:solidFill>
                  <a:srgbClr val="002060"/>
                </a:solidFill>
              </a:rPr>
              <a:t> </a:t>
            </a:r>
            <a:r>
              <a:rPr lang="es-MX" b="1" i="1" dirty="0" err="1">
                <a:solidFill>
                  <a:srgbClr val="002060"/>
                </a:solidFill>
              </a:rPr>
              <a:t>rat</a:t>
            </a:r>
            <a:endParaRPr lang="es-MX" b="1" i="1" dirty="0">
              <a:solidFill>
                <a:srgbClr val="002060"/>
              </a:solidFill>
            </a:endParaRPr>
          </a:p>
          <a:p>
            <a:pPr>
              <a:buFontTx/>
              <a:buNone/>
            </a:pPr>
            <a:r>
              <a:rPr lang="es-MX" b="1" i="1" dirty="0">
                <a:solidFill>
                  <a:srgbClr val="002060"/>
                </a:solidFill>
              </a:rPr>
              <a:t>	&gt; &gt;</a:t>
            </a:r>
            <a:r>
              <a:rPr lang="es-MX" b="1" i="1" dirty="0" err="1">
                <a:solidFill>
                  <a:srgbClr val="002060"/>
                </a:solidFill>
              </a:rPr>
              <a:t>format</a:t>
            </a:r>
            <a:r>
              <a:rPr lang="es-MX" b="1" i="1" dirty="0">
                <a:solidFill>
                  <a:srgbClr val="002060"/>
                </a:solidFill>
              </a:rPr>
              <a:t> +</a:t>
            </a:r>
            <a:endParaRPr lang="es-ES" b="1" i="1" dirty="0">
              <a:solidFill>
                <a:srgbClr val="002060"/>
              </a:solidFill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95382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285750"/>
            <a:ext cx="8229600" cy="1143000"/>
          </a:xfrm>
        </p:spPr>
        <p:txBody>
          <a:bodyPr/>
          <a:lstStyle/>
          <a:p>
            <a:pPr algn="r" eaLnBrk="1" hangingPunct="1"/>
            <a:r>
              <a:rPr lang="es-ES" sz="3200" b="1" i="1" smtClean="0">
                <a:solidFill>
                  <a:srgbClr val="C00000"/>
                </a:solidFill>
              </a:rPr>
              <a:t>Matriz</a:t>
            </a:r>
            <a:r>
              <a:rPr lang="es-MX" sz="3200" smtClean="0"/>
              <a:t>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Char char="Ø"/>
            </a:pPr>
            <a:r>
              <a:rPr lang="es-MX" i="1" smtClean="0">
                <a:solidFill>
                  <a:srgbClr val="002060"/>
                </a:solidFill>
              </a:rPr>
              <a:t>Conjunto de números dispuestos en una retícula rectangular de filas y columnas.</a:t>
            </a:r>
          </a:p>
          <a:p>
            <a:pPr algn="just" eaLnBrk="1" hangingPunct="1">
              <a:buFont typeface="Wingdings" pitchFamily="2" charset="2"/>
              <a:buChar char="Ø"/>
            </a:pPr>
            <a:r>
              <a:rPr lang="es-MX" i="1" smtClean="0">
                <a:solidFill>
                  <a:srgbClr val="002060"/>
                </a:solidFill>
              </a:rPr>
              <a:t>Un solo valor puede considerarse como una matriz con una fila y una columna: </a:t>
            </a:r>
          </a:p>
          <a:p>
            <a:pPr algn="just" eaLnBrk="1" hangingPunct="1">
              <a:buFontTx/>
              <a:buNone/>
            </a:pPr>
            <a:r>
              <a:rPr lang="es-MX" i="1" smtClean="0">
                <a:solidFill>
                  <a:srgbClr val="002060"/>
                </a:solidFill>
              </a:rPr>
              <a:t>	</a:t>
            </a:r>
            <a:r>
              <a:rPr lang="es-MX" b="1" i="1" smtClean="0">
                <a:solidFill>
                  <a:srgbClr val="002060"/>
                </a:solidFill>
              </a:rPr>
              <a:t>a=</a:t>
            </a:r>
            <a:r>
              <a:rPr lang="es-ES" b="1" i="1" smtClean="0">
                <a:solidFill>
                  <a:srgbClr val="002060"/>
                </a:solidFill>
              </a:rPr>
              <a:t> [3]</a:t>
            </a:r>
          </a:p>
          <a:p>
            <a:pPr algn="just" eaLnBrk="1" hangingPunct="1">
              <a:buFont typeface="Wingdings" pitchFamily="2" charset="2"/>
              <a:buChar char="Ø"/>
            </a:pPr>
            <a:r>
              <a:rPr lang="es-ES" i="1" smtClean="0">
                <a:solidFill>
                  <a:srgbClr val="002060"/>
                </a:solidFill>
              </a:rPr>
              <a:t>Una coordenada xy puede considerarse como una matriz con una fila y dos columnas: </a:t>
            </a:r>
          </a:p>
          <a:p>
            <a:pPr algn="just" eaLnBrk="1" hangingPunct="1">
              <a:buFontTx/>
              <a:buNone/>
            </a:pPr>
            <a:r>
              <a:rPr lang="es-ES" b="1" i="1" smtClean="0">
                <a:solidFill>
                  <a:srgbClr val="002060"/>
                </a:solidFill>
              </a:rPr>
              <a:t>	b</a:t>
            </a:r>
            <a:r>
              <a:rPr lang="es-MX" b="1" i="1" smtClean="0">
                <a:solidFill>
                  <a:srgbClr val="002060"/>
                </a:solidFill>
              </a:rPr>
              <a:t>=</a:t>
            </a:r>
            <a:r>
              <a:rPr lang="es-ES" b="1" i="1" smtClean="0">
                <a:solidFill>
                  <a:srgbClr val="002060"/>
                </a:solidFill>
              </a:rPr>
              <a:t> [1  3]</a:t>
            </a:r>
            <a:endParaRPr lang="es-MX" b="1" i="1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67836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sz="3200" b="1" i="1" smtClean="0">
                <a:solidFill>
                  <a:srgbClr val="C00000"/>
                </a:solidFill>
              </a:rPr>
              <a:t>Matriz</a:t>
            </a:r>
            <a:br>
              <a:rPr lang="es-ES" sz="3200" b="1" i="1" smtClean="0">
                <a:solidFill>
                  <a:srgbClr val="C00000"/>
                </a:solidFill>
              </a:rPr>
            </a:br>
            <a:r>
              <a:rPr lang="es-ES" sz="3200" b="1" i="1" smtClean="0">
                <a:solidFill>
                  <a:srgbClr val="C00000"/>
                </a:solidFill>
              </a:rPr>
              <a:t>(continuación)</a:t>
            </a:r>
            <a:endParaRPr lang="es-ES" sz="3200" smtClean="0"/>
          </a:p>
        </p:txBody>
      </p:sp>
      <p:sp>
        <p:nvSpPr>
          <p:cNvPr id="22531" name="2 Marcador de contenido"/>
          <p:cNvSpPr>
            <a:spLocks noGrp="1"/>
          </p:cNvSpPr>
          <p:nvPr>
            <p:ph idx="1"/>
          </p:nvPr>
        </p:nvSpPr>
        <p:spPr>
          <a:xfrm>
            <a:off x="1143000" y="1571625"/>
            <a:ext cx="7543800" cy="4554538"/>
          </a:xfrm>
        </p:spPr>
        <p:txBody>
          <a:bodyPr/>
          <a:lstStyle/>
          <a:p>
            <a:pPr>
              <a:buFontTx/>
              <a:buNone/>
            </a:pPr>
            <a:r>
              <a:rPr lang="es-MX" b="1" i="1" smtClean="0">
                <a:solidFill>
                  <a:srgbClr val="002060"/>
                </a:solidFill>
              </a:rPr>
              <a:t>	&gt;&gt; 5;</a:t>
            </a:r>
          </a:p>
          <a:p>
            <a:pPr>
              <a:buFontTx/>
              <a:buNone/>
            </a:pPr>
            <a:r>
              <a:rPr lang="es-MX" b="1" i="1" smtClean="0">
                <a:solidFill>
                  <a:srgbClr val="002060"/>
                </a:solidFill>
              </a:rPr>
              <a:t>	&gt;&gt; [5];</a:t>
            </a:r>
          </a:p>
          <a:p>
            <a:pPr>
              <a:buFontTx/>
              <a:buNone/>
            </a:pPr>
            <a:r>
              <a:rPr lang="es-MX" b="1" i="1" smtClean="0">
                <a:solidFill>
                  <a:srgbClr val="002060"/>
                </a:solidFill>
              </a:rPr>
              <a:t>	&gt;&gt; m = [4 6 8];</a:t>
            </a:r>
          </a:p>
          <a:p>
            <a:pPr>
              <a:buFontTx/>
              <a:buNone/>
            </a:pPr>
            <a:r>
              <a:rPr lang="es-MX" b="1" i="1" smtClean="0">
                <a:solidFill>
                  <a:srgbClr val="002060"/>
                </a:solidFill>
              </a:rPr>
              <a:t>	&gt;&gt; n = [4, 6, 8];</a:t>
            </a:r>
          </a:p>
          <a:p>
            <a:pPr>
              <a:buFontTx/>
              <a:buNone/>
            </a:pPr>
            <a:r>
              <a:rPr lang="es-MX" b="1" i="1" smtClean="0">
                <a:solidFill>
                  <a:srgbClr val="002060"/>
                </a:solidFill>
              </a:rPr>
              <a:t>	&gt;&gt; s = [4; 6; 8];</a:t>
            </a:r>
          </a:p>
          <a:p>
            <a:pPr>
              <a:buFontTx/>
              <a:buNone/>
            </a:pPr>
            <a:r>
              <a:rPr lang="es-MX" b="1" i="1" smtClean="0">
                <a:solidFill>
                  <a:srgbClr val="002060"/>
                </a:solidFill>
              </a:rPr>
              <a:t>	&gt;&gt; c = ‘Trabajo de computadores’;</a:t>
            </a:r>
          </a:p>
          <a:p>
            <a:pPr>
              <a:buFontTx/>
              <a:buNone/>
            </a:pPr>
            <a:r>
              <a:rPr lang="es-MX" b="1" i="1" smtClean="0">
                <a:solidFill>
                  <a:srgbClr val="002060"/>
                </a:solidFill>
              </a:rPr>
              <a:t>	&gt;&gt; d = [‘Trabajo de computadores’];</a:t>
            </a:r>
          </a:p>
          <a:p>
            <a:endParaRPr lang="es-MX" b="1" i="1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96532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es-ES" sz="3200" b="1" i="1" smtClean="0">
                <a:solidFill>
                  <a:srgbClr val="C00000"/>
                </a:solidFill>
              </a:rPr>
              <a:t>Matriz</a:t>
            </a:r>
            <a:br>
              <a:rPr lang="es-ES" sz="3200" b="1" i="1" smtClean="0">
                <a:solidFill>
                  <a:srgbClr val="C00000"/>
                </a:solidFill>
              </a:rPr>
            </a:br>
            <a:r>
              <a:rPr lang="es-ES" sz="3200" b="1" i="1" smtClean="0">
                <a:solidFill>
                  <a:srgbClr val="C00000"/>
                </a:solidFill>
              </a:rPr>
              <a:t>(continuación)</a:t>
            </a:r>
            <a:endParaRPr lang="es-MX" sz="3200" b="1" i="1" smtClean="0">
              <a:solidFill>
                <a:srgbClr val="C00000"/>
              </a:solidFill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Char char="Ø"/>
            </a:pPr>
            <a:r>
              <a:rPr lang="es-ES" sz="3000" i="1" smtClean="0">
                <a:solidFill>
                  <a:srgbClr val="002060"/>
                </a:solidFill>
              </a:rPr>
              <a:t>Una matriz con una fila y una columna, podemos llamarla </a:t>
            </a:r>
            <a:r>
              <a:rPr lang="es-ES" sz="3000" b="1" i="1" smtClean="0">
                <a:solidFill>
                  <a:srgbClr val="002060"/>
                </a:solidFill>
              </a:rPr>
              <a:t>matriz escalar</a:t>
            </a:r>
          </a:p>
          <a:p>
            <a:pPr algn="just" eaLnBrk="1" hangingPunct="1">
              <a:buFont typeface="Wingdings" pitchFamily="2" charset="2"/>
              <a:buChar char="Ø"/>
            </a:pPr>
            <a:r>
              <a:rPr lang="es-ES" sz="3000" i="1" smtClean="0">
                <a:solidFill>
                  <a:srgbClr val="002060"/>
                </a:solidFill>
              </a:rPr>
              <a:t>Si una matriz tiene una fila ó una columna, la llamamos </a:t>
            </a:r>
            <a:r>
              <a:rPr lang="es-ES" sz="3000" b="1" i="1" smtClean="0">
                <a:solidFill>
                  <a:srgbClr val="002060"/>
                </a:solidFill>
              </a:rPr>
              <a:t>vector</a:t>
            </a:r>
            <a:r>
              <a:rPr lang="es-ES" sz="3000" i="1" smtClean="0">
                <a:solidFill>
                  <a:srgbClr val="002060"/>
                </a:solidFill>
              </a:rPr>
              <a:t> (</a:t>
            </a:r>
            <a:r>
              <a:rPr lang="es-ES" sz="3000" b="1" i="1" smtClean="0">
                <a:solidFill>
                  <a:srgbClr val="002060"/>
                </a:solidFill>
              </a:rPr>
              <a:t>vector fila </a:t>
            </a:r>
            <a:r>
              <a:rPr lang="es-ES" sz="3000" i="1" smtClean="0">
                <a:solidFill>
                  <a:srgbClr val="002060"/>
                </a:solidFill>
              </a:rPr>
              <a:t>o </a:t>
            </a:r>
            <a:r>
              <a:rPr lang="es-ES" sz="3000" b="1" i="1" smtClean="0">
                <a:solidFill>
                  <a:srgbClr val="002060"/>
                </a:solidFill>
              </a:rPr>
              <a:t>vector columna</a:t>
            </a:r>
            <a:r>
              <a:rPr lang="es-ES" sz="3000" i="1" smtClean="0">
                <a:solidFill>
                  <a:srgbClr val="002060"/>
                </a:solidFill>
              </a:rPr>
              <a:t>)</a:t>
            </a:r>
          </a:p>
          <a:p>
            <a:pPr algn="just" eaLnBrk="1" hangingPunct="1">
              <a:buFont typeface="Wingdings" pitchFamily="2" charset="2"/>
              <a:buChar char="Ø"/>
            </a:pPr>
            <a:r>
              <a:rPr lang="es-ES" sz="3000" i="1" smtClean="0">
                <a:solidFill>
                  <a:srgbClr val="002060"/>
                </a:solidFill>
              </a:rPr>
              <a:t>Si una matriz tiene el mismo número de filas al de columnas, decimos que es una </a:t>
            </a:r>
            <a:r>
              <a:rPr lang="es-ES" sz="3000" b="1" i="1" smtClean="0">
                <a:solidFill>
                  <a:srgbClr val="002060"/>
                </a:solidFill>
              </a:rPr>
              <a:t>matriz cuadrada</a:t>
            </a:r>
          </a:p>
          <a:p>
            <a:pPr algn="just" eaLnBrk="1" hangingPunct="1">
              <a:buFont typeface="Wingdings" pitchFamily="2" charset="2"/>
              <a:buChar char="Ø"/>
            </a:pPr>
            <a:r>
              <a:rPr lang="es-ES" sz="3000" i="1" smtClean="0">
                <a:solidFill>
                  <a:srgbClr val="002060"/>
                </a:solidFill>
              </a:rPr>
              <a:t>MATLAB puede manejar arreglos de más de 2 dimensiones</a:t>
            </a:r>
            <a:endParaRPr lang="es-MX" sz="3000" i="1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7545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es-ES" sz="3200" b="1" i="1" smtClean="0">
                <a:solidFill>
                  <a:srgbClr val="C00000"/>
                </a:solidFill>
              </a:rPr>
              <a:t>Matriz</a:t>
            </a:r>
            <a:br>
              <a:rPr lang="es-ES" sz="3200" b="1" i="1" smtClean="0">
                <a:solidFill>
                  <a:srgbClr val="C00000"/>
                </a:solidFill>
              </a:rPr>
            </a:br>
            <a:r>
              <a:rPr lang="es-ES" sz="3200" b="1" i="1" smtClean="0">
                <a:solidFill>
                  <a:srgbClr val="C00000"/>
                </a:solidFill>
              </a:rPr>
              <a:t>(continuación)</a:t>
            </a:r>
            <a:endParaRPr lang="es-MX" sz="3200" b="1" i="1" smtClean="0">
              <a:solidFill>
                <a:srgbClr val="C00000"/>
              </a:solidFill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Char char="Ø"/>
            </a:pPr>
            <a:r>
              <a:rPr lang="es-MX" i="1" dirty="0" smtClean="0">
                <a:solidFill>
                  <a:srgbClr val="002060"/>
                </a:solidFill>
              </a:rPr>
              <a:t>Para referirnos a los elementos o números individuales que contiene una matriz se usa el número de fila y el de columna, los cuales van como </a:t>
            </a:r>
            <a:r>
              <a:rPr lang="es-MX" b="1" i="1" dirty="0" smtClean="0">
                <a:solidFill>
                  <a:srgbClr val="002060"/>
                </a:solidFill>
              </a:rPr>
              <a:t>subíndices</a:t>
            </a:r>
            <a:r>
              <a:rPr lang="es-MX" i="1" dirty="0" smtClean="0">
                <a:solidFill>
                  <a:srgbClr val="002060"/>
                </a:solidFill>
              </a:rPr>
              <a:t> al lado del nombre de la matriz (los subíndices van entre paréntesis)</a:t>
            </a:r>
          </a:p>
          <a:p>
            <a:pPr lvl="1" algn="just" eaLnBrk="1" hangingPunct="1">
              <a:buFontTx/>
              <a:buNone/>
            </a:pPr>
            <a:r>
              <a:rPr lang="es-MX" sz="2400" b="1" i="1" dirty="0" smtClean="0">
                <a:solidFill>
                  <a:srgbClr val="002060"/>
                </a:solidFill>
              </a:rPr>
              <a:t>&gt;&gt; w(5);</a:t>
            </a:r>
          </a:p>
          <a:p>
            <a:pPr lvl="1" algn="just" eaLnBrk="1" hangingPunct="1">
              <a:buFontTx/>
              <a:buNone/>
            </a:pPr>
            <a:r>
              <a:rPr lang="es-MX" sz="2400" b="1" i="1" dirty="0" smtClean="0">
                <a:solidFill>
                  <a:srgbClr val="002060"/>
                </a:solidFill>
              </a:rPr>
              <a:t>&gt;&gt; v(3, 5);</a:t>
            </a:r>
          </a:p>
          <a:p>
            <a:pPr algn="just" eaLnBrk="1" hangingPunct="1">
              <a:buFont typeface="Wingdings" pitchFamily="2" charset="2"/>
              <a:buChar char="Ø"/>
            </a:pPr>
            <a:r>
              <a:rPr lang="es-MX" i="1" dirty="0" smtClean="0">
                <a:solidFill>
                  <a:srgbClr val="002060"/>
                </a:solidFill>
              </a:rPr>
              <a:t>El </a:t>
            </a:r>
            <a:r>
              <a:rPr lang="es-MX" b="1" i="1" dirty="0" smtClean="0">
                <a:solidFill>
                  <a:srgbClr val="002060"/>
                </a:solidFill>
              </a:rPr>
              <a:t>tamaño de una matriz </a:t>
            </a:r>
            <a:r>
              <a:rPr lang="es-MX" i="1" dirty="0" smtClean="0">
                <a:solidFill>
                  <a:srgbClr val="002060"/>
                </a:solidFill>
              </a:rPr>
              <a:t>se especifica con el número de filas por el número de columnas. </a:t>
            </a:r>
          </a:p>
        </p:txBody>
      </p:sp>
    </p:spTree>
    <p:extLst>
      <p:ext uri="{BB962C8B-B14F-4D97-AF65-F5344CB8AC3E}">
        <p14:creationId xmlns:p14="http://schemas.microsoft.com/office/powerpoint/2010/main" val="173021849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eaLnBrk="1" hangingPunct="1"/>
            <a:r>
              <a:rPr lang="es-MX" sz="3200" b="1" i="1" dirty="0" smtClean="0">
                <a:solidFill>
                  <a:srgbClr val="C00000"/>
                </a:solidFill>
              </a:rPr>
              <a:t>Comandos para </a:t>
            </a:r>
            <a:br>
              <a:rPr lang="es-MX" sz="3200" b="1" i="1" dirty="0" smtClean="0">
                <a:solidFill>
                  <a:srgbClr val="C00000"/>
                </a:solidFill>
              </a:rPr>
            </a:br>
            <a:r>
              <a:rPr lang="es-MX" sz="3200" b="1" i="1" dirty="0" smtClean="0">
                <a:solidFill>
                  <a:srgbClr val="C00000"/>
                </a:solidFill>
              </a:rPr>
              <a:t>despejar </a:t>
            </a:r>
            <a:r>
              <a:rPr lang="es-MX" sz="3200" b="1" i="1" dirty="0" smtClean="0">
                <a:solidFill>
                  <a:srgbClr val="C00000"/>
                </a:solidFill>
              </a:rPr>
              <a:t>ventanas y borrar variables</a:t>
            </a:r>
            <a:r>
              <a:rPr lang="es-MX" sz="3600" b="1" i="1" dirty="0" smtClean="0"/>
              <a:t/>
            </a:r>
            <a:br>
              <a:rPr lang="es-MX" sz="3600" b="1" i="1" dirty="0" smtClean="0"/>
            </a:br>
            <a:endParaRPr lang="es-MX" sz="3600" b="1" i="1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endParaRPr lang="es-MX" sz="3600" b="1" i="1" dirty="0" smtClean="0">
              <a:solidFill>
                <a:srgbClr val="002060"/>
              </a:solidFill>
            </a:endParaRPr>
          </a:p>
          <a:p>
            <a:pPr algn="just" eaLnBrk="1" hangingPunct="1">
              <a:buFontTx/>
              <a:buNone/>
            </a:pPr>
            <a:r>
              <a:rPr lang="es-MX" sz="3600" b="1" i="1" dirty="0" smtClean="0">
                <a:solidFill>
                  <a:srgbClr val="002060"/>
                </a:solidFill>
              </a:rPr>
              <a:t>	</a:t>
            </a:r>
            <a:r>
              <a:rPr lang="es-MX" b="1" i="1" dirty="0" smtClean="0">
                <a:solidFill>
                  <a:srgbClr val="002060"/>
                </a:solidFill>
              </a:rPr>
              <a:t>&gt;&gt; </a:t>
            </a:r>
            <a:r>
              <a:rPr lang="es-MX" b="1" i="1" dirty="0" err="1" smtClean="0">
                <a:solidFill>
                  <a:srgbClr val="002060"/>
                </a:solidFill>
              </a:rPr>
              <a:t>clc</a:t>
            </a:r>
            <a:r>
              <a:rPr lang="es-MX" i="1" dirty="0" smtClean="0">
                <a:solidFill>
                  <a:srgbClr val="002060"/>
                </a:solidFill>
              </a:rPr>
              <a:t>	 	Despeja la ventana de 				comandos</a:t>
            </a:r>
          </a:p>
          <a:p>
            <a:pPr algn="just" eaLnBrk="1" hangingPunct="1">
              <a:buFontTx/>
              <a:buNone/>
            </a:pPr>
            <a:r>
              <a:rPr lang="es-MX" b="1" i="1" dirty="0" smtClean="0">
                <a:solidFill>
                  <a:srgbClr val="002060"/>
                </a:solidFill>
              </a:rPr>
              <a:t>	&gt;&gt; </a:t>
            </a:r>
            <a:r>
              <a:rPr lang="es-MX" b="1" i="1" dirty="0" err="1" smtClean="0">
                <a:solidFill>
                  <a:srgbClr val="002060"/>
                </a:solidFill>
              </a:rPr>
              <a:t>clf</a:t>
            </a:r>
            <a:r>
              <a:rPr lang="es-MX" i="1" dirty="0" smtClean="0">
                <a:solidFill>
                  <a:srgbClr val="002060"/>
                </a:solidFill>
              </a:rPr>
              <a:t>		Despeja la ventana de gráficos 			(borra la figura actual)</a:t>
            </a:r>
          </a:p>
          <a:p>
            <a:pPr algn="just" eaLnBrk="1" hangingPunct="1">
              <a:buFontTx/>
              <a:buNone/>
            </a:pPr>
            <a:r>
              <a:rPr lang="es-MX" b="1" i="1" dirty="0" smtClean="0">
                <a:solidFill>
                  <a:srgbClr val="002060"/>
                </a:solidFill>
              </a:rPr>
              <a:t>	&gt;&gt; </a:t>
            </a:r>
            <a:r>
              <a:rPr lang="es-MX" b="1" i="1" dirty="0" err="1" smtClean="0">
                <a:solidFill>
                  <a:srgbClr val="002060"/>
                </a:solidFill>
              </a:rPr>
              <a:t>clear</a:t>
            </a:r>
            <a:r>
              <a:rPr lang="es-MX" i="1" dirty="0" smtClean="0">
                <a:solidFill>
                  <a:srgbClr val="002060"/>
                </a:solidFill>
              </a:rPr>
              <a:t>	 	borra todas las variables de 			memoria (no afecta a las 				ventanas)</a:t>
            </a:r>
          </a:p>
          <a:p>
            <a:pPr eaLnBrk="1" hangingPunct="1">
              <a:buFontTx/>
              <a:buNone/>
            </a:pPr>
            <a:endParaRPr lang="es-MX" sz="4000" dirty="0" smtClean="0"/>
          </a:p>
        </p:txBody>
      </p:sp>
    </p:spTree>
    <p:extLst>
      <p:ext uri="{BB962C8B-B14F-4D97-AF65-F5344CB8AC3E}">
        <p14:creationId xmlns:p14="http://schemas.microsoft.com/office/powerpoint/2010/main" val="320294524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eaLnBrk="1" hangingPunct="1"/>
            <a:r>
              <a:rPr lang="es-MX" sz="3600" b="1" i="1" smtClean="0">
                <a:solidFill>
                  <a:srgbClr val="C00000"/>
                </a:solidFill>
              </a:rPr>
              <a:t/>
            </a:r>
            <a:br>
              <a:rPr lang="es-MX" sz="3600" b="1" i="1" smtClean="0">
                <a:solidFill>
                  <a:srgbClr val="C00000"/>
                </a:solidFill>
              </a:rPr>
            </a:br>
            <a:r>
              <a:rPr lang="es-MX" sz="3200" b="1" i="1" smtClean="0">
                <a:solidFill>
                  <a:srgbClr val="C00000"/>
                </a:solidFill>
              </a:rPr>
              <a:t>Comandos de ayuda</a:t>
            </a:r>
            <a:r>
              <a:rPr lang="es-MX" sz="3200" b="1" smtClean="0"/>
              <a:t/>
            </a:r>
            <a:br>
              <a:rPr lang="es-MX" sz="3200" b="1" smtClean="0"/>
            </a:br>
            <a:endParaRPr lang="es-MX" sz="3200" b="1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1785938"/>
            <a:ext cx="7972425" cy="45720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s-MX" sz="2800" b="1" i="1" smtClean="0">
                <a:solidFill>
                  <a:srgbClr val="002060"/>
                </a:solidFill>
              </a:rPr>
              <a:t>	</a:t>
            </a:r>
            <a:r>
              <a:rPr lang="es-MX" sz="2000" b="1" i="1" smtClean="0">
                <a:solidFill>
                  <a:srgbClr val="002060"/>
                </a:solidFill>
              </a:rPr>
              <a:t>&gt;&gt; demo</a:t>
            </a:r>
            <a:r>
              <a:rPr lang="es-MX" sz="2000" i="1" smtClean="0">
                <a:solidFill>
                  <a:srgbClr val="002060"/>
                </a:solidFill>
              </a:rPr>
              <a:t>		Inicia el MatLab Expo, un entorno gráfico de 			demostración que ilustra algunos de los tipos de 			operaciones que se pueden utilizar </a:t>
            </a:r>
          </a:p>
          <a:p>
            <a:pPr algn="just" eaLnBrk="1" hangingPunct="1">
              <a:buFontTx/>
              <a:buNone/>
            </a:pPr>
            <a:r>
              <a:rPr lang="es-MX" sz="2000" b="1" i="1" smtClean="0">
                <a:solidFill>
                  <a:srgbClr val="002060"/>
                </a:solidFill>
              </a:rPr>
              <a:t>	&gt;&gt; help</a:t>
            </a:r>
            <a:r>
              <a:rPr lang="es-MX" sz="2000" i="1" smtClean="0">
                <a:solidFill>
                  <a:srgbClr val="002060"/>
                </a:solidFill>
              </a:rPr>
              <a:t> 		Aparece un menú de ayuda</a:t>
            </a:r>
          </a:p>
          <a:p>
            <a:pPr algn="just" eaLnBrk="1" hangingPunct="1">
              <a:buFontTx/>
              <a:buNone/>
            </a:pPr>
            <a:r>
              <a:rPr lang="es-MX" sz="2000" b="1" i="1" smtClean="0">
                <a:solidFill>
                  <a:srgbClr val="002060"/>
                </a:solidFill>
              </a:rPr>
              <a:t>	&gt;&gt; helpwin		</a:t>
            </a:r>
            <a:r>
              <a:rPr lang="es-MX" sz="2000" i="1" smtClean="0">
                <a:solidFill>
                  <a:srgbClr val="002060"/>
                </a:solidFill>
              </a:rPr>
              <a:t>Despliega un conjunto de documentos HTML 			de ayuda</a:t>
            </a:r>
          </a:p>
          <a:p>
            <a:pPr algn="just" eaLnBrk="1" hangingPunct="1">
              <a:buFontTx/>
              <a:buNone/>
            </a:pPr>
            <a:r>
              <a:rPr lang="es-MX" sz="2000" b="1" i="1" smtClean="0">
                <a:solidFill>
                  <a:srgbClr val="002060"/>
                </a:solidFill>
              </a:rPr>
              <a:t>	&gt;&gt; lookfor</a:t>
            </a:r>
            <a:r>
              <a:rPr lang="es-MX" sz="2000" i="1" smtClean="0">
                <a:solidFill>
                  <a:srgbClr val="002060"/>
                </a:solidFill>
              </a:rPr>
              <a:t> 		Localiza las funciones que contengan la palabra 			especificada</a:t>
            </a:r>
          </a:p>
          <a:p>
            <a:pPr algn="just" eaLnBrk="1" hangingPunct="1">
              <a:buFontTx/>
              <a:buNone/>
            </a:pPr>
            <a:r>
              <a:rPr lang="es-MX" sz="2000" b="1" i="1" smtClean="0">
                <a:solidFill>
                  <a:srgbClr val="002060"/>
                </a:solidFill>
              </a:rPr>
              <a:t>	&gt;&gt; which</a:t>
            </a:r>
            <a:r>
              <a:rPr lang="es-MX" sz="2000" i="1" smtClean="0">
                <a:solidFill>
                  <a:srgbClr val="002060"/>
                </a:solidFill>
              </a:rPr>
              <a:t> 		Localiza el directorio donde se encuentra un 			archivo</a:t>
            </a:r>
          </a:p>
          <a:p>
            <a:pPr algn="just" eaLnBrk="1" hangingPunct="1">
              <a:buFontTx/>
              <a:buNone/>
            </a:pPr>
            <a:r>
              <a:rPr lang="es-CO" sz="2000" i="1" smtClean="0">
                <a:solidFill>
                  <a:srgbClr val="002060"/>
                </a:solidFill>
              </a:rPr>
              <a:t>	</a:t>
            </a:r>
            <a:r>
              <a:rPr lang="es-CO" sz="2000" b="1" i="1" smtClean="0">
                <a:solidFill>
                  <a:srgbClr val="002060"/>
                </a:solidFill>
              </a:rPr>
              <a:t>&gt;&gt; help demos</a:t>
            </a:r>
            <a:r>
              <a:rPr lang="es-CO" sz="2000" i="1" smtClean="0">
                <a:solidFill>
                  <a:srgbClr val="002060"/>
                </a:solidFill>
              </a:rPr>
              <a:t>	Presenta ejemplos y demostraciones</a:t>
            </a:r>
          </a:p>
          <a:p>
            <a:pPr algn="just" eaLnBrk="1" hangingPunct="1">
              <a:buFontTx/>
              <a:buNone/>
            </a:pPr>
            <a:r>
              <a:rPr lang="es-CO" sz="2000" i="1" smtClean="0">
                <a:solidFill>
                  <a:srgbClr val="002060"/>
                </a:solidFill>
              </a:rPr>
              <a:t>	</a:t>
            </a:r>
            <a:r>
              <a:rPr lang="es-CO" sz="2000" b="1" i="1" smtClean="0">
                <a:solidFill>
                  <a:srgbClr val="002060"/>
                </a:solidFill>
              </a:rPr>
              <a:t>&gt;&gt; help elfun</a:t>
            </a:r>
            <a:r>
              <a:rPr lang="es-CO" sz="2000" i="1" smtClean="0">
                <a:solidFill>
                  <a:srgbClr val="002060"/>
                </a:solidFill>
              </a:rPr>
              <a:t>		Presenta funciones matemáticas</a:t>
            </a:r>
          </a:p>
          <a:p>
            <a:pPr algn="just" eaLnBrk="1" hangingPunct="1">
              <a:buFontTx/>
              <a:buNone/>
            </a:pPr>
            <a:endParaRPr lang="es-MX" sz="2800" i="1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0813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es-ES_tradnl" sz="3200" b="1" i="1" smtClean="0">
                <a:solidFill>
                  <a:srgbClr val="C00000"/>
                </a:solidFill>
              </a:rPr>
              <a:t>Comandos especiales</a:t>
            </a:r>
            <a:endParaRPr lang="es-MX" sz="3200" b="1" i="1" smtClean="0">
              <a:solidFill>
                <a:srgbClr val="C00000"/>
              </a:solidFill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428750"/>
            <a:ext cx="8229600" cy="4525963"/>
          </a:xfrm>
        </p:spPr>
        <p:txBody>
          <a:bodyPr>
            <a:normAutofit lnSpcReduction="10000"/>
          </a:bodyPr>
          <a:lstStyle/>
          <a:p>
            <a:pPr algn="just" eaLnBrk="1" hangingPunct="1">
              <a:buFontTx/>
              <a:buNone/>
              <a:defRPr/>
            </a:pPr>
            <a:endParaRPr lang="es-MX" sz="3600" i="1" dirty="0" smtClean="0">
              <a:solidFill>
                <a:schemeClr val="accent6"/>
              </a:solidFill>
            </a:endParaRPr>
          </a:p>
          <a:p>
            <a:pPr algn="just" eaLnBrk="1" hangingPunct="1">
              <a:buFontTx/>
              <a:buNone/>
              <a:defRPr/>
            </a:pPr>
            <a:r>
              <a:rPr lang="es-MX" i="1" dirty="0" smtClean="0">
                <a:solidFill>
                  <a:srgbClr val="002060"/>
                </a:solidFill>
              </a:rPr>
              <a:t>Utilice los comandos:</a:t>
            </a:r>
          </a:p>
          <a:p>
            <a:pPr algn="just" eaLnBrk="1" hangingPunct="1">
              <a:buFontTx/>
              <a:buNone/>
              <a:defRPr/>
            </a:pPr>
            <a:endParaRPr lang="es-MX" i="1" dirty="0" smtClean="0">
              <a:solidFill>
                <a:srgbClr val="002060"/>
              </a:solidFill>
            </a:endParaRPr>
          </a:p>
          <a:p>
            <a:pPr algn="just" eaLnBrk="1" hangingPunct="1">
              <a:buFontTx/>
              <a:buNone/>
              <a:defRPr/>
            </a:pPr>
            <a:r>
              <a:rPr lang="es-MX" b="1" i="1" dirty="0" smtClean="0">
                <a:solidFill>
                  <a:srgbClr val="002060"/>
                </a:solidFill>
              </a:rPr>
              <a:t>	&gt;&gt; </a:t>
            </a:r>
            <a:r>
              <a:rPr lang="es-MX" b="1" i="1" dirty="0" err="1" smtClean="0">
                <a:solidFill>
                  <a:srgbClr val="002060"/>
                </a:solidFill>
              </a:rPr>
              <a:t>who</a:t>
            </a:r>
            <a:r>
              <a:rPr lang="es-MX" i="1" dirty="0" smtClean="0">
                <a:solidFill>
                  <a:srgbClr val="002060"/>
                </a:solidFill>
              </a:rPr>
              <a:t>	 	Lista las matrices que se han 			definido</a:t>
            </a:r>
          </a:p>
          <a:p>
            <a:pPr algn="just" eaLnBrk="1" hangingPunct="1">
              <a:buFontTx/>
              <a:buNone/>
              <a:defRPr/>
            </a:pPr>
            <a:r>
              <a:rPr lang="es-MX" b="1" i="1" dirty="0" smtClean="0">
                <a:solidFill>
                  <a:srgbClr val="002060"/>
                </a:solidFill>
              </a:rPr>
              <a:t>	&gt;&gt; </a:t>
            </a:r>
            <a:r>
              <a:rPr lang="es-MX" b="1" i="1" dirty="0" err="1" smtClean="0">
                <a:solidFill>
                  <a:srgbClr val="002060"/>
                </a:solidFill>
              </a:rPr>
              <a:t>whos</a:t>
            </a:r>
            <a:r>
              <a:rPr lang="es-MX" i="1" dirty="0" smtClean="0">
                <a:solidFill>
                  <a:srgbClr val="002060"/>
                </a:solidFill>
              </a:rPr>
              <a:t>	 	lista las matrices y sus tamaños</a:t>
            </a:r>
          </a:p>
          <a:p>
            <a:pPr algn="just" eaLnBrk="1" hangingPunct="1">
              <a:buFontTx/>
              <a:buNone/>
              <a:defRPr/>
            </a:pPr>
            <a:r>
              <a:rPr lang="es-MX" b="1" i="1" dirty="0" smtClean="0">
                <a:solidFill>
                  <a:srgbClr val="002060"/>
                </a:solidFill>
              </a:rPr>
              <a:t>	&gt;&gt; </a:t>
            </a:r>
            <a:r>
              <a:rPr lang="es-MX" b="1" i="1" dirty="0" err="1" smtClean="0">
                <a:solidFill>
                  <a:srgbClr val="002060"/>
                </a:solidFill>
              </a:rPr>
              <a:t>what</a:t>
            </a:r>
            <a:r>
              <a:rPr lang="es-MX" i="1" dirty="0" smtClean="0">
                <a:solidFill>
                  <a:srgbClr val="002060"/>
                </a:solidFill>
              </a:rPr>
              <a:t> 		Describe los archivos-m y MAT 			en el directorio actual</a:t>
            </a:r>
          </a:p>
          <a:p>
            <a:pPr algn="just" eaLnBrk="1" hangingPunct="1">
              <a:defRPr/>
            </a:pPr>
            <a:endParaRPr lang="es-MX" sz="3600" dirty="0" smtClean="0"/>
          </a:p>
        </p:txBody>
      </p:sp>
    </p:spTree>
    <p:extLst>
      <p:ext uri="{BB962C8B-B14F-4D97-AF65-F5344CB8AC3E}">
        <p14:creationId xmlns:p14="http://schemas.microsoft.com/office/powerpoint/2010/main" val="164912696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MX" sz="3200" b="1" i="1" smtClean="0">
                <a:solidFill>
                  <a:srgbClr val="C00000"/>
                </a:solidFill>
              </a:rPr>
              <a:t>Guardando y cargando </a:t>
            </a:r>
            <a:br>
              <a:rPr lang="es-MX" sz="3200" b="1" i="1" smtClean="0">
                <a:solidFill>
                  <a:srgbClr val="C00000"/>
                </a:solidFill>
              </a:rPr>
            </a:br>
            <a:r>
              <a:rPr lang="es-MX" sz="3200" b="1" i="1" smtClean="0">
                <a:solidFill>
                  <a:srgbClr val="C00000"/>
                </a:solidFill>
              </a:rPr>
              <a:t>información</a:t>
            </a:r>
            <a:endParaRPr lang="es-ES" sz="3200" b="1" i="1" smtClean="0">
              <a:solidFill>
                <a:srgbClr val="C00000"/>
              </a:solidFill>
            </a:endParaRPr>
          </a:p>
        </p:txBody>
      </p:sp>
      <p:sp>
        <p:nvSpPr>
          <p:cNvPr id="29699" name="2 Marcador de contenido"/>
          <p:cNvSpPr>
            <a:spLocks noGrp="1"/>
          </p:cNvSpPr>
          <p:nvPr>
            <p:ph idx="1"/>
          </p:nvPr>
        </p:nvSpPr>
        <p:spPr>
          <a:xfrm>
            <a:off x="357188" y="1857375"/>
            <a:ext cx="8358187" cy="4572000"/>
          </a:xfrm>
        </p:spPr>
        <p:txBody>
          <a:bodyPr/>
          <a:lstStyle/>
          <a:p>
            <a:pPr>
              <a:buFontTx/>
              <a:buNone/>
            </a:pPr>
            <a:r>
              <a:rPr lang="es-MX" b="1" i="1" dirty="0" smtClean="0">
                <a:solidFill>
                  <a:srgbClr val="002060"/>
                </a:solidFill>
              </a:rPr>
              <a:t>	</a:t>
            </a:r>
            <a:r>
              <a:rPr lang="es-MX" sz="2800" b="1" i="1" dirty="0" smtClean="0">
                <a:solidFill>
                  <a:srgbClr val="002060"/>
                </a:solidFill>
              </a:rPr>
              <a:t>&gt;&gt; </a:t>
            </a:r>
            <a:r>
              <a:rPr lang="es-MX" sz="2800" b="1" i="1" dirty="0" err="1" smtClean="0">
                <a:solidFill>
                  <a:srgbClr val="002060"/>
                </a:solidFill>
              </a:rPr>
              <a:t>diary</a:t>
            </a:r>
            <a:r>
              <a:rPr lang="es-MX" sz="2800" b="1" i="1" dirty="0" smtClean="0">
                <a:solidFill>
                  <a:srgbClr val="002060"/>
                </a:solidFill>
              </a:rPr>
              <a:t>(‘nombre.txt’);</a:t>
            </a:r>
          </a:p>
          <a:p>
            <a:pPr>
              <a:buFontTx/>
              <a:buNone/>
            </a:pPr>
            <a:r>
              <a:rPr lang="es-MX" sz="2800" b="1" i="1" dirty="0" smtClean="0">
                <a:solidFill>
                  <a:srgbClr val="002060"/>
                </a:solidFill>
              </a:rPr>
              <a:t>	&gt;&gt; </a:t>
            </a:r>
            <a:r>
              <a:rPr lang="es-MX" sz="2800" b="1" i="1" dirty="0" err="1" smtClean="0">
                <a:solidFill>
                  <a:srgbClr val="002060"/>
                </a:solidFill>
              </a:rPr>
              <a:t>diary</a:t>
            </a:r>
            <a:r>
              <a:rPr lang="es-MX" sz="2800" b="1" i="1" dirty="0" smtClean="0">
                <a:solidFill>
                  <a:srgbClr val="002060"/>
                </a:solidFill>
              </a:rPr>
              <a:t>(‘off’);</a:t>
            </a:r>
          </a:p>
          <a:p>
            <a:pPr>
              <a:buFontTx/>
              <a:buNone/>
            </a:pPr>
            <a:r>
              <a:rPr lang="es-MX" sz="2800" b="1" i="1" dirty="0" smtClean="0">
                <a:solidFill>
                  <a:srgbClr val="002060"/>
                </a:solidFill>
              </a:rPr>
              <a:t>	&gt;&gt; </a:t>
            </a:r>
            <a:r>
              <a:rPr lang="es-MX" sz="2800" b="1" i="1" dirty="0" err="1" smtClean="0">
                <a:solidFill>
                  <a:srgbClr val="002060"/>
                </a:solidFill>
              </a:rPr>
              <a:t>save</a:t>
            </a:r>
            <a:r>
              <a:rPr lang="es-MX" sz="2800" b="1" i="1" dirty="0" smtClean="0">
                <a:solidFill>
                  <a:srgbClr val="002060"/>
                </a:solidFill>
              </a:rPr>
              <a:t>  	</a:t>
            </a:r>
            <a:r>
              <a:rPr lang="es-MX" sz="2800" i="1" dirty="0" smtClean="0">
                <a:solidFill>
                  <a:srgbClr val="002060"/>
                </a:solidFill>
              </a:rPr>
              <a:t>(aquí el archivo por defecto es </a:t>
            </a:r>
            <a:r>
              <a:rPr lang="es-MX" sz="2800" i="1" dirty="0" err="1" smtClean="0">
                <a:solidFill>
                  <a:srgbClr val="002060"/>
                </a:solidFill>
              </a:rPr>
              <a:t>matlab.mat</a:t>
            </a:r>
            <a:r>
              <a:rPr lang="es-MX" sz="2800" i="1" dirty="0" smtClean="0">
                <a:solidFill>
                  <a:srgbClr val="002060"/>
                </a:solidFill>
              </a:rPr>
              <a:t>)</a:t>
            </a:r>
          </a:p>
          <a:p>
            <a:pPr>
              <a:buFontTx/>
              <a:buNone/>
            </a:pPr>
            <a:r>
              <a:rPr lang="es-MX" sz="2800" b="1" i="1" dirty="0" smtClean="0">
                <a:solidFill>
                  <a:srgbClr val="002060"/>
                </a:solidFill>
              </a:rPr>
              <a:t>	&gt;&gt; </a:t>
            </a:r>
            <a:r>
              <a:rPr lang="es-MX" sz="2800" b="1" i="1" dirty="0" err="1" smtClean="0">
                <a:solidFill>
                  <a:srgbClr val="002060"/>
                </a:solidFill>
              </a:rPr>
              <a:t>save</a:t>
            </a:r>
            <a:r>
              <a:rPr lang="es-MX" sz="2800" b="1" i="1" dirty="0" smtClean="0">
                <a:solidFill>
                  <a:srgbClr val="002060"/>
                </a:solidFill>
              </a:rPr>
              <a:t>(‘</a:t>
            </a:r>
            <a:r>
              <a:rPr lang="es-MX" sz="2800" b="1" i="1" dirty="0" err="1" smtClean="0">
                <a:solidFill>
                  <a:srgbClr val="002060"/>
                </a:solidFill>
              </a:rPr>
              <a:t>mi_archivo.mat</a:t>
            </a:r>
            <a:r>
              <a:rPr lang="es-MX" sz="2800" b="1" i="1" dirty="0" smtClean="0">
                <a:solidFill>
                  <a:srgbClr val="002060"/>
                </a:solidFill>
              </a:rPr>
              <a:t>’);</a:t>
            </a:r>
          </a:p>
          <a:p>
            <a:pPr>
              <a:buFontTx/>
              <a:buNone/>
            </a:pPr>
            <a:r>
              <a:rPr lang="es-MX" sz="2800" b="1" i="1" dirty="0" smtClean="0">
                <a:solidFill>
                  <a:srgbClr val="002060"/>
                </a:solidFill>
              </a:rPr>
              <a:t>	&gt;&gt; </a:t>
            </a:r>
            <a:r>
              <a:rPr lang="es-MX" sz="2800" b="1" i="1" dirty="0" err="1" smtClean="0">
                <a:solidFill>
                  <a:srgbClr val="002060"/>
                </a:solidFill>
              </a:rPr>
              <a:t>save</a:t>
            </a:r>
            <a:r>
              <a:rPr lang="es-MX" sz="2800" b="1" i="1" dirty="0" smtClean="0">
                <a:solidFill>
                  <a:srgbClr val="002060"/>
                </a:solidFill>
              </a:rPr>
              <a:t>(‘</a:t>
            </a:r>
            <a:r>
              <a:rPr lang="es-MX" sz="2800" b="1" i="1" dirty="0" err="1" smtClean="0">
                <a:solidFill>
                  <a:srgbClr val="002060"/>
                </a:solidFill>
              </a:rPr>
              <a:t>mi_archivo</a:t>
            </a:r>
            <a:r>
              <a:rPr lang="es-MX" sz="2800" b="1" i="1" dirty="0" smtClean="0">
                <a:solidFill>
                  <a:srgbClr val="002060"/>
                </a:solidFill>
              </a:rPr>
              <a:t>’); </a:t>
            </a:r>
          </a:p>
          <a:p>
            <a:pPr>
              <a:buFontTx/>
              <a:buNone/>
            </a:pPr>
            <a:r>
              <a:rPr lang="es-MX" sz="2800" b="1" i="1" dirty="0" smtClean="0">
                <a:solidFill>
                  <a:srgbClr val="002060"/>
                </a:solidFill>
              </a:rPr>
              <a:t>	&gt;&gt; </a:t>
            </a:r>
            <a:r>
              <a:rPr lang="es-MX" sz="2800" b="1" i="1" dirty="0" err="1" smtClean="0">
                <a:solidFill>
                  <a:srgbClr val="002060"/>
                </a:solidFill>
              </a:rPr>
              <a:t>save</a:t>
            </a:r>
            <a:r>
              <a:rPr lang="es-MX" sz="2800" b="1" i="1" dirty="0" smtClean="0">
                <a:solidFill>
                  <a:srgbClr val="002060"/>
                </a:solidFill>
              </a:rPr>
              <a:t> </a:t>
            </a:r>
            <a:r>
              <a:rPr lang="es-MX" sz="2800" b="1" i="1" dirty="0" err="1" smtClean="0">
                <a:solidFill>
                  <a:srgbClr val="002060"/>
                </a:solidFill>
              </a:rPr>
              <a:t>mi_archivo</a:t>
            </a:r>
            <a:r>
              <a:rPr lang="es-MX" sz="2800" b="1" i="1" dirty="0" smtClean="0">
                <a:solidFill>
                  <a:srgbClr val="002060"/>
                </a:solidFill>
              </a:rPr>
              <a:t> a b </a:t>
            </a:r>
            <a:r>
              <a:rPr lang="es-MX" sz="2800" i="1" dirty="0" smtClean="0">
                <a:solidFill>
                  <a:srgbClr val="002060"/>
                </a:solidFill>
              </a:rPr>
              <a:t>(aquí sólo salva en 	</a:t>
            </a:r>
            <a:r>
              <a:rPr lang="es-MX" sz="2800" i="1" dirty="0" err="1" smtClean="0">
                <a:solidFill>
                  <a:srgbClr val="002060"/>
                </a:solidFill>
              </a:rPr>
              <a:t>mi_archivo</a:t>
            </a:r>
            <a:r>
              <a:rPr lang="es-MX" sz="2800" i="1" dirty="0" smtClean="0">
                <a:solidFill>
                  <a:srgbClr val="002060"/>
                </a:solidFill>
              </a:rPr>
              <a:t>  las variables a y b)</a:t>
            </a:r>
          </a:p>
          <a:p>
            <a:pPr>
              <a:buFontTx/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46519204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Título"/>
          <p:cNvSpPr>
            <a:spLocks noGrp="1"/>
          </p:cNvSpPr>
          <p:nvPr>
            <p:ph type="title"/>
          </p:nvPr>
        </p:nvSpPr>
        <p:spPr>
          <a:xfrm>
            <a:off x="500063" y="285750"/>
            <a:ext cx="8229600" cy="1143000"/>
          </a:xfrm>
        </p:spPr>
        <p:txBody>
          <a:bodyPr>
            <a:normAutofit fontScale="90000"/>
          </a:bodyPr>
          <a:lstStyle/>
          <a:p>
            <a:pPr algn="r"/>
            <a:r>
              <a:rPr lang="es-MX" sz="3200" b="1" i="1" smtClean="0">
                <a:solidFill>
                  <a:srgbClr val="C00000"/>
                </a:solidFill>
              </a:rPr>
              <a:t>Guardando y cargando </a:t>
            </a:r>
            <a:br>
              <a:rPr lang="es-MX" sz="3200" b="1" i="1" smtClean="0">
                <a:solidFill>
                  <a:srgbClr val="C00000"/>
                </a:solidFill>
              </a:rPr>
            </a:br>
            <a:r>
              <a:rPr lang="es-MX" sz="3200" b="1" i="1" smtClean="0">
                <a:solidFill>
                  <a:srgbClr val="C00000"/>
                </a:solidFill>
              </a:rPr>
              <a:t>información</a:t>
            </a:r>
            <a:br>
              <a:rPr lang="es-MX" sz="3200" b="1" i="1" smtClean="0">
                <a:solidFill>
                  <a:srgbClr val="C00000"/>
                </a:solidFill>
              </a:rPr>
            </a:br>
            <a:r>
              <a:rPr lang="es-MX" sz="3200" b="1" i="1" smtClean="0">
                <a:solidFill>
                  <a:srgbClr val="C00000"/>
                </a:solidFill>
              </a:rPr>
              <a:t>(continuación)</a:t>
            </a:r>
            <a:endParaRPr lang="es-CO" sz="3200" smtClean="0"/>
          </a:p>
        </p:txBody>
      </p:sp>
      <p:sp>
        <p:nvSpPr>
          <p:cNvPr id="30723" name="2 Marcador de contenido"/>
          <p:cNvSpPr>
            <a:spLocks noGrp="1"/>
          </p:cNvSpPr>
          <p:nvPr>
            <p:ph idx="1"/>
          </p:nvPr>
        </p:nvSpPr>
        <p:spPr>
          <a:xfrm>
            <a:off x="500063" y="1571625"/>
            <a:ext cx="8186737" cy="4554538"/>
          </a:xfrm>
        </p:spPr>
        <p:txBody>
          <a:bodyPr/>
          <a:lstStyle/>
          <a:p>
            <a:pPr algn="just">
              <a:buFontTx/>
              <a:buNone/>
            </a:pPr>
            <a:r>
              <a:rPr lang="es-MX" sz="2800" b="1" i="1" smtClean="0">
                <a:solidFill>
                  <a:srgbClr val="002060"/>
                </a:solidFill>
              </a:rPr>
              <a:t>	&gt;&gt; load(‘archivo.mat’);</a:t>
            </a:r>
          </a:p>
          <a:p>
            <a:pPr algn="just">
              <a:buFontTx/>
              <a:buNone/>
            </a:pPr>
            <a:r>
              <a:rPr lang="es-MX" sz="2800" b="1" i="1" smtClean="0">
                <a:solidFill>
                  <a:srgbClr val="002060"/>
                </a:solidFill>
              </a:rPr>
              <a:t>	&gt;&gt; load(‘archivo’);</a:t>
            </a:r>
          </a:p>
          <a:p>
            <a:pPr algn="just">
              <a:buFontTx/>
              <a:buNone/>
            </a:pPr>
            <a:r>
              <a:rPr lang="es-MX" sz="2800" b="1" i="1" smtClean="0">
                <a:solidFill>
                  <a:srgbClr val="002060"/>
                </a:solidFill>
              </a:rPr>
              <a:t>	&gt;&gt; save archivo.dat a b –ascii  </a:t>
            </a:r>
            <a:r>
              <a:rPr lang="es-MX" i="1" smtClean="0">
                <a:solidFill>
                  <a:srgbClr val="002060"/>
                </a:solidFill>
              </a:rPr>
              <a:t>(aquí el archivo es 	ASCII para que sea recibido en diferentes 	plataformas)</a:t>
            </a:r>
          </a:p>
          <a:p>
            <a:pPr algn="just">
              <a:buFontTx/>
              <a:buNone/>
            </a:pPr>
            <a:r>
              <a:rPr lang="es-MX" b="1" i="1" smtClean="0">
                <a:solidFill>
                  <a:srgbClr val="002060"/>
                </a:solidFill>
              </a:rPr>
              <a:t>	&gt;&gt; </a:t>
            </a:r>
            <a:r>
              <a:rPr lang="es-MX" sz="2800" b="1" i="1" smtClean="0">
                <a:solidFill>
                  <a:srgbClr val="002060"/>
                </a:solidFill>
              </a:rPr>
              <a:t>save archivo.dat a b –ascii –double  -tabs </a:t>
            </a:r>
            <a:r>
              <a:rPr lang="es-MX" sz="2800" i="1" smtClean="0">
                <a:solidFill>
                  <a:srgbClr val="002060"/>
                </a:solidFill>
              </a:rPr>
              <a:t>(aquí 	se guarda con más precisión y se delimitan los 	elementos con tabulaciones)</a:t>
            </a:r>
          </a:p>
          <a:p>
            <a:endParaRPr lang="es-CO" sz="2800" smtClean="0"/>
          </a:p>
        </p:txBody>
      </p:sp>
    </p:spTree>
    <p:extLst>
      <p:ext uri="{BB962C8B-B14F-4D97-AF65-F5344CB8AC3E}">
        <p14:creationId xmlns:p14="http://schemas.microsoft.com/office/powerpoint/2010/main" val="153686613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es-ES_tradnl" sz="3200" b="1" i="1" smtClean="0">
                <a:solidFill>
                  <a:srgbClr val="C00000"/>
                </a:solidFill>
              </a:rPr>
              <a:t>Introducción</a:t>
            </a:r>
            <a:br>
              <a:rPr lang="es-ES_tradnl" sz="3200" b="1" i="1" smtClean="0">
                <a:solidFill>
                  <a:srgbClr val="C00000"/>
                </a:solidFill>
              </a:rPr>
            </a:br>
            <a:r>
              <a:rPr lang="es-ES_tradnl" sz="3200" b="1" i="1" smtClean="0">
                <a:solidFill>
                  <a:srgbClr val="C00000"/>
                </a:solidFill>
              </a:rPr>
              <a:t>(continuación)</a:t>
            </a:r>
            <a:endParaRPr lang="es-MX" sz="3200" b="1" i="1" smtClean="0">
              <a:solidFill>
                <a:srgbClr val="C00000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Tx/>
              <a:buNone/>
              <a:defRPr/>
            </a:pPr>
            <a:r>
              <a:rPr lang="es-MX" sz="4000" i="1" dirty="0" smtClean="0">
                <a:solidFill>
                  <a:schemeClr val="accent6"/>
                </a:solidFill>
              </a:rPr>
              <a:t>	</a:t>
            </a:r>
          </a:p>
          <a:p>
            <a:pPr algn="just" eaLnBrk="1" hangingPunct="1">
              <a:buFontTx/>
              <a:buNone/>
              <a:defRPr/>
            </a:pPr>
            <a:r>
              <a:rPr lang="es-MX" sz="4000" b="1" i="1" dirty="0" smtClean="0">
                <a:solidFill>
                  <a:srgbClr val="002060"/>
                </a:solidFill>
              </a:rPr>
              <a:t>	</a:t>
            </a:r>
            <a:r>
              <a:rPr lang="es-MX" sz="3600" i="1" dirty="0" smtClean="0">
                <a:solidFill>
                  <a:srgbClr val="002060"/>
                </a:solidFill>
              </a:rPr>
              <a:t>Los ingenieros y científicos se valen de la computadora para resolver diversos problemas, desde la evaluación de una función sencilla hasta la resolución de un sistema de ecuaciones</a:t>
            </a:r>
            <a:endParaRPr lang="es-MX" sz="4000" i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335561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es-MX" sz="3200" b="1" i="1" dirty="0" smtClean="0">
                <a:solidFill>
                  <a:srgbClr val="C00000"/>
                </a:solidFill>
              </a:rPr>
              <a:t>Inicialización de matrices</a:t>
            </a:r>
            <a:endParaRPr lang="es-MX" sz="3200" b="1" i="1" dirty="0" smtClean="0">
              <a:solidFill>
                <a:srgbClr val="C00000"/>
              </a:solidFill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1563" y="1500188"/>
            <a:ext cx="7586662" cy="4525962"/>
          </a:xfrm>
        </p:spPr>
        <p:txBody>
          <a:bodyPr/>
          <a:lstStyle/>
          <a:p>
            <a:pPr marL="609600" indent="-609600" algn="just" eaLnBrk="1" hangingPunct="1"/>
            <a:endParaRPr lang="es-MX" sz="3600" i="1" smtClean="0">
              <a:solidFill>
                <a:srgbClr val="002060"/>
              </a:solidFill>
            </a:endParaRPr>
          </a:p>
          <a:p>
            <a:pPr marL="609600" indent="-609600" algn="just" eaLnBrk="1" hangingPunct="1">
              <a:buFont typeface="Wingdings" pitchFamily="2" charset="2"/>
              <a:buChar char="q"/>
            </a:pPr>
            <a:r>
              <a:rPr lang="es-MX" sz="3600" i="1" smtClean="0">
                <a:solidFill>
                  <a:srgbClr val="002060"/>
                </a:solidFill>
              </a:rPr>
              <a:t>Listas explícitas</a:t>
            </a:r>
          </a:p>
          <a:p>
            <a:pPr marL="609600" indent="-609600" algn="just" eaLnBrk="1" hangingPunct="1">
              <a:buFont typeface="Wingdings" pitchFamily="2" charset="2"/>
              <a:buChar char="q"/>
            </a:pPr>
            <a:r>
              <a:rPr lang="es-MX" sz="3600" i="1" smtClean="0">
                <a:solidFill>
                  <a:srgbClr val="002060"/>
                </a:solidFill>
              </a:rPr>
              <a:t>Listando cada fila en una línea aparte</a:t>
            </a:r>
          </a:p>
          <a:p>
            <a:pPr marL="609600" indent="-609600" algn="just" eaLnBrk="1" hangingPunct="1">
              <a:buFont typeface="Wingdings" pitchFamily="2" charset="2"/>
              <a:buChar char="q"/>
            </a:pPr>
            <a:r>
              <a:rPr lang="es-MX" sz="3600" i="1" smtClean="0">
                <a:solidFill>
                  <a:srgbClr val="002060"/>
                </a:solidFill>
              </a:rPr>
              <a:t>Utilizando puntos suspensivos</a:t>
            </a:r>
          </a:p>
          <a:p>
            <a:pPr marL="609600" indent="-609600" algn="just" eaLnBrk="1" hangingPunct="1">
              <a:buFont typeface="Wingdings" pitchFamily="2" charset="2"/>
              <a:buChar char="q"/>
            </a:pPr>
            <a:r>
              <a:rPr lang="es-MX" sz="3600" i="1" smtClean="0">
                <a:solidFill>
                  <a:srgbClr val="002060"/>
                </a:solidFill>
              </a:rPr>
              <a:t>Usando otra matriz que ya se definió</a:t>
            </a:r>
          </a:p>
        </p:txBody>
      </p:sp>
    </p:spTree>
    <p:extLst>
      <p:ext uri="{BB962C8B-B14F-4D97-AF65-F5344CB8AC3E}">
        <p14:creationId xmlns:p14="http://schemas.microsoft.com/office/powerpoint/2010/main" val="98808522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es-MX" sz="3200" b="1" i="1" smtClean="0">
                <a:solidFill>
                  <a:srgbClr val="C00000"/>
                </a:solidFill>
              </a:rPr>
              <a:t>Listas explícitas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Tx/>
              <a:buNone/>
              <a:defRPr/>
            </a:pPr>
            <a:r>
              <a:rPr lang="es-MX" sz="3600" i="1" dirty="0" smtClean="0">
                <a:solidFill>
                  <a:schemeClr val="accent6"/>
                </a:solidFill>
              </a:rPr>
              <a:t>	</a:t>
            </a:r>
            <a:r>
              <a:rPr lang="es-MX" sz="3600" i="1" dirty="0" smtClean="0">
                <a:solidFill>
                  <a:srgbClr val="002060"/>
                </a:solidFill>
              </a:rPr>
              <a:t>La forma más sencilla de definir una matriz es usar una lista de números.</a:t>
            </a:r>
          </a:p>
          <a:p>
            <a:pPr algn="just" eaLnBrk="1" hangingPunct="1">
              <a:buFontTx/>
              <a:buNone/>
              <a:defRPr/>
            </a:pPr>
            <a:r>
              <a:rPr lang="es-MX" sz="3600" b="1" i="1" dirty="0" smtClean="0">
                <a:solidFill>
                  <a:srgbClr val="002060"/>
                </a:solidFill>
              </a:rPr>
              <a:t>	</a:t>
            </a:r>
            <a:r>
              <a:rPr lang="es-MX" sz="3600" i="1" dirty="0" smtClean="0">
                <a:solidFill>
                  <a:srgbClr val="002060"/>
                </a:solidFill>
              </a:rPr>
              <a:t>Ejemplos:</a:t>
            </a:r>
          </a:p>
          <a:p>
            <a:pPr eaLnBrk="1" hangingPunct="1">
              <a:buFontTx/>
              <a:buNone/>
              <a:defRPr/>
            </a:pPr>
            <a:r>
              <a:rPr lang="es-MX" sz="3600" b="1" i="1" dirty="0" smtClean="0">
                <a:solidFill>
                  <a:srgbClr val="002060"/>
                </a:solidFill>
              </a:rPr>
              <a:t>	&gt;&gt; a =</a:t>
            </a:r>
            <a:r>
              <a:rPr lang="es-ES" sz="3600" b="1" i="1" dirty="0" smtClean="0">
                <a:solidFill>
                  <a:srgbClr val="002060"/>
                </a:solidFill>
              </a:rPr>
              <a:t> [3.5];</a:t>
            </a:r>
          </a:p>
          <a:p>
            <a:pPr eaLnBrk="1" hangingPunct="1">
              <a:buFontTx/>
              <a:buNone/>
              <a:defRPr/>
            </a:pPr>
            <a:r>
              <a:rPr lang="es-ES" sz="3600" b="1" i="1" dirty="0" smtClean="0">
                <a:solidFill>
                  <a:srgbClr val="002060"/>
                </a:solidFill>
              </a:rPr>
              <a:t>	&gt;&gt; b </a:t>
            </a:r>
            <a:r>
              <a:rPr lang="es-MX" sz="3600" b="1" i="1" dirty="0" smtClean="0">
                <a:solidFill>
                  <a:srgbClr val="002060"/>
                </a:solidFill>
              </a:rPr>
              <a:t>=</a:t>
            </a:r>
            <a:r>
              <a:rPr lang="es-ES" sz="3600" b="1" i="1" dirty="0" smtClean="0">
                <a:solidFill>
                  <a:srgbClr val="002060"/>
                </a:solidFill>
              </a:rPr>
              <a:t> [1.5,  3.1];</a:t>
            </a:r>
            <a:endParaRPr lang="es-MX" sz="3600" b="1" i="1" dirty="0" smtClean="0">
              <a:solidFill>
                <a:srgbClr val="002060"/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es-MX" sz="3600" b="1" i="1" dirty="0" smtClean="0">
                <a:solidFill>
                  <a:srgbClr val="002060"/>
                </a:solidFill>
              </a:rPr>
              <a:t>	&gt;&gt; c =</a:t>
            </a:r>
            <a:r>
              <a:rPr lang="es-ES" sz="3600" b="1" i="1" dirty="0" smtClean="0">
                <a:solidFill>
                  <a:srgbClr val="002060"/>
                </a:solidFill>
              </a:rPr>
              <a:t> [-1, 0, 0; 1, 1, 0; 1, -1, 0; 0, 0, 2];</a:t>
            </a:r>
            <a:endParaRPr lang="es-MX" sz="3600" b="1" i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19083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es-MX" sz="3200" b="1" i="1" smtClean="0">
                <a:solidFill>
                  <a:srgbClr val="C00000"/>
                </a:solidFill>
              </a:rPr>
              <a:t>Listando cada fila en </a:t>
            </a:r>
            <a:br>
              <a:rPr lang="es-MX" sz="3200" b="1" i="1" smtClean="0">
                <a:solidFill>
                  <a:srgbClr val="C00000"/>
                </a:solidFill>
              </a:rPr>
            </a:br>
            <a:r>
              <a:rPr lang="es-MX" sz="3200" b="1" i="1" smtClean="0">
                <a:solidFill>
                  <a:srgbClr val="C00000"/>
                </a:solidFill>
              </a:rPr>
              <a:t>una línea aparte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s-ES_tradnl" b="1" i="1" smtClean="0">
                <a:solidFill>
                  <a:srgbClr val="002060"/>
                </a:solidFill>
              </a:rPr>
              <a:t>	</a:t>
            </a:r>
            <a:r>
              <a:rPr lang="es-ES_tradnl" sz="2800" b="1" i="1" smtClean="0">
                <a:solidFill>
                  <a:srgbClr val="002060"/>
                </a:solidFill>
              </a:rPr>
              <a:t>Ejemplo:</a:t>
            </a:r>
          </a:p>
          <a:p>
            <a:pPr eaLnBrk="1" hangingPunct="1">
              <a:buFontTx/>
              <a:buNone/>
            </a:pPr>
            <a:r>
              <a:rPr lang="es-MX" sz="2800" b="1" i="1" smtClean="0">
                <a:solidFill>
                  <a:srgbClr val="002060"/>
                </a:solidFill>
              </a:rPr>
              <a:t>	&gt;&gt; c =</a:t>
            </a:r>
            <a:r>
              <a:rPr lang="es-ES" sz="2800" b="1" i="1" smtClean="0">
                <a:solidFill>
                  <a:srgbClr val="002060"/>
                </a:solidFill>
              </a:rPr>
              <a:t> [-1, 0, 0; 1, 1, 0; 1, -1, 0] </a:t>
            </a:r>
            <a:r>
              <a:rPr lang="es-ES_tradnl" sz="2800" b="1" i="1" smtClean="0">
                <a:solidFill>
                  <a:srgbClr val="002060"/>
                </a:solidFill>
              </a:rPr>
              <a:t> </a:t>
            </a:r>
            <a:r>
              <a:rPr lang="es-MX" sz="2800" i="1" smtClean="0">
                <a:solidFill>
                  <a:srgbClr val="002060"/>
                </a:solidFill>
              </a:rPr>
              <a:t>es igual a: </a:t>
            </a:r>
          </a:p>
          <a:p>
            <a:pPr eaLnBrk="1" hangingPunct="1">
              <a:buFontTx/>
              <a:buNone/>
            </a:pPr>
            <a:r>
              <a:rPr lang="es-MX" sz="2800" b="1" i="1" smtClean="0">
                <a:solidFill>
                  <a:srgbClr val="002060"/>
                </a:solidFill>
              </a:rPr>
              <a:t>	&gt;&gt; c = </a:t>
            </a:r>
            <a:r>
              <a:rPr lang="es-ES" sz="2800" b="1" i="1" smtClean="0">
                <a:solidFill>
                  <a:srgbClr val="002060"/>
                </a:solidFill>
              </a:rPr>
              <a:t>[ -1,  0, 0</a:t>
            </a:r>
          </a:p>
          <a:p>
            <a:pPr eaLnBrk="1" hangingPunct="1">
              <a:buFontTx/>
              <a:buNone/>
            </a:pPr>
            <a:r>
              <a:rPr lang="es-ES" sz="2800" b="1" i="1" smtClean="0">
                <a:solidFill>
                  <a:srgbClr val="002060"/>
                </a:solidFill>
              </a:rPr>
              <a:t>                   1,  1, 0</a:t>
            </a:r>
          </a:p>
          <a:p>
            <a:pPr eaLnBrk="1" hangingPunct="1">
              <a:buFontTx/>
              <a:buNone/>
            </a:pPr>
            <a:r>
              <a:rPr lang="es-ES" sz="2800" b="1" i="1" smtClean="0">
                <a:solidFill>
                  <a:srgbClr val="002060"/>
                </a:solidFill>
              </a:rPr>
              <a:t>                   1, -1, 0]</a:t>
            </a:r>
          </a:p>
          <a:p>
            <a:pPr eaLnBrk="1" hangingPunct="1">
              <a:buFontTx/>
              <a:buNone/>
            </a:pPr>
            <a:r>
              <a:rPr lang="es-MX" sz="2800" b="1" i="1" smtClean="0">
                <a:solidFill>
                  <a:srgbClr val="002060"/>
                </a:solidFill>
              </a:rPr>
              <a:t>	&gt;&gt; a = [1; 5; 7]  </a:t>
            </a:r>
            <a:r>
              <a:rPr lang="es-MX" sz="2800" i="1" smtClean="0">
                <a:solidFill>
                  <a:srgbClr val="002060"/>
                </a:solidFill>
              </a:rPr>
              <a:t>es igual a:</a:t>
            </a:r>
          </a:p>
          <a:p>
            <a:pPr eaLnBrk="1" hangingPunct="1">
              <a:buFontTx/>
              <a:buNone/>
            </a:pPr>
            <a:r>
              <a:rPr lang="es-MX" sz="2800" b="1" i="1" smtClean="0">
                <a:solidFill>
                  <a:srgbClr val="002060"/>
                </a:solidFill>
              </a:rPr>
              <a:t>	&gt;&gt; a = [1</a:t>
            </a:r>
          </a:p>
          <a:p>
            <a:pPr eaLnBrk="1" hangingPunct="1">
              <a:buFontTx/>
              <a:buNone/>
            </a:pPr>
            <a:r>
              <a:rPr lang="es-MX" sz="2800" b="1" i="1" smtClean="0">
                <a:solidFill>
                  <a:srgbClr val="002060"/>
                </a:solidFill>
              </a:rPr>
              <a:t>	             5</a:t>
            </a:r>
          </a:p>
          <a:p>
            <a:pPr eaLnBrk="1" hangingPunct="1">
              <a:buFontTx/>
              <a:buNone/>
            </a:pPr>
            <a:r>
              <a:rPr lang="es-MX" sz="2800" b="1" i="1" smtClean="0">
                <a:solidFill>
                  <a:srgbClr val="002060"/>
                </a:solidFill>
              </a:rPr>
              <a:t>	             7]</a:t>
            </a:r>
          </a:p>
        </p:txBody>
      </p:sp>
    </p:spTree>
    <p:extLst>
      <p:ext uri="{BB962C8B-B14F-4D97-AF65-F5344CB8AC3E}">
        <p14:creationId xmlns:p14="http://schemas.microsoft.com/office/powerpoint/2010/main" val="362066877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4313"/>
            <a:ext cx="8229600" cy="1143000"/>
          </a:xfrm>
        </p:spPr>
        <p:txBody>
          <a:bodyPr/>
          <a:lstStyle/>
          <a:p>
            <a:pPr algn="r" eaLnBrk="1" hangingPunct="1"/>
            <a:r>
              <a:rPr lang="es-MX" sz="3200" b="1" i="1" smtClean="0">
                <a:solidFill>
                  <a:srgbClr val="C00000"/>
                </a:solidFill>
              </a:rPr>
              <a:t>Utilizando puntos </a:t>
            </a:r>
            <a:br>
              <a:rPr lang="es-MX" sz="3200" b="1" i="1" smtClean="0">
                <a:solidFill>
                  <a:srgbClr val="C00000"/>
                </a:solidFill>
              </a:rPr>
            </a:br>
            <a:r>
              <a:rPr lang="es-MX" sz="3200" b="1" i="1" smtClean="0">
                <a:solidFill>
                  <a:srgbClr val="C00000"/>
                </a:solidFill>
              </a:rPr>
              <a:t>suspensivos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5875" y="1643063"/>
            <a:ext cx="7400925" cy="44831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s-ES_tradnl" sz="3600" b="1" i="1" smtClean="0">
              <a:solidFill>
                <a:srgbClr val="002060"/>
              </a:solidFill>
            </a:endParaRPr>
          </a:p>
          <a:p>
            <a:pPr eaLnBrk="1" hangingPunct="1">
              <a:buFontTx/>
              <a:buNone/>
            </a:pPr>
            <a:r>
              <a:rPr lang="es-ES_tradnl" sz="3600" i="1" smtClean="0">
                <a:solidFill>
                  <a:srgbClr val="002060"/>
                </a:solidFill>
              </a:rPr>
              <a:t>	</a:t>
            </a:r>
            <a:r>
              <a:rPr lang="es-ES_tradnl" i="1" smtClean="0">
                <a:solidFill>
                  <a:srgbClr val="002060"/>
                </a:solidFill>
              </a:rPr>
              <a:t>Ejemplo:</a:t>
            </a:r>
            <a:endParaRPr lang="es-MX" b="1" i="1" smtClean="0">
              <a:solidFill>
                <a:srgbClr val="002060"/>
              </a:solidFill>
            </a:endParaRPr>
          </a:p>
          <a:p>
            <a:pPr eaLnBrk="1" hangingPunct="1">
              <a:buFontTx/>
              <a:buNone/>
            </a:pPr>
            <a:r>
              <a:rPr lang="es-MX" b="1" i="1" smtClean="0">
                <a:solidFill>
                  <a:srgbClr val="002060"/>
                </a:solidFill>
              </a:rPr>
              <a:t>	&gt;&gt; f = </a:t>
            </a:r>
            <a:r>
              <a:rPr lang="es-ES" b="1" i="1" smtClean="0">
                <a:solidFill>
                  <a:srgbClr val="002060"/>
                </a:solidFill>
              </a:rPr>
              <a:t>[ 1, 52, 64, 197, 42, -42, ...</a:t>
            </a:r>
          </a:p>
          <a:p>
            <a:pPr eaLnBrk="1" hangingPunct="1">
              <a:buFontTx/>
              <a:buNone/>
            </a:pPr>
            <a:r>
              <a:rPr lang="es-ES" b="1" i="1" smtClean="0">
                <a:solidFill>
                  <a:srgbClr val="002060"/>
                </a:solidFill>
              </a:rPr>
              <a:t>        55, 82, 22, 109];</a:t>
            </a:r>
          </a:p>
          <a:p>
            <a:pPr eaLnBrk="1" hangingPunct="1">
              <a:buFontTx/>
              <a:buNone/>
            </a:pPr>
            <a:r>
              <a:rPr lang="es-ES" b="1" i="1" smtClean="0">
                <a:solidFill>
                  <a:srgbClr val="002060"/>
                </a:solidFill>
              </a:rPr>
              <a:t>	</a:t>
            </a:r>
            <a:r>
              <a:rPr lang="es-ES" i="1" smtClean="0">
                <a:solidFill>
                  <a:srgbClr val="002060"/>
                </a:solidFill>
              </a:rPr>
              <a:t>Los puntos suspensivos indican continuación</a:t>
            </a:r>
            <a:endParaRPr lang="es-MX" i="1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2174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es-MX" sz="3200" b="1" i="1" smtClean="0">
                <a:solidFill>
                  <a:srgbClr val="C00000"/>
                </a:solidFill>
              </a:rPr>
              <a:t>Usando otra matriz </a:t>
            </a:r>
            <a:br>
              <a:rPr lang="es-MX" sz="3200" b="1" i="1" smtClean="0">
                <a:solidFill>
                  <a:srgbClr val="C00000"/>
                </a:solidFill>
              </a:rPr>
            </a:br>
            <a:r>
              <a:rPr lang="es-MX" sz="3200" b="1" i="1" smtClean="0">
                <a:solidFill>
                  <a:srgbClr val="C00000"/>
                </a:solidFill>
              </a:rPr>
              <a:t>que ya se definió</a:t>
            </a:r>
            <a:r>
              <a:rPr lang="es-MX" sz="3200" i="1" smtClean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MX" sz="2800" i="1" smtClean="0">
                <a:solidFill>
                  <a:srgbClr val="002060"/>
                </a:solidFill>
              </a:rPr>
              <a:t>Ejemplo:</a:t>
            </a:r>
            <a:endParaRPr lang="es-ES" sz="2800" b="1" i="1" smtClean="0">
              <a:solidFill>
                <a:srgbClr val="002060"/>
              </a:solidFill>
            </a:endParaRPr>
          </a:p>
          <a:p>
            <a:pPr eaLnBrk="1" hangingPunct="1">
              <a:buFontTx/>
              <a:buNone/>
            </a:pPr>
            <a:r>
              <a:rPr lang="es-ES" sz="2800" b="1" i="1" smtClean="0">
                <a:solidFill>
                  <a:srgbClr val="002060"/>
                </a:solidFill>
              </a:rPr>
              <a:t>	&gt;&gt; b </a:t>
            </a:r>
            <a:r>
              <a:rPr lang="es-MX" sz="2800" b="1" i="1" smtClean="0">
                <a:solidFill>
                  <a:srgbClr val="002060"/>
                </a:solidFill>
              </a:rPr>
              <a:t>=</a:t>
            </a:r>
            <a:r>
              <a:rPr lang="es-ES" sz="2800" b="1" i="1" smtClean="0">
                <a:solidFill>
                  <a:srgbClr val="002060"/>
                </a:solidFill>
              </a:rPr>
              <a:t> [1.5,  3.1];</a:t>
            </a:r>
          </a:p>
          <a:p>
            <a:pPr eaLnBrk="1" hangingPunct="1">
              <a:buFontTx/>
              <a:buNone/>
            </a:pPr>
            <a:r>
              <a:rPr lang="es-ES" sz="2800" b="1" i="1" smtClean="0">
                <a:solidFill>
                  <a:srgbClr val="002060"/>
                </a:solidFill>
              </a:rPr>
              <a:t>	&gt;&gt; s </a:t>
            </a:r>
            <a:r>
              <a:rPr lang="es-MX" sz="2800" b="1" i="1" smtClean="0">
                <a:solidFill>
                  <a:srgbClr val="002060"/>
                </a:solidFill>
              </a:rPr>
              <a:t>=</a:t>
            </a:r>
            <a:r>
              <a:rPr lang="es-ES" sz="2800" b="1" i="1" smtClean="0">
                <a:solidFill>
                  <a:srgbClr val="002060"/>
                </a:solidFill>
              </a:rPr>
              <a:t> [3.0 b]; 			</a:t>
            </a:r>
            <a:r>
              <a:rPr lang="es-ES" sz="2800" i="1" smtClean="0">
                <a:solidFill>
                  <a:srgbClr val="002060"/>
                </a:solidFill>
              </a:rPr>
              <a:t>es igual a:</a:t>
            </a:r>
          </a:p>
          <a:p>
            <a:pPr eaLnBrk="1" hangingPunct="1">
              <a:buFontTx/>
              <a:buNone/>
            </a:pPr>
            <a:r>
              <a:rPr lang="es-ES" sz="2800" b="1" i="1" smtClean="0">
                <a:solidFill>
                  <a:srgbClr val="002060"/>
                </a:solidFill>
              </a:rPr>
              <a:t>	&gt;&gt; s </a:t>
            </a:r>
            <a:r>
              <a:rPr lang="es-MX" sz="2800" b="1" i="1" smtClean="0">
                <a:solidFill>
                  <a:srgbClr val="002060"/>
                </a:solidFill>
              </a:rPr>
              <a:t>=</a:t>
            </a:r>
            <a:r>
              <a:rPr lang="es-ES" sz="2800" b="1" i="1" smtClean="0">
                <a:solidFill>
                  <a:srgbClr val="002060"/>
                </a:solidFill>
              </a:rPr>
              <a:t> [3.0  1.5  3.1];</a:t>
            </a:r>
          </a:p>
          <a:p>
            <a:pPr eaLnBrk="1" hangingPunct="1">
              <a:buFontTx/>
              <a:buNone/>
            </a:pPr>
            <a:r>
              <a:rPr lang="es-ES" sz="2800" b="1" i="1" smtClean="0">
                <a:solidFill>
                  <a:srgbClr val="002060"/>
                </a:solidFill>
              </a:rPr>
              <a:t>	 &gt;&gt; t = [1.8  3.5  4,2; s]   	</a:t>
            </a:r>
            <a:r>
              <a:rPr lang="es-ES" sz="2800" i="1" smtClean="0">
                <a:solidFill>
                  <a:srgbClr val="002060"/>
                </a:solidFill>
              </a:rPr>
              <a:t>da como resultado:</a:t>
            </a:r>
          </a:p>
          <a:p>
            <a:pPr eaLnBrk="1" hangingPunct="1">
              <a:buFontTx/>
              <a:buNone/>
            </a:pPr>
            <a:r>
              <a:rPr lang="es-ES" sz="2800" b="1" i="1" smtClean="0">
                <a:solidFill>
                  <a:srgbClr val="002060"/>
                </a:solidFill>
              </a:rPr>
              <a:t>	      t =</a:t>
            </a:r>
          </a:p>
          <a:p>
            <a:pPr eaLnBrk="1" hangingPunct="1">
              <a:buFontTx/>
              <a:buNone/>
            </a:pPr>
            <a:r>
              <a:rPr lang="es-ES" sz="2800" b="1" i="1" smtClean="0">
                <a:solidFill>
                  <a:srgbClr val="002060"/>
                </a:solidFill>
              </a:rPr>
              <a:t>    	     1.8   3.5   4.2</a:t>
            </a:r>
          </a:p>
          <a:p>
            <a:pPr eaLnBrk="1" hangingPunct="1">
              <a:buFontTx/>
              <a:buNone/>
            </a:pPr>
            <a:r>
              <a:rPr lang="es-ES" sz="2800" b="1" i="1" smtClean="0">
                <a:solidFill>
                  <a:srgbClr val="002060"/>
                </a:solidFill>
              </a:rPr>
              <a:t>    	     3.0   1.5   3.1</a:t>
            </a:r>
            <a:endParaRPr lang="es-MX" b="1" i="1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25261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eaLnBrk="1" hangingPunct="1"/>
            <a:r>
              <a:rPr lang="es-MX" sz="3200" b="1" i="1" smtClean="0">
                <a:solidFill>
                  <a:srgbClr val="C00000"/>
                </a:solidFill>
              </a:rPr>
              <a:t>Modificación de </a:t>
            </a:r>
            <a:br>
              <a:rPr lang="es-MX" sz="3200" b="1" i="1" smtClean="0">
                <a:solidFill>
                  <a:srgbClr val="C00000"/>
                </a:solidFill>
              </a:rPr>
            </a:br>
            <a:r>
              <a:rPr lang="es-MX" sz="3200" b="1" i="1" smtClean="0">
                <a:solidFill>
                  <a:srgbClr val="C00000"/>
                </a:solidFill>
              </a:rPr>
              <a:t>matrices</a:t>
            </a:r>
            <a:r>
              <a:rPr lang="es-MX" sz="3200" b="1" smtClean="0"/>
              <a:t/>
            </a:r>
            <a:br>
              <a:rPr lang="es-MX" sz="3200" b="1" smtClean="0"/>
            </a:br>
            <a:endParaRPr lang="es-MX" sz="3200" b="1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0" y="1600200"/>
            <a:ext cx="7258050" cy="4525963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s-MX" sz="2800" i="1" smtClean="0">
                <a:solidFill>
                  <a:srgbClr val="002060"/>
                </a:solidFill>
              </a:rPr>
              <a:t>	Extender una matriz definiendo nuevos elementos</a:t>
            </a:r>
          </a:p>
          <a:p>
            <a:pPr algn="just" eaLnBrk="1" hangingPunct="1">
              <a:buFontTx/>
              <a:buNone/>
            </a:pPr>
            <a:endParaRPr lang="es-MX" sz="2800" i="1" smtClean="0">
              <a:solidFill>
                <a:srgbClr val="002060"/>
              </a:solidFill>
            </a:endParaRPr>
          </a:p>
          <a:p>
            <a:pPr eaLnBrk="1" hangingPunct="1">
              <a:buFontTx/>
              <a:buNone/>
            </a:pPr>
            <a:r>
              <a:rPr lang="es-MX" sz="2800" b="1" i="1" smtClean="0">
                <a:solidFill>
                  <a:srgbClr val="002060"/>
                </a:solidFill>
              </a:rPr>
              <a:t>	&gt;&gt; s(4) = 5.5;</a:t>
            </a:r>
            <a:endParaRPr lang="es-ES" sz="2800" b="1" i="1" smtClean="0">
              <a:solidFill>
                <a:srgbClr val="002060"/>
              </a:solidFill>
            </a:endParaRPr>
          </a:p>
          <a:p>
            <a:pPr eaLnBrk="1" hangingPunct="1">
              <a:buFontTx/>
              <a:buNone/>
            </a:pPr>
            <a:r>
              <a:rPr lang="es-ES" sz="2800" b="1" i="1" smtClean="0">
                <a:solidFill>
                  <a:srgbClr val="002060"/>
                </a:solidFill>
              </a:rPr>
              <a:t>	&gt;&gt; s </a:t>
            </a:r>
            <a:r>
              <a:rPr lang="es-MX" sz="2800" b="1" i="1" smtClean="0">
                <a:solidFill>
                  <a:srgbClr val="002060"/>
                </a:solidFill>
              </a:rPr>
              <a:t>=</a:t>
            </a:r>
            <a:r>
              <a:rPr lang="es-ES" sz="2800" b="1" i="1" smtClean="0">
                <a:solidFill>
                  <a:srgbClr val="002060"/>
                </a:solidFill>
              </a:rPr>
              <a:t> [3.0  -1.0  3.1  5.5];</a:t>
            </a:r>
            <a:endParaRPr lang="es-MX" sz="2800" b="1" i="1" smtClean="0">
              <a:solidFill>
                <a:srgbClr val="002060"/>
              </a:solidFill>
            </a:endParaRPr>
          </a:p>
          <a:p>
            <a:pPr eaLnBrk="1" hangingPunct="1">
              <a:buFontTx/>
              <a:buNone/>
            </a:pPr>
            <a:r>
              <a:rPr lang="es-MX" sz="2800" b="1" i="1" smtClean="0">
                <a:solidFill>
                  <a:srgbClr val="002060"/>
                </a:solidFill>
              </a:rPr>
              <a:t>	&gt;&gt; s(8) = 9.5;</a:t>
            </a:r>
            <a:endParaRPr lang="es-ES" sz="2800" b="1" i="1" smtClean="0">
              <a:solidFill>
                <a:srgbClr val="002060"/>
              </a:solidFill>
            </a:endParaRPr>
          </a:p>
          <a:p>
            <a:pPr eaLnBrk="1" hangingPunct="1">
              <a:buFontTx/>
              <a:buNone/>
            </a:pPr>
            <a:r>
              <a:rPr lang="es-ES" sz="2800" b="1" i="1" smtClean="0">
                <a:solidFill>
                  <a:srgbClr val="002060"/>
                </a:solidFill>
              </a:rPr>
              <a:t>	&gt;&gt; s </a:t>
            </a:r>
            <a:r>
              <a:rPr lang="es-MX" sz="2800" b="1" i="1" smtClean="0">
                <a:solidFill>
                  <a:srgbClr val="002060"/>
                </a:solidFill>
              </a:rPr>
              <a:t>=</a:t>
            </a:r>
            <a:r>
              <a:rPr lang="es-ES" sz="2800" b="1" i="1" smtClean="0">
                <a:solidFill>
                  <a:srgbClr val="002060"/>
                </a:solidFill>
              </a:rPr>
              <a:t> [3.0  -1.0  3.1  5.5  0  0  0  9.5];</a:t>
            </a:r>
            <a:endParaRPr lang="es-MX" sz="2800" b="1" i="1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08895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MX" sz="3200" b="1" i="1" smtClean="0">
                <a:solidFill>
                  <a:srgbClr val="C00000"/>
                </a:solidFill>
              </a:rPr>
              <a:t>Referencia a </a:t>
            </a:r>
            <a:br>
              <a:rPr lang="es-MX" sz="3200" b="1" i="1" smtClean="0">
                <a:solidFill>
                  <a:srgbClr val="C00000"/>
                </a:solidFill>
              </a:rPr>
            </a:br>
            <a:r>
              <a:rPr lang="es-MX" sz="3200" b="1" i="1" smtClean="0">
                <a:solidFill>
                  <a:srgbClr val="C00000"/>
                </a:solidFill>
              </a:rPr>
              <a:t>un elemento</a:t>
            </a:r>
            <a:endParaRPr lang="es-CO" sz="3200" smtClean="0"/>
          </a:p>
        </p:txBody>
      </p:sp>
      <p:sp>
        <p:nvSpPr>
          <p:cNvPr id="38915" name="2 Marcador de contenido"/>
          <p:cNvSpPr>
            <a:spLocks noGrp="1"/>
          </p:cNvSpPr>
          <p:nvPr>
            <p:ph idx="1"/>
          </p:nvPr>
        </p:nvSpPr>
        <p:spPr>
          <a:xfrm>
            <a:off x="500063" y="1714500"/>
            <a:ext cx="8229600" cy="4525963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s-MX" b="1" i="1" smtClean="0">
                <a:solidFill>
                  <a:srgbClr val="002060"/>
                </a:solidFill>
              </a:rPr>
              <a:t>	</a:t>
            </a:r>
            <a:r>
              <a:rPr lang="es-ES" b="1" i="1" smtClean="0">
                <a:solidFill>
                  <a:srgbClr val="002060"/>
                </a:solidFill>
              </a:rPr>
              <a:t>&gt;&gt; s </a:t>
            </a:r>
            <a:r>
              <a:rPr lang="es-MX" b="1" i="1" smtClean="0">
                <a:solidFill>
                  <a:srgbClr val="002060"/>
                </a:solidFill>
              </a:rPr>
              <a:t>=</a:t>
            </a:r>
            <a:r>
              <a:rPr lang="es-ES" b="1" i="1" smtClean="0">
                <a:solidFill>
                  <a:srgbClr val="002060"/>
                </a:solidFill>
              </a:rPr>
              <a:t> [3.0  -1.0  3.1];</a:t>
            </a:r>
          </a:p>
          <a:p>
            <a:pPr algn="just" eaLnBrk="1" hangingPunct="1">
              <a:buFontTx/>
              <a:buNone/>
            </a:pPr>
            <a:r>
              <a:rPr lang="es-MX" b="1" i="1" smtClean="0">
                <a:solidFill>
                  <a:srgbClr val="002060"/>
                </a:solidFill>
              </a:rPr>
              <a:t>		s(2) </a:t>
            </a:r>
            <a:r>
              <a:rPr lang="es-MX" i="1" smtClean="0">
                <a:solidFill>
                  <a:srgbClr val="002060"/>
                </a:solidFill>
              </a:rPr>
              <a:t>es</a:t>
            </a:r>
            <a:r>
              <a:rPr lang="es-MX" b="1" i="1" smtClean="0">
                <a:solidFill>
                  <a:srgbClr val="002060"/>
                </a:solidFill>
              </a:rPr>
              <a:t> -1.0;</a:t>
            </a:r>
          </a:p>
          <a:p>
            <a:pPr algn="just" eaLnBrk="1" hangingPunct="1">
              <a:buFontTx/>
              <a:buNone/>
            </a:pPr>
            <a:r>
              <a:rPr lang="es-MX" b="1" i="1" smtClean="0">
                <a:solidFill>
                  <a:srgbClr val="002060"/>
                </a:solidFill>
              </a:rPr>
              <a:t>	&gt;&gt; m = [2 4 6; 5 7 9; 1 3 8];</a:t>
            </a:r>
          </a:p>
          <a:p>
            <a:pPr algn="just" eaLnBrk="1" hangingPunct="1">
              <a:buFontTx/>
              <a:buNone/>
            </a:pPr>
            <a:r>
              <a:rPr lang="es-MX" b="1" i="1" smtClean="0">
                <a:solidFill>
                  <a:srgbClr val="002060"/>
                </a:solidFill>
              </a:rPr>
              <a:t>		m(2, 3) </a:t>
            </a:r>
            <a:r>
              <a:rPr lang="es-MX" i="1" smtClean="0">
                <a:solidFill>
                  <a:srgbClr val="002060"/>
                </a:solidFill>
              </a:rPr>
              <a:t>es</a:t>
            </a:r>
            <a:r>
              <a:rPr lang="es-MX" b="1" i="1" smtClean="0">
                <a:solidFill>
                  <a:srgbClr val="002060"/>
                </a:solidFill>
              </a:rPr>
              <a:t> 9</a:t>
            </a:r>
          </a:p>
          <a:p>
            <a:pPr algn="just" eaLnBrk="1" hangingPunct="1">
              <a:buFontTx/>
              <a:buNone/>
            </a:pPr>
            <a:r>
              <a:rPr lang="es-MX" b="1" i="1" smtClean="0">
                <a:solidFill>
                  <a:srgbClr val="002060"/>
                </a:solidFill>
              </a:rPr>
              <a:t>		m(5) </a:t>
            </a:r>
            <a:r>
              <a:rPr lang="es-MX" i="1" smtClean="0">
                <a:solidFill>
                  <a:srgbClr val="002060"/>
                </a:solidFill>
              </a:rPr>
              <a:t>es</a:t>
            </a:r>
            <a:r>
              <a:rPr lang="es-MX" b="1" i="1" smtClean="0">
                <a:solidFill>
                  <a:srgbClr val="002060"/>
                </a:solidFill>
              </a:rPr>
              <a:t> 7</a:t>
            </a:r>
          </a:p>
          <a:p>
            <a:pPr algn="just" eaLnBrk="1" hangingPunct="1">
              <a:buFontTx/>
              <a:buNone/>
            </a:pPr>
            <a:r>
              <a:rPr lang="es-MX" b="1" i="1" smtClean="0">
                <a:solidFill>
                  <a:srgbClr val="002060"/>
                </a:solidFill>
              </a:rPr>
              <a:t>		m(2, end) </a:t>
            </a:r>
            <a:r>
              <a:rPr lang="es-MX" i="1" smtClean="0">
                <a:solidFill>
                  <a:srgbClr val="002060"/>
                </a:solidFill>
              </a:rPr>
              <a:t>es</a:t>
            </a:r>
            <a:r>
              <a:rPr lang="es-MX" b="1" i="1" smtClean="0">
                <a:solidFill>
                  <a:srgbClr val="002060"/>
                </a:solidFill>
              </a:rPr>
              <a:t> 9</a:t>
            </a:r>
          </a:p>
          <a:p>
            <a:pPr algn="just" eaLnBrk="1" hangingPunct="1">
              <a:buFontTx/>
              <a:buNone/>
            </a:pPr>
            <a:r>
              <a:rPr lang="es-MX" b="1" i="1" smtClean="0">
                <a:solidFill>
                  <a:srgbClr val="002060"/>
                </a:solidFill>
              </a:rPr>
              <a:t>		m(end, 2) </a:t>
            </a:r>
            <a:r>
              <a:rPr lang="es-MX" i="1" smtClean="0">
                <a:solidFill>
                  <a:srgbClr val="002060"/>
                </a:solidFill>
              </a:rPr>
              <a:t>es</a:t>
            </a:r>
            <a:r>
              <a:rPr lang="es-MX" b="1" i="1" smtClean="0">
                <a:solidFill>
                  <a:srgbClr val="002060"/>
                </a:solidFill>
              </a:rPr>
              <a:t> 3</a:t>
            </a:r>
          </a:p>
          <a:p>
            <a:endParaRPr lang="es-CO" smtClean="0"/>
          </a:p>
        </p:txBody>
      </p:sp>
    </p:spTree>
    <p:extLst>
      <p:ext uri="{BB962C8B-B14F-4D97-AF65-F5344CB8AC3E}">
        <p14:creationId xmlns:p14="http://schemas.microsoft.com/office/powerpoint/2010/main" val="106065874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es-MX" sz="3200" b="1" i="1" smtClean="0">
                <a:solidFill>
                  <a:srgbClr val="C00000"/>
                </a:solidFill>
              </a:rPr>
              <a:t>Operador dos puntos(:)</a:t>
            </a:r>
            <a:r>
              <a:rPr lang="es-MX" sz="3200" smtClean="0"/>
              <a:t/>
            </a:r>
            <a:br>
              <a:rPr lang="es-MX" sz="3200" smtClean="0"/>
            </a:br>
            <a:endParaRPr lang="es-MX" sz="320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s-MX" i="1" dirty="0" smtClean="0">
                <a:solidFill>
                  <a:schemeClr val="accent6"/>
                </a:solidFill>
              </a:rPr>
              <a:t>	</a:t>
            </a:r>
            <a:r>
              <a:rPr lang="es-MX" i="1" dirty="0" smtClean="0">
                <a:solidFill>
                  <a:srgbClr val="002060"/>
                </a:solidFill>
              </a:rPr>
              <a:t>Ejemplos:</a:t>
            </a:r>
          </a:p>
          <a:p>
            <a:pPr eaLnBrk="1" hangingPunct="1">
              <a:buFontTx/>
              <a:buNone/>
              <a:defRPr/>
            </a:pPr>
            <a:r>
              <a:rPr lang="es-MX" b="1" i="1" dirty="0" smtClean="0">
                <a:solidFill>
                  <a:srgbClr val="002060"/>
                </a:solidFill>
              </a:rPr>
              <a:t>	&gt;&gt; c =</a:t>
            </a:r>
            <a:r>
              <a:rPr lang="es-ES" b="1" i="1" dirty="0" smtClean="0">
                <a:solidFill>
                  <a:srgbClr val="002060"/>
                </a:solidFill>
              </a:rPr>
              <a:t> [-1, 0, 0; 1, 1, 0; 1, -1, 0; 0, 0, 2];</a:t>
            </a:r>
            <a:endParaRPr lang="es-MX" b="1" i="1" dirty="0" smtClean="0">
              <a:solidFill>
                <a:srgbClr val="002060"/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es-MX" b="1" i="1" dirty="0" smtClean="0">
                <a:solidFill>
                  <a:srgbClr val="002060"/>
                </a:solidFill>
              </a:rPr>
              <a:t>	&gt;&gt; x =</a:t>
            </a:r>
            <a:r>
              <a:rPr lang="es-ES" b="1" i="1" dirty="0" smtClean="0">
                <a:solidFill>
                  <a:srgbClr val="002060"/>
                </a:solidFill>
              </a:rPr>
              <a:t> c( :, 1) ;</a:t>
            </a:r>
            <a:endParaRPr lang="es-MX" b="1" i="1" dirty="0" smtClean="0">
              <a:solidFill>
                <a:srgbClr val="002060"/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es-MX" b="1" i="1" dirty="0" smtClean="0">
                <a:solidFill>
                  <a:srgbClr val="002060"/>
                </a:solidFill>
              </a:rPr>
              <a:t>	&gt;&gt; y =</a:t>
            </a:r>
            <a:r>
              <a:rPr lang="es-ES" b="1" i="1" dirty="0" smtClean="0">
                <a:solidFill>
                  <a:srgbClr val="002060"/>
                </a:solidFill>
              </a:rPr>
              <a:t> c( :, 2) ;</a:t>
            </a:r>
            <a:endParaRPr lang="es-MX" b="1" i="1" dirty="0" smtClean="0">
              <a:solidFill>
                <a:srgbClr val="002060"/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es-MX" b="1" i="1" dirty="0" smtClean="0">
                <a:solidFill>
                  <a:srgbClr val="002060"/>
                </a:solidFill>
              </a:rPr>
              <a:t>	&gt;&gt; z =</a:t>
            </a:r>
            <a:r>
              <a:rPr lang="es-ES" b="1" i="1" dirty="0" smtClean="0">
                <a:solidFill>
                  <a:srgbClr val="002060"/>
                </a:solidFill>
              </a:rPr>
              <a:t> c( :, 3) ;</a:t>
            </a:r>
            <a:endParaRPr lang="es-MX" b="1" i="1" dirty="0" smtClean="0">
              <a:solidFill>
                <a:srgbClr val="002060"/>
              </a:solidFill>
            </a:endParaRPr>
          </a:p>
          <a:p>
            <a:pPr algn="just" eaLnBrk="1" hangingPunct="1">
              <a:buFontTx/>
              <a:buNone/>
              <a:defRPr/>
            </a:pPr>
            <a:r>
              <a:rPr lang="es-MX" b="1" i="1" dirty="0" smtClean="0">
                <a:solidFill>
                  <a:srgbClr val="002060"/>
                </a:solidFill>
              </a:rPr>
              <a:t>	x, y, z </a:t>
            </a:r>
            <a:r>
              <a:rPr lang="es-MX" i="1" dirty="0" smtClean="0">
                <a:solidFill>
                  <a:srgbClr val="002060"/>
                </a:solidFill>
              </a:rPr>
              <a:t>son vectores columnas que contienen las columnas 1, 2 y 3 de matriz c</a:t>
            </a:r>
          </a:p>
        </p:txBody>
      </p:sp>
    </p:spTree>
    <p:extLst>
      <p:ext uri="{BB962C8B-B14F-4D97-AF65-F5344CB8AC3E}">
        <p14:creationId xmlns:p14="http://schemas.microsoft.com/office/powerpoint/2010/main" val="205996677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eaLnBrk="1" hangingPunct="1"/>
            <a:r>
              <a:rPr lang="es-MX" sz="3600" b="1" i="1" smtClean="0">
                <a:solidFill>
                  <a:srgbClr val="C00000"/>
                </a:solidFill>
              </a:rPr>
              <a:t/>
            </a:r>
            <a:br>
              <a:rPr lang="es-MX" sz="3600" b="1" i="1" smtClean="0">
                <a:solidFill>
                  <a:srgbClr val="C00000"/>
                </a:solidFill>
              </a:rPr>
            </a:br>
            <a:r>
              <a:rPr lang="es-MX" sz="3200" b="1" i="1" smtClean="0">
                <a:solidFill>
                  <a:srgbClr val="C00000"/>
                </a:solidFill>
              </a:rPr>
              <a:t>Operador dos puntos(:)</a:t>
            </a:r>
            <a:br>
              <a:rPr lang="es-MX" sz="3200" b="1" i="1" smtClean="0">
                <a:solidFill>
                  <a:srgbClr val="C00000"/>
                </a:solidFill>
              </a:rPr>
            </a:br>
            <a:r>
              <a:rPr lang="es-MX" sz="3200" b="1" i="1" smtClean="0">
                <a:solidFill>
                  <a:srgbClr val="C00000"/>
                </a:solidFill>
              </a:rPr>
              <a:t>(continuación)</a:t>
            </a:r>
            <a:r>
              <a:rPr lang="es-MX" sz="3200" smtClean="0"/>
              <a:t/>
            </a:r>
            <a:br>
              <a:rPr lang="es-MX" sz="3200" smtClean="0"/>
            </a:br>
            <a:endParaRPr lang="es-MX" sz="3200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57738"/>
          </a:xfrm>
        </p:spPr>
        <p:txBody>
          <a:bodyPr/>
          <a:lstStyle/>
          <a:p>
            <a:pPr marL="609600" indent="-609600" algn="just" eaLnBrk="1" hangingPunct="1">
              <a:lnSpc>
                <a:spcPct val="90000"/>
              </a:lnSpc>
              <a:buFontTx/>
              <a:buNone/>
            </a:pPr>
            <a:r>
              <a:rPr lang="es-MX" sz="2800" b="1" i="1" smtClean="0">
                <a:solidFill>
                  <a:srgbClr val="002060"/>
                </a:solidFill>
              </a:rPr>
              <a:t>	&gt;&gt; h = 1 : 8;   </a:t>
            </a:r>
          </a:p>
          <a:p>
            <a:pPr marL="609600" indent="-609600" algn="just" eaLnBrk="1" hangingPunct="1">
              <a:lnSpc>
                <a:spcPct val="90000"/>
              </a:lnSpc>
              <a:buFontTx/>
              <a:buNone/>
            </a:pPr>
            <a:r>
              <a:rPr lang="es-MX" sz="2800" b="1" i="1" smtClean="0">
                <a:solidFill>
                  <a:srgbClr val="002060"/>
                </a:solidFill>
              </a:rPr>
              <a:t>	&gt;&gt; h = [1 : 8];   </a:t>
            </a:r>
          </a:p>
          <a:p>
            <a:pPr marL="609600" indent="-609600" algn="just" eaLnBrk="1" hangingPunct="1">
              <a:lnSpc>
                <a:spcPct val="90000"/>
              </a:lnSpc>
              <a:buFontTx/>
              <a:buNone/>
            </a:pPr>
            <a:r>
              <a:rPr lang="es-MX" sz="2800" b="1" i="1" smtClean="0">
                <a:solidFill>
                  <a:srgbClr val="002060"/>
                </a:solidFill>
              </a:rPr>
              <a:t>	</a:t>
            </a:r>
            <a:r>
              <a:rPr lang="es-MX" sz="2800" i="1" smtClean="0">
                <a:solidFill>
                  <a:srgbClr val="002060"/>
                </a:solidFill>
              </a:rPr>
              <a:t>Genera todos los enteros entre los dos enteros especificados</a:t>
            </a:r>
          </a:p>
          <a:p>
            <a:pPr marL="609600" indent="-609600" algn="just" eaLnBrk="1" hangingPunct="1">
              <a:lnSpc>
                <a:spcPct val="90000"/>
              </a:lnSpc>
              <a:buFontTx/>
              <a:buNone/>
            </a:pPr>
            <a:r>
              <a:rPr lang="es-MX" sz="2800" b="1" i="1" smtClean="0">
                <a:solidFill>
                  <a:srgbClr val="002060"/>
                </a:solidFill>
              </a:rPr>
              <a:t>	&gt;&gt; tiempo = 0.0 : 0.5 : 5.0;</a:t>
            </a:r>
          </a:p>
          <a:p>
            <a:pPr marL="609600" indent="-609600" algn="just" eaLnBrk="1" hangingPunct="1">
              <a:lnSpc>
                <a:spcPct val="90000"/>
              </a:lnSpc>
              <a:buFontTx/>
              <a:buNone/>
            </a:pPr>
            <a:r>
              <a:rPr lang="es-MX" sz="2800" b="1" i="1" smtClean="0">
                <a:solidFill>
                  <a:srgbClr val="002060"/>
                </a:solidFill>
              </a:rPr>
              <a:t>	</a:t>
            </a:r>
            <a:r>
              <a:rPr lang="es-MX" sz="2800" i="1" smtClean="0">
                <a:solidFill>
                  <a:srgbClr val="002060"/>
                </a:solidFill>
              </a:rPr>
              <a:t>Genera un vector fila llamado tiempo que contiene los números de 0.0 a 5.0 en incrementos de 0.5</a:t>
            </a:r>
          </a:p>
          <a:p>
            <a:pPr marL="609600" indent="-609600" algn="just" eaLnBrk="1" hangingPunct="1">
              <a:lnSpc>
                <a:spcPct val="90000"/>
              </a:lnSpc>
              <a:buFontTx/>
              <a:buNone/>
            </a:pPr>
            <a:r>
              <a:rPr lang="es-MX" sz="2800" b="1" i="1" smtClean="0">
                <a:solidFill>
                  <a:srgbClr val="002060"/>
                </a:solidFill>
              </a:rPr>
              <a:t>	&gt;&gt; v = [0 : pi/10 : pi];</a:t>
            </a:r>
          </a:p>
          <a:p>
            <a:pPr marL="609600" indent="-609600" algn="just" eaLnBrk="1" hangingPunct="1">
              <a:lnSpc>
                <a:spcPct val="90000"/>
              </a:lnSpc>
              <a:buFontTx/>
              <a:buNone/>
            </a:pPr>
            <a:r>
              <a:rPr lang="es-MX" sz="2800" b="1" i="1" smtClean="0">
                <a:solidFill>
                  <a:srgbClr val="002060"/>
                </a:solidFill>
              </a:rPr>
              <a:t>	</a:t>
            </a:r>
            <a:r>
              <a:rPr lang="es-MX" sz="2800" i="1" smtClean="0">
                <a:solidFill>
                  <a:srgbClr val="002060"/>
                </a:solidFill>
              </a:rPr>
              <a:t>Genera un vector fila llamado v que contiene números de 0 a pi con incrementos de pi/10</a:t>
            </a:r>
          </a:p>
        </p:txBody>
      </p:sp>
    </p:spTree>
    <p:extLst>
      <p:ext uri="{BB962C8B-B14F-4D97-AF65-F5344CB8AC3E}">
        <p14:creationId xmlns:p14="http://schemas.microsoft.com/office/powerpoint/2010/main" val="197981109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s-MX" sz="3200" b="1" i="1" smtClean="0">
                <a:solidFill>
                  <a:srgbClr val="C00000"/>
                </a:solidFill>
              </a:rPr>
              <a:t>Operador dos puntos(:)</a:t>
            </a:r>
            <a:br>
              <a:rPr lang="es-MX" sz="3200" b="1" i="1" smtClean="0">
                <a:solidFill>
                  <a:srgbClr val="C00000"/>
                </a:solidFill>
              </a:rPr>
            </a:br>
            <a:r>
              <a:rPr lang="es-MX" sz="3200" b="1" i="1" smtClean="0">
                <a:solidFill>
                  <a:srgbClr val="C00000"/>
                </a:solidFill>
              </a:rPr>
              <a:t>(continuación)</a:t>
            </a:r>
            <a:r>
              <a:rPr lang="es-MX" sz="3200" smtClean="0"/>
              <a:t/>
            </a:r>
            <a:br>
              <a:rPr lang="es-MX" sz="3200" smtClean="0"/>
            </a:br>
            <a:endParaRPr lang="es-CO" sz="3200" smtClean="0"/>
          </a:p>
        </p:txBody>
      </p:sp>
      <p:sp>
        <p:nvSpPr>
          <p:cNvPr id="41987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75"/>
          </a:xfrm>
        </p:spPr>
        <p:txBody>
          <a:bodyPr/>
          <a:lstStyle/>
          <a:p>
            <a:pPr>
              <a:buFontTx/>
              <a:buNone/>
            </a:pPr>
            <a:r>
              <a:rPr lang="es-CO" sz="2400" b="1" i="1" dirty="0" smtClean="0">
                <a:solidFill>
                  <a:srgbClr val="002060"/>
                </a:solidFill>
              </a:rPr>
              <a:t>	&gt;&gt; </a:t>
            </a:r>
            <a:r>
              <a:rPr lang="es-CO" sz="2400" b="1" i="1" dirty="0" err="1" smtClean="0">
                <a:solidFill>
                  <a:srgbClr val="002060"/>
                </a:solidFill>
              </a:rPr>
              <a:t>vacia</a:t>
            </a:r>
            <a:r>
              <a:rPr lang="es-CO" sz="2400" b="1" i="1" dirty="0" smtClean="0">
                <a:solidFill>
                  <a:srgbClr val="002060"/>
                </a:solidFill>
              </a:rPr>
              <a:t> = 1 : -1 : 2	</a:t>
            </a:r>
            <a:r>
              <a:rPr lang="es-CO" sz="2400" i="1" dirty="0" smtClean="0">
                <a:solidFill>
                  <a:srgbClr val="002060"/>
                </a:solidFill>
              </a:rPr>
              <a:t>	Genera una matriz vacía</a:t>
            </a:r>
          </a:p>
          <a:p>
            <a:pPr>
              <a:buFontTx/>
              <a:buNone/>
            </a:pPr>
            <a:r>
              <a:rPr lang="es-CO" sz="2400" i="1" dirty="0" smtClean="0">
                <a:solidFill>
                  <a:srgbClr val="002060"/>
                </a:solidFill>
              </a:rPr>
              <a:t>	Si </a:t>
            </a:r>
            <a:r>
              <a:rPr lang="es-CO" sz="2400" b="1" i="1" dirty="0" smtClean="0">
                <a:solidFill>
                  <a:srgbClr val="002060"/>
                </a:solidFill>
              </a:rPr>
              <a:t>x = [1 2 3; 4 5 6] </a:t>
            </a:r>
            <a:r>
              <a:rPr lang="es-CO" sz="2400" i="1" dirty="0" smtClean="0">
                <a:solidFill>
                  <a:srgbClr val="002060"/>
                </a:solidFill>
              </a:rPr>
              <a:t>la sentencia  </a:t>
            </a:r>
            <a:r>
              <a:rPr lang="es-CO" sz="2400" b="1" i="1" dirty="0" smtClean="0">
                <a:solidFill>
                  <a:srgbClr val="002060"/>
                </a:solidFill>
              </a:rPr>
              <a:t>&gt;&gt; a = x(:)</a:t>
            </a:r>
            <a:r>
              <a:rPr lang="es-CO" sz="2400" i="1" dirty="0" smtClean="0">
                <a:solidFill>
                  <a:srgbClr val="002060"/>
                </a:solidFill>
              </a:rPr>
              <a:t> genera un vector columna, así:	</a:t>
            </a:r>
          </a:p>
          <a:p>
            <a:pPr>
              <a:buFontTx/>
              <a:buNone/>
            </a:pPr>
            <a:r>
              <a:rPr lang="pt-BR" sz="2400" i="1" dirty="0" smtClean="0">
                <a:solidFill>
                  <a:srgbClr val="002060"/>
                </a:solidFill>
              </a:rPr>
              <a:t>	</a:t>
            </a:r>
            <a:r>
              <a:rPr lang="pt-BR" sz="2400" b="1" i="1" dirty="0" smtClean="0">
                <a:solidFill>
                  <a:srgbClr val="002060"/>
                </a:solidFill>
              </a:rPr>
              <a:t>a =</a:t>
            </a:r>
          </a:p>
          <a:p>
            <a:pPr>
              <a:buFontTx/>
              <a:buNone/>
            </a:pPr>
            <a:r>
              <a:rPr lang="pt-BR" sz="2400" b="1" i="1" dirty="0" smtClean="0">
                <a:solidFill>
                  <a:srgbClr val="002060"/>
                </a:solidFill>
              </a:rPr>
              <a:t>  		 1</a:t>
            </a:r>
          </a:p>
          <a:p>
            <a:pPr>
              <a:buFontTx/>
              <a:buNone/>
            </a:pPr>
            <a:r>
              <a:rPr lang="pt-BR" sz="2400" b="1" i="1" dirty="0" smtClean="0">
                <a:solidFill>
                  <a:srgbClr val="002060"/>
                </a:solidFill>
              </a:rPr>
              <a:t>   		4</a:t>
            </a:r>
          </a:p>
          <a:p>
            <a:pPr>
              <a:buFontTx/>
              <a:buNone/>
            </a:pPr>
            <a:r>
              <a:rPr lang="pt-BR" sz="2400" b="1" i="1" dirty="0" smtClean="0">
                <a:solidFill>
                  <a:srgbClr val="002060"/>
                </a:solidFill>
              </a:rPr>
              <a:t>     		2</a:t>
            </a:r>
          </a:p>
          <a:p>
            <a:pPr>
              <a:buFontTx/>
              <a:buNone/>
            </a:pPr>
            <a:r>
              <a:rPr lang="pt-BR" sz="2400" b="1" i="1" dirty="0" smtClean="0">
                <a:solidFill>
                  <a:srgbClr val="002060"/>
                </a:solidFill>
              </a:rPr>
              <a:t>    		5</a:t>
            </a:r>
          </a:p>
          <a:p>
            <a:pPr>
              <a:buFontTx/>
              <a:buNone/>
            </a:pPr>
            <a:r>
              <a:rPr lang="pt-BR" sz="2400" b="1" i="1" dirty="0" smtClean="0">
                <a:solidFill>
                  <a:srgbClr val="002060"/>
                </a:solidFill>
              </a:rPr>
              <a:t>     		3</a:t>
            </a:r>
          </a:p>
          <a:p>
            <a:pPr>
              <a:buFontTx/>
              <a:buNone/>
            </a:pPr>
            <a:r>
              <a:rPr lang="pt-BR" sz="2400" b="1" i="1" dirty="0" smtClean="0">
                <a:solidFill>
                  <a:srgbClr val="002060"/>
                </a:solidFill>
              </a:rPr>
              <a:t>     		6</a:t>
            </a:r>
            <a:endParaRPr lang="es-CO" sz="2400" b="1" i="1" dirty="0" smtClean="0">
              <a:solidFill>
                <a:srgbClr val="002060"/>
              </a:solidFill>
            </a:endParaRPr>
          </a:p>
          <a:p>
            <a:pPr>
              <a:buFontTx/>
              <a:buNone/>
            </a:pPr>
            <a:endParaRPr lang="es-CO" sz="2400" dirty="0" smtClean="0"/>
          </a:p>
        </p:txBody>
      </p:sp>
    </p:spTree>
    <p:extLst>
      <p:ext uri="{BB962C8B-B14F-4D97-AF65-F5344CB8AC3E}">
        <p14:creationId xmlns:p14="http://schemas.microsoft.com/office/powerpoint/2010/main" val="347116460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es-ES_tradnl" sz="3200" b="1" i="1" smtClean="0">
                <a:solidFill>
                  <a:srgbClr val="C00000"/>
                </a:solidFill>
              </a:rPr>
              <a:t>Introducción</a:t>
            </a:r>
            <a:br>
              <a:rPr lang="es-ES_tradnl" sz="3200" b="1" i="1" smtClean="0">
                <a:solidFill>
                  <a:srgbClr val="C00000"/>
                </a:solidFill>
              </a:rPr>
            </a:br>
            <a:r>
              <a:rPr lang="es-ES_tradnl" sz="3200" b="1" i="1" smtClean="0">
                <a:solidFill>
                  <a:srgbClr val="C00000"/>
                </a:solidFill>
              </a:rPr>
              <a:t>(continuación)</a:t>
            </a:r>
            <a:endParaRPr lang="es-MX" sz="3200" b="1" i="1" smtClean="0">
              <a:solidFill>
                <a:srgbClr val="C0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Tx/>
              <a:buNone/>
              <a:defRPr/>
            </a:pPr>
            <a:endParaRPr lang="es-MX" sz="4000" i="1" dirty="0" smtClean="0">
              <a:solidFill>
                <a:schemeClr val="accent6"/>
              </a:solidFill>
            </a:endParaRPr>
          </a:p>
          <a:p>
            <a:pPr algn="just" eaLnBrk="1" hangingPunct="1">
              <a:buFontTx/>
              <a:buNone/>
              <a:defRPr/>
            </a:pPr>
            <a:r>
              <a:rPr lang="es-MX" sz="4000" i="1" dirty="0" smtClean="0">
                <a:solidFill>
                  <a:schemeClr val="accent6"/>
                </a:solidFill>
              </a:rPr>
              <a:t>	</a:t>
            </a:r>
            <a:r>
              <a:rPr lang="es-MX" sz="3600" i="1" dirty="0" smtClean="0">
                <a:solidFill>
                  <a:srgbClr val="002060"/>
                </a:solidFill>
              </a:rPr>
              <a:t>Los estudiantes podrán usar MATLAB (</a:t>
            </a:r>
            <a:r>
              <a:rPr lang="es-MX" sz="3600" i="1" dirty="0" err="1" smtClean="0">
                <a:solidFill>
                  <a:srgbClr val="002060"/>
                </a:solidFill>
              </a:rPr>
              <a:t>MATrix</a:t>
            </a:r>
            <a:r>
              <a:rPr lang="es-MX" sz="3600" i="1" dirty="0" smtClean="0">
                <a:solidFill>
                  <a:srgbClr val="002060"/>
                </a:solidFill>
              </a:rPr>
              <a:t> </a:t>
            </a:r>
            <a:r>
              <a:rPr lang="es-MX" sz="3600" i="1" dirty="0" err="1" smtClean="0">
                <a:solidFill>
                  <a:srgbClr val="002060"/>
                </a:solidFill>
              </a:rPr>
              <a:t>LABoratory</a:t>
            </a:r>
            <a:r>
              <a:rPr lang="es-MX" sz="3600" i="1" dirty="0" smtClean="0">
                <a:solidFill>
                  <a:srgbClr val="002060"/>
                </a:solidFill>
              </a:rPr>
              <a:t> – Laboratorio Matricial) para resolver problemas que se encontrarán en sus cursos y laboratorios</a:t>
            </a:r>
            <a:endParaRPr lang="es-MX" sz="40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244754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MX" sz="3200" b="1" i="1" smtClean="0">
                <a:solidFill>
                  <a:srgbClr val="C00000"/>
                </a:solidFill>
              </a:rPr>
              <a:t>Operador dos puntos(:)</a:t>
            </a:r>
            <a:br>
              <a:rPr lang="es-MX" sz="3200" b="1" i="1" smtClean="0">
                <a:solidFill>
                  <a:srgbClr val="C00000"/>
                </a:solidFill>
              </a:rPr>
            </a:br>
            <a:r>
              <a:rPr lang="es-MX" sz="3200" b="1" i="1" smtClean="0">
                <a:solidFill>
                  <a:srgbClr val="C00000"/>
                </a:solidFill>
              </a:rPr>
              <a:t>(continuación)</a:t>
            </a:r>
            <a:endParaRPr lang="es-ES" sz="3200" i="1" smtClean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  <a:defRPr/>
            </a:pPr>
            <a:r>
              <a:rPr lang="es-MX" i="1" dirty="0" smtClean="0">
                <a:solidFill>
                  <a:srgbClr val="002060"/>
                </a:solidFill>
              </a:rPr>
              <a:t>Seleccionar una </a:t>
            </a:r>
            <a:r>
              <a:rPr lang="es-MX" i="1" dirty="0" err="1" smtClean="0">
                <a:solidFill>
                  <a:srgbClr val="002060"/>
                </a:solidFill>
              </a:rPr>
              <a:t>submatriz</a:t>
            </a:r>
            <a:r>
              <a:rPr lang="es-MX" i="1" dirty="0" smtClean="0">
                <a:solidFill>
                  <a:srgbClr val="002060"/>
                </a:solidFill>
              </a:rPr>
              <a:t> de 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  <a:defRPr/>
            </a:pPr>
            <a:r>
              <a:rPr lang="es-MX" i="1" dirty="0" smtClean="0">
                <a:solidFill>
                  <a:srgbClr val="002060"/>
                </a:solidFill>
              </a:rPr>
              <a:t>otra matriz: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  <a:defRPr/>
            </a:pPr>
            <a:endParaRPr lang="es-ES" b="1" i="1" dirty="0" smtClean="0">
              <a:solidFill>
                <a:srgbClr val="002060"/>
              </a:solidFill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  <a:defRPr/>
            </a:pPr>
            <a:r>
              <a:rPr lang="es-ES" b="1" i="1" dirty="0" smtClean="0">
                <a:solidFill>
                  <a:srgbClr val="002060"/>
                </a:solidFill>
              </a:rPr>
              <a:t>	 -1   	0  	0 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  <a:defRPr/>
            </a:pPr>
            <a:r>
              <a:rPr lang="es-ES" b="1" i="1" dirty="0" smtClean="0">
                <a:solidFill>
                  <a:srgbClr val="002060"/>
                </a:solidFill>
              </a:rPr>
              <a:t>	  1   	1	0 </a:t>
            </a:r>
            <a:endParaRPr lang="es-MX" b="1" i="1" dirty="0" smtClean="0">
              <a:solidFill>
                <a:srgbClr val="002060"/>
              </a:solidFill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  <a:defRPr/>
            </a:pPr>
            <a:r>
              <a:rPr lang="es-MX" b="1" i="1" dirty="0" smtClean="0">
                <a:solidFill>
                  <a:srgbClr val="002060"/>
                </a:solidFill>
              </a:rPr>
              <a:t>c =	</a:t>
            </a:r>
            <a:r>
              <a:rPr lang="es-ES" b="1" i="1" dirty="0" smtClean="0">
                <a:solidFill>
                  <a:srgbClr val="002060"/>
                </a:solidFill>
              </a:rPr>
              <a:t>  1 	-1	0 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  <a:defRPr/>
            </a:pPr>
            <a:r>
              <a:rPr lang="es-ES" b="1" i="1" dirty="0" smtClean="0">
                <a:solidFill>
                  <a:srgbClr val="002060"/>
                </a:solidFill>
              </a:rPr>
              <a:t>           0   	 0    	2</a:t>
            </a:r>
            <a:endParaRPr lang="es-MX" b="1" i="1" dirty="0" smtClean="0">
              <a:solidFill>
                <a:srgbClr val="002060"/>
              </a:solidFill>
            </a:endParaRPr>
          </a:p>
          <a:p>
            <a:pPr>
              <a:buFontTx/>
              <a:buNone/>
              <a:defRPr/>
            </a:pPr>
            <a:endParaRPr lang="es-ES" b="1" dirty="0">
              <a:solidFill>
                <a:srgbClr val="002060"/>
              </a:solidFill>
            </a:endParaRPr>
          </a:p>
        </p:txBody>
      </p:sp>
      <p:sp>
        <p:nvSpPr>
          <p:cNvPr id="43012" name="4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MX" smtClean="0"/>
              <a:t> </a:t>
            </a:r>
            <a:endParaRPr lang="es-ES" smtClean="0"/>
          </a:p>
        </p:txBody>
      </p:sp>
      <p:sp>
        <p:nvSpPr>
          <p:cNvPr id="31750" name="5 Marcador de contenido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s-MX" b="1" i="1" dirty="0" smtClean="0">
                <a:solidFill>
                  <a:srgbClr val="C00000"/>
                </a:solidFill>
              </a:rPr>
              <a:t>     &gt;&gt; c1 = c(:, 2:3);</a:t>
            </a:r>
          </a:p>
          <a:p>
            <a:pPr>
              <a:defRPr/>
            </a:pPr>
            <a:endParaRPr lang="es-MX" b="1" i="1" dirty="0" smtClean="0">
              <a:solidFill>
                <a:srgbClr val="00206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s-ES" b="1" i="1" dirty="0" smtClean="0">
                <a:solidFill>
                  <a:srgbClr val="002060"/>
                </a:solidFill>
              </a:rPr>
              <a:t>	</a:t>
            </a:r>
            <a:r>
              <a:rPr lang="en-US" b="1" i="1" dirty="0" smtClean="0">
                <a:solidFill>
                  <a:srgbClr val="002060"/>
                </a:solidFill>
              </a:rPr>
              <a:t>      c1   = </a:t>
            </a:r>
            <a:r>
              <a:rPr lang="es-ES" b="1" i="1" dirty="0" smtClean="0">
                <a:solidFill>
                  <a:srgbClr val="002060"/>
                </a:solidFill>
              </a:rPr>
              <a:t>	0     0</a:t>
            </a:r>
            <a:endParaRPr lang="es-MX" b="1" i="1" dirty="0" smtClean="0">
              <a:solidFill>
                <a:srgbClr val="00206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b="1" i="1" dirty="0" smtClean="0">
                <a:solidFill>
                  <a:srgbClr val="002060"/>
                </a:solidFill>
              </a:rPr>
              <a:t>			</a:t>
            </a:r>
            <a:r>
              <a:rPr lang="es-ES" b="1" i="1" dirty="0" smtClean="0">
                <a:solidFill>
                  <a:srgbClr val="002060"/>
                </a:solidFill>
              </a:rPr>
              <a:t>1     0 </a:t>
            </a:r>
            <a:endParaRPr lang="en-US" b="1" i="1" dirty="0" smtClean="0">
              <a:solidFill>
                <a:srgbClr val="00206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b="1" i="1" dirty="0" smtClean="0">
                <a:solidFill>
                  <a:srgbClr val="002060"/>
                </a:solidFill>
              </a:rPr>
              <a:t>			</a:t>
            </a:r>
            <a:r>
              <a:rPr lang="es-ES" b="1" i="1" dirty="0" smtClean="0">
                <a:solidFill>
                  <a:srgbClr val="002060"/>
                </a:solidFill>
              </a:rPr>
              <a:t>-1    0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s-ES" b="1" i="1" dirty="0" smtClean="0">
                <a:solidFill>
                  <a:srgbClr val="002060"/>
                </a:solidFill>
              </a:rPr>
              <a:t>	    	   	0     2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s-ES" b="1" i="1" dirty="0" smtClean="0">
              <a:solidFill>
                <a:srgbClr val="00206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b="1" i="1" dirty="0" smtClean="0">
                <a:solidFill>
                  <a:srgbClr val="002060"/>
                </a:solidFill>
              </a:rPr>
              <a:t>     </a:t>
            </a:r>
            <a:r>
              <a:rPr lang="en-US" b="1" i="1" dirty="0" smtClean="0">
                <a:solidFill>
                  <a:schemeClr val="accent5">
                    <a:lumMod val="50000"/>
                  </a:schemeClr>
                </a:solidFill>
              </a:rPr>
              <a:t>&gt;&gt; c2 = c(3:4, 1:2);</a:t>
            </a:r>
            <a:endParaRPr lang="es-MX" b="1" i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s-ES" b="1" i="1" dirty="0" smtClean="0">
                <a:solidFill>
                  <a:srgbClr val="002060"/>
                </a:solidFill>
              </a:rPr>
              <a:t> 	</a:t>
            </a:r>
            <a:r>
              <a:rPr lang="es-MX" b="1" i="1" dirty="0" smtClean="0">
                <a:solidFill>
                  <a:srgbClr val="002060"/>
                </a:solidFill>
              </a:rPr>
              <a:t>      c2   = </a:t>
            </a:r>
            <a:r>
              <a:rPr lang="es-ES" b="1" i="1" dirty="0" smtClean="0">
                <a:solidFill>
                  <a:srgbClr val="002060"/>
                </a:solidFill>
              </a:rPr>
              <a:t>	1    -1 </a:t>
            </a:r>
            <a:endParaRPr lang="es-MX" b="1" i="1" dirty="0" smtClean="0">
              <a:solidFill>
                <a:srgbClr val="00206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s-MX" b="1" i="1" dirty="0" smtClean="0">
                <a:solidFill>
                  <a:srgbClr val="002060"/>
                </a:solidFill>
              </a:rPr>
              <a:t>			</a:t>
            </a:r>
            <a:r>
              <a:rPr lang="es-ES" b="1" i="1" dirty="0" smtClean="0">
                <a:solidFill>
                  <a:srgbClr val="002060"/>
                </a:solidFill>
              </a:rPr>
              <a:t>0     0 </a:t>
            </a:r>
          </a:p>
          <a:p>
            <a:pPr>
              <a:defRPr/>
            </a:pPr>
            <a:endParaRPr lang="es-ES" b="1" dirty="0" smtClean="0">
              <a:solidFill>
                <a:srgbClr val="002060"/>
              </a:solidFill>
            </a:endParaRPr>
          </a:p>
        </p:txBody>
      </p:sp>
      <p:sp>
        <p:nvSpPr>
          <p:cNvPr id="43014" name="6 Rectángulo"/>
          <p:cNvSpPr>
            <a:spLocks noChangeArrowheads="1"/>
          </p:cNvSpPr>
          <p:nvPr/>
        </p:nvSpPr>
        <p:spPr bwMode="auto">
          <a:xfrm>
            <a:off x="2286000" y="3357563"/>
            <a:ext cx="1285875" cy="185737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3015" name="7 Rectángulo"/>
          <p:cNvSpPr>
            <a:spLocks noChangeArrowheads="1"/>
          </p:cNvSpPr>
          <p:nvPr/>
        </p:nvSpPr>
        <p:spPr bwMode="auto">
          <a:xfrm>
            <a:off x="1143000" y="4214813"/>
            <a:ext cx="1571625" cy="857250"/>
          </a:xfrm>
          <a:prstGeom prst="rect">
            <a:avLst/>
          </a:prstGeom>
          <a:noFill/>
          <a:ln w="38100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3016" name="8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mtClean="0"/>
              <a:t> </a:t>
            </a:r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98032054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MX" sz="3200" b="1" i="1" smtClean="0">
                <a:solidFill>
                  <a:srgbClr val="C00000"/>
                </a:solidFill>
              </a:rPr>
              <a:t>Comando linspace</a:t>
            </a:r>
            <a:r>
              <a:rPr lang="es-MX" sz="3600" smtClean="0"/>
              <a:t/>
            </a:r>
            <a:br>
              <a:rPr lang="es-MX" sz="3600" smtClean="0"/>
            </a:br>
            <a:endParaRPr lang="es-CO" sz="3600" smtClean="0"/>
          </a:p>
        </p:txBody>
      </p:sp>
      <p:sp>
        <p:nvSpPr>
          <p:cNvPr id="44035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s-CO" smtClean="0"/>
              <a:t>	</a:t>
            </a:r>
            <a:r>
              <a:rPr lang="es-CO" i="1" smtClean="0">
                <a:solidFill>
                  <a:srgbClr val="002060"/>
                </a:solidFill>
              </a:rPr>
              <a:t>El comando </a:t>
            </a:r>
            <a:r>
              <a:rPr lang="es-CO" b="1" i="1" smtClean="0">
                <a:solidFill>
                  <a:srgbClr val="002060"/>
                </a:solidFill>
              </a:rPr>
              <a:t>linspace</a:t>
            </a:r>
            <a:r>
              <a:rPr lang="es-CO" i="1" smtClean="0">
                <a:solidFill>
                  <a:srgbClr val="002060"/>
                </a:solidFill>
              </a:rPr>
              <a:t> calcula el espaciamiento entre los elementos. Su formato es:</a:t>
            </a:r>
          </a:p>
          <a:p>
            <a:pPr algn="ctr">
              <a:buFontTx/>
              <a:buNone/>
            </a:pPr>
            <a:r>
              <a:rPr lang="es-CO" i="1" smtClean="0">
                <a:solidFill>
                  <a:srgbClr val="002060"/>
                </a:solidFill>
              </a:rPr>
              <a:t>	</a:t>
            </a:r>
            <a:r>
              <a:rPr lang="es-CO" sz="2800" b="1" i="1" smtClean="0">
                <a:solidFill>
                  <a:srgbClr val="002060"/>
                </a:solidFill>
              </a:rPr>
              <a:t>linspace(vr_inicial, vr_final, cantidad_valores)</a:t>
            </a:r>
            <a:endParaRPr lang="es-CO" i="1" smtClean="0">
              <a:solidFill>
                <a:srgbClr val="002060"/>
              </a:solidFill>
            </a:endParaRPr>
          </a:p>
          <a:p>
            <a:pPr>
              <a:buFontTx/>
              <a:buNone/>
            </a:pPr>
            <a:r>
              <a:rPr lang="es-CO" i="1" smtClean="0">
                <a:solidFill>
                  <a:srgbClr val="002060"/>
                </a:solidFill>
              </a:rPr>
              <a:t>	Ejemplo:</a:t>
            </a:r>
          </a:p>
          <a:p>
            <a:pPr>
              <a:buFontTx/>
              <a:buNone/>
            </a:pPr>
            <a:r>
              <a:rPr lang="es-CO" i="1" smtClean="0">
                <a:solidFill>
                  <a:srgbClr val="002060"/>
                </a:solidFill>
              </a:rPr>
              <a:t>	</a:t>
            </a:r>
            <a:r>
              <a:rPr lang="es-CO" b="1" i="1" smtClean="0">
                <a:solidFill>
                  <a:srgbClr val="002060"/>
                </a:solidFill>
              </a:rPr>
              <a:t>d = linspace(1, 2, 4);</a:t>
            </a:r>
          </a:p>
          <a:p>
            <a:pPr>
              <a:buFontTx/>
              <a:buNone/>
            </a:pPr>
            <a:r>
              <a:rPr lang="es-CO" b="1" i="1" smtClean="0">
                <a:solidFill>
                  <a:srgbClr val="002060"/>
                </a:solidFill>
              </a:rPr>
              <a:t>	</a:t>
            </a:r>
            <a:r>
              <a:rPr lang="es-CO" i="1" smtClean="0">
                <a:solidFill>
                  <a:srgbClr val="002060"/>
                </a:solidFill>
              </a:rPr>
              <a:t>genera el vector d, así;</a:t>
            </a:r>
          </a:p>
          <a:p>
            <a:pPr>
              <a:buFontTx/>
              <a:buNone/>
            </a:pPr>
            <a:r>
              <a:rPr lang="es-CO" b="1" i="1" smtClean="0">
                <a:solidFill>
                  <a:srgbClr val="002060"/>
                </a:solidFill>
              </a:rPr>
              <a:t>	d = 1.0000    1.3333    1.6667    2.0000</a:t>
            </a:r>
          </a:p>
          <a:p>
            <a:pPr>
              <a:buFontTx/>
              <a:buNone/>
            </a:pPr>
            <a:endParaRPr lang="es-CO" smtClean="0"/>
          </a:p>
          <a:p>
            <a:pPr>
              <a:buFontTx/>
              <a:buNone/>
            </a:pPr>
            <a:endParaRPr lang="es-CO" smtClean="0"/>
          </a:p>
          <a:p>
            <a:pPr>
              <a:buFontTx/>
              <a:buNone/>
            </a:pPr>
            <a:endParaRPr lang="es-CO" smtClean="0"/>
          </a:p>
        </p:txBody>
      </p:sp>
    </p:spTree>
    <p:extLst>
      <p:ext uri="{BB962C8B-B14F-4D97-AF65-F5344CB8AC3E}">
        <p14:creationId xmlns:p14="http://schemas.microsoft.com/office/powerpoint/2010/main" val="18889758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1 Título"/>
          <p:cNvSpPr>
            <a:spLocks noGrp="1"/>
          </p:cNvSpPr>
          <p:nvPr>
            <p:ph type="title"/>
          </p:nvPr>
        </p:nvSpPr>
        <p:spPr>
          <a:xfrm>
            <a:off x="428625" y="285750"/>
            <a:ext cx="8229600" cy="1143000"/>
          </a:xfrm>
        </p:spPr>
        <p:txBody>
          <a:bodyPr/>
          <a:lstStyle/>
          <a:p>
            <a:pPr algn="r"/>
            <a:r>
              <a:rPr lang="es-MX" sz="3200" b="1" i="1" smtClean="0">
                <a:solidFill>
                  <a:srgbClr val="C00000"/>
                </a:solidFill>
              </a:rPr>
              <a:t>Comando logspace</a:t>
            </a:r>
            <a:endParaRPr lang="es-CO" sz="3200" smtClean="0"/>
          </a:p>
        </p:txBody>
      </p:sp>
      <p:sp>
        <p:nvSpPr>
          <p:cNvPr id="45059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None/>
            </a:pPr>
            <a:r>
              <a:rPr lang="es-CO" smtClean="0"/>
              <a:t>	</a:t>
            </a:r>
            <a:r>
              <a:rPr lang="es-CO" i="1" smtClean="0">
                <a:solidFill>
                  <a:srgbClr val="002060"/>
                </a:solidFill>
              </a:rPr>
              <a:t>El comando logspace crea vectores espaciados logarítmicamente. Su formato es:</a:t>
            </a:r>
          </a:p>
          <a:p>
            <a:pPr algn="ctr">
              <a:buFontTx/>
              <a:buNone/>
            </a:pPr>
            <a:r>
              <a:rPr lang="es-CO" i="1" smtClean="0">
                <a:solidFill>
                  <a:srgbClr val="002060"/>
                </a:solidFill>
              </a:rPr>
              <a:t>	</a:t>
            </a:r>
            <a:r>
              <a:rPr lang="es-CO" sz="2800" b="1" i="1" smtClean="0">
                <a:solidFill>
                  <a:srgbClr val="002060"/>
                </a:solidFill>
              </a:rPr>
              <a:t>linspace(vr_inicial, vr_final, cantidad_valores)</a:t>
            </a:r>
          </a:p>
          <a:p>
            <a:pPr algn="just">
              <a:buFontTx/>
              <a:buNone/>
            </a:pPr>
            <a:r>
              <a:rPr lang="es-CO" sz="2800" i="1" smtClean="0">
                <a:solidFill>
                  <a:srgbClr val="002060"/>
                </a:solidFill>
              </a:rPr>
              <a:t>	Donde</a:t>
            </a:r>
            <a:r>
              <a:rPr lang="es-CO" sz="2800" b="1" i="1" smtClean="0">
                <a:solidFill>
                  <a:srgbClr val="002060"/>
                </a:solidFill>
              </a:rPr>
              <a:t> vr_inicial </a:t>
            </a:r>
            <a:r>
              <a:rPr lang="es-CO" sz="2800" i="1" smtClean="0">
                <a:solidFill>
                  <a:srgbClr val="002060"/>
                </a:solidFill>
              </a:rPr>
              <a:t>y</a:t>
            </a:r>
            <a:r>
              <a:rPr lang="es-CO" sz="2800" b="1" i="1" smtClean="0">
                <a:solidFill>
                  <a:srgbClr val="002060"/>
                </a:solidFill>
              </a:rPr>
              <a:t> vr_final </a:t>
            </a:r>
            <a:r>
              <a:rPr lang="es-CO" sz="2800" i="1" smtClean="0">
                <a:solidFill>
                  <a:srgbClr val="002060"/>
                </a:solidFill>
              </a:rPr>
              <a:t>son potencias de 10</a:t>
            </a:r>
            <a:endParaRPr lang="es-CO" i="1" smtClean="0">
              <a:solidFill>
                <a:srgbClr val="002060"/>
              </a:solidFill>
            </a:endParaRPr>
          </a:p>
          <a:p>
            <a:pPr>
              <a:buFontTx/>
              <a:buNone/>
            </a:pPr>
            <a:r>
              <a:rPr lang="es-CO" i="1" smtClean="0">
                <a:solidFill>
                  <a:srgbClr val="002060"/>
                </a:solidFill>
              </a:rPr>
              <a:t>	Ejemplo:</a:t>
            </a:r>
          </a:p>
          <a:p>
            <a:pPr>
              <a:buFontTx/>
              <a:buNone/>
            </a:pPr>
            <a:r>
              <a:rPr lang="es-CO" i="1" smtClean="0">
                <a:solidFill>
                  <a:srgbClr val="002060"/>
                </a:solidFill>
              </a:rPr>
              <a:t>	</a:t>
            </a:r>
            <a:r>
              <a:rPr lang="es-CO" b="1" i="1" smtClean="0">
                <a:solidFill>
                  <a:srgbClr val="002060"/>
                </a:solidFill>
              </a:rPr>
              <a:t>e = logspace(1, 3, 3)</a:t>
            </a:r>
          </a:p>
          <a:p>
            <a:pPr>
              <a:buFontTx/>
              <a:buNone/>
            </a:pPr>
            <a:r>
              <a:rPr lang="es-CO" b="1" i="1" smtClean="0">
                <a:solidFill>
                  <a:srgbClr val="002060"/>
                </a:solidFill>
              </a:rPr>
              <a:t>	</a:t>
            </a:r>
            <a:r>
              <a:rPr lang="es-CO" i="1" smtClean="0">
                <a:solidFill>
                  <a:srgbClr val="002060"/>
                </a:solidFill>
              </a:rPr>
              <a:t>genera el vector e, así:</a:t>
            </a:r>
          </a:p>
          <a:p>
            <a:pPr>
              <a:buFontTx/>
              <a:buNone/>
            </a:pPr>
            <a:r>
              <a:rPr lang="es-CO" b="1" i="1" smtClean="0">
                <a:solidFill>
                  <a:srgbClr val="002060"/>
                </a:solidFill>
              </a:rPr>
              <a:t>	e = 10         100        1000</a:t>
            </a:r>
          </a:p>
          <a:p>
            <a:endParaRPr lang="es-CO" smtClean="0"/>
          </a:p>
        </p:txBody>
      </p:sp>
    </p:spTree>
    <p:extLst>
      <p:ext uri="{BB962C8B-B14F-4D97-AF65-F5344CB8AC3E}">
        <p14:creationId xmlns:p14="http://schemas.microsoft.com/office/powerpoint/2010/main" val="357145997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285750"/>
            <a:ext cx="8229600" cy="1143000"/>
          </a:xfrm>
        </p:spPr>
        <p:txBody>
          <a:bodyPr>
            <a:normAutofit fontScale="90000"/>
          </a:bodyPr>
          <a:lstStyle/>
          <a:p>
            <a:pPr algn="r" eaLnBrk="1" hangingPunct="1"/>
            <a:r>
              <a:rPr lang="es-MX" sz="3600" b="1" i="1" smtClean="0">
                <a:solidFill>
                  <a:srgbClr val="C00000"/>
                </a:solidFill>
              </a:rPr>
              <a:t/>
            </a:r>
            <a:br>
              <a:rPr lang="es-MX" sz="3600" b="1" i="1" smtClean="0">
                <a:solidFill>
                  <a:srgbClr val="C00000"/>
                </a:solidFill>
              </a:rPr>
            </a:br>
            <a:r>
              <a:rPr lang="es-MX" sz="3600" b="1" i="1" smtClean="0">
                <a:solidFill>
                  <a:srgbClr val="C00000"/>
                </a:solidFill>
              </a:rPr>
              <a:t/>
            </a:r>
            <a:br>
              <a:rPr lang="es-MX" sz="3600" b="1" i="1" smtClean="0">
                <a:solidFill>
                  <a:srgbClr val="C00000"/>
                </a:solidFill>
              </a:rPr>
            </a:br>
            <a:r>
              <a:rPr lang="es-MX" sz="3200" b="1" i="1" smtClean="0">
                <a:solidFill>
                  <a:srgbClr val="C00000"/>
                </a:solidFill>
              </a:rPr>
              <a:t>Matrices especiales</a:t>
            </a:r>
            <a:r>
              <a:rPr lang="es-MX" sz="3600" b="1" i="1" smtClean="0">
                <a:solidFill>
                  <a:srgbClr val="C00000"/>
                </a:solidFill>
              </a:rPr>
              <a:t/>
            </a:r>
            <a:br>
              <a:rPr lang="es-MX" sz="3600" b="1" i="1" smtClean="0">
                <a:solidFill>
                  <a:srgbClr val="C00000"/>
                </a:solidFill>
              </a:rPr>
            </a:br>
            <a:r>
              <a:rPr lang="es-MX" sz="4000" smtClean="0"/>
              <a:t/>
            </a:r>
            <a:br>
              <a:rPr lang="es-MX" sz="4000" smtClean="0"/>
            </a:br>
            <a:endParaRPr lang="es-MX" sz="4000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643063"/>
            <a:ext cx="8115300" cy="44831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b="1" i="1" smtClean="0">
                <a:solidFill>
                  <a:srgbClr val="002060"/>
                </a:solidFill>
              </a:rPr>
              <a:t>	</a:t>
            </a:r>
            <a:r>
              <a:rPr lang="es-ES_tradnl" sz="2400" b="1" i="1" smtClean="0">
                <a:solidFill>
                  <a:srgbClr val="002060"/>
                </a:solidFill>
              </a:rPr>
              <a:t>&gt;&gt; a = zeros (m);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sz="2400" b="1" i="1" smtClean="0">
                <a:solidFill>
                  <a:srgbClr val="002060"/>
                </a:solidFill>
              </a:rPr>
              <a:t>	&gt;&gt; b = zeros (m, n);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sz="2400" b="1" i="1" smtClean="0">
                <a:solidFill>
                  <a:srgbClr val="002060"/>
                </a:solidFill>
              </a:rPr>
              <a:t>	</a:t>
            </a:r>
            <a:r>
              <a:rPr lang="es-ES_tradnl" sz="2400" i="1" smtClean="0">
                <a:solidFill>
                  <a:srgbClr val="002060"/>
                </a:solidFill>
              </a:rPr>
              <a:t>Si</a:t>
            </a:r>
            <a:r>
              <a:rPr lang="es-ES_tradnl" sz="2400" b="1" i="1" smtClean="0">
                <a:solidFill>
                  <a:srgbClr val="002060"/>
                </a:solidFill>
              </a:rPr>
              <a:t> a = zeros(1, 4) </a:t>
            </a:r>
            <a:r>
              <a:rPr lang="es-ES_tradnl" sz="2400" i="1" smtClean="0">
                <a:solidFill>
                  <a:srgbClr val="002060"/>
                </a:solidFill>
              </a:rPr>
              <a:t>entonces</a:t>
            </a:r>
            <a:r>
              <a:rPr lang="es-ES_tradnl" sz="2400" b="1" i="1" smtClean="0">
                <a:solidFill>
                  <a:srgbClr val="002060"/>
                </a:solidFill>
              </a:rPr>
              <a:t> m = pi + a     </a:t>
            </a:r>
            <a:r>
              <a:rPr lang="es-ES_tradnl" sz="2400" i="1" smtClean="0">
                <a:solidFill>
                  <a:srgbClr val="002060"/>
                </a:solidFill>
              </a:rPr>
              <a:t>produce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sz="2400" b="1" i="1" smtClean="0">
                <a:solidFill>
                  <a:srgbClr val="002060"/>
                </a:solidFill>
              </a:rPr>
              <a:t>	     m = 3.1416    3.1416    3.1416    3.1416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sz="2400" b="1" i="1" smtClean="0">
                <a:solidFill>
                  <a:srgbClr val="002060"/>
                </a:solidFill>
              </a:rPr>
              <a:t>	&gt;&gt; c = [1 2 3; 4 2 5];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sz="2400" b="1" i="1" smtClean="0">
                <a:solidFill>
                  <a:srgbClr val="002060"/>
                </a:solidFill>
              </a:rPr>
              <a:t>	&gt;&gt; d = zeros (size (c));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sz="2400" b="1" i="1" smtClean="0">
                <a:solidFill>
                  <a:srgbClr val="002060"/>
                </a:solidFill>
              </a:rPr>
              <a:t>	&gt;&gt; e = ones (m);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sz="2400" b="1" i="1" smtClean="0">
                <a:solidFill>
                  <a:srgbClr val="002060"/>
                </a:solidFill>
              </a:rPr>
              <a:t>	&gt;&gt; f = ones (m, n);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sz="2400" b="1" i="1" smtClean="0">
                <a:solidFill>
                  <a:srgbClr val="002060"/>
                </a:solidFill>
              </a:rPr>
              <a:t>	</a:t>
            </a:r>
            <a:r>
              <a:rPr lang="es-ES_tradnl" sz="2400" i="1" smtClean="0">
                <a:solidFill>
                  <a:srgbClr val="002060"/>
                </a:solidFill>
              </a:rPr>
              <a:t>Si</a:t>
            </a:r>
            <a:r>
              <a:rPr lang="es-ES_tradnl" sz="2400" b="1" i="1" smtClean="0">
                <a:solidFill>
                  <a:srgbClr val="002060"/>
                </a:solidFill>
              </a:rPr>
              <a:t> e = ones(1, 4</a:t>
            </a:r>
            <a:r>
              <a:rPr lang="es-ES_tradnl" sz="2400" i="1" smtClean="0">
                <a:solidFill>
                  <a:srgbClr val="002060"/>
                </a:solidFill>
              </a:rPr>
              <a:t>) entonces  </a:t>
            </a:r>
            <a:r>
              <a:rPr lang="es-ES_tradnl" sz="2400" b="1" i="1" smtClean="0">
                <a:solidFill>
                  <a:srgbClr val="002060"/>
                </a:solidFill>
              </a:rPr>
              <a:t>p = pi * a     </a:t>
            </a:r>
            <a:r>
              <a:rPr lang="es-ES_tradnl" sz="2400" i="1" smtClean="0">
                <a:solidFill>
                  <a:srgbClr val="002060"/>
                </a:solidFill>
              </a:rPr>
              <a:t>produc</a:t>
            </a:r>
            <a:r>
              <a:rPr lang="es-ES_tradnl" sz="2400" b="1" i="1" smtClean="0">
                <a:solidFill>
                  <a:srgbClr val="002060"/>
                </a:solidFill>
              </a:rPr>
              <a:t>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sz="2400" b="1" i="1" smtClean="0">
                <a:solidFill>
                  <a:srgbClr val="002060"/>
                </a:solidFill>
              </a:rPr>
              <a:t>	    p = 3.1416    3.1416    3.1416    3.1416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sz="2400" b="1" i="1" smtClean="0">
                <a:solidFill>
                  <a:srgbClr val="002060"/>
                </a:solidFill>
              </a:rPr>
              <a:t>	</a:t>
            </a:r>
            <a:endParaRPr lang="es-MX" sz="2400" b="1" i="1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58305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s-MX" sz="3600" b="1" i="1" smtClean="0">
                <a:solidFill>
                  <a:srgbClr val="C00000"/>
                </a:solidFill>
              </a:rPr>
              <a:t/>
            </a:r>
            <a:br>
              <a:rPr lang="es-MX" sz="3600" b="1" i="1" smtClean="0">
                <a:solidFill>
                  <a:srgbClr val="C00000"/>
                </a:solidFill>
              </a:rPr>
            </a:br>
            <a:r>
              <a:rPr lang="es-MX" sz="3200" b="1" i="1" smtClean="0">
                <a:solidFill>
                  <a:srgbClr val="C00000"/>
                </a:solidFill>
              </a:rPr>
              <a:t>Matrices especiales</a:t>
            </a:r>
            <a:br>
              <a:rPr lang="es-MX" sz="3200" b="1" i="1" smtClean="0">
                <a:solidFill>
                  <a:srgbClr val="C00000"/>
                </a:solidFill>
              </a:rPr>
            </a:br>
            <a:r>
              <a:rPr lang="es-MX" sz="3200" b="1" i="1" smtClean="0">
                <a:solidFill>
                  <a:srgbClr val="C00000"/>
                </a:solidFill>
              </a:rPr>
              <a:t>(continuación)</a:t>
            </a:r>
            <a:r>
              <a:rPr lang="es-MX" sz="3200" smtClean="0"/>
              <a:t/>
            </a:r>
            <a:br>
              <a:rPr lang="es-MX" sz="3200" smtClean="0"/>
            </a:br>
            <a:endParaRPr lang="es-CO" sz="3200" smtClean="0"/>
          </a:p>
        </p:txBody>
      </p:sp>
      <p:sp>
        <p:nvSpPr>
          <p:cNvPr id="47107" name="2 Marcador de contenido"/>
          <p:cNvSpPr>
            <a:spLocks noGrp="1"/>
          </p:cNvSpPr>
          <p:nvPr>
            <p:ph idx="1"/>
          </p:nvPr>
        </p:nvSpPr>
        <p:spPr>
          <a:xfrm>
            <a:off x="357188" y="1857375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s-CO" smtClean="0"/>
              <a:t>	</a:t>
            </a:r>
            <a:r>
              <a:rPr lang="es-CO" sz="2400" b="1" i="1" smtClean="0">
                <a:solidFill>
                  <a:srgbClr val="002060"/>
                </a:solidFill>
              </a:rPr>
              <a:t>&gt;&gt; diag(x)  </a:t>
            </a:r>
            <a:r>
              <a:rPr lang="es-CO" sz="2400" i="1" smtClean="0">
                <a:solidFill>
                  <a:srgbClr val="002060"/>
                </a:solidFill>
              </a:rPr>
              <a:t>			Diagonal de matriz x</a:t>
            </a:r>
          </a:p>
          <a:p>
            <a:pPr>
              <a:buFontTx/>
              <a:buNone/>
            </a:pPr>
            <a:r>
              <a:rPr lang="es-CO" sz="2400" i="1" smtClean="0">
                <a:solidFill>
                  <a:srgbClr val="002060"/>
                </a:solidFill>
              </a:rPr>
              <a:t>	</a:t>
            </a:r>
            <a:r>
              <a:rPr lang="es-CO" sz="2400" b="1" i="1" smtClean="0">
                <a:solidFill>
                  <a:srgbClr val="002060"/>
                </a:solidFill>
              </a:rPr>
              <a:t>&gt;&gt; diag(x, n)</a:t>
            </a:r>
            <a:r>
              <a:rPr lang="es-CO" sz="2400" i="1" smtClean="0">
                <a:solidFill>
                  <a:srgbClr val="002060"/>
                </a:solidFill>
              </a:rPr>
              <a:t>		Diagonal desde posición  n</a:t>
            </a:r>
          </a:p>
          <a:p>
            <a:pPr>
              <a:buFontTx/>
              <a:buNone/>
            </a:pPr>
            <a:r>
              <a:rPr lang="es-CO" sz="2400" i="1" smtClean="0">
                <a:solidFill>
                  <a:srgbClr val="002060"/>
                </a:solidFill>
              </a:rPr>
              <a:t>	</a:t>
            </a:r>
            <a:r>
              <a:rPr lang="es-CO" sz="2400" b="1" i="1" smtClean="0">
                <a:solidFill>
                  <a:srgbClr val="002060"/>
                </a:solidFill>
              </a:rPr>
              <a:t>&gt;&gt; diag(v)</a:t>
            </a:r>
            <a:r>
              <a:rPr lang="es-CO" sz="2400" i="1" smtClean="0">
                <a:solidFill>
                  <a:srgbClr val="002060"/>
                </a:solidFill>
              </a:rPr>
              <a:t>			Matriz cuya diagonal 	es el vector</a:t>
            </a:r>
          </a:p>
          <a:p>
            <a:pPr>
              <a:buFontTx/>
              <a:buNone/>
            </a:pPr>
            <a:r>
              <a:rPr lang="es-CO" sz="2400" i="1" smtClean="0">
                <a:solidFill>
                  <a:srgbClr val="002060"/>
                </a:solidFill>
              </a:rPr>
              <a:t>	</a:t>
            </a:r>
            <a:r>
              <a:rPr lang="es-CO" sz="2400" b="1" i="1" smtClean="0">
                <a:solidFill>
                  <a:srgbClr val="002060"/>
                </a:solidFill>
              </a:rPr>
              <a:t>&gt;&gt; diag(fliplr(x))</a:t>
            </a:r>
            <a:r>
              <a:rPr lang="es-CO" sz="2400" i="1" smtClean="0">
                <a:solidFill>
                  <a:srgbClr val="002060"/>
                </a:solidFill>
              </a:rPr>
              <a:t>		Diagonal secundaria</a:t>
            </a:r>
          </a:p>
          <a:p>
            <a:pPr>
              <a:buFontTx/>
              <a:buNone/>
            </a:pPr>
            <a:r>
              <a:rPr lang="es-CO" sz="2400" i="1" smtClean="0">
                <a:solidFill>
                  <a:srgbClr val="002060"/>
                </a:solidFill>
              </a:rPr>
              <a:t>	</a:t>
            </a:r>
            <a:r>
              <a:rPr lang="es-CO" sz="2400" b="1" i="1" smtClean="0">
                <a:solidFill>
                  <a:srgbClr val="002060"/>
                </a:solidFill>
              </a:rPr>
              <a:t>&gt;&gt; fliplr(x)</a:t>
            </a:r>
            <a:r>
              <a:rPr lang="es-CO" sz="2400" i="1" smtClean="0">
                <a:solidFill>
                  <a:srgbClr val="002060"/>
                </a:solidFill>
              </a:rPr>
              <a:t>			Voltea x horizontalmente</a:t>
            </a:r>
          </a:p>
          <a:p>
            <a:pPr>
              <a:buFontTx/>
              <a:buNone/>
            </a:pPr>
            <a:r>
              <a:rPr lang="es-CO" sz="2400" i="1" smtClean="0">
                <a:solidFill>
                  <a:srgbClr val="002060"/>
                </a:solidFill>
              </a:rPr>
              <a:t>	</a:t>
            </a:r>
            <a:r>
              <a:rPr lang="es-CO" sz="2400" b="1" i="1" smtClean="0">
                <a:solidFill>
                  <a:srgbClr val="002060"/>
                </a:solidFill>
              </a:rPr>
              <a:t>&gt;&gt; flipud	</a:t>
            </a:r>
            <a:r>
              <a:rPr lang="es-CO" sz="2400" i="1" smtClean="0">
                <a:solidFill>
                  <a:srgbClr val="002060"/>
                </a:solidFill>
              </a:rPr>
              <a:t>		Voltea x verticalmente</a:t>
            </a:r>
          </a:p>
          <a:p>
            <a:pPr>
              <a:buFontTx/>
              <a:buNone/>
            </a:pPr>
            <a:r>
              <a:rPr lang="es-CO" sz="2400" i="1" smtClean="0">
                <a:solidFill>
                  <a:srgbClr val="002060"/>
                </a:solidFill>
              </a:rPr>
              <a:t>	</a:t>
            </a:r>
            <a:r>
              <a:rPr lang="es-CO" sz="2400" b="1" i="1" smtClean="0">
                <a:solidFill>
                  <a:srgbClr val="002060"/>
                </a:solidFill>
              </a:rPr>
              <a:t>&gt;&gt; magic(m)</a:t>
            </a:r>
            <a:r>
              <a:rPr lang="es-CO" sz="2400" i="1" smtClean="0">
                <a:solidFill>
                  <a:srgbClr val="002060"/>
                </a:solidFill>
              </a:rPr>
              <a:t>		Crea una matriz mágica</a:t>
            </a:r>
          </a:p>
          <a:p>
            <a:pPr>
              <a:buFontTx/>
              <a:buNone/>
            </a:pPr>
            <a:r>
              <a:rPr lang="es-CO" sz="2400" i="1" smtClean="0">
                <a:solidFill>
                  <a:srgbClr val="002060"/>
                </a:solidFill>
              </a:rPr>
              <a:t>	</a:t>
            </a:r>
            <a:r>
              <a:rPr lang="es-CO" sz="2400" b="1" i="1" smtClean="0">
                <a:solidFill>
                  <a:srgbClr val="002060"/>
                </a:solidFill>
              </a:rPr>
              <a:t>&gt;&gt; det(m)	</a:t>
            </a:r>
            <a:r>
              <a:rPr lang="es-CO" sz="2400" i="1" smtClean="0">
                <a:solidFill>
                  <a:srgbClr val="002060"/>
                </a:solidFill>
              </a:rPr>
              <a:t>		Calcula determinante</a:t>
            </a:r>
          </a:p>
          <a:p>
            <a:pPr>
              <a:buFontTx/>
              <a:buNone/>
            </a:pPr>
            <a:r>
              <a:rPr lang="es-CO" sz="2800" smtClean="0"/>
              <a:t>	</a:t>
            </a:r>
            <a:r>
              <a:rPr lang="es-CO" sz="2400" b="1" i="1" smtClean="0">
                <a:solidFill>
                  <a:srgbClr val="002060"/>
                </a:solidFill>
              </a:rPr>
              <a:t>&gt;&gt; pascal(n)</a:t>
            </a:r>
            <a:r>
              <a:rPr lang="es-CO" sz="2400" i="1" smtClean="0">
                <a:solidFill>
                  <a:srgbClr val="002060"/>
                </a:solidFill>
              </a:rPr>
              <a:t>		Crea matriz Pascal</a:t>
            </a:r>
          </a:p>
          <a:p>
            <a:pPr>
              <a:buFontTx/>
              <a:buNone/>
            </a:pPr>
            <a:r>
              <a:rPr lang="es-CO" sz="2400" i="1" smtClean="0">
                <a:solidFill>
                  <a:srgbClr val="002060"/>
                </a:solidFill>
              </a:rPr>
              <a:t>	</a:t>
            </a:r>
            <a:r>
              <a:rPr lang="es-CO" sz="2400" b="1" i="1" smtClean="0">
                <a:solidFill>
                  <a:srgbClr val="002060"/>
                </a:solidFill>
              </a:rPr>
              <a:t>&gt;&gt; inv(m)	</a:t>
            </a:r>
            <a:r>
              <a:rPr lang="es-CO" sz="2400" i="1" smtClean="0">
                <a:solidFill>
                  <a:srgbClr val="002060"/>
                </a:solidFill>
              </a:rPr>
              <a:t>		Inverso de matriz</a:t>
            </a:r>
          </a:p>
        </p:txBody>
      </p:sp>
    </p:spTree>
    <p:extLst>
      <p:ext uri="{BB962C8B-B14F-4D97-AF65-F5344CB8AC3E}">
        <p14:creationId xmlns:p14="http://schemas.microsoft.com/office/powerpoint/2010/main" val="269096341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eaLnBrk="1" hangingPunct="1"/>
            <a:r>
              <a:rPr lang="es-MX" sz="3600" b="1" i="1" smtClean="0">
                <a:solidFill>
                  <a:srgbClr val="C00000"/>
                </a:solidFill>
              </a:rPr>
              <a:t/>
            </a:r>
            <a:br>
              <a:rPr lang="es-MX" sz="3600" b="1" i="1" smtClean="0">
                <a:solidFill>
                  <a:srgbClr val="C00000"/>
                </a:solidFill>
              </a:rPr>
            </a:br>
            <a:r>
              <a:rPr lang="es-MX" sz="3200" b="1" i="1" smtClean="0">
                <a:solidFill>
                  <a:srgbClr val="C00000"/>
                </a:solidFill>
              </a:rPr>
              <a:t>Matrices especiales</a:t>
            </a:r>
            <a:br>
              <a:rPr lang="es-MX" sz="3200" b="1" i="1" smtClean="0">
                <a:solidFill>
                  <a:srgbClr val="C00000"/>
                </a:solidFill>
              </a:rPr>
            </a:br>
            <a:r>
              <a:rPr lang="es-MX" sz="3200" b="1" i="1" smtClean="0">
                <a:solidFill>
                  <a:srgbClr val="C00000"/>
                </a:solidFill>
              </a:rPr>
              <a:t>(continuación)</a:t>
            </a:r>
            <a:r>
              <a:rPr lang="es-MX" sz="3200" smtClean="0"/>
              <a:t/>
            </a:r>
            <a:br>
              <a:rPr lang="es-MX" sz="3200" smtClean="0"/>
            </a:br>
            <a:endParaRPr lang="es-MX" sz="3200" b="1" i="1" smtClean="0">
              <a:solidFill>
                <a:srgbClr val="C00000"/>
              </a:solidFill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0" y="1928813"/>
            <a:ext cx="7258050" cy="41973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s-ES_tradnl" b="1" i="1" smtClean="0">
                <a:solidFill>
                  <a:srgbClr val="002060"/>
                </a:solidFill>
              </a:rPr>
              <a:t>	</a:t>
            </a:r>
            <a:r>
              <a:rPr lang="es-ES_tradnl" sz="2400" b="1" i="1" smtClean="0">
                <a:solidFill>
                  <a:srgbClr val="002060"/>
                </a:solidFill>
              </a:rPr>
              <a:t>&gt;&gt; a = eye (3); 	</a:t>
            </a:r>
            <a:r>
              <a:rPr lang="es-ES_tradnl" sz="2400" i="1" smtClean="0">
                <a:solidFill>
                  <a:srgbClr val="002060"/>
                </a:solidFill>
              </a:rPr>
              <a:t>	Matriz identidad</a:t>
            </a:r>
          </a:p>
          <a:p>
            <a:pPr eaLnBrk="1" hangingPunct="1">
              <a:buFontTx/>
              <a:buNone/>
            </a:pPr>
            <a:r>
              <a:rPr lang="es-ES_tradnl" sz="2400" b="1" i="1" smtClean="0">
                <a:solidFill>
                  <a:srgbClr val="002060"/>
                </a:solidFill>
              </a:rPr>
              <a:t>	&gt;&gt; b = eye (3,2); </a:t>
            </a:r>
            <a:endParaRPr lang="es-ES_tradnl" sz="2400" i="1" smtClean="0">
              <a:solidFill>
                <a:srgbClr val="002060"/>
              </a:solidFill>
            </a:endParaRPr>
          </a:p>
          <a:p>
            <a:pPr eaLnBrk="1" hangingPunct="1">
              <a:buFontTx/>
              <a:buNone/>
            </a:pPr>
            <a:r>
              <a:rPr lang="es-ES_tradnl" sz="2400" b="1" i="1" smtClean="0">
                <a:solidFill>
                  <a:srgbClr val="002060"/>
                </a:solidFill>
              </a:rPr>
              <a:t>	&gt;&gt; a = [ ];	</a:t>
            </a:r>
            <a:r>
              <a:rPr lang="es-MX" sz="2400" i="1" smtClean="0">
                <a:solidFill>
                  <a:srgbClr val="002060"/>
                </a:solidFill>
              </a:rPr>
              <a:t> 		Matriz vacía</a:t>
            </a:r>
            <a:endParaRPr lang="es-ES_tradnl" sz="2400" b="1" i="1" smtClean="0">
              <a:solidFill>
                <a:srgbClr val="002060"/>
              </a:solidFill>
            </a:endParaRPr>
          </a:p>
          <a:p>
            <a:pPr eaLnBrk="1" hangingPunct="1">
              <a:buFontTx/>
              <a:buNone/>
            </a:pPr>
            <a:r>
              <a:rPr lang="es-ES_tradnl" sz="2400" b="1" i="1" smtClean="0">
                <a:solidFill>
                  <a:srgbClr val="002060"/>
                </a:solidFill>
              </a:rPr>
              <a:t>	&gt;&gt; b = 4 : -1: 5; 		</a:t>
            </a:r>
            <a:r>
              <a:rPr lang="es-MX" sz="2400" i="1" smtClean="0">
                <a:solidFill>
                  <a:srgbClr val="002060"/>
                </a:solidFill>
              </a:rPr>
              <a:t>Matriz vacía</a:t>
            </a:r>
          </a:p>
          <a:p>
            <a:pPr eaLnBrk="1" hangingPunct="1">
              <a:buFontTx/>
              <a:buNone/>
            </a:pPr>
            <a:r>
              <a:rPr lang="es-ES_tradnl" sz="2400" i="1" smtClean="0">
                <a:solidFill>
                  <a:srgbClr val="002060"/>
                </a:solidFill>
              </a:rPr>
              <a:t>	</a:t>
            </a:r>
            <a:r>
              <a:rPr lang="es-ES_tradnl" sz="2400" b="1" i="1" smtClean="0">
                <a:solidFill>
                  <a:srgbClr val="002060"/>
                </a:solidFill>
              </a:rPr>
              <a:t>&gt;&gt; gallery(3)		</a:t>
            </a:r>
            <a:r>
              <a:rPr lang="es-ES_tradnl" sz="2400" i="1" smtClean="0">
                <a:solidFill>
                  <a:srgbClr val="002060"/>
                </a:solidFill>
              </a:rPr>
              <a:t>Matriz muestra</a:t>
            </a:r>
          </a:p>
          <a:p>
            <a:pPr eaLnBrk="1" hangingPunct="1">
              <a:buFontTx/>
              <a:buNone/>
            </a:pPr>
            <a:r>
              <a:rPr lang="es-ES_tradnl" sz="2400" i="1" smtClean="0">
                <a:solidFill>
                  <a:srgbClr val="002060"/>
                </a:solidFill>
              </a:rPr>
              <a:t>	Sea</a:t>
            </a:r>
            <a:r>
              <a:rPr lang="es-ES_tradnl" sz="2400" b="1" i="1" smtClean="0">
                <a:solidFill>
                  <a:srgbClr val="002060"/>
                </a:solidFill>
              </a:rPr>
              <a:t> </a:t>
            </a:r>
          </a:p>
          <a:p>
            <a:pPr eaLnBrk="1" hangingPunct="1">
              <a:buFontTx/>
              <a:buNone/>
            </a:pPr>
            <a:r>
              <a:rPr lang="es-ES_tradnl" sz="2400" b="1" i="1" smtClean="0">
                <a:solidFill>
                  <a:srgbClr val="002060"/>
                </a:solidFill>
              </a:rPr>
              <a:t>	&gt;&gt; c = [1 2 3; 4 2 5];</a:t>
            </a:r>
          </a:p>
          <a:p>
            <a:pPr eaLnBrk="1" hangingPunct="1">
              <a:buFontTx/>
              <a:buNone/>
            </a:pPr>
            <a:r>
              <a:rPr lang="es-ES_tradnl" sz="2400" b="1" i="1" smtClean="0">
                <a:solidFill>
                  <a:srgbClr val="002060"/>
                </a:solidFill>
              </a:rPr>
              <a:t>	&gt;&gt; c´ = [1 4; 2 2; 3 5]</a:t>
            </a:r>
            <a:r>
              <a:rPr lang="es-MX" sz="2400" b="1" i="1" smtClean="0">
                <a:solidFill>
                  <a:srgbClr val="002060"/>
                </a:solidFill>
              </a:rPr>
              <a:t>    	</a:t>
            </a:r>
            <a:r>
              <a:rPr lang="es-MX" sz="2400" i="1" smtClean="0">
                <a:solidFill>
                  <a:srgbClr val="002060"/>
                </a:solidFill>
              </a:rPr>
              <a:t>Transpuesta de </a:t>
            </a:r>
            <a:r>
              <a:rPr lang="es-MX" sz="2400" b="1" i="1" smtClean="0">
                <a:solidFill>
                  <a:srgbClr val="002060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99612360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MX" sz="3200" b="1" i="1" smtClean="0">
                <a:solidFill>
                  <a:srgbClr val="C00000"/>
                </a:solidFill>
              </a:rPr>
              <a:t>Matrices especiales</a:t>
            </a:r>
            <a:br>
              <a:rPr lang="es-MX" sz="3200" b="1" i="1" smtClean="0">
                <a:solidFill>
                  <a:srgbClr val="C00000"/>
                </a:solidFill>
              </a:rPr>
            </a:br>
            <a:r>
              <a:rPr lang="es-MX" sz="3200" b="1" i="1" smtClean="0">
                <a:solidFill>
                  <a:srgbClr val="C00000"/>
                </a:solidFill>
              </a:rPr>
              <a:t>(continuación)</a:t>
            </a:r>
            <a:endParaRPr lang="es-CO" sz="3200" smtClean="0"/>
          </a:p>
        </p:txBody>
      </p:sp>
      <p:sp>
        <p:nvSpPr>
          <p:cNvPr id="49155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s-CO" smtClean="0"/>
              <a:t>	</a:t>
            </a:r>
            <a:r>
              <a:rPr lang="es-CO" b="1" i="1" smtClean="0">
                <a:solidFill>
                  <a:srgbClr val="002060"/>
                </a:solidFill>
              </a:rPr>
              <a:t>Ejemplo con matriz transpuesta</a:t>
            </a:r>
            <a:r>
              <a:rPr lang="es-CO" i="1" smtClean="0">
                <a:solidFill>
                  <a:srgbClr val="002060"/>
                </a:solidFill>
              </a:rPr>
              <a:t>:</a:t>
            </a:r>
          </a:p>
          <a:p>
            <a:pPr algn="just">
              <a:buFontTx/>
              <a:buNone/>
            </a:pPr>
            <a:r>
              <a:rPr lang="es-CO" i="1" smtClean="0">
                <a:solidFill>
                  <a:srgbClr val="002060"/>
                </a:solidFill>
              </a:rPr>
              <a:t>	Tengo las referencias de cada maquina así:</a:t>
            </a:r>
          </a:p>
          <a:p>
            <a:pPr>
              <a:buFontTx/>
              <a:buNone/>
            </a:pPr>
            <a:r>
              <a:rPr lang="pt-BR" smtClean="0">
                <a:solidFill>
                  <a:srgbClr val="002060"/>
                </a:solidFill>
              </a:rPr>
              <a:t>	</a:t>
            </a:r>
            <a:r>
              <a:rPr lang="pt-BR" sz="1600" b="1" smtClean="0">
                <a:solidFill>
                  <a:srgbClr val="002060"/>
                </a:solidFill>
              </a:rPr>
              <a:t>&gt;&gt; maquina = [12, 43, 21, 80];</a:t>
            </a:r>
            <a:endParaRPr lang="pt-BR" b="1" smtClean="0">
              <a:solidFill>
                <a:srgbClr val="002060"/>
              </a:solidFill>
            </a:endParaRPr>
          </a:p>
          <a:p>
            <a:pPr algn="just">
              <a:buFontTx/>
              <a:buNone/>
            </a:pPr>
            <a:r>
              <a:rPr lang="pt-BR" smtClean="0">
                <a:solidFill>
                  <a:srgbClr val="002060"/>
                </a:solidFill>
              </a:rPr>
              <a:t>	</a:t>
            </a:r>
            <a:r>
              <a:rPr lang="pt-BR" i="1" smtClean="0">
                <a:solidFill>
                  <a:srgbClr val="002060"/>
                </a:solidFill>
              </a:rPr>
              <a:t>Tengo la producción de cada máquina, en su orden, así:</a:t>
            </a:r>
          </a:p>
          <a:p>
            <a:pPr>
              <a:buFontTx/>
              <a:buNone/>
            </a:pPr>
            <a:r>
              <a:rPr lang="pt-BR" b="1" smtClean="0">
                <a:solidFill>
                  <a:srgbClr val="002060"/>
                </a:solidFill>
              </a:rPr>
              <a:t>	</a:t>
            </a:r>
            <a:r>
              <a:rPr lang="pt-BR" sz="1600" b="1" smtClean="0">
                <a:solidFill>
                  <a:srgbClr val="002060"/>
                </a:solidFill>
              </a:rPr>
              <a:t>&gt;&gt; </a:t>
            </a:r>
            <a:r>
              <a:rPr lang="es-CO" sz="1600" b="1" smtClean="0">
                <a:solidFill>
                  <a:srgbClr val="002060"/>
                </a:solidFill>
              </a:rPr>
              <a:t>produccion = [150, 340, 210, 125];</a:t>
            </a:r>
          </a:p>
          <a:p>
            <a:endParaRPr lang="es-CO" smtClean="0"/>
          </a:p>
        </p:txBody>
      </p:sp>
      <p:sp>
        <p:nvSpPr>
          <p:cNvPr id="49156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>
              <a:buFontTx/>
              <a:buNone/>
            </a:pPr>
            <a:r>
              <a:rPr lang="es-CO" smtClean="0"/>
              <a:t>	</a:t>
            </a:r>
            <a:r>
              <a:rPr lang="es-CO" i="1" smtClean="0">
                <a:solidFill>
                  <a:srgbClr val="002060"/>
                </a:solidFill>
              </a:rPr>
              <a:t>La siguiente asignación crea una tabla que presenta cada máquina con su correspondiente producción</a:t>
            </a:r>
            <a:r>
              <a:rPr lang="es-CO" smtClean="0">
                <a:solidFill>
                  <a:srgbClr val="002060"/>
                </a:solidFill>
              </a:rPr>
              <a:t>:</a:t>
            </a:r>
          </a:p>
          <a:p>
            <a:pPr>
              <a:buFontTx/>
              <a:buNone/>
            </a:pPr>
            <a:r>
              <a:rPr lang="es-CO" smtClean="0">
                <a:solidFill>
                  <a:srgbClr val="002060"/>
                </a:solidFill>
              </a:rPr>
              <a:t>	</a:t>
            </a:r>
            <a:r>
              <a:rPr lang="es-CO" sz="1600" b="1" smtClean="0">
                <a:solidFill>
                  <a:srgbClr val="002060"/>
                </a:solidFill>
              </a:rPr>
              <a:t>&gt;&gt; tabla = [maquina' produccion']</a:t>
            </a:r>
            <a:endParaRPr lang="es-CO" b="1" smtClean="0">
              <a:solidFill>
                <a:srgbClr val="002060"/>
              </a:solidFill>
            </a:endParaRPr>
          </a:p>
          <a:p>
            <a:pPr>
              <a:buFontTx/>
              <a:buNone/>
            </a:pPr>
            <a:r>
              <a:rPr lang="es-CO" b="1" smtClean="0">
                <a:solidFill>
                  <a:srgbClr val="002060"/>
                </a:solidFill>
              </a:rPr>
              <a:t>	</a:t>
            </a:r>
            <a:r>
              <a:rPr lang="es-CO" sz="1600" b="1" smtClean="0">
                <a:solidFill>
                  <a:srgbClr val="002060"/>
                </a:solidFill>
              </a:rPr>
              <a:t>tabla =</a:t>
            </a:r>
          </a:p>
          <a:p>
            <a:pPr>
              <a:buFontTx/>
              <a:buNone/>
            </a:pPr>
            <a:r>
              <a:rPr lang="es-CO" sz="1600" b="1" smtClean="0">
                <a:solidFill>
                  <a:srgbClr val="002060"/>
                </a:solidFill>
              </a:rPr>
              <a:t>	    12   150</a:t>
            </a:r>
          </a:p>
          <a:p>
            <a:pPr>
              <a:buFontTx/>
              <a:buNone/>
            </a:pPr>
            <a:r>
              <a:rPr lang="es-CO" sz="1600" b="1" smtClean="0">
                <a:solidFill>
                  <a:srgbClr val="002060"/>
                </a:solidFill>
              </a:rPr>
              <a:t>	    43   340</a:t>
            </a:r>
          </a:p>
          <a:p>
            <a:pPr>
              <a:buFontTx/>
              <a:buNone/>
            </a:pPr>
            <a:r>
              <a:rPr lang="es-CO" sz="1600" b="1" smtClean="0">
                <a:solidFill>
                  <a:srgbClr val="002060"/>
                </a:solidFill>
              </a:rPr>
              <a:t>	    21   210</a:t>
            </a:r>
          </a:p>
          <a:p>
            <a:pPr>
              <a:buFontTx/>
              <a:buNone/>
            </a:pPr>
            <a:r>
              <a:rPr lang="es-CO" sz="1600" b="1" smtClean="0">
                <a:solidFill>
                  <a:srgbClr val="002060"/>
                </a:solidFill>
              </a:rPr>
              <a:t>	    80   125</a:t>
            </a:r>
            <a:endParaRPr lang="es-CO" b="1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16479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es-ES" sz="3200" b="1" i="1" smtClean="0">
                <a:solidFill>
                  <a:srgbClr val="C00000"/>
                </a:solidFill>
              </a:rPr>
              <a:t>Valores  especiales</a:t>
            </a:r>
            <a:r>
              <a:rPr lang="es-MX" sz="3200" i="1" smtClean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72050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s-MX" sz="2800" b="1" i="1" dirty="0" smtClean="0">
                <a:solidFill>
                  <a:srgbClr val="002060"/>
                </a:solidFill>
              </a:rPr>
              <a:t>	</a:t>
            </a:r>
            <a:r>
              <a:rPr lang="es-MX" sz="2400" b="1" i="1" dirty="0" err="1" smtClean="0">
                <a:solidFill>
                  <a:srgbClr val="002060"/>
                </a:solidFill>
              </a:rPr>
              <a:t>inf</a:t>
            </a:r>
            <a:r>
              <a:rPr lang="es-MX" sz="2400" b="1" i="1" dirty="0" smtClean="0">
                <a:solidFill>
                  <a:srgbClr val="002060"/>
                </a:solidFill>
              </a:rPr>
              <a:t>		</a:t>
            </a:r>
            <a:r>
              <a:rPr lang="es-MX" sz="2400" i="1" dirty="0" smtClean="0">
                <a:solidFill>
                  <a:srgbClr val="002060"/>
                </a:solidFill>
              </a:rPr>
              <a:t>Representa infinito, que normalmente ocurre al 			dividir entre cero    (&gt;&gt; 5/0)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s-MX" sz="2400" b="1" i="1" dirty="0" smtClean="0">
                <a:solidFill>
                  <a:srgbClr val="002060"/>
                </a:solidFill>
              </a:rPr>
              <a:t>	</a:t>
            </a:r>
            <a:r>
              <a:rPr lang="es-MX" sz="2400" b="1" i="1" dirty="0" err="1" smtClean="0">
                <a:solidFill>
                  <a:srgbClr val="002060"/>
                </a:solidFill>
              </a:rPr>
              <a:t>NaN</a:t>
            </a:r>
            <a:r>
              <a:rPr lang="es-MX" sz="2400" b="1" i="1" dirty="0" smtClean="0">
                <a:solidFill>
                  <a:srgbClr val="002060"/>
                </a:solidFill>
              </a:rPr>
              <a:t> 	</a:t>
            </a:r>
            <a:r>
              <a:rPr lang="es-MX" sz="2400" i="1" dirty="0" smtClean="0">
                <a:solidFill>
                  <a:srgbClr val="002060"/>
                </a:solidFill>
              </a:rPr>
              <a:t>Representa no-es-un-número (&gt;&gt; 0/0)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s-MX" sz="2400" b="1" i="1" dirty="0" smtClean="0">
                <a:solidFill>
                  <a:srgbClr val="002060"/>
                </a:solidFill>
              </a:rPr>
              <a:t>	</a:t>
            </a:r>
            <a:r>
              <a:rPr lang="es-MX" sz="2400" b="1" i="1" dirty="0" err="1" smtClean="0">
                <a:solidFill>
                  <a:srgbClr val="002060"/>
                </a:solidFill>
              </a:rPr>
              <a:t>clock</a:t>
            </a:r>
            <a:r>
              <a:rPr lang="es-MX" sz="2400" b="1" i="1" dirty="0" smtClean="0">
                <a:solidFill>
                  <a:srgbClr val="002060"/>
                </a:solidFill>
              </a:rPr>
              <a:t> 	</a:t>
            </a:r>
            <a:r>
              <a:rPr lang="es-MX" sz="2400" i="1" dirty="0" smtClean="0">
                <a:solidFill>
                  <a:srgbClr val="002060"/>
                </a:solidFill>
              </a:rPr>
              <a:t>Representa la hora actual en un vector fila de seis 		elementos que 	contiene año, mes, día, hora, 			minuto y segundos (&gt;&gt; </a:t>
            </a:r>
            <a:r>
              <a:rPr lang="es-MX" sz="2400" i="1" dirty="0" err="1" smtClean="0">
                <a:solidFill>
                  <a:srgbClr val="002060"/>
                </a:solidFill>
              </a:rPr>
              <a:t>fix</a:t>
            </a:r>
            <a:r>
              <a:rPr lang="es-MX" sz="2400" i="1" dirty="0" smtClean="0">
                <a:solidFill>
                  <a:srgbClr val="002060"/>
                </a:solidFill>
              </a:rPr>
              <a:t>(</a:t>
            </a:r>
            <a:r>
              <a:rPr lang="es-MX" sz="2400" i="1" dirty="0" err="1" smtClean="0">
                <a:solidFill>
                  <a:srgbClr val="002060"/>
                </a:solidFill>
              </a:rPr>
              <a:t>clock</a:t>
            </a:r>
            <a:r>
              <a:rPr lang="es-MX" sz="2400" i="1" dirty="0" smtClean="0">
                <a:solidFill>
                  <a:srgbClr val="002060"/>
                </a:solidFill>
              </a:rPr>
              <a:t>) ó </a:t>
            </a:r>
            <a:r>
              <a:rPr lang="es-MX" sz="2400" i="1" dirty="0" err="1" smtClean="0">
                <a:solidFill>
                  <a:srgbClr val="002060"/>
                </a:solidFill>
              </a:rPr>
              <a:t>format</a:t>
            </a:r>
            <a:r>
              <a:rPr lang="es-MX" sz="2400" i="1" dirty="0" smtClean="0">
                <a:solidFill>
                  <a:srgbClr val="002060"/>
                </a:solidFill>
              </a:rPr>
              <a:t> </a:t>
            </a:r>
            <a:r>
              <a:rPr lang="es-MX" sz="2400" i="1" dirty="0" err="1" smtClean="0">
                <a:solidFill>
                  <a:srgbClr val="002060"/>
                </a:solidFill>
              </a:rPr>
              <a:t>bank</a:t>
            </a:r>
            <a:r>
              <a:rPr lang="es-MX" sz="2400" i="1" dirty="0" smtClean="0">
                <a:solidFill>
                  <a:srgbClr val="002060"/>
                </a:solidFill>
              </a:rPr>
              <a:t>)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s-MX" sz="2400" b="1" i="1" dirty="0" smtClean="0">
                <a:solidFill>
                  <a:srgbClr val="002060"/>
                </a:solidFill>
              </a:rPr>
              <a:t>	date 	</a:t>
            </a:r>
            <a:r>
              <a:rPr lang="es-MX" sz="2400" i="1" dirty="0" smtClean="0">
                <a:solidFill>
                  <a:srgbClr val="002060"/>
                </a:solidFill>
              </a:rPr>
              <a:t>Representa la fecha actual en formato de cadena 		de caracteres, 	como 14-abr-11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s-ES_tradnl" sz="2400" b="1" i="1" dirty="0" smtClean="0">
                <a:solidFill>
                  <a:srgbClr val="002060"/>
                </a:solidFill>
              </a:rPr>
              <a:t>	</a:t>
            </a:r>
            <a:r>
              <a:rPr lang="es-ES_tradnl" sz="2400" b="1" i="1" dirty="0" err="1" smtClean="0">
                <a:solidFill>
                  <a:srgbClr val="002060"/>
                </a:solidFill>
              </a:rPr>
              <a:t>ans</a:t>
            </a:r>
            <a:r>
              <a:rPr lang="es-ES_tradnl" sz="2400" b="1" i="1" dirty="0" smtClean="0">
                <a:solidFill>
                  <a:srgbClr val="002060"/>
                </a:solidFill>
              </a:rPr>
              <a:t>  		</a:t>
            </a:r>
            <a:r>
              <a:rPr lang="es-ES_tradnl" sz="2400" i="1" dirty="0" smtClean="0">
                <a:solidFill>
                  <a:srgbClr val="002060"/>
                </a:solidFill>
              </a:rPr>
              <a:t>Representa un valor calculado por una expresión 		pero no almacenado 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s-ES_tradnl" sz="2400" i="1" dirty="0" smtClean="0">
                <a:solidFill>
                  <a:srgbClr val="002060"/>
                </a:solidFill>
              </a:rPr>
              <a:t>	</a:t>
            </a:r>
            <a:r>
              <a:rPr lang="es-ES_tradnl" sz="2400" b="1" i="1" dirty="0" err="1" smtClean="0">
                <a:solidFill>
                  <a:srgbClr val="002060"/>
                </a:solidFill>
              </a:rPr>
              <a:t>eps</a:t>
            </a:r>
            <a:r>
              <a:rPr lang="es-ES_tradnl" sz="2400" i="1" dirty="0" smtClean="0">
                <a:solidFill>
                  <a:srgbClr val="002060"/>
                </a:solidFill>
              </a:rPr>
              <a:t>		Épsilon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s-ES_tradnl" sz="2400" i="1" dirty="0" smtClean="0">
                <a:solidFill>
                  <a:srgbClr val="002060"/>
                </a:solidFill>
              </a:rPr>
              <a:t>	</a:t>
            </a:r>
            <a:r>
              <a:rPr lang="es-ES_tradnl" sz="2400" b="1" i="1" dirty="0" smtClean="0">
                <a:solidFill>
                  <a:srgbClr val="002060"/>
                </a:solidFill>
              </a:rPr>
              <a:t>i </a:t>
            </a:r>
            <a:r>
              <a:rPr lang="es-ES_tradnl" sz="2400" i="1" dirty="0" smtClean="0">
                <a:solidFill>
                  <a:srgbClr val="002060"/>
                </a:solidFill>
              </a:rPr>
              <a:t>y </a:t>
            </a:r>
            <a:r>
              <a:rPr lang="es-ES_tradnl" sz="2400" b="1" i="1" dirty="0" smtClean="0">
                <a:solidFill>
                  <a:srgbClr val="002060"/>
                </a:solidFill>
              </a:rPr>
              <a:t>j</a:t>
            </a:r>
            <a:r>
              <a:rPr lang="es-ES_tradnl" sz="2400" i="1" dirty="0" smtClean="0">
                <a:solidFill>
                  <a:srgbClr val="002060"/>
                </a:solidFill>
              </a:rPr>
              <a:t>		Números imaginarios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s-ES_tradnl" sz="2400" i="1" dirty="0" smtClean="0">
                <a:solidFill>
                  <a:srgbClr val="002060"/>
                </a:solidFill>
              </a:rPr>
              <a:t>	</a:t>
            </a:r>
            <a:r>
              <a:rPr lang="es-ES_tradnl" sz="2400" b="1" i="1" dirty="0" smtClean="0">
                <a:solidFill>
                  <a:srgbClr val="002060"/>
                </a:solidFill>
              </a:rPr>
              <a:t>pi</a:t>
            </a:r>
            <a:r>
              <a:rPr lang="es-ES_tradnl" sz="2400" i="1" dirty="0" smtClean="0">
                <a:solidFill>
                  <a:srgbClr val="002060"/>
                </a:solidFill>
              </a:rPr>
              <a:t>		Constante numérica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s-ES_tradnl" sz="2400" i="1" dirty="0" smtClean="0">
                <a:solidFill>
                  <a:srgbClr val="002060"/>
                </a:solidFill>
              </a:rPr>
              <a:t>	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s-ES_tradnl" sz="2400" i="1" dirty="0" smtClean="0">
                <a:solidFill>
                  <a:srgbClr val="002060"/>
                </a:solidFill>
              </a:rPr>
              <a:t>	</a:t>
            </a:r>
            <a:endParaRPr lang="es-MX" sz="2400" i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16789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es-CO" sz="3200" b="1" i="1" smtClean="0">
                <a:solidFill>
                  <a:srgbClr val="C00000"/>
                </a:solidFill>
              </a:rPr>
              <a:t>Operaciones </a:t>
            </a:r>
            <a:br>
              <a:rPr lang="es-CO" sz="3200" b="1" i="1" smtClean="0">
                <a:solidFill>
                  <a:srgbClr val="C00000"/>
                </a:solidFill>
              </a:rPr>
            </a:br>
            <a:r>
              <a:rPr lang="es-CO" sz="3200" b="1" i="1" smtClean="0">
                <a:solidFill>
                  <a:srgbClr val="C00000"/>
                </a:solidFill>
              </a:rPr>
              <a:t>con arreglos</a:t>
            </a:r>
            <a:r>
              <a:rPr lang="es-CO" sz="3200" i="1" smtClean="0">
                <a:solidFill>
                  <a:srgbClr val="C00000"/>
                </a:solidFill>
              </a:rPr>
              <a:t> </a:t>
            </a:r>
            <a:endParaRPr lang="es-MX" sz="3200" i="1" smtClean="0">
              <a:solidFill>
                <a:srgbClr val="C00000"/>
              </a:solidFill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r>
              <a:rPr lang="es-CO" sz="2800" i="1" dirty="0" smtClean="0">
                <a:solidFill>
                  <a:schemeClr val="accent6"/>
                </a:solidFill>
              </a:rPr>
              <a:t>	</a:t>
            </a:r>
            <a:r>
              <a:rPr lang="es-CO" sz="2800" i="1" dirty="0" smtClean="0">
                <a:solidFill>
                  <a:srgbClr val="002060"/>
                </a:solidFill>
              </a:rPr>
              <a:t>a = Vector fila de tres elementos</a:t>
            </a:r>
          </a:p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r>
              <a:rPr lang="es-CO" sz="2800" i="1" dirty="0" smtClean="0">
                <a:solidFill>
                  <a:srgbClr val="002060"/>
                </a:solidFill>
              </a:rPr>
              <a:t>	b = Vector fila de tres elementos</a:t>
            </a:r>
          </a:p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r>
              <a:rPr lang="es-CO" sz="2800" i="1" dirty="0" smtClean="0">
                <a:solidFill>
                  <a:srgbClr val="002060"/>
                </a:solidFill>
              </a:rPr>
              <a:t>	Nuevo vector: c</a:t>
            </a:r>
          </a:p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endParaRPr lang="es-CO" sz="2800" i="1" dirty="0" smtClean="0">
              <a:solidFill>
                <a:srgbClr val="002060"/>
              </a:solidFill>
            </a:endParaRPr>
          </a:p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r>
              <a:rPr lang="es-CO" sz="2800" b="1" i="1" dirty="0" smtClean="0">
                <a:solidFill>
                  <a:srgbClr val="002060"/>
                </a:solidFill>
              </a:rPr>
              <a:t>	&gt;&gt; c(1) = a(1) * b(1);</a:t>
            </a:r>
          </a:p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r>
              <a:rPr lang="es-CO" sz="2800" b="1" i="1" dirty="0" smtClean="0">
                <a:solidFill>
                  <a:srgbClr val="002060"/>
                </a:solidFill>
              </a:rPr>
              <a:t>	&gt;&gt; c(2) = a(2) * b(2);</a:t>
            </a:r>
          </a:p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r>
              <a:rPr lang="es-CO" sz="2800" b="1" i="1" dirty="0" smtClean="0">
                <a:solidFill>
                  <a:srgbClr val="002060"/>
                </a:solidFill>
              </a:rPr>
              <a:t>	&gt;&gt; c(3) = a(3) * b(3);</a:t>
            </a:r>
          </a:p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r>
              <a:rPr lang="es-CO" sz="2800" b="1" i="1" dirty="0" smtClean="0">
                <a:solidFill>
                  <a:srgbClr val="002060"/>
                </a:solidFill>
              </a:rPr>
              <a:t>	</a:t>
            </a:r>
            <a:endParaRPr lang="es-CO" sz="2800" i="1" dirty="0" smtClean="0">
              <a:solidFill>
                <a:srgbClr val="002060"/>
              </a:solidFill>
            </a:endParaRPr>
          </a:p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r>
              <a:rPr lang="es-CO" sz="2800" b="1" i="1" dirty="0" smtClean="0">
                <a:solidFill>
                  <a:srgbClr val="002060"/>
                </a:solidFill>
              </a:rPr>
              <a:t>	</a:t>
            </a:r>
            <a:r>
              <a:rPr lang="es-CO" sz="2800" i="1" dirty="0" smtClean="0">
                <a:solidFill>
                  <a:srgbClr val="002060"/>
                </a:solidFill>
              </a:rPr>
              <a:t>Equivale a:</a:t>
            </a:r>
          </a:p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endParaRPr lang="es-CO" sz="2800" b="1" i="1" dirty="0" smtClean="0">
              <a:solidFill>
                <a:srgbClr val="002060"/>
              </a:solidFill>
            </a:endParaRPr>
          </a:p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r>
              <a:rPr lang="es-CO" sz="2800" b="1" i="1" dirty="0" smtClean="0">
                <a:solidFill>
                  <a:srgbClr val="002060"/>
                </a:solidFill>
              </a:rPr>
              <a:t>	&gt;&gt; c = a.*b;</a:t>
            </a:r>
            <a:endParaRPr lang="es-MX" sz="2800" b="1" i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66006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es-CO" sz="3200" b="1" i="1" smtClean="0">
                <a:solidFill>
                  <a:srgbClr val="C00000"/>
                </a:solidFill>
              </a:rPr>
              <a:t>Operaciones </a:t>
            </a:r>
            <a:br>
              <a:rPr lang="es-CO" sz="3200" b="1" i="1" smtClean="0">
                <a:solidFill>
                  <a:srgbClr val="C00000"/>
                </a:solidFill>
              </a:rPr>
            </a:br>
            <a:r>
              <a:rPr lang="es-CO" sz="3200" b="1" i="1" smtClean="0">
                <a:solidFill>
                  <a:srgbClr val="C00000"/>
                </a:solidFill>
              </a:rPr>
              <a:t>con arreglos</a:t>
            </a:r>
            <a:endParaRPr lang="es-MX" sz="3200" b="1" i="1" smtClean="0">
              <a:solidFill>
                <a:srgbClr val="C00000"/>
              </a:solidFill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s-CO" sz="2800" smtClean="0"/>
              <a:t>	</a:t>
            </a:r>
            <a:r>
              <a:rPr lang="es-CO" sz="2800" i="1" smtClean="0">
                <a:solidFill>
                  <a:srgbClr val="002060"/>
                </a:solidFill>
              </a:rPr>
              <a:t>Exponenciación: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CO" sz="2800" b="1" i="1" smtClean="0">
                <a:solidFill>
                  <a:srgbClr val="002060"/>
                </a:solidFill>
              </a:rPr>
              <a:t>	&gt;&gt; a = [ 2 5 6];      	&gt;&gt; b = [2 3 5];</a:t>
            </a:r>
            <a:endParaRPr lang="en-US" sz="2800" b="1" i="1" smtClean="0">
              <a:solidFill>
                <a:srgbClr val="00206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i="1" smtClean="0">
                <a:solidFill>
                  <a:srgbClr val="002060"/>
                </a:solidFill>
              </a:rPr>
              <a:t>	&gt;&gt; c = a.ˆ2;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i="1" smtClean="0">
                <a:solidFill>
                  <a:srgbClr val="002060"/>
                </a:solidFill>
              </a:rPr>
              <a:t>	&gt;&gt; d = a.ˆb;</a:t>
            </a:r>
            <a:endParaRPr lang="es-CO" sz="2800" b="1" i="1" smtClean="0">
              <a:solidFill>
                <a:srgbClr val="00206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CO" sz="2800" b="1" i="1" smtClean="0">
                <a:solidFill>
                  <a:srgbClr val="002060"/>
                </a:solidFill>
              </a:rPr>
              <a:t>	c = [4  25  36]	d = [4  125  7776]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s-CO" sz="2800" b="1" i="1" smtClean="0">
                <a:solidFill>
                  <a:srgbClr val="002060"/>
                </a:solidFill>
              </a:rPr>
              <a:t>	</a:t>
            </a:r>
            <a:r>
              <a:rPr lang="es-CO" sz="2800" i="1" smtClean="0">
                <a:solidFill>
                  <a:srgbClr val="002060"/>
                </a:solidFill>
              </a:rPr>
              <a:t>También podemos usar una base escalar con un exponente vector: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CO" sz="2800" b="1" i="1" smtClean="0">
                <a:solidFill>
                  <a:srgbClr val="002060"/>
                </a:solidFill>
              </a:rPr>
              <a:t>	&gt;&gt; c = 3.0 .^a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CO" sz="2800" b="1" i="1" smtClean="0">
                <a:solidFill>
                  <a:srgbClr val="002060"/>
                </a:solidFill>
              </a:rPr>
              <a:t>	c = [9  243  729]</a:t>
            </a:r>
            <a:endParaRPr lang="es-MX" sz="2800" b="1" i="1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71818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es-ES_tradnl" sz="3200" b="1" i="1" smtClean="0">
                <a:solidFill>
                  <a:srgbClr val="C00000"/>
                </a:solidFill>
              </a:rPr>
              <a:t>Introducción</a:t>
            </a:r>
            <a:br>
              <a:rPr lang="es-ES_tradnl" sz="3200" b="1" i="1" smtClean="0">
                <a:solidFill>
                  <a:srgbClr val="C00000"/>
                </a:solidFill>
              </a:rPr>
            </a:br>
            <a:r>
              <a:rPr lang="es-ES_tradnl" sz="3200" b="1" i="1" smtClean="0">
                <a:solidFill>
                  <a:srgbClr val="C00000"/>
                </a:solidFill>
              </a:rPr>
              <a:t>(continuación)</a:t>
            </a:r>
            <a:endParaRPr lang="es-MX" sz="3200" b="1" i="1" smtClean="0">
              <a:solidFill>
                <a:srgbClr val="C00000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Tx/>
              <a:buNone/>
              <a:defRPr/>
            </a:pPr>
            <a:r>
              <a:rPr lang="es-MX" sz="4000" i="1" dirty="0" smtClean="0">
                <a:solidFill>
                  <a:schemeClr val="accent6"/>
                </a:solidFill>
              </a:rPr>
              <a:t>	</a:t>
            </a:r>
            <a:r>
              <a:rPr lang="es-MX" sz="3600" i="1" dirty="0" smtClean="0">
                <a:solidFill>
                  <a:srgbClr val="002060"/>
                </a:solidFill>
              </a:rPr>
              <a:t>MATLAB es un sistema interactivo único que incluye</a:t>
            </a:r>
            <a:r>
              <a:rPr lang="es-MX" sz="3600" i="1" dirty="0" smtClean="0">
                <a:solidFill>
                  <a:srgbClr val="002060"/>
                </a:solidFill>
              </a:rPr>
              <a:t>:</a:t>
            </a:r>
            <a:endParaRPr lang="es-MX" sz="3600" i="1" dirty="0" smtClean="0">
              <a:solidFill>
                <a:srgbClr val="002060"/>
              </a:solidFill>
            </a:endParaRPr>
          </a:p>
          <a:p>
            <a:pPr lvl="1" algn="just" eaLnBrk="1" hangingPunct="1">
              <a:buFont typeface="Courier New" pitchFamily="49" charset="0"/>
              <a:buChar char="o"/>
              <a:defRPr/>
            </a:pPr>
            <a:r>
              <a:rPr lang="es-MX" sz="3600" i="1" dirty="0" smtClean="0">
                <a:solidFill>
                  <a:srgbClr val="002060"/>
                </a:solidFill>
              </a:rPr>
              <a:t> cómputo </a:t>
            </a:r>
            <a:r>
              <a:rPr lang="es-MX" sz="3600" i="1" dirty="0" smtClean="0">
                <a:solidFill>
                  <a:srgbClr val="002060"/>
                </a:solidFill>
              </a:rPr>
              <a:t>numérico (p = 5 * 4)</a:t>
            </a:r>
            <a:endParaRPr lang="es-MX" sz="3600" i="1" dirty="0" smtClean="0">
              <a:solidFill>
                <a:srgbClr val="002060"/>
              </a:solidFill>
            </a:endParaRPr>
          </a:p>
          <a:p>
            <a:pPr lvl="1" algn="just" eaLnBrk="1" hangingPunct="1">
              <a:buFont typeface="Courier New" pitchFamily="49" charset="0"/>
              <a:buChar char="o"/>
              <a:defRPr/>
            </a:pPr>
            <a:r>
              <a:rPr lang="es-MX" sz="3600" i="1" dirty="0" smtClean="0">
                <a:solidFill>
                  <a:srgbClr val="002060"/>
                </a:solidFill>
              </a:rPr>
              <a:t> cómputo simbólico </a:t>
            </a:r>
            <a:r>
              <a:rPr lang="es-MX" sz="3600" i="1" dirty="0" smtClean="0">
                <a:solidFill>
                  <a:srgbClr val="002060"/>
                </a:solidFill>
              </a:rPr>
              <a:t>(a*x + b*y = 0) </a:t>
            </a:r>
            <a:endParaRPr lang="es-MX" sz="3600" i="1" dirty="0" smtClean="0">
              <a:solidFill>
                <a:srgbClr val="002060"/>
              </a:solidFill>
            </a:endParaRPr>
          </a:p>
          <a:p>
            <a:pPr lvl="1" algn="just" eaLnBrk="1" hangingPunct="1">
              <a:buFont typeface="Courier New" pitchFamily="49" charset="0"/>
              <a:buChar char="o"/>
              <a:defRPr/>
            </a:pPr>
            <a:r>
              <a:rPr lang="es-MX" sz="3600" i="1" dirty="0" smtClean="0">
                <a:solidFill>
                  <a:srgbClr val="002060"/>
                </a:solidFill>
              </a:rPr>
              <a:t> visualización científica</a:t>
            </a:r>
          </a:p>
        </p:txBody>
      </p:sp>
    </p:spTree>
    <p:extLst>
      <p:ext uri="{BB962C8B-B14F-4D97-AF65-F5344CB8AC3E}">
        <p14:creationId xmlns:p14="http://schemas.microsoft.com/office/powerpoint/2010/main" val="1433428680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_tradnl" sz="3200" b="1" i="1" smtClean="0">
                <a:solidFill>
                  <a:srgbClr val="C00000"/>
                </a:solidFill>
              </a:rPr>
              <a:t>Estructuras de un </a:t>
            </a:r>
            <a:br>
              <a:rPr lang="es-ES_tradnl" sz="3200" b="1" i="1" smtClean="0">
                <a:solidFill>
                  <a:srgbClr val="C00000"/>
                </a:solidFill>
              </a:rPr>
            </a:br>
            <a:r>
              <a:rPr lang="es-ES_tradnl" sz="3200" b="1" i="1" smtClean="0">
                <a:solidFill>
                  <a:srgbClr val="C00000"/>
                </a:solidFill>
              </a:rPr>
              <a:t>programa</a:t>
            </a:r>
            <a:endParaRPr lang="es-ES" sz="3200" smtClean="0"/>
          </a:p>
        </p:txBody>
      </p:sp>
      <p:sp>
        <p:nvSpPr>
          <p:cNvPr id="93187" name="2 Marcador de contenido"/>
          <p:cNvSpPr>
            <a:spLocks noGrp="1"/>
          </p:cNvSpPr>
          <p:nvPr>
            <p:ph idx="1"/>
          </p:nvPr>
        </p:nvSpPr>
        <p:spPr>
          <a:xfrm>
            <a:off x="1000125" y="2000250"/>
            <a:ext cx="7686675" cy="4125913"/>
          </a:xfrm>
        </p:spPr>
        <p:txBody>
          <a:bodyPr/>
          <a:lstStyle/>
          <a:p>
            <a:pPr algn="just"/>
            <a:r>
              <a:rPr lang="es-MX" sz="2800" b="1" i="1" smtClean="0">
                <a:solidFill>
                  <a:srgbClr val="002060"/>
                </a:solidFill>
              </a:rPr>
              <a:t>Estructuras de secuencia:</a:t>
            </a:r>
            <a:r>
              <a:rPr lang="es-MX" sz="2800" i="1" smtClean="0">
                <a:solidFill>
                  <a:srgbClr val="002060"/>
                </a:solidFill>
              </a:rPr>
              <a:t>  las instrucciones se ejecutan una después de otra</a:t>
            </a:r>
          </a:p>
          <a:p>
            <a:pPr algn="just"/>
            <a:r>
              <a:rPr lang="es-MX" sz="2800" b="1" i="1" smtClean="0">
                <a:solidFill>
                  <a:srgbClr val="002060"/>
                </a:solidFill>
              </a:rPr>
              <a:t>Estructuras de selección: </a:t>
            </a:r>
            <a:r>
              <a:rPr lang="es-MX" sz="2800" i="1" smtClean="0">
                <a:solidFill>
                  <a:srgbClr val="002060"/>
                </a:solidFill>
              </a:rPr>
              <a:t>permite la ejecución de una instrucción o secuencia de instrucciones dependiendo si algún criterio es verdadero o falso</a:t>
            </a:r>
          </a:p>
          <a:p>
            <a:pPr algn="just"/>
            <a:r>
              <a:rPr lang="es-MX" sz="2800" b="1" i="1" smtClean="0">
                <a:solidFill>
                  <a:srgbClr val="002060"/>
                </a:solidFill>
              </a:rPr>
              <a:t>Estructuras de repetición (bucles):</a:t>
            </a:r>
            <a:r>
              <a:rPr lang="es-MX" sz="2800" i="1" smtClean="0">
                <a:solidFill>
                  <a:srgbClr val="002060"/>
                </a:solidFill>
              </a:rPr>
              <a:t> una instrucción o secuencia de instrucciones se repiten una o más veces</a:t>
            </a:r>
            <a:endParaRPr lang="es-ES" sz="2800" i="1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5768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_tradnl" sz="3200" b="1" i="1" smtClean="0">
                <a:solidFill>
                  <a:srgbClr val="C00000"/>
                </a:solidFill>
              </a:rPr>
              <a:t>Comentarios</a:t>
            </a:r>
            <a:r>
              <a:rPr lang="es-ES_tradnl" sz="3200" i="1" smtClean="0">
                <a:solidFill>
                  <a:srgbClr val="C00000"/>
                </a:solidFill>
              </a:rPr>
              <a:t> </a:t>
            </a:r>
            <a:endParaRPr lang="es-CO" sz="3200" smtClean="0"/>
          </a:p>
        </p:txBody>
      </p:sp>
      <p:sp>
        <p:nvSpPr>
          <p:cNvPr id="90115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None/>
            </a:pPr>
            <a:r>
              <a:rPr lang="es-CO" i="1" smtClean="0">
                <a:solidFill>
                  <a:srgbClr val="002060"/>
                </a:solidFill>
              </a:rPr>
              <a:t>	Un comentario en el código se escribe así:</a:t>
            </a:r>
          </a:p>
          <a:p>
            <a:pPr>
              <a:buFontTx/>
              <a:buNone/>
            </a:pPr>
            <a:r>
              <a:rPr lang="es-CO" i="1" smtClean="0">
                <a:solidFill>
                  <a:srgbClr val="002060"/>
                </a:solidFill>
              </a:rPr>
              <a:t>	</a:t>
            </a:r>
            <a:r>
              <a:rPr lang="es-CO" b="1" i="1" smtClean="0">
                <a:solidFill>
                  <a:srgbClr val="002060"/>
                </a:solidFill>
              </a:rPr>
              <a:t>%	esto es un comentario</a:t>
            </a:r>
          </a:p>
          <a:p>
            <a:pPr>
              <a:buFontTx/>
              <a:buNone/>
            </a:pPr>
            <a:r>
              <a:rPr lang="es-CO" i="1" smtClean="0">
                <a:solidFill>
                  <a:srgbClr val="002060"/>
                </a:solidFill>
              </a:rPr>
              <a:t>	</a:t>
            </a:r>
            <a:r>
              <a:rPr lang="es-CO" b="1" i="1" smtClean="0">
                <a:solidFill>
                  <a:srgbClr val="002060"/>
                </a:solidFill>
              </a:rPr>
              <a:t>a = 0  	% este es otro comentario</a:t>
            </a:r>
          </a:p>
          <a:p>
            <a:pPr algn="just">
              <a:buFontTx/>
              <a:buNone/>
            </a:pPr>
            <a:r>
              <a:rPr lang="es-CO" smtClean="0"/>
              <a:t>	</a:t>
            </a:r>
            <a:r>
              <a:rPr lang="es-CO" i="1" smtClean="0">
                <a:solidFill>
                  <a:srgbClr val="002060"/>
                </a:solidFill>
              </a:rPr>
              <a:t>Es posible convertir a comentario parte de código resaltando lo que se quiere llevar a comentario  y seleccionar </a:t>
            </a:r>
            <a:r>
              <a:rPr lang="es-CO" b="1" i="1" smtClean="0">
                <a:solidFill>
                  <a:srgbClr val="002060"/>
                </a:solidFill>
              </a:rPr>
              <a:t>comment</a:t>
            </a:r>
            <a:r>
              <a:rPr lang="es-CO" i="1" smtClean="0">
                <a:solidFill>
                  <a:srgbClr val="002060"/>
                </a:solidFill>
              </a:rPr>
              <a:t> de la opción  </a:t>
            </a:r>
            <a:r>
              <a:rPr lang="es-CO" b="1" i="1" smtClean="0">
                <a:solidFill>
                  <a:srgbClr val="002060"/>
                </a:solidFill>
              </a:rPr>
              <a:t>text</a:t>
            </a:r>
            <a:r>
              <a:rPr lang="es-CO" i="1" smtClean="0">
                <a:solidFill>
                  <a:srgbClr val="002060"/>
                </a:solidFill>
              </a:rPr>
              <a:t> de la barra de menú. </a:t>
            </a:r>
            <a:r>
              <a:rPr lang="es-CO" b="1" i="1" smtClean="0">
                <a:solidFill>
                  <a:srgbClr val="002060"/>
                </a:solidFill>
              </a:rPr>
              <a:t>uncommnent</a:t>
            </a:r>
            <a:r>
              <a:rPr lang="es-CO" i="1" smtClean="0">
                <a:solidFill>
                  <a:srgbClr val="002060"/>
                </a:solidFill>
              </a:rPr>
              <a:t> suprime los comentarios </a:t>
            </a:r>
          </a:p>
        </p:txBody>
      </p:sp>
    </p:spTree>
    <p:extLst>
      <p:ext uri="{BB962C8B-B14F-4D97-AF65-F5344CB8AC3E}">
        <p14:creationId xmlns:p14="http://schemas.microsoft.com/office/powerpoint/2010/main" val="60956119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s-CO" sz="3600" b="1" i="1" smtClean="0">
                <a:solidFill>
                  <a:srgbClr val="C00000"/>
                </a:solidFill>
              </a:rPr>
              <a:t/>
            </a:r>
            <a:br>
              <a:rPr lang="es-CO" sz="3600" b="1" i="1" smtClean="0">
                <a:solidFill>
                  <a:srgbClr val="C00000"/>
                </a:solidFill>
              </a:rPr>
            </a:br>
            <a:r>
              <a:rPr lang="es-CO" sz="3200" b="1" i="1" smtClean="0">
                <a:solidFill>
                  <a:srgbClr val="C00000"/>
                </a:solidFill>
              </a:rPr>
              <a:t>Entrada definida por</a:t>
            </a:r>
            <a:br>
              <a:rPr lang="es-CO" sz="3200" b="1" i="1" smtClean="0">
                <a:solidFill>
                  <a:srgbClr val="C00000"/>
                </a:solidFill>
              </a:rPr>
            </a:br>
            <a:r>
              <a:rPr lang="es-CO" sz="3200" b="1" i="1" smtClean="0">
                <a:solidFill>
                  <a:srgbClr val="C00000"/>
                </a:solidFill>
              </a:rPr>
              <a:t>usuario</a:t>
            </a:r>
            <a:r>
              <a:rPr lang="es-CO" i="1" smtClean="0">
                <a:solidFill>
                  <a:srgbClr val="C00000"/>
                </a:solidFill>
              </a:rPr>
              <a:t/>
            </a:r>
            <a:br>
              <a:rPr lang="es-CO" i="1" smtClean="0">
                <a:solidFill>
                  <a:srgbClr val="C00000"/>
                </a:solidFill>
              </a:rPr>
            </a:br>
            <a:endParaRPr lang="es-ES" smtClean="0"/>
          </a:p>
        </p:txBody>
      </p:sp>
      <p:sp>
        <p:nvSpPr>
          <p:cNvPr id="53251" name="2 Marcador de contenido"/>
          <p:cNvSpPr>
            <a:spLocks noGrp="1"/>
          </p:cNvSpPr>
          <p:nvPr>
            <p:ph idx="1"/>
          </p:nvPr>
        </p:nvSpPr>
        <p:spPr>
          <a:xfrm>
            <a:off x="683569" y="1556792"/>
            <a:ext cx="8003232" cy="5158333"/>
          </a:xfrm>
        </p:spPr>
        <p:txBody>
          <a:bodyPr/>
          <a:lstStyle/>
          <a:p>
            <a:pPr>
              <a:buFontTx/>
              <a:buNone/>
            </a:pPr>
            <a:r>
              <a:rPr lang="es-MX" sz="2800" b="1" i="1" dirty="0" smtClean="0">
                <a:solidFill>
                  <a:srgbClr val="002060"/>
                </a:solidFill>
              </a:rPr>
              <a:t>	x = input(‘Ingrese valor: ‘);</a:t>
            </a:r>
          </a:p>
          <a:p>
            <a:pPr>
              <a:buFontTx/>
              <a:buNone/>
            </a:pPr>
            <a:r>
              <a:rPr lang="es-MX" sz="2800" b="1" i="1" dirty="0" smtClean="0">
                <a:solidFill>
                  <a:srgbClr val="002060"/>
                </a:solidFill>
              </a:rPr>
              <a:t>	m = input(‘Ingrese valores entre corchetes: ‘);</a:t>
            </a:r>
          </a:p>
          <a:p>
            <a:pPr>
              <a:buFontTx/>
              <a:buNone/>
            </a:pPr>
            <a:r>
              <a:rPr lang="es-MX" sz="2800" b="1" i="1" dirty="0" smtClean="0">
                <a:solidFill>
                  <a:srgbClr val="002060"/>
                </a:solidFill>
              </a:rPr>
              <a:t>	c = input(‘Ingrese cadena entre apóstrofes: ‘);</a:t>
            </a:r>
          </a:p>
          <a:p>
            <a:pPr>
              <a:buFontTx/>
              <a:buNone/>
            </a:pPr>
            <a:r>
              <a:rPr lang="es-MX" sz="2800" b="1" i="1" dirty="0" smtClean="0">
                <a:solidFill>
                  <a:srgbClr val="002060"/>
                </a:solidFill>
              </a:rPr>
              <a:t>	d = input(‘Ingrese cadena: ‘, ‘s’);</a:t>
            </a:r>
          </a:p>
          <a:p>
            <a:pPr>
              <a:buFontTx/>
              <a:buNone/>
            </a:pPr>
            <a:r>
              <a:rPr lang="es-MX" sz="2800" b="1" i="1" dirty="0" smtClean="0">
                <a:solidFill>
                  <a:srgbClr val="002060"/>
                </a:solidFill>
              </a:rPr>
              <a:t>	</a:t>
            </a:r>
            <a:r>
              <a:rPr lang="es-MX" sz="2800" i="1" dirty="0" smtClean="0">
                <a:solidFill>
                  <a:srgbClr val="002060"/>
                </a:solidFill>
              </a:rPr>
              <a:t>Para ingresar pares de coordenadas de una gráfica se hace con:</a:t>
            </a:r>
          </a:p>
          <a:p>
            <a:pPr>
              <a:buFontTx/>
              <a:buNone/>
            </a:pPr>
            <a:r>
              <a:rPr lang="es-MX" sz="2800" b="1" i="1" dirty="0" smtClean="0">
                <a:solidFill>
                  <a:srgbClr val="002060"/>
                </a:solidFill>
              </a:rPr>
              <a:t>	[x, y] = </a:t>
            </a:r>
            <a:r>
              <a:rPr lang="es-MX" sz="2800" b="1" i="1" dirty="0" err="1" smtClean="0">
                <a:solidFill>
                  <a:srgbClr val="002060"/>
                </a:solidFill>
              </a:rPr>
              <a:t>ginput</a:t>
            </a:r>
            <a:r>
              <a:rPr lang="es-MX" sz="2800" b="1" i="1" dirty="0" smtClean="0">
                <a:solidFill>
                  <a:srgbClr val="002060"/>
                </a:solidFill>
              </a:rPr>
              <a:t>(n) </a:t>
            </a:r>
            <a:r>
              <a:rPr lang="es-MX" sz="2800" i="1" dirty="0" smtClean="0">
                <a:solidFill>
                  <a:srgbClr val="002060"/>
                </a:solidFill>
              </a:rPr>
              <a:t>ó</a:t>
            </a:r>
            <a:r>
              <a:rPr lang="es-MX" sz="2800" b="1" i="1" dirty="0" smtClean="0">
                <a:solidFill>
                  <a:srgbClr val="002060"/>
                </a:solidFill>
              </a:rPr>
              <a:t> [x, y] = </a:t>
            </a:r>
            <a:r>
              <a:rPr lang="es-MX" sz="2800" b="1" i="1" dirty="0" err="1" smtClean="0">
                <a:solidFill>
                  <a:srgbClr val="002060"/>
                </a:solidFill>
              </a:rPr>
              <a:t>ginput</a:t>
            </a:r>
            <a:endParaRPr lang="es-MX" sz="2800" b="1" i="1" dirty="0" smtClean="0">
              <a:solidFill>
                <a:srgbClr val="002060"/>
              </a:solidFill>
            </a:endParaRPr>
          </a:p>
          <a:p>
            <a:pPr>
              <a:buFontTx/>
              <a:buNone/>
            </a:pPr>
            <a:r>
              <a:rPr lang="es-MX" sz="2800" b="1" i="1" dirty="0" smtClean="0">
                <a:solidFill>
                  <a:srgbClr val="002060"/>
                </a:solidFill>
              </a:rPr>
              <a:t>	</a:t>
            </a:r>
            <a:r>
              <a:rPr lang="es-MX" sz="2800" i="1" dirty="0" smtClean="0">
                <a:solidFill>
                  <a:srgbClr val="002060"/>
                </a:solidFill>
              </a:rPr>
              <a:t>(Se seleccionan n puntos o hasta dar &lt;</a:t>
            </a:r>
            <a:r>
              <a:rPr lang="es-MX" sz="2800" i="1" dirty="0" err="1" smtClean="0">
                <a:solidFill>
                  <a:srgbClr val="002060"/>
                </a:solidFill>
              </a:rPr>
              <a:t>enter</a:t>
            </a:r>
            <a:r>
              <a:rPr lang="es-MX" sz="2800" i="1" dirty="0" smtClean="0">
                <a:solidFill>
                  <a:srgbClr val="002060"/>
                </a:solidFill>
              </a:rPr>
              <a:t>&gt;)</a:t>
            </a:r>
          </a:p>
          <a:p>
            <a:pPr>
              <a:buFontTx/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56103422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es-CO" sz="3200" b="1" i="1" smtClean="0">
                <a:solidFill>
                  <a:srgbClr val="C00000"/>
                </a:solidFill>
              </a:rPr>
              <a:t>Salida</a:t>
            </a:r>
            <a:r>
              <a:rPr lang="es-CO" sz="3200" i="1" smtClean="0">
                <a:solidFill>
                  <a:srgbClr val="C00000"/>
                </a:solidFill>
              </a:rPr>
              <a:t/>
            </a:r>
            <a:br>
              <a:rPr lang="es-CO" sz="3200" i="1" smtClean="0">
                <a:solidFill>
                  <a:srgbClr val="C00000"/>
                </a:solidFill>
              </a:rPr>
            </a:br>
            <a:endParaRPr lang="es-MX" sz="3200" i="1" smtClean="0">
              <a:solidFill>
                <a:srgbClr val="C00000"/>
              </a:solidFill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052736"/>
            <a:ext cx="8363272" cy="5448077"/>
          </a:xfrm>
        </p:spPr>
        <p:txBody>
          <a:bodyPr>
            <a:normAutofit/>
          </a:bodyPr>
          <a:lstStyle/>
          <a:p>
            <a:pPr marL="609600" indent="-609600" eaLnBrk="1" hangingPunct="1">
              <a:buFontTx/>
              <a:buNone/>
              <a:defRPr/>
            </a:pPr>
            <a:r>
              <a:rPr lang="es-ES_tradnl" b="1" i="1" dirty="0" smtClean="0">
                <a:solidFill>
                  <a:schemeClr val="accent6"/>
                </a:solidFill>
              </a:rPr>
              <a:t>	</a:t>
            </a:r>
            <a:r>
              <a:rPr lang="es-ES_tradnl" sz="2400" i="1" dirty="0" smtClean="0">
                <a:solidFill>
                  <a:srgbClr val="002060"/>
                </a:solidFill>
              </a:rPr>
              <a:t>Función</a:t>
            </a:r>
            <a:r>
              <a:rPr lang="es-ES_tradnl" sz="2400" b="1" i="1" dirty="0" smtClean="0">
                <a:solidFill>
                  <a:srgbClr val="002060"/>
                </a:solidFill>
              </a:rPr>
              <a:t> </a:t>
            </a:r>
            <a:r>
              <a:rPr lang="es-ES_tradnl" sz="2400" b="1" i="1" dirty="0" err="1" smtClean="0">
                <a:solidFill>
                  <a:srgbClr val="002060"/>
                </a:solidFill>
              </a:rPr>
              <a:t>disp</a:t>
            </a:r>
            <a:r>
              <a:rPr lang="es-ES_tradnl" sz="2400" b="1" i="1" dirty="0" smtClean="0">
                <a:solidFill>
                  <a:srgbClr val="002060"/>
                </a:solidFill>
              </a:rPr>
              <a:t>:</a:t>
            </a:r>
          </a:p>
          <a:p>
            <a:pPr marL="609600" indent="-609600" algn="just" eaLnBrk="1" hangingPunct="1">
              <a:buFontTx/>
              <a:buNone/>
              <a:defRPr/>
            </a:pPr>
            <a:r>
              <a:rPr lang="es-ES_tradnl" sz="2400" b="1" i="1" dirty="0" smtClean="0">
                <a:solidFill>
                  <a:srgbClr val="002060"/>
                </a:solidFill>
              </a:rPr>
              <a:t>	</a:t>
            </a:r>
            <a:r>
              <a:rPr lang="es-ES_tradnl" sz="2400" i="1" dirty="0" smtClean="0">
                <a:solidFill>
                  <a:srgbClr val="002060"/>
                </a:solidFill>
              </a:rPr>
              <a:t>Sea </a:t>
            </a:r>
            <a:r>
              <a:rPr lang="es-ES_tradnl" sz="2400" b="1" i="1" dirty="0" err="1" smtClean="0">
                <a:solidFill>
                  <a:srgbClr val="002060"/>
                </a:solidFill>
              </a:rPr>
              <a:t>temp</a:t>
            </a:r>
            <a:r>
              <a:rPr lang="es-ES_tradnl" sz="2400" i="1" dirty="0" smtClean="0">
                <a:solidFill>
                  <a:srgbClr val="002060"/>
                </a:solidFill>
              </a:rPr>
              <a:t> variable que contiene una temperatura</a:t>
            </a:r>
            <a:endParaRPr lang="es-ES_tradnl" sz="2400" b="1" i="1" dirty="0" smtClean="0">
              <a:solidFill>
                <a:srgbClr val="002060"/>
              </a:solidFill>
            </a:endParaRPr>
          </a:p>
          <a:p>
            <a:pPr marL="609600" indent="-609600" eaLnBrk="1" hangingPunct="1">
              <a:buFontTx/>
              <a:buNone/>
              <a:defRPr/>
            </a:pPr>
            <a:r>
              <a:rPr lang="es-ES_tradnl" sz="2400" b="1" i="1" dirty="0" smtClean="0">
                <a:solidFill>
                  <a:srgbClr val="002060"/>
                </a:solidFill>
              </a:rPr>
              <a:t>	&gt;&gt; </a:t>
            </a:r>
            <a:r>
              <a:rPr lang="es-ES_tradnl" sz="2400" b="1" i="1" dirty="0" err="1" smtClean="0">
                <a:solidFill>
                  <a:srgbClr val="002060"/>
                </a:solidFill>
              </a:rPr>
              <a:t>temp</a:t>
            </a:r>
            <a:r>
              <a:rPr lang="es-ES_tradnl" sz="2400" b="1" i="1" dirty="0" smtClean="0">
                <a:solidFill>
                  <a:srgbClr val="002060"/>
                </a:solidFill>
              </a:rPr>
              <a:t> = 78;</a:t>
            </a:r>
          </a:p>
          <a:p>
            <a:pPr marL="609600" indent="-609600" eaLnBrk="1" hangingPunct="1">
              <a:buFontTx/>
              <a:buNone/>
              <a:defRPr/>
            </a:pPr>
            <a:r>
              <a:rPr lang="es-ES_tradnl" sz="2400" b="1" i="1" dirty="0" smtClean="0">
                <a:solidFill>
                  <a:srgbClr val="002060"/>
                </a:solidFill>
              </a:rPr>
              <a:t>	&gt;&gt; </a:t>
            </a:r>
            <a:r>
              <a:rPr lang="es-ES_tradnl" sz="2400" b="1" i="1" dirty="0" err="1" smtClean="0">
                <a:solidFill>
                  <a:srgbClr val="002060"/>
                </a:solidFill>
              </a:rPr>
              <a:t>disp</a:t>
            </a:r>
            <a:r>
              <a:rPr lang="es-ES_tradnl" sz="2400" b="1" i="1" dirty="0" smtClean="0">
                <a:solidFill>
                  <a:srgbClr val="002060"/>
                </a:solidFill>
              </a:rPr>
              <a:t> (</a:t>
            </a:r>
            <a:r>
              <a:rPr lang="es-ES_tradnl" sz="2400" b="1" i="1" dirty="0" err="1" smtClean="0">
                <a:solidFill>
                  <a:srgbClr val="002060"/>
                </a:solidFill>
              </a:rPr>
              <a:t>temp</a:t>
            </a:r>
            <a:r>
              <a:rPr lang="es-ES_tradnl" sz="2400" b="1" i="1" dirty="0" smtClean="0">
                <a:solidFill>
                  <a:srgbClr val="002060"/>
                </a:solidFill>
              </a:rPr>
              <a:t>); </a:t>
            </a:r>
            <a:r>
              <a:rPr lang="es-ES_tradnl" sz="2400" b="1" i="1" dirty="0" err="1" smtClean="0">
                <a:solidFill>
                  <a:srgbClr val="002060"/>
                </a:solidFill>
              </a:rPr>
              <a:t>disp</a:t>
            </a:r>
            <a:r>
              <a:rPr lang="es-ES_tradnl" sz="2400" b="1" i="1" dirty="0" smtClean="0">
                <a:solidFill>
                  <a:srgbClr val="002060"/>
                </a:solidFill>
              </a:rPr>
              <a:t>( ‘grados F’);</a:t>
            </a:r>
            <a:endParaRPr lang="es-ES_tradnl" sz="2400" i="1" dirty="0" smtClean="0">
              <a:solidFill>
                <a:srgbClr val="002060"/>
              </a:solidFill>
            </a:endParaRPr>
          </a:p>
          <a:p>
            <a:pPr marL="609600" indent="-609600" eaLnBrk="1" hangingPunct="1">
              <a:buFontTx/>
              <a:buNone/>
              <a:defRPr/>
            </a:pPr>
            <a:r>
              <a:rPr lang="es-ES_tradnl" sz="2400" i="1" dirty="0" smtClean="0">
                <a:solidFill>
                  <a:srgbClr val="002060"/>
                </a:solidFill>
              </a:rPr>
              <a:t>	La salida será:</a:t>
            </a:r>
            <a:r>
              <a:rPr lang="es-ES_tradnl" sz="2400" b="1" i="1" dirty="0" smtClean="0">
                <a:solidFill>
                  <a:srgbClr val="002060"/>
                </a:solidFill>
              </a:rPr>
              <a:t>	78</a:t>
            </a:r>
          </a:p>
          <a:p>
            <a:pPr marL="609600" indent="-609600" eaLnBrk="1" hangingPunct="1">
              <a:buFontTx/>
              <a:buNone/>
              <a:defRPr/>
            </a:pPr>
            <a:r>
              <a:rPr lang="es-ES_tradnl" sz="2400" b="1" i="1" dirty="0" smtClean="0">
                <a:solidFill>
                  <a:srgbClr val="002060"/>
                </a:solidFill>
              </a:rPr>
              <a:t>				grados F</a:t>
            </a:r>
          </a:p>
          <a:p>
            <a:pPr marL="609600" indent="-609600" eaLnBrk="1" hangingPunct="1">
              <a:buFontTx/>
              <a:buNone/>
              <a:defRPr/>
            </a:pPr>
            <a:r>
              <a:rPr lang="es-ES_tradnl" sz="2400" b="1" i="1" dirty="0" smtClean="0">
                <a:solidFill>
                  <a:srgbClr val="002060"/>
                </a:solidFill>
              </a:rPr>
              <a:t>	</a:t>
            </a:r>
            <a:r>
              <a:rPr lang="es-ES_tradnl" sz="2400" i="1" dirty="0" smtClean="0">
                <a:solidFill>
                  <a:srgbClr val="002060"/>
                </a:solidFill>
              </a:rPr>
              <a:t>Si se tiene: </a:t>
            </a:r>
          </a:p>
          <a:p>
            <a:pPr marL="609600" indent="-609600" eaLnBrk="1" hangingPunct="1">
              <a:buFontTx/>
              <a:buNone/>
              <a:defRPr/>
            </a:pPr>
            <a:r>
              <a:rPr lang="es-ES_tradnl" sz="2400" b="1" i="1" dirty="0" smtClean="0">
                <a:solidFill>
                  <a:srgbClr val="002060"/>
                </a:solidFill>
              </a:rPr>
              <a:t>	&gt;&gt; n = 1 : 5</a:t>
            </a:r>
          </a:p>
          <a:p>
            <a:pPr marL="609600" indent="-609600" eaLnBrk="1" hangingPunct="1">
              <a:buFontTx/>
              <a:buNone/>
              <a:defRPr/>
            </a:pPr>
            <a:r>
              <a:rPr lang="es-ES_tradnl" sz="2400" b="1" i="1" dirty="0" smtClean="0">
                <a:solidFill>
                  <a:srgbClr val="002060"/>
                </a:solidFill>
              </a:rPr>
              <a:t>	&gt;&gt; </a:t>
            </a:r>
            <a:r>
              <a:rPr lang="es-ES_tradnl" sz="2400" b="1" i="1" dirty="0" err="1" smtClean="0">
                <a:solidFill>
                  <a:srgbClr val="002060"/>
                </a:solidFill>
              </a:rPr>
              <a:t>disp</a:t>
            </a:r>
            <a:r>
              <a:rPr lang="es-ES_tradnl" sz="2400" b="1" i="1" dirty="0" smtClean="0">
                <a:solidFill>
                  <a:srgbClr val="002060"/>
                </a:solidFill>
              </a:rPr>
              <a:t>(['Vector: ' num2str(n)])</a:t>
            </a:r>
          </a:p>
          <a:p>
            <a:pPr marL="609600" indent="-609600" eaLnBrk="1" hangingPunct="1">
              <a:buFontTx/>
              <a:buNone/>
              <a:defRPr/>
            </a:pPr>
            <a:r>
              <a:rPr lang="es-ES_tradnl" sz="2400" b="1" i="1" dirty="0" smtClean="0">
                <a:solidFill>
                  <a:srgbClr val="002060"/>
                </a:solidFill>
              </a:rPr>
              <a:t>	</a:t>
            </a:r>
            <a:r>
              <a:rPr lang="es-ES_tradnl" sz="2400" i="1" dirty="0" smtClean="0">
                <a:solidFill>
                  <a:srgbClr val="002060"/>
                </a:solidFill>
              </a:rPr>
              <a:t>La salida será: </a:t>
            </a:r>
            <a:r>
              <a:rPr lang="es-ES" sz="2400" b="1" i="1" dirty="0" smtClean="0">
                <a:solidFill>
                  <a:srgbClr val="002060"/>
                </a:solidFill>
              </a:rPr>
              <a:t>Vector: 1  2  3  4  5</a:t>
            </a:r>
          </a:p>
          <a:p>
            <a:pPr marL="609600" indent="-609600" eaLnBrk="1" hangingPunct="1">
              <a:buFontTx/>
              <a:buNone/>
              <a:defRPr/>
            </a:pPr>
            <a:r>
              <a:rPr lang="es-MX" sz="2400" b="1" i="1" dirty="0" smtClean="0">
                <a:solidFill>
                  <a:srgbClr val="002060"/>
                </a:solidFill>
              </a:rPr>
              <a:t>	Nota: </a:t>
            </a:r>
            <a:r>
              <a:rPr lang="es-ES_tradnl" sz="2400" b="1" i="1" dirty="0" smtClean="0">
                <a:solidFill>
                  <a:srgbClr val="002060"/>
                </a:solidFill>
              </a:rPr>
              <a:t>num2str(n)  c</a:t>
            </a:r>
            <a:r>
              <a:rPr lang="es-ES_tradnl" sz="2400" i="1" dirty="0" smtClean="0">
                <a:solidFill>
                  <a:srgbClr val="002060"/>
                </a:solidFill>
              </a:rPr>
              <a:t>ambia número a cadena</a:t>
            </a:r>
          </a:p>
          <a:p>
            <a:pPr marL="609600" indent="-609600" eaLnBrk="1" hangingPunct="1">
              <a:buFontTx/>
              <a:buNone/>
              <a:defRPr/>
            </a:pPr>
            <a:endParaRPr lang="es-MX" sz="2800" b="1" i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23146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es-ES_tradnl" sz="3200" b="1" i="1" smtClean="0">
                <a:solidFill>
                  <a:srgbClr val="C00000"/>
                </a:solidFill>
              </a:rPr>
              <a:t>Salida</a:t>
            </a:r>
            <a:br>
              <a:rPr lang="es-ES_tradnl" sz="3200" b="1" i="1" smtClean="0">
                <a:solidFill>
                  <a:srgbClr val="C00000"/>
                </a:solidFill>
              </a:rPr>
            </a:br>
            <a:r>
              <a:rPr lang="es-ES_tradnl" sz="3200" b="1" i="1" smtClean="0">
                <a:solidFill>
                  <a:srgbClr val="C00000"/>
                </a:solidFill>
              </a:rPr>
              <a:t>(continuación)</a:t>
            </a:r>
            <a:endParaRPr lang="es-MX" sz="3200" b="1" i="1" smtClean="0">
              <a:solidFill>
                <a:srgbClr val="C00000"/>
              </a:solidFill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s-ES_tradnl" b="1" i="1" smtClean="0">
                <a:solidFill>
                  <a:srgbClr val="002060"/>
                </a:solidFill>
              </a:rPr>
              <a:t>fprintf (formato, matrices)</a:t>
            </a:r>
          </a:p>
          <a:p>
            <a:pPr algn="just" eaLnBrk="1" hangingPunct="1"/>
            <a:endParaRPr lang="es-ES_tradnl" b="1" i="1" smtClean="0">
              <a:solidFill>
                <a:srgbClr val="002060"/>
              </a:solidFill>
            </a:endParaRPr>
          </a:p>
          <a:p>
            <a:pPr algn="just" eaLnBrk="1" hangingPunct="1"/>
            <a:r>
              <a:rPr lang="es-ES_tradnl" b="1" i="1" smtClean="0">
                <a:solidFill>
                  <a:srgbClr val="002060"/>
                </a:solidFill>
              </a:rPr>
              <a:t>fprintf(  ‘ La temperatura es \n %f , ...			  grados F \n’, temp);</a:t>
            </a:r>
          </a:p>
          <a:p>
            <a:pPr algn="just" eaLnBrk="1" hangingPunct="1">
              <a:buFontTx/>
              <a:buNone/>
            </a:pPr>
            <a:r>
              <a:rPr lang="es-ES_tradnl" b="1" i="1" smtClean="0">
                <a:solidFill>
                  <a:srgbClr val="002060"/>
                </a:solidFill>
              </a:rPr>
              <a:t>	</a:t>
            </a:r>
            <a:r>
              <a:rPr lang="es-ES_tradnl" i="1" smtClean="0">
                <a:solidFill>
                  <a:srgbClr val="002060"/>
                </a:solidFill>
              </a:rPr>
              <a:t>La salida será:</a:t>
            </a:r>
          </a:p>
          <a:p>
            <a:pPr algn="just" eaLnBrk="1" hangingPunct="1">
              <a:buFontTx/>
              <a:buNone/>
            </a:pPr>
            <a:r>
              <a:rPr lang="es-ES_tradnl" b="1" i="1" smtClean="0">
                <a:solidFill>
                  <a:srgbClr val="002060"/>
                </a:solidFill>
              </a:rPr>
              <a:t>	La temperatura es </a:t>
            </a:r>
          </a:p>
          <a:p>
            <a:pPr algn="just" eaLnBrk="1" hangingPunct="1">
              <a:buFontTx/>
              <a:buNone/>
            </a:pPr>
            <a:r>
              <a:rPr lang="es-ES_tradnl" b="1" i="1" smtClean="0">
                <a:solidFill>
                  <a:srgbClr val="002060"/>
                </a:solidFill>
              </a:rPr>
              <a:t>	78.000000 grados F</a:t>
            </a:r>
            <a:endParaRPr lang="es-MX" b="1" i="1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86817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_tradnl" sz="3200" b="1" i="1" smtClean="0">
                <a:solidFill>
                  <a:srgbClr val="C00000"/>
                </a:solidFill>
              </a:rPr>
              <a:t>Salida</a:t>
            </a:r>
            <a:br>
              <a:rPr lang="es-ES_tradnl" sz="3200" b="1" i="1" smtClean="0">
                <a:solidFill>
                  <a:srgbClr val="C00000"/>
                </a:solidFill>
              </a:rPr>
            </a:br>
            <a:r>
              <a:rPr lang="es-ES_tradnl" sz="3200" b="1" i="1" smtClean="0">
                <a:solidFill>
                  <a:srgbClr val="C00000"/>
                </a:solidFill>
              </a:rPr>
              <a:t>(continuación)</a:t>
            </a:r>
            <a:endParaRPr lang="es-ES" sz="3200" smtClean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s-MX" sz="2400" b="1" i="1" dirty="0" smtClean="0">
                <a:solidFill>
                  <a:srgbClr val="002060"/>
                </a:solidFill>
              </a:rPr>
              <a:t>	Formato Tipos de Campo</a:t>
            </a:r>
          </a:p>
          <a:p>
            <a:pPr lvl="1">
              <a:buFontTx/>
              <a:buNone/>
              <a:defRPr/>
            </a:pPr>
            <a:r>
              <a:rPr lang="es-MX" b="1" i="1" dirty="0" smtClean="0">
                <a:solidFill>
                  <a:srgbClr val="002060"/>
                </a:solidFill>
                <a:ea typeface="+mn-ea"/>
                <a:cs typeface="+mn-cs"/>
              </a:rPr>
              <a:t>%f	</a:t>
            </a:r>
            <a:r>
              <a:rPr lang="es-MX" i="1" dirty="0" smtClean="0">
                <a:solidFill>
                  <a:srgbClr val="002060"/>
                </a:solidFill>
                <a:ea typeface="+mn-ea"/>
                <a:cs typeface="+mn-cs"/>
              </a:rPr>
              <a:t>   	Punto fijo o 	</a:t>
            </a:r>
          </a:p>
          <a:p>
            <a:pPr lvl="1">
              <a:buFontTx/>
              <a:buNone/>
              <a:defRPr/>
            </a:pPr>
            <a:r>
              <a:rPr lang="es-MX" i="1" dirty="0" smtClean="0">
                <a:solidFill>
                  <a:srgbClr val="002060"/>
                </a:solidFill>
                <a:ea typeface="+mn-ea"/>
                <a:cs typeface="+mn-cs"/>
              </a:rPr>
              <a:t>			decimal</a:t>
            </a:r>
          </a:p>
          <a:p>
            <a:pPr lvl="1">
              <a:buFontTx/>
              <a:buNone/>
              <a:defRPr/>
            </a:pPr>
            <a:r>
              <a:rPr lang="es-MX" b="1" i="1" dirty="0" smtClean="0">
                <a:solidFill>
                  <a:srgbClr val="002060"/>
                </a:solidFill>
                <a:ea typeface="+mn-ea"/>
                <a:cs typeface="+mn-cs"/>
              </a:rPr>
              <a:t>%e	   </a:t>
            </a:r>
            <a:r>
              <a:rPr lang="es-MX" i="1" dirty="0" smtClean="0">
                <a:solidFill>
                  <a:srgbClr val="002060"/>
                </a:solidFill>
                <a:ea typeface="+mn-ea"/>
                <a:cs typeface="+mn-cs"/>
              </a:rPr>
              <a:t>	Exponencial</a:t>
            </a:r>
          </a:p>
          <a:p>
            <a:pPr lvl="1">
              <a:buFontTx/>
              <a:buNone/>
              <a:defRPr/>
            </a:pPr>
            <a:r>
              <a:rPr lang="es-MX" b="1" i="1" dirty="0" smtClean="0">
                <a:solidFill>
                  <a:srgbClr val="002060"/>
                </a:solidFill>
                <a:ea typeface="+mn-ea"/>
                <a:cs typeface="+mn-cs"/>
              </a:rPr>
              <a:t>%g   </a:t>
            </a:r>
            <a:r>
              <a:rPr lang="es-MX" i="1" dirty="0" smtClean="0">
                <a:solidFill>
                  <a:srgbClr val="002060"/>
                </a:solidFill>
                <a:ea typeface="+mn-ea"/>
                <a:cs typeface="+mn-cs"/>
              </a:rPr>
              <a:t>	Más corta entre 		%f y %e</a:t>
            </a:r>
          </a:p>
          <a:p>
            <a:pPr lvl="1">
              <a:buFontTx/>
              <a:buNone/>
              <a:defRPr/>
            </a:pPr>
            <a:r>
              <a:rPr lang="es-MX" b="1" i="1" dirty="0" smtClean="0">
                <a:solidFill>
                  <a:srgbClr val="002060"/>
                </a:solidFill>
                <a:ea typeface="+mn-ea"/>
                <a:cs typeface="+mn-cs"/>
              </a:rPr>
              <a:t>%c</a:t>
            </a:r>
            <a:r>
              <a:rPr lang="es-MX" i="1" dirty="0" smtClean="0">
                <a:solidFill>
                  <a:srgbClr val="002060"/>
                </a:solidFill>
                <a:ea typeface="+mn-ea"/>
                <a:cs typeface="+mn-cs"/>
              </a:rPr>
              <a:t>	   	Carácter</a:t>
            </a:r>
          </a:p>
          <a:p>
            <a:pPr lvl="1">
              <a:buFontTx/>
              <a:buNone/>
              <a:defRPr/>
            </a:pPr>
            <a:r>
              <a:rPr lang="es-MX" b="1" i="1" dirty="0" smtClean="0">
                <a:solidFill>
                  <a:srgbClr val="002060"/>
                </a:solidFill>
                <a:ea typeface="+mn-ea"/>
                <a:cs typeface="+mn-cs"/>
              </a:rPr>
              <a:t>%s    </a:t>
            </a:r>
            <a:r>
              <a:rPr lang="es-MX" i="1" dirty="0" smtClean="0">
                <a:solidFill>
                  <a:srgbClr val="002060"/>
                </a:solidFill>
                <a:ea typeface="+mn-ea"/>
                <a:cs typeface="+mn-cs"/>
              </a:rPr>
              <a:t>	Cadena</a:t>
            </a:r>
          </a:p>
          <a:p>
            <a:pPr lvl="1">
              <a:buFontTx/>
              <a:buNone/>
              <a:defRPr/>
            </a:pPr>
            <a:r>
              <a:rPr lang="es-MX" i="1" dirty="0" smtClean="0">
                <a:solidFill>
                  <a:srgbClr val="002060"/>
                </a:solidFill>
                <a:ea typeface="+mn-ea"/>
                <a:cs typeface="+mn-cs"/>
              </a:rPr>
              <a:t>Pueden darse con longitud</a:t>
            </a:r>
          </a:p>
          <a:p>
            <a:pPr lvl="1">
              <a:buFontTx/>
              <a:buNone/>
              <a:defRPr/>
            </a:pPr>
            <a:r>
              <a:rPr lang="es-MX" i="1" dirty="0" smtClean="0">
                <a:solidFill>
                  <a:srgbClr val="002060"/>
                </a:solidFill>
                <a:ea typeface="+mn-ea"/>
                <a:cs typeface="+mn-cs"/>
              </a:rPr>
              <a:t>y precisión :  </a:t>
            </a:r>
            <a:r>
              <a:rPr lang="es-MX" b="1" i="1" dirty="0" smtClean="0">
                <a:solidFill>
                  <a:srgbClr val="002060"/>
                </a:solidFill>
                <a:ea typeface="+mn-ea"/>
                <a:cs typeface="+mn-cs"/>
              </a:rPr>
              <a:t>%5.2f</a:t>
            </a:r>
            <a:endParaRPr lang="es-MX" i="1" dirty="0" smtClean="0">
              <a:solidFill>
                <a:srgbClr val="002060"/>
              </a:solidFill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endParaRPr lang="es-ES" i="1" dirty="0" smtClean="0">
              <a:solidFill>
                <a:srgbClr val="002060"/>
              </a:solidFill>
              <a:ea typeface="+mn-ea"/>
              <a:cs typeface="+mn-cs"/>
            </a:endParaRPr>
          </a:p>
        </p:txBody>
      </p:sp>
      <p:sp>
        <p:nvSpPr>
          <p:cNvPr id="5632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s-MX" sz="2400" b="1" i="1" smtClean="0">
                <a:solidFill>
                  <a:srgbClr val="002060"/>
                </a:solidFill>
              </a:rPr>
              <a:t>	Comandos de Formato</a:t>
            </a:r>
          </a:p>
          <a:p>
            <a:pPr>
              <a:buFontTx/>
              <a:buNone/>
            </a:pPr>
            <a:r>
              <a:rPr lang="es-MX" sz="2400" i="1" smtClean="0">
                <a:solidFill>
                  <a:srgbClr val="002060"/>
                </a:solidFill>
              </a:rPr>
              <a:t>	</a:t>
            </a:r>
            <a:r>
              <a:rPr lang="es-MX" sz="2400" b="1" i="1" smtClean="0">
                <a:solidFill>
                  <a:srgbClr val="002060"/>
                </a:solidFill>
              </a:rPr>
              <a:t>\n</a:t>
            </a:r>
            <a:r>
              <a:rPr lang="es-MX" sz="2400" i="1" smtClean="0">
                <a:solidFill>
                  <a:srgbClr val="002060"/>
                </a:solidFill>
              </a:rPr>
              <a:t>	Nueva línea</a:t>
            </a:r>
          </a:p>
          <a:p>
            <a:pPr>
              <a:buFontTx/>
              <a:buNone/>
            </a:pPr>
            <a:r>
              <a:rPr lang="es-MX" sz="2400" i="1" smtClean="0">
                <a:solidFill>
                  <a:srgbClr val="002060"/>
                </a:solidFill>
              </a:rPr>
              <a:t>	</a:t>
            </a:r>
            <a:r>
              <a:rPr lang="es-MX" sz="2400" b="1" i="1" smtClean="0">
                <a:solidFill>
                  <a:srgbClr val="002060"/>
                </a:solidFill>
              </a:rPr>
              <a:t>\r</a:t>
            </a:r>
            <a:r>
              <a:rPr lang="es-MX" sz="2400" i="1" smtClean="0">
                <a:solidFill>
                  <a:srgbClr val="002060"/>
                </a:solidFill>
              </a:rPr>
              <a:t>	Retorno de carro</a:t>
            </a:r>
          </a:p>
          <a:p>
            <a:pPr>
              <a:buFontTx/>
              <a:buNone/>
            </a:pPr>
            <a:r>
              <a:rPr lang="es-MX" sz="2400" i="1" smtClean="0">
                <a:solidFill>
                  <a:srgbClr val="002060"/>
                </a:solidFill>
              </a:rPr>
              <a:t>   	</a:t>
            </a:r>
            <a:r>
              <a:rPr lang="es-MX" sz="2400" b="1" i="1" smtClean="0">
                <a:solidFill>
                  <a:srgbClr val="002060"/>
                </a:solidFill>
              </a:rPr>
              <a:t>\t</a:t>
            </a:r>
            <a:r>
              <a:rPr lang="es-MX" sz="2400" i="1" smtClean="0">
                <a:solidFill>
                  <a:srgbClr val="002060"/>
                </a:solidFill>
              </a:rPr>
              <a:t>	Tabulador</a:t>
            </a:r>
          </a:p>
          <a:p>
            <a:pPr>
              <a:buFontTx/>
              <a:buNone/>
            </a:pPr>
            <a:r>
              <a:rPr lang="es-MX" sz="2400" i="1" smtClean="0">
                <a:solidFill>
                  <a:srgbClr val="002060"/>
                </a:solidFill>
              </a:rPr>
              <a:t>   </a:t>
            </a:r>
            <a:r>
              <a:rPr lang="es-MX" sz="2400" b="1" i="1" smtClean="0">
                <a:solidFill>
                  <a:srgbClr val="002060"/>
                </a:solidFill>
              </a:rPr>
              <a:t> \b   </a:t>
            </a:r>
            <a:r>
              <a:rPr lang="es-MX" sz="2400" i="1" smtClean="0">
                <a:solidFill>
                  <a:srgbClr val="002060"/>
                </a:solidFill>
              </a:rPr>
              <a:t>	Backspace</a:t>
            </a:r>
          </a:p>
          <a:p>
            <a:pPr algn="just">
              <a:buFontTx/>
              <a:buNone/>
            </a:pPr>
            <a:r>
              <a:rPr lang="es-MX" sz="2400" i="1" smtClean="0">
                <a:solidFill>
                  <a:srgbClr val="002060"/>
                </a:solidFill>
              </a:rPr>
              <a:t>	</a:t>
            </a:r>
            <a:r>
              <a:rPr lang="es-MX" sz="2400" b="1" i="1" smtClean="0">
                <a:solidFill>
                  <a:srgbClr val="002060"/>
                </a:solidFill>
              </a:rPr>
              <a:t>Nota: </a:t>
            </a:r>
            <a:r>
              <a:rPr lang="es-MX" sz="2400" i="1" smtClean="0">
                <a:solidFill>
                  <a:srgbClr val="002060"/>
                </a:solidFill>
              </a:rPr>
              <a:t>si son varias las matrices de la lista de impresión, se imprimen los todos los valores de cada matriz antes de iniciar los valores de la siguiente</a:t>
            </a:r>
          </a:p>
        </p:txBody>
      </p:sp>
    </p:spTree>
    <p:extLst>
      <p:ext uri="{BB962C8B-B14F-4D97-AF65-F5344CB8AC3E}">
        <p14:creationId xmlns:p14="http://schemas.microsoft.com/office/powerpoint/2010/main" val="178441205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es-ES_tradnl" sz="3200" b="1" i="1" smtClean="0">
                <a:solidFill>
                  <a:srgbClr val="C00000"/>
                </a:solidFill>
              </a:rPr>
              <a:t>Operadores </a:t>
            </a:r>
            <a:br>
              <a:rPr lang="es-ES_tradnl" sz="3200" b="1" i="1" smtClean="0">
                <a:solidFill>
                  <a:srgbClr val="C00000"/>
                </a:solidFill>
              </a:rPr>
            </a:br>
            <a:r>
              <a:rPr lang="es-ES_tradnl" sz="3200" b="1" i="1" smtClean="0">
                <a:solidFill>
                  <a:srgbClr val="C00000"/>
                </a:solidFill>
              </a:rPr>
              <a:t>relaciónales</a:t>
            </a:r>
            <a:endParaRPr lang="es-MX" sz="3200" b="1" i="1" smtClean="0">
              <a:solidFill>
                <a:srgbClr val="C00000"/>
              </a:solidFill>
            </a:endParaRP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908720"/>
            <a:ext cx="8147248" cy="5806405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s-ES_tradnl" sz="3600" b="1" i="1" dirty="0" smtClean="0">
                <a:solidFill>
                  <a:srgbClr val="002060"/>
                </a:solidFill>
              </a:rPr>
              <a:t>	 </a:t>
            </a:r>
            <a:r>
              <a:rPr lang="es-ES_tradnl" sz="2400" b="1" i="1" dirty="0" smtClean="0">
                <a:solidFill>
                  <a:srgbClr val="002060"/>
                </a:solidFill>
              </a:rPr>
              <a:t>&gt;  	       	</a:t>
            </a:r>
            <a:r>
              <a:rPr lang="es-ES_tradnl" sz="2400" i="1" dirty="0" smtClean="0">
                <a:solidFill>
                  <a:srgbClr val="002060"/>
                </a:solidFill>
              </a:rPr>
              <a:t>Mayor que</a:t>
            </a:r>
          </a:p>
          <a:p>
            <a:pPr eaLnBrk="1" hangingPunct="1">
              <a:buFontTx/>
              <a:buNone/>
            </a:pPr>
            <a:r>
              <a:rPr lang="es-ES_tradnl" sz="2400" b="1" i="1" dirty="0" smtClean="0">
                <a:solidFill>
                  <a:srgbClr val="002060"/>
                </a:solidFill>
              </a:rPr>
              <a:t>	 &lt;		</a:t>
            </a:r>
            <a:r>
              <a:rPr lang="es-ES_tradnl" sz="2400" i="1" dirty="0" smtClean="0">
                <a:solidFill>
                  <a:srgbClr val="002060"/>
                </a:solidFill>
              </a:rPr>
              <a:t>Menor que</a:t>
            </a:r>
          </a:p>
          <a:p>
            <a:pPr eaLnBrk="1" hangingPunct="1">
              <a:buFontTx/>
              <a:buNone/>
            </a:pPr>
            <a:r>
              <a:rPr lang="es-ES_tradnl" sz="2400" b="1" i="1" dirty="0" smtClean="0">
                <a:solidFill>
                  <a:srgbClr val="002060"/>
                </a:solidFill>
              </a:rPr>
              <a:t>	&gt;=		</a:t>
            </a:r>
            <a:r>
              <a:rPr lang="es-ES_tradnl" sz="2400" i="1" dirty="0" smtClean="0">
                <a:solidFill>
                  <a:srgbClr val="002060"/>
                </a:solidFill>
              </a:rPr>
              <a:t>Mayor o igual a	 </a:t>
            </a:r>
            <a:r>
              <a:rPr lang="es-ES_tradnl" sz="2400" b="1" i="1" dirty="0" smtClean="0">
                <a:solidFill>
                  <a:srgbClr val="002060"/>
                </a:solidFill>
              </a:rPr>
              <a:t>	</a:t>
            </a:r>
          </a:p>
          <a:p>
            <a:pPr eaLnBrk="1" hangingPunct="1">
              <a:buFontTx/>
              <a:buNone/>
            </a:pPr>
            <a:r>
              <a:rPr lang="es-ES_tradnl" sz="2400" b="1" i="1" dirty="0" smtClean="0">
                <a:solidFill>
                  <a:srgbClr val="002060"/>
                </a:solidFill>
              </a:rPr>
              <a:t>	&lt;=		</a:t>
            </a:r>
            <a:r>
              <a:rPr lang="es-ES_tradnl" sz="2400" i="1" dirty="0" smtClean="0">
                <a:solidFill>
                  <a:srgbClr val="002060"/>
                </a:solidFill>
              </a:rPr>
              <a:t>Menor o igual a</a:t>
            </a:r>
          </a:p>
          <a:p>
            <a:pPr eaLnBrk="1" hangingPunct="1">
              <a:buFontTx/>
              <a:buNone/>
            </a:pPr>
            <a:r>
              <a:rPr lang="es-ES_tradnl" sz="2400" b="1" i="1" dirty="0" smtClean="0">
                <a:solidFill>
                  <a:srgbClr val="002060"/>
                </a:solidFill>
              </a:rPr>
              <a:t>	= =		</a:t>
            </a:r>
            <a:r>
              <a:rPr lang="es-ES_tradnl" sz="2400" i="1" dirty="0" smtClean="0">
                <a:solidFill>
                  <a:srgbClr val="002060"/>
                </a:solidFill>
              </a:rPr>
              <a:t>Igual a</a:t>
            </a:r>
          </a:p>
          <a:p>
            <a:pPr eaLnBrk="1" hangingPunct="1">
              <a:buFontTx/>
              <a:buNone/>
            </a:pPr>
            <a:r>
              <a:rPr lang="es-ES_tradnl" sz="2400" b="1" i="1" dirty="0" smtClean="0">
                <a:solidFill>
                  <a:srgbClr val="002060"/>
                </a:solidFill>
              </a:rPr>
              <a:t>	~=		</a:t>
            </a:r>
            <a:r>
              <a:rPr lang="es-ES_tradnl" sz="2400" i="1" dirty="0" smtClean="0">
                <a:solidFill>
                  <a:srgbClr val="002060"/>
                </a:solidFill>
              </a:rPr>
              <a:t>No igual a</a:t>
            </a:r>
          </a:p>
          <a:p>
            <a:pPr eaLnBrk="1" hangingPunct="1">
              <a:buFontTx/>
              <a:buNone/>
            </a:pPr>
            <a:r>
              <a:rPr lang="es-ES_tradnl" sz="2800" i="1" dirty="0" smtClean="0">
                <a:solidFill>
                  <a:srgbClr val="002060"/>
                </a:solidFill>
              </a:rPr>
              <a:t>	</a:t>
            </a:r>
            <a:r>
              <a:rPr lang="es-ES_tradnl" sz="2400" i="1" dirty="0" smtClean="0">
                <a:solidFill>
                  <a:srgbClr val="002060"/>
                </a:solidFill>
              </a:rPr>
              <a:t>Ejemplo:</a:t>
            </a:r>
          </a:p>
          <a:p>
            <a:pPr eaLnBrk="1" hangingPunct="1">
              <a:buFontTx/>
              <a:buNone/>
            </a:pPr>
            <a:r>
              <a:rPr lang="es-ES_tradnl" sz="2400" i="1" dirty="0" smtClean="0">
                <a:solidFill>
                  <a:srgbClr val="002060"/>
                </a:solidFill>
              </a:rPr>
              <a:t>	</a:t>
            </a:r>
            <a:r>
              <a:rPr lang="es-ES_tradnl" sz="2400" b="1" i="1" dirty="0" smtClean="0">
                <a:solidFill>
                  <a:srgbClr val="002060"/>
                </a:solidFill>
              </a:rPr>
              <a:t>&gt;&gt; a = [1 2 3; 4 5 6]</a:t>
            </a:r>
          </a:p>
          <a:p>
            <a:pPr eaLnBrk="1" hangingPunct="1">
              <a:buFontTx/>
              <a:buNone/>
            </a:pPr>
            <a:r>
              <a:rPr lang="es-ES_tradnl" sz="2400" b="1" i="1" dirty="0" smtClean="0">
                <a:solidFill>
                  <a:srgbClr val="002060"/>
                </a:solidFill>
              </a:rPr>
              <a:t>	&gt;&gt; b = [2 5 7; 1 4 6]</a:t>
            </a:r>
          </a:p>
          <a:p>
            <a:pPr eaLnBrk="1" hangingPunct="1">
              <a:buFontTx/>
              <a:buNone/>
            </a:pPr>
            <a:r>
              <a:rPr lang="es-ES_tradnl" sz="2400" b="1" i="1" dirty="0" smtClean="0">
                <a:solidFill>
                  <a:srgbClr val="002060"/>
                </a:solidFill>
              </a:rPr>
              <a:t>	&gt;&gt; x = a &gt; b</a:t>
            </a:r>
          </a:p>
          <a:p>
            <a:pPr eaLnBrk="1" hangingPunct="1">
              <a:buFontTx/>
              <a:buNone/>
            </a:pPr>
            <a:r>
              <a:rPr lang="es-ES_tradnl" sz="2400" b="1" i="1" dirty="0" smtClean="0">
                <a:solidFill>
                  <a:srgbClr val="002060"/>
                </a:solidFill>
              </a:rPr>
              <a:t>	     x =  [0  0  0; 1  1  0]</a:t>
            </a:r>
            <a:endParaRPr lang="es-ES_tradnl" sz="2800" b="1" i="1" dirty="0" smtClean="0">
              <a:solidFill>
                <a:srgbClr val="002060"/>
              </a:solidFill>
            </a:endParaRPr>
          </a:p>
          <a:p>
            <a:pPr eaLnBrk="1" hangingPunct="1">
              <a:buFontTx/>
              <a:buNone/>
            </a:pPr>
            <a:r>
              <a:rPr lang="es-ES_tradnl" sz="2400" i="1" dirty="0" smtClean="0">
                <a:solidFill>
                  <a:srgbClr val="002060"/>
                </a:solidFill>
              </a:rPr>
              <a:t>	</a:t>
            </a:r>
            <a:endParaRPr lang="es-MX" sz="2400" i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20312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5750"/>
            <a:ext cx="8229600" cy="1143000"/>
          </a:xfrm>
        </p:spPr>
        <p:txBody>
          <a:bodyPr/>
          <a:lstStyle/>
          <a:p>
            <a:pPr algn="r" eaLnBrk="1" hangingPunct="1"/>
            <a:r>
              <a:rPr lang="es-ES_tradnl" sz="3200" b="1" i="1" smtClean="0">
                <a:solidFill>
                  <a:srgbClr val="C00000"/>
                </a:solidFill>
              </a:rPr>
              <a:t>Operadores</a:t>
            </a:r>
            <a:br>
              <a:rPr lang="es-ES_tradnl" sz="3200" b="1" i="1" smtClean="0">
                <a:solidFill>
                  <a:srgbClr val="C00000"/>
                </a:solidFill>
              </a:rPr>
            </a:br>
            <a:r>
              <a:rPr lang="es-ES_tradnl" sz="3200" b="1" i="1" smtClean="0">
                <a:solidFill>
                  <a:srgbClr val="C00000"/>
                </a:solidFill>
              </a:rPr>
              <a:t> lógicos</a:t>
            </a:r>
            <a:r>
              <a:rPr lang="es-ES_tradnl" sz="3200" i="1" smtClean="0">
                <a:solidFill>
                  <a:srgbClr val="C00000"/>
                </a:solidFill>
              </a:rPr>
              <a:t> </a:t>
            </a:r>
            <a:endParaRPr lang="es-MX" sz="3200" i="1" smtClean="0">
              <a:solidFill>
                <a:srgbClr val="C00000"/>
              </a:solidFill>
            </a:endParaRP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s-ES_tradnl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smtClean="0"/>
              <a:t>		</a:t>
            </a:r>
            <a:r>
              <a:rPr lang="es-ES_tradnl" i="1" smtClean="0">
                <a:solidFill>
                  <a:srgbClr val="002060"/>
                </a:solidFill>
              </a:rPr>
              <a:t>and </a:t>
            </a:r>
            <a:r>
              <a:rPr lang="es-ES_tradnl" b="1" i="1" smtClean="0">
                <a:solidFill>
                  <a:srgbClr val="002060"/>
                </a:solidFill>
              </a:rPr>
              <a:t>    	&amp;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b="1" i="1" smtClean="0">
                <a:solidFill>
                  <a:srgbClr val="002060"/>
                </a:solidFill>
              </a:rPr>
              <a:t>		</a:t>
            </a:r>
            <a:r>
              <a:rPr lang="es-ES_tradnl" i="1" smtClean="0">
                <a:solidFill>
                  <a:srgbClr val="002060"/>
                </a:solidFill>
              </a:rPr>
              <a:t>or</a:t>
            </a:r>
            <a:r>
              <a:rPr lang="es-ES_tradnl" b="1" i="1" smtClean="0">
                <a:solidFill>
                  <a:srgbClr val="002060"/>
                </a:solidFill>
              </a:rPr>
              <a:t>		  |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b="1" i="1" smtClean="0">
                <a:solidFill>
                  <a:srgbClr val="002060"/>
                </a:solidFill>
              </a:rPr>
              <a:t>		</a:t>
            </a:r>
            <a:r>
              <a:rPr lang="es-ES_tradnl" i="1" smtClean="0">
                <a:solidFill>
                  <a:srgbClr val="002060"/>
                </a:solidFill>
              </a:rPr>
              <a:t>not	</a:t>
            </a:r>
            <a:r>
              <a:rPr lang="es-ES_tradnl" b="1" i="1" smtClean="0">
                <a:solidFill>
                  <a:srgbClr val="002060"/>
                </a:solidFill>
              </a:rPr>
              <a:t> 	 ~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b="1" i="1" smtClean="0">
                <a:solidFill>
                  <a:srgbClr val="002060"/>
                </a:solidFill>
              </a:rPr>
              <a:t>		( 1 &lt; 2 ) &amp; ( 2 &lt; 3)  	</a:t>
            </a:r>
            <a:r>
              <a:rPr lang="es-ES_tradnl" i="1" smtClean="0">
                <a:solidFill>
                  <a:srgbClr val="002060"/>
                </a:solidFill>
              </a:rPr>
              <a:t>Verdadero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b="1" i="1" smtClean="0">
                <a:solidFill>
                  <a:srgbClr val="002060"/>
                </a:solidFill>
              </a:rPr>
              <a:t>		( 1 &lt; 2) &amp; ( 2 &lt; 1 )  	</a:t>
            </a:r>
            <a:r>
              <a:rPr lang="es-ES_tradnl" i="1" smtClean="0">
                <a:solidFill>
                  <a:srgbClr val="002060"/>
                </a:solidFill>
              </a:rPr>
              <a:t>Falso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b="1" i="1" smtClean="0">
                <a:solidFill>
                  <a:srgbClr val="002060"/>
                </a:solidFill>
              </a:rPr>
              <a:t>		( 1 &lt; 2 ) | ( 2 &lt; 1 )  	</a:t>
            </a:r>
            <a:r>
              <a:rPr lang="es-ES_tradnl" i="1" smtClean="0">
                <a:solidFill>
                  <a:srgbClr val="002060"/>
                </a:solidFill>
              </a:rPr>
              <a:t>Verdadero</a:t>
            </a:r>
            <a:r>
              <a:rPr lang="es-MX" i="1" smtClean="0">
                <a:solidFill>
                  <a:srgbClr val="002060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b="1" i="1" smtClean="0">
                <a:solidFill>
                  <a:srgbClr val="002060"/>
                </a:solidFill>
              </a:rPr>
              <a:t>		~ ( 2 &lt; 1)		  	</a:t>
            </a:r>
            <a:r>
              <a:rPr lang="es-ES_tradnl" i="1" smtClean="0">
                <a:solidFill>
                  <a:srgbClr val="002060"/>
                </a:solidFill>
              </a:rPr>
              <a:t>Verdadero</a:t>
            </a:r>
            <a:r>
              <a:rPr lang="es-MX" i="1" smtClean="0">
                <a:solidFill>
                  <a:srgbClr val="00206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362580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es-ES_tradnl" sz="3200" b="1" i="1" smtClean="0">
                <a:solidFill>
                  <a:srgbClr val="C00000"/>
                </a:solidFill>
              </a:rPr>
              <a:t>Estructuras de selección</a:t>
            </a:r>
            <a:endParaRPr lang="es-MX" sz="3200" b="1" i="1" smtClean="0">
              <a:solidFill>
                <a:srgbClr val="C00000"/>
              </a:solidFill>
            </a:endParaRP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5" y="1196753"/>
            <a:ext cx="7859216" cy="5161186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s-ES_tradnl" sz="2400" b="1" i="1" dirty="0" smtClean="0">
                <a:solidFill>
                  <a:srgbClr val="002060"/>
                </a:solidFill>
              </a:rPr>
              <a:t>   </a:t>
            </a:r>
            <a:r>
              <a:rPr lang="es-ES_tradnl" sz="2400" b="1" i="1" dirty="0" err="1" smtClean="0">
                <a:solidFill>
                  <a:srgbClr val="002060"/>
                </a:solidFill>
              </a:rPr>
              <a:t>if</a:t>
            </a:r>
            <a:r>
              <a:rPr lang="es-ES_tradnl" sz="2400" b="1" i="1" dirty="0" smtClean="0">
                <a:solidFill>
                  <a:srgbClr val="002060"/>
                </a:solidFill>
              </a:rPr>
              <a:t> expresión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sz="2400" b="1" i="1" dirty="0" smtClean="0">
                <a:solidFill>
                  <a:srgbClr val="002060"/>
                </a:solidFill>
              </a:rPr>
              <a:t>		sentencia(s)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sz="2400" b="1" i="1" dirty="0" smtClean="0">
                <a:solidFill>
                  <a:srgbClr val="002060"/>
                </a:solidFill>
              </a:rPr>
              <a:t>	   </a:t>
            </a:r>
            <a:r>
              <a:rPr lang="es-ES_tradnl" sz="2400" b="1" i="1" dirty="0" err="1" smtClean="0">
                <a:solidFill>
                  <a:srgbClr val="002060"/>
                </a:solidFill>
              </a:rPr>
              <a:t>end</a:t>
            </a:r>
            <a:endParaRPr lang="es-ES_tradnl" sz="2400" b="1" i="1" dirty="0" smtClean="0">
              <a:solidFill>
                <a:srgbClr val="002060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s-ES_tradnl" sz="2400" b="1" i="1" dirty="0" smtClean="0">
                <a:solidFill>
                  <a:srgbClr val="002060"/>
                </a:solidFill>
              </a:rPr>
              <a:t>   </a:t>
            </a:r>
            <a:r>
              <a:rPr lang="es-ES_tradnl" sz="2400" b="1" i="1" dirty="0" err="1" smtClean="0">
                <a:solidFill>
                  <a:srgbClr val="002060"/>
                </a:solidFill>
              </a:rPr>
              <a:t>if</a:t>
            </a:r>
            <a:r>
              <a:rPr lang="es-ES_tradnl" sz="2400" b="1" i="1" dirty="0" smtClean="0">
                <a:solidFill>
                  <a:srgbClr val="002060"/>
                </a:solidFill>
              </a:rPr>
              <a:t> expresión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sz="2400" b="1" i="1" dirty="0" smtClean="0">
                <a:solidFill>
                  <a:srgbClr val="002060"/>
                </a:solidFill>
              </a:rPr>
              <a:t>		 sentencia(s)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sz="2400" b="1" i="1" dirty="0" smtClean="0">
                <a:solidFill>
                  <a:srgbClr val="002060"/>
                </a:solidFill>
              </a:rPr>
              <a:t>	   </a:t>
            </a:r>
            <a:r>
              <a:rPr lang="es-ES_tradnl" sz="2400" b="1" i="1" dirty="0" err="1" smtClean="0">
                <a:solidFill>
                  <a:srgbClr val="002060"/>
                </a:solidFill>
              </a:rPr>
              <a:t>else</a:t>
            </a:r>
            <a:r>
              <a:rPr lang="es-ES_tradnl" sz="2400" b="1" i="1" dirty="0" smtClean="0">
                <a:solidFill>
                  <a:srgbClr val="002060"/>
                </a:solidFill>
              </a:rPr>
              <a:t>		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sz="2400" b="1" i="1" dirty="0" smtClean="0">
                <a:solidFill>
                  <a:srgbClr val="002060"/>
                </a:solidFill>
              </a:rPr>
              <a:t>		 sentencia(s)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sz="2400" b="1" i="1" dirty="0" smtClean="0">
                <a:solidFill>
                  <a:srgbClr val="002060"/>
                </a:solidFill>
              </a:rPr>
              <a:t>	   </a:t>
            </a:r>
            <a:r>
              <a:rPr lang="es-ES_tradnl" sz="2400" b="1" i="1" dirty="0" err="1" smtClean="0">
                <a:solidFill>
                  <a:srgbClr val="002060"/>
                </a:solidFill>
              </a:rPr>
              <a:t>end</a:t>
            </a:r>
            <a:endParaRPr lang="es-ES_tradnl" sz="2400" b="1" i="1" dirty="0" smtClean="0">
              <a:solidFill>
                <a:srgbClr val="00206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s-ES_tradnl" sz="2400" b="1" i="1" dirty="0" smtClean="0">
              <a:solidFill>
                <a:srgbClr val="002060"/>
              </a:solidFill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s-ES_tradnl" sz="2400" b="1" i="1" dirty="0" smtClean="0">
                <a:solidFill>
                  <a:srgbClr val="002060"/>
                </a:solidFill>
              </a:rPr>
              <a:t>	Nota: expresión </a:t>
            </a:r>
            <a:r>
              <a:rPr lang="es-ES_tradnl" sz="2400" i="1" dirty="0" smtClean="0">
                <a:solidFill>
                  <a:srgbClr val="002060"/>
                </a:solidFill>
              </a:rPr>
              <a:t>es una expresión lógica. Si se comparan matrices, la expresión es verdadera sólo si es verdadera para todo elemento</a:t>
            </a:r>
            <a:endParaRPr lang="es-MX" sz="2400" i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6529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es-ES_tradnl" sz="3200" b="1" i="1" smtClean="0">
                <a:solidFill>
                  <a:srgbClr val="C00000"/>
                </a:solidFill>
              </a:rPr>
              <a:t>Estructuras de selección</a:t>
            </a:r>
            <a:br>
              <a:rPr lang="es-ES_tradnl" sz="3200" b="1" i="1" smtClean="0">
                <a:solidFill>
                  <a:srgbClr val="C00000"/>
                </a:solidFill>
              </a:rPr>
            </a:br>
            <a:r>
              <a:rPr lang="es-ES_tradnl" sz="3200" b="1" i="1" smtClean="0">
                <a:solidFill>
                  <a:srgbClr val="C00000"/>
                </a:solidFill>
              </a:rPr>
              <a:t>(continuación)</a:t>
            </a:r>
            <a:endParaRPr lang="es-MX" sz="3200" b="1" i="1" smtClean="0">
              <a:solidFill>
                <a:srgbClr val="C00000"/>
              </a:solidFill>
            </a:endParaRP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0188" y="2000250"/>
            <a:ext cx="7186612" cy="41259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s-ES_tradnl" sz="2400" b="1" i="1" smtClean="0">
                <a:solidFill>
                  <a:srgbClr val="002060"/>
                </a:solidFill>
              </a:rPr>
              <a:t>	if expresión 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sz="2400" b="1" i="1" smtClean="0">
                <a:solidFill>
                  <a:srgbClr val="002060"/>
                </a:solidFill>
              </a:rPr>
              <a:t>		 	sentencia(s)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sz="2400" b="1" i="1" smtClean="0">
                <a:solidFill>
                  <a:srgbClr val="002060"/>
                </a:solidFill>
              </a:rPr>
              <a:t>		elseif expresión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sz="2400" b="1" i="1" smtClean="0">
                <a:solidFill>
                  <a:srgbClr val="002060"/>
                </a:solidFill>
              </a:rPr>
              <a:t>		 	sentencia(s)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sz="2400" b="1" i="1" smtClean="0">
                <a:solidFill>
                  <a:srgbClr val="002060"/>
                </a:solidFill>
              </a:rPr>
              <a:t>		elseif expresión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sz="2400" b="1" i="1" smtClean="0">
                <a:solidFill>
                  <a:srgbClr val="002060"/>
                </a:solidFill>
              </a:rPr>
              <a:t>		 	sentencia(s)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sz="2400" b="1" i="1" smtClean="0">
                <a:solidFill>
                  <a:srgbClr val="002060"/>
                </a:solidFill>
              </a:rPr>
              <a:t>   		. . 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sz="2400" b="1" i="1" smtClean="0">
                <a:solidFill>
                  <a:srgbClr val="002060"/>
                </a:solidFill>
              </a:rPr>
              <a:t>		else	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sz="2400" b="1" i="1" smtClean="0">
                <a:solidFill>
                  <a:srgbClr val="002060"/>
                </a:solidFill>
              </a:rPr>
              <a:t>		 	sentencia(s)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sz="2400" b="1" i="1" smtClean="0">
                <a:solidFill>
                  <a:srgbClr val="002060"/>
                </a:solidFill>
              </a:rPr>
              <a:t>		end</a:t>
            </a:r>
          </a:p>
          <a:p>
            <a:pPr eaLnBrk="1" hangingPunct="1">
              <a:lnSpc>
                <a:spcPct val="90000"/>
              </a:lnSpc>
            </a:pPr>
            <a:endParaRPr lang="es-MX" sz="2400" smtClean="0"/>
          </a:p>
        </p:txBody>
      </p:sp>
    </p:spTree>
    <p:extLst>
      <p:ext uri="{BB962C8B-B14F-4D97-AF65-F5344CB8AC3E}">
        <p14:creationId xmlns:p14="http://schemas.microsoft.com/office/powerpoint/2010/main" val="101570916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es-ES_tradnl" sz="3200" b="1" i="1" smtClean="0">
                <a:solidFill>
                  <a:srgbClr val="C00000"/>
                </a:solidFill>
              </a:rPr>
              <a:t>Usos</a:t>
            </a:r>
            <a:endParaRPr lang="es-MX" sz="3200" b="1" i="1" smtClean="0">
              <a:solidFill>
                <a:srgbClr val="C00000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Char char="Ø"/>
            </a:pPr>
            <a:r>
              <a:rPr lang="es-ES" i="1" smtClean="0">
                <a:solidFill>
                  <a:srgbClr val="002060"/>
                </a:solidFill>
              </a:rPr>
              <a:t>Sistemas de ecuaciones lineales</a:t>
            </a:r>
          </a:p>
          <a:p>
            <a:pPr algn="just" eaLnBrk="1" hangingPunct="1">
              <a:buFont typeface="Wingdings" pitchFamily="2" charset="2"/>
              <a:buChar char="Ø"/>
            </a:pPr>
            <a:r>
              <a:rPr lang="es-ES" i="1" smtClean="0">
                <a:solidFill>
                  <a:srgbClr val="002060"/>
                </a:solidFill>
              </a:rPr>
              <a:t>Interpolación y ajuste de curvas</a:t>
            </a:r>
          </a:p>
          <a:p>
            <a:pPr algn="just" eaLnBrk="1" hangingPunct="1">
              <a:buFont typeface="Wingdings" pitchFamily="2" charset="2"/>
              <a:buChar char="Ø"/>
            </a:pPr>
            <a:r>
              <a:rPr lang="es-ES" i="1" smtClean="0">
                <a:solidFill>
                  <a:srgbClr val="002060"/>
                </a:solidFill>
              </a:rPr>
              <a:t>Integración y diferenciación numéricas</a:t>
            </a:r>
          </a:p>
          <a:p>
            <a:pPr algn="just" eaLnBrk="1" hangingPunct="1">
              <a:buFont typeface="Wingdings" pitchFamily="2" charset="2"/>
              <a:buChar char="Ø"/>
            </a:pPr>
            <a:r>
              <a:rPr lang="es-ES" i="1" smtClean="0">
                <a:solidFill>
                  <a:srgbClr val="002060"/>
                </a:solidFill>
              </a:rPr>
              <a:t>Resolver ecuaciones diferenciales ordinarias</a:t>
            </a:r>
          </a:p>
          <a:p>
            <a:pPr algn="just" eaLnBrk="1" hangingPunct="1">
              <a:buFont typeface="Wingdings" pitchFamily="2" charset="2"/>
              <a:buChar char="Ø"/>
            </a:pPr>
            <a:r>
              <a:rPr lang="es-ES" i="1" smtClean="0">
                <a:solidFill>
                  <a:srgbClr val="002060"/>
                </a:solidFill>
              </a:rPr>
              <a:t>Resolver problemas de ingeniería más especializados a través de: matemáticas simbólicas, procesamiento de señales y sistemas de control.</a:t>
            </a:r>
            <a:endParaRPr lang="es-MX" i="1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81094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_tradnl" sz="3200" b="1" i="1" smtClean="0">
                <a:solidFill>
                  <a:srgbClr val="C00000"/>
                </a:solidFill>
              </a:rPr>
              <a:t>Estructuras de selección</a:t>
            </a:r>
            <a:br>
              <a:rPr lang="es-ES_tradnl" sz="3200" b="1" i="1" smtClean="0">
                <a:solidFill>
                  <a:srgbClr val="C00000"/>
                </a:solidFill>
              </a:rPr>
            </a:br>
            <a:r>
              <a:rPr lang="es-ES_tradnl" sz="3200" b="1" i="1" smtClean="0">
                <a:solidFill>
                  <a:srgbClr val="C00000"/>
                </a:solidFill>
              </a:rPr>
              <a:t>(continuación)</a:t>
            </a:r>
            <a:endParaRPr lang="es-ES" sz="3200" smtClean="0"/>
          </a:p>
        </p:txBody>
      </p:sp>
      <p:sp>
        <p:nvSpPr>
          <p:cNvPr id="98307" name="2 Marcador de contenido"/>
          <p:cNvSpPr>
            <a:spLocks noGrp="1"/>
          </p:cNvSpPr>
          <p:nvPr>
            <p:ph idx="1"/>
          </p:nvPr>
        </p:nvSpPr>
        <p:spPr>
          <a:xfrm>
            <a:off x="1214438" y="1785938"/>
            <a:ext cx="7472362" cy="434022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s-MX" sz="2400" b="1" i="1" smtClean="0">
                <a:solidFill>
                  <a:srgbClr val="002060"/>
                </a:solidFill>
              </a:rPr>
              <a:t>switch variable</a:t>
            </a:r>
          </a:p>
          <a:p>
            <a:pPr>
              <a:buFontTx/>
              <a:buNone/>
            </a:pPr>
            <a:r>
              <a:rPr lang="es-MX" sz="2400" b="1" i="1" smtClean="0">
                <a:solidFill>
                  <a:srgbClr val="002060"/>
                </a:solidFill>
              </a:rPr>
              <a:t>		case opción_1</a:t>
            </a:r>
          </a:p>
          <a:p>
            <a:pPr>
              <a:buFontTx/>
              <a:buNone/>
            </a:pPr>
            <a:r>
              <a:rPr lang="es-MX" sz="2400" b="1" i="1" smtClean="0">
                <a:solidFill>
                  <a:srgbClr val="002060"/>
                </a:solidFill>
              </a:rPr>
              <a:t>			código para opción_1</a:t>
            </a:r>
          </a:p>
          <a:p>
            <a:pPr>
              <a:buFontTx/>
              <a:buNone/>
            </a:pPr>
            <a:r>
              <a:rPr lang="es-MX" sz="2400" b="1" i="1" smtClean="0">
                <a:solidFill>
                  <a:srgbClr val="002060"/>
                </a:solidFill>
              </a:rPr>
              <a:t>		case opción_2</a:t>
            </a:r>
          </a:p>
          <a:p>
            <a:pPr>
              <a:buFontTx/>
              <a:buNone/>
            </a:pPr>
            <a:r>
              <a:rPr lang="es-MX" sz="2400" b="1" i="1" smtClean="0">
                <a:solidFill>
                  <a:srgbClr val="002060"/>
                </a:solidFill>
              </a:rPr>
              <a:t>			código para opción_2</a:t>
            </a:r>
          </a:p>
          <a:p>
            <a:pPr>
              <a:buFontTx/>
              <a:buNone/>
            </a:pPr>
            <a:r>
              <a:rPr lang="es-MX" sz="2400" b="1" i="1" smtClean="0">
                <a:solidFill>
                  <a:srgbClr val="002060"/>
                </a:solidFill>
              </a:rPr>
              <a:t>    		…</a:t>
            </a:r>
          </a:p>
          <a:p>
            <a:pPr>
              <a:buFontTx/>
              <a:buNone/>
            </a:pPr>
            <a:r>
              <a:rPr lang="es-MX" sz="2400" b="1" i="1" smtClean="0">
                <a:solidFill>
                  <a:srgbClr val="002060"/>
                </a:solidFill>
              </a:rPr>
              <a:t>		case opción_n</a:t>
            </a:r>
          </a:p>
          <a:p>
            <a:pPr>
              <a:buFontTx/>
              <a:buNone/>
            </a:pPr>
            <a:r>
              <a:rPr lang="es-MX" sz="2400" b="1" i="1" smtClean="0">
                <a:solidFill>
                  <a:srgbClr val="002060"/>
                </a:solidFill>
              </a:rPr>
              <a:t>			código para opción_n</a:t>
            </a:r>
          </a:p>
          <a:p>
            <a:pPr>
              <a:buFontTx/>
              <a:buNone/>
            </a:pPr>
            <a:r>
              <a:rPr lang="es-MX" sz="2400" b="1" i="1" smtClean="0">
                <a:solidFill>
                  <a:srgbClr val="002060"/>
                </a:solidFill>
              </a:rPr>
              <a:t>  		otherwise</a:t>
            </a:r>
          </a:p>
          <a:p>
            <a:pPr>
              <a:buFontTx/>
              <a:buNone/>
            </a:pPr>
            <a:r>
              <a:rPr lang="es-MX" sz="2400" b="1" i="1" smtClean="0">
                <a:solidFill>
                  <a:srgbClr val="002060"/>
                </a:solidFill>
              </a:rPr>
              <a:t>			código si no se da ninguna opción</a:t>
            </a:r>
          </a:p>
          <a:p>
            <a:pPr>
              <a:buFontTx/>
              <a:buNone/>
            </a:pPr>
            <a:r>
              <a:rPr lang="es-MX" sz="2400" b="1" i="1" smtClean="0">
                <a:solidFill>
                  <a:srgbClr val="002060"/>
                </a:solidFill>
              </a:rPr>
              <a:t> 	end</a:t>
            </a:r>
          </a:p>
          <a:p>
            <a:pPr>
              <a:buFontTx/>
              <a:buNone/>
            </a:pPr>
            <a:endParaRPr lang="es-MX" smtClean="0"/>
          </a:p>
          <a:p>
            <a:pPr>
              <a:buFontTx/>
              <a:buNone/>
            </a:pPr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268139894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_tradnl" sz="3200" b="1" i="1" smtClean="0">
                <a:solidFill>
                  <a:srgbClr val="C00000"/>
                </a:solidFill>
              </a:rPr>
              <a:t>Estructuras de selección</a:t>
            </a:r>
            <a:br>
              <a:rPr lang="es-ES_tradnl" sz="3200" b="1" i="1" smtClean="0">
                <a:solidFill>
                  <a:srgbClr val="C00000"/>
                </a:solidFill>
              </a:rPr>
            </a:br>
            <a:r>
              <a:rPr lang="es-ES_tradnl" sz="3200" b="1" i="1" smtClean="0">
                <a:solidFill>
                  <a:srgbClr val="C00000"/>
                </a:solidFill>
              </a:rPr>
              <a:t>(continuación)</a:t>
            </a:r>
            <a:endParaRPr lang="es-ES" sz="3200" smtClean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500687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  <a:defRPr/>
            </a:pPr>
            <a:r>
              <a:rPr lang="es-MX" dirty="0" smtClean="0"/>
              <a:t>	</a:t>
            </a:r>
            <a:r>
              <a:rPr lang="es-MX" sz="2400" b="1" i="1" dirty="0" smtClean="0">
                <a:solidFill>
                  <a:srgbClr val="002060"/>
                </a:solidFill>
              </a:rPr>
              <a:t>Ejemplo de la estructura </a:t>
            </a:r>
            <a:r>
              <a:rPr lang="es-MX" sz="2400" b="1" i="1" dirty="0" err="1" smtClean="0">
                <a:solidFill>
                  <a:srgbClr val="002060"/>
                </a:solidFill>
              </a:rPr>
              <a:t>switch</a:t>
            </a:r>
            <a:r>
              <a:rPr lang="es-MX" sz="2400" b="1" i="1" dirty="0" smtClean="0">
                <a:solidFill>
                  <a:srgbClr val="002060"/>
                </a:solidFill>
              </a:rPr>
              <a:t>/case</a:t>
            </a:r>
          </a:p>
          <a:p>
            <a:pPr>
              <a:buFontTx/>
              <a:buNone/>
              <a:defRPr/>
            </a:pPr>
            <a:r>
              <a:rPr lang="es-MX" sz="2400" b="1" i="1" dirty="0" smtClean="0">
                <a:solidFill>
                  <a:srgbClr val="002060"/>
                </a:solidFill>
              </a:rPr>
              <a:t>		</a:t>
            </a:r>
            <a:r>
              <a:rPr lang="es-ES" sz="2000" b="1" i="1" dirty="0" smtClean="0">
                <a:solidFill>
                  <a:srgbClr val="002060"/>
                </a:solidFill>
              </a:rPr>
              <a:t>ciudad = input('Entre ciudad: ', 's');</a:t>
            </a:r>
          </a:p>
          <a:p>
            <a:pPr>
              <a:buFontTx/>
              <a:buNone/>
              <a:defRPr/>
            </a:pPr>
            <a:r>
              <a:rPr lang="es-ES" sz="2000" b="1" i="1" dirty="0" smtClean="0">
                <a:solidFill>
                  <a:srgbClr val="002060"/>
                </a:solidFill>
              </a:rPr>
              <a:t>		</a:t>
            </a:r>
            <a:r>
              <a:rPr lang="es-ES" sz="2000" b="1" i="1" dirty="0" err="1" smtClean="0">
                <a:solidFill>
                  <a:srgbClr val="002060"/>
                </a:solidFill>
              </a:rPr>
              <a:t>switch</a:t>
            </a:r>
            <a:r>
              <a:rPr lang="es-ES" sz="2000" b="1" i="1" dirty="0" smtClean="0">
                <a:solidFill>
                  <a:srgbClr val="002060"/>
                </a:solidFill>
              </a:rPr>
              <a:t> ciudad</a:t>
            </a:r>
          </a:p>
          <a:p>
            <a:pPr lvl="1">
              <a:buFontTx/>
              <a:buNone/>
              <a:defRPr/>
            </a:pPr>
            <a:r>
              <a:rPr lang="es-ES" sz="2000" b="1" i="1" dirty="0" smtClean="0">
                <a:solidFill>
                  <a:srgbClr val="002060"/>
                </a:solidFill>
                <a:ea typeface="+mn-ea"/>
                <a:cs typeface="+mn-cs"/>
              </a:rPr>
              <a:t>  			case 'Medellín'</a:t>
            </a:r>
          </a:p>
          <a:p>
            <a:pPr>
              <a:buFontTx/>
              <a:buNone/>
              <a:defRPr/>
            </a:pPr>
            <a:r>
              <a:rPr lang="es-ES" sz="2000" b="1" i="1" dirty="0" smtClean="0">
                <a:solidFill>
                  <a:srgbClr val="002060"/>
                </a:solidFill>
              </a:rPr>
              <a:t>	 	      		</a:t>
            </a:r>
            <a:r>
              <a:rPr lang="es-ES" sz="2000" b="1" i="1" dirty="0" err="1" smtClean="0">
                <a:solidFill>
                  <a:srgbClr val="002060"/>
                </a:solidFill>
              </a:rPr>
              <a:t>disp</a:t>
            </a:r>
            <a:r>
              <a:rPr lang="es-ES" sz="2000" b="1" i="1" dirty="0" smtClean="0">
                <a:solidFill>
                  <a:srgbClr val="002060"/>
                </a:solidFill>
              </a:rPr>
              <a:t>('Capital de Antioquia');</a:t>
            </a:r>
          </a:p>
          <a:p>
            <a:pPr>
              <a:buFontTx/>
              <a:buNone/>
              <a:defRPr/>
            </a:pPr>
            <a:r>
              <a:rPr lang="es-ES" sz="2000" b="1" i="1" dirty="0" smtClean="0">
                <a:solidFill>
                  <a:srgbClr val="002060"/>
                </a:solidFill>
              </a:rPr>
              <a:t>	    		case 'Cali'</a:t>
            </a:r>
          </a:p>
          <a:p>
            <a:pPr lvl="1">
              <a:buFontTx/>
              <a:buNone/>
              <a:defRPr/>
            </a:pPr>
            <a:r>
              <a:rPr lang="es-ES" sz="2000" b="1" i="1" dirty="0" smtClean="0">
                <a:solidFill>
                  <a:srgbClr val="002060"/>
                </a:solidFill>
                <a:ea typeface="+mn-ea"/>
                <a:cs typeface="+mn-cs"/>
              </a:rPr>
              <a:t>       			</a:t>
            </a:r>
            <a:r>
              <a:rPr lang="es-ES" sz="2000" b="1" i="1" dirty="0" err="1" smtClean="0">
                <a:solidFill>
                  <a:srgbClr val="002060"/>
                </a:solidFill>
                <a:ea typeface="+mn-ea"/>
                <a:cs typeface="+mn-cs"/>
              </a:rPr>
              <a:t>disp</a:t>
            </a:r>
            <a:r>
              <a:rPr lang="es-ES" sz="2000" b="1" i="1" dirty="0" smtClean="0">
                <a:solidFill>
                  <a:srgbClr val="002060"/>
                </a:solidFill>
                <a:ea typeface="+mn-ea"/>
                <a:cs typeface="+mn-cs"/>
              </a:rPr>
              <a:t>('Capital de Valle');</a:t>
            </a:r>
          </a:p>
          <a:p>
            <a:pPr>
              <a:buFontTx/>
              <a:buNone/>
              <a:defRPr/>
            </a:pPr>
            <a:r>
              <a:rPr lang="es-ES" sz="2000" b="1" i="1" dirty="0" smtClean="0">
                <a:solidFill>
                  <a:srgbClr val="002060"/>
                </a:solidFill>
              </a:rPr>
              <a:t>	  		case 'Barranquilla'</a:t>
            </a:r>
          </a:p>
          <a:p>
            <a:pPr>
              <a:buFontTx/>
              <a:buNone/>
              <a:defRPr/>
            </a:pPr>
            <a:r>
              <a:rPr lang="es-ES" sz="2000" b="1" i="1" dirty="0" smtClean="0">
                <a:solidFill>
                  <a:srgbClr val="002060"/>
                </a:solidFill>
              </a:rPr>
              <a:t>        			</a:t>
            </a:r>
            <a:r>
              <a:rPr lang="es-ES" sz="2000" b="1" i="1" dirty="0" err="1" smtClean="0">
                <a:solidFill>
                  <a:srgbClr val="002060"/>
                </a:solidFill>
              </a:rPr>
              <a:t>disp</a:t>
            </a:r>
            <a:r>
              <a:rPr lang="es-ES" sz="2000" b="1" i="1" dirty="0" smtClean="0">
                <a:solidFill>
                  <a:srgbClr val="002060"/>
                </a:solidFill>
              </a:rPr>
              <a:t>('Capital de Atlántico');</a:t>
            </a:r>
          </a:p>
          <a:p>
            <a:pPr>
              <a:buFontTx/>
              <a:buNone/>
              <a:defRPr/>
            </a:pPr>
            <a:r>
              <a:rPr lang="es-ES" sz="2000" b="1" i="1" dirty="0" smtClean="0">
                <a:solidFill>
                  <a:srgbClr val="002060"/>
                </a:solidFill>
              </a:rPr>
              <a:t>    			</a:t>
            </a:r>
            <a:r>
              <a:rPr lang="es-ES" sz="2000" b="1" i="1" dirty="0" err="1" smtClean="0">
                <a:solidFill>
                  <a:srgbClr val="002060"/>
                </a:solidFill>
              </a:rPr>
              <a:t>otherwise</a:t>
            </a:r>
            <a:endParaRPr lang="es-ES" sz="2000" b="1" i="1" dirty="0" smtClean="0">
              <a:solidFill>
                <a:srgbClr val="002060"/>
              </a:solidFill>
            </a:endParaRPr>
          </a:p>
          <a:p>
            <a:pPr>
              <a:buFontTx/>
              <a:buNone/>
              <a:defRPr/>
            </a:pPr>
            <a:r>
              <a:rPr lang="es-ES" sz="2000" b="1" i="1" dirty="0" smtClean="0">
                <a:solidFill>
                  <a:srgbClr val="002060"/>
                </a:solidFill>
              </a:rPr>
              <a:t>        			</a:t>
            </a:r>
            <a:r>
              <a:rPr lang="es-ES" sz="2000" b="1" i="1" dirty="0" err="1" smtClean="0">
                <a:solidFill>
                  <a:srgbClr val="002060"/>
                </a:solidFill>
              </a:rPr>
              <a:t>disp</a:t>
            </a:r>
            <a:r>
              <a:rPr lang="es-ES" sz="2000" b="1" i="1" dirty="0" smtClean="0">
                <a:solidFill>
                  <a:srgbClr val="002060"/>
                </a:solidFill>
              </a:rPr>
              <a:t>('Otra capital');</a:t>
            </a:r>
          </a:p>
          <a:p>
            <a:pPr>
              <a:buFontTx/>
              <a:buNone/>
              <a:defRPr/>
            </a:pPr>
            <a:r>
              <a:rPr lang="es-ES" sz="2000" b="1" i="1" dirty="0" smtClean="0">
                <a:solidFill>
                  <a:srgbClr val="002060"/>
                </a:solidFill>
              </a:rPr>
              <a:t>		</a:t>
            </a:r>
            <a:r>
              <a:rPr lang="es-ES" sz="2000" b="1" i="1" dirty="0" err="1" smtClean="0">
                <a:solidFill>
                  <a:srgbClr val="002060"/>
                </a:solidFill>
              </a:rPr>
              <a:t>end</a:t>
            </a:r>
            <a:endParaRPr lang="es-ES" sz="2000" b="1" i="1" dirty="0" smtClean="0">
              <a:solidFill>
                <a:srgbClr val="002060"/>
              </a:solidFill>
            </a:endParaRPr>
          </a:p>
          <a:p>
            <a:pPr>
              <a:buFontTx/>
              <a:buNone/>
              <a:defRPr/>
            </a:pPr>
            <a:endParaRPr lang="es-ES" sz="2000" b="1" i="1" dirty="0" smtClean="0">
              <a:solidFill>
                <a:srgbClr val="002060"/>
              </a:solidFill>
            </a:endParaRPr>
          </a:p>
          <a:p>
            <a:pPr>
              <a:buFontTx/>
              <a:buNone/>
              <a:defRPr/>
            </a:pPr>
            <a:r>
              <a:rPr lang="es-MX" sz="2000" b="1" i="1" dirty="0" smtClean="0">
                <a:solidFill>
                  <a:srgbClr val="002060"/>
                </a:solidFill>
              </a:rPr>
              <a:t>	Nota: </a:t>
            </a:r>
            <a:r>
              <a:rPr lang="es-MX" sz="2000" i="1" dirty="0" smtClean="0">
                <a:solidFill>
                  <a:srgbClr val="002060"/>
                </a:solidFill>
              </a:rPr>
              <a:t>si un caso es verdadero MATLAB no verifica otros casos</a:t>
            </a:r>
            <a:endParaRPr lang="es-ES" sz="2000" i="1" dirty="0" smtClean="0">
              <a:solidFill>
                <a:srgbClr val="002060"/>
              </a:solidFill>
            </a:endParaRPr>
          </a:p>
          <a:p>
            <a:pPr>
              <a:buFontTx/>
              <a:buNone/>
              <a:defRPr/>
            </a:pPr>
            <a:endParaRPr lang="es-MX" sz="2400" b="1" i="1" dirty="0" smtClean="0">
              <a:solidFill>
                <a:srgbClr val="002060"/>
              </a:solidFill>
            </a:endParaRPr>
          </a:p>
          <a:p>
            <a:pPr>
              <a:buFontTx/>
              <a:buNone/>
              <a:defRPr/>
            </a:pPr>
            <a:r>
              <a:rPr lang="es-MX" sz="2400" b="1" i="1" dirty="0" smtClean="0">
                <a:solidFill>
                  <a:srgbClr val="002060"/>
                </a:solidFill>
              </a:rPr>
              <a:t>	</a:t>
            </a:r>
            <a:endParaRPr lang="es-ES" sz="2400" b="1" i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71453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_tradnl" sz="3200" b="1" i="1" smtClean="0">
                <a:solidFill>
                  <a:srgbClr val="C00000"/>
                </a:solidFill>
              </a:rPr>
              <a:t>Estructuras de selección</a:t>
            </a:r>
            <a:br>
              <a:rPr lang="es-ES_tradnl" sz="3200" b="1" i="1" smtClean="0">
                <a:solidFill>
                  <a:srgbClr val="C00000"/>
                </a:solidFill>
              </a:rPr>
            </a:br>
            <a:r>
              <a:rPr lang="es-ES_tradnl" sz="3200" b="1" i="1" smtClean="0">
                <a:solidFill>
                  <a:srgbClr val="C00000"/>
                </a:solidFill>
              </a:rPr>
              <a:t>(continuación)</a:t>
            </a:r>
            <a:endParaRPr lang="es-ES" sz="3200" smtClean="0"/>
          </a:p>
        </p:txBody>
      </p:sp>
      <p:sp>
        <p:nvSpPr>
          <p:cNvPr id="100355" name="2 Marcador de contenido"/>
          <p:cNvSpPr>
            <a:spLocks noGrp="1"/>
          </p:cNvSpPr>
          <p:nvPr>
            <p:ph idx="1"/>
          </p:nvPr>
        </p:nvSpPr>
        <p:spPr>
          <a:xfrm>
            <a:off x="785813" y="1928813"/>
            <a:ext cx="7900987" cy="4197350"/>
          </a:xfrm>
        </p:spPr>
        <p:txBody>
          <a:bodyPr/>
          <a:lstStyle/>
          <a:p>
            <a:pPr>
              <a:buFontTx/>
              <a:buNone/>
            </a:pPr>
            <a:r>
              <a:rPr lang="es-MX" sz="2400" smtClean="0"/>
              <a:t>	</a:t>
            </a:r>
            <a:r>
              <a:rPr lang="es-MX" sz="2400" i="1" smtClean="0">
                <a:solidFill>
                  <a:srgbClr val="002060"/>
                </a:solidFill>
              </a:rPr>
              <a:t>La función </a:t>
            </a:r>
            <a:r>
              <a:rPr lang="es-MX" sz="2400" b="1" i="1" smtClean="0">
                <a:solidFill>
                  <a:srgbClr val="002060"/>
                </a:solidFill>
              </a:rPr>
              <a:t>menu </a:t>
            </a:r>
            <a:r>
              <a:rPr lang="es-MX" sz="2400" i="1" smtClean="0">
                <a:solidFill>
                  <a:srgbClr val="002060"/>
                </a:solidFill>
              </a:rPr>
              <a:t>se usa con frecuencia con </a:t>
            </a:r>
            <a:r>
              <a:rPr lang="es-MX" sz="2400" b="1" i="1" smtClean="0">
                <a:solidFill>
                  <a:srgbClr val="002060"/>
                </a:solidFill>
              </a:rPr>
              <a:t>switch/case</a:t>
            </a:r>
            <a:r>
              <a:rPr lang="es-MX" sz="2400" i="1" smtClean="0">
                <a:solidFill>
                  <a:srgbClr val="002060"/>
                </a:solidFill>
              </a:rPr>
              <a:t>, así:</a:t>
            </a:r>
          </a:p>
          <a:p>
            <a:pPr>
              <a:buFontTx/>
              <a:buNone/>
            </a:pPr>
            <a:endParaRPr lang="es-MX" sz="2400" i="1" smtClean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s-MX" sz="2400" b="1" i="1" smtClean="0">
                <a:solidFill>
                  <a:srgbClr val="002060"/>
                </a:solidFill>
              </a:rPr>
              <a:t>variable = menu(‘mensaje a usuario’, ‘texto         </a:t>
            </a:r>
          </a:p>
          <a:p>
            <a:pPr>
              <a:buFontTx/>
              <a:buNone/>
            </a:pPr>
            <a:r>
              <a:rPr lang="es-MX" sz="2400" b="1" i="1" smtClean="0">
                <a:solidFill>
                  <a:srgbClr val="002060"/>
                </a:solidFill>
              </a:rPr>
              <a:t>                                 opción_1’, ‘texto opción_2’, etc)</a:t>
            </a:r>
          </a:p>
          <a:p>
            <a:pPr>
              <a:buFontTx/>
              <a:buNone/>
            </a:pPr>
            <a:r>
              <a:rPr lang="es-MX" sz="2400" b="1" i="1" smtClean="0">
                <a:solidFill>
                  <a:srgbClr val="002060"/>
                </a:solidFill>
              </a:rPr>
              <a:t>	switch variable</a:t>
            </a:r>
          </a:p>
          <a:p>
            <a:pPr>
              <a:buFontTx/>
              <a:buNone/>
            </a:pPr>
            <a:r>
              <a:rPr lang="es-MX" sz="2400" b="1" i="1" smtClean="0">
                <a:solidFill>
                  <a:srgbClr val="002060"/>
                </a:solidFill>
              </a:rPr>
              <a:t>		…</a:t>
            </a:r>
          </a:p>
          <a:p>
            <a:pPr>
              <a:buFontTx/>
              <a:buNone/>
            </a:pPr>
            <a:r>
              <a:rPr lang="es-MX" sz="2400" b="1" i="1" smtClean="0">
                <a:solidFill>
                  <a:srgbClr val="002060"/>
                </a:solidFill>
              </a:rPr>
              <a:t>	end</a:t>
            </a:r>
            <a:endParaRPr lang="es-ES" sz="2400" b="1" i="1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1704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_tradnl" sz="3200" b="1" i="1" smtClean="0">
                <a:solidFill>
                  <a:srgbClr val="C00000"/>
                </a:solidFill>
              </a:rPr>
              <a:t>Estructuras de selección</a:t>
            </a:r>
            <a:br>
              <a:rPr lang="es-ES_tradnl" sz="3200" b="1" i="1" smtClean="0">
                <a:solidFill>
                  <a:srgbClr val="C00000"/>
                </a:solidFill>
              </a:rPr>
            </a:br>
            <a:r>
              <a:rPr lang="es-ES_tradnl" sz="3200" b="1" i="1" smtClean="0">
                <a:solidFill>
                  <a:srgbClr val="C00000"/>
                </a:solidFill>
              </a:rPr>
              <a:t>(continuación)</a:t>
            </a:r>
            <a:endParaRPr lang="es-ES" sz="3200" smtClean="0"/>
          </a:p>
        </p:txBody>
      </p:sp>
      <p:sp>
        <p:nvSpPr>
          <p:cNvPr id="101379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s-ES" sz="2800" i="1" dirty="0" smtClean="0">
                <a:solidFill>
                  <a:srgbClr val="002060"/>
                </a:solidFill>
              </a:rPr>
              <a:t>		</a:t>
            </a:r>
            <a:r>
              <a:rPr lang="es-ES" sz="2000" b="1" i="1" dirty="0" smtClean="0">
                <a:solidFill>
                  <a:srgbClr val="002060"/>
                </a:solidFill>
              </a:rPr>
              <a:t>ciudad = </a:t>
            </a:r>
            <a:r>
              <a:rPr lang="es-ES" sz="2000" b="1" i="1" dirty="0" err="1" smtClean="0">
                <a:solidFill>
                  <a:srgbClr val="002060"/>
                </a:solidFill>
              </a:rPr>
              <a:t>menu</a:t>
            </a:r>
            <a:r>
              <a:rPr lang="es-ES" sz="2000" b="1" i="1" dirty="0" smtClean="0">
                <a:solidFill>
                  <a:srgbClr val="002060"/>
                </a:solidFill>
              </a:rPr>
              <a:t>('Entre ciudad: ', 'Medellín', 'Cali',  ...</a:t>
            </a:r>
          </a:p>
          <a:p>
            <a:pPr>
              <a:buFontTx/>
              <a:buNone/>
            </a:pPr>
            <a:r>
              <a:rPr lang="es-ES" sz="2000" b="1" i="1" dirty="0" smtClean="0">
                <a:solidFill>
                  <a:srgbClr val="002060"/>
                </a:solidFill>
              </a:rPr>
              <a:t>				 'Barranquilla', 'Otra');</a:t>
            </a:r>
          </a:p>
          <a:p>
            <a:pPr>
              <a:buFontTx/>
              <a:buNone/>
            </a:pPr>
            <a:r>
              <a:rPr lang="es-ES" sz="2000" b="1" i="1" dirty="0" smtClean="0">
                <a:solidFill>
                  <a:srgbClr val="002060"/>
                </a:solidFill>
              </a:rPr>
              <a:t>		</a:t>
            </a:r>
            <a:r>
              <a:rPr lang="es-ES" sz="2000" b="1" i="1" dirty="0" err="1" smtClean="0">
                <a:solidFill>
                  <a:srgbClr val="002060"/>
                </a:solidFill>
              </a:rPr>
              <a:t>switch</a:t>
            </a:r>
            <a:r>
              <a:rPr lang="es-ES" sz="2000" b="1" i="1" dirty="0" smtClean="0">
                <a:solidFill>
                  <a:srgbClr val="002060"/>
                </a:solidFill>
              </a:rPr>
              <a:t> ciudad</a:t>
            </a:r>
          </a:p>
          <a:p>
            <a:pPr>
              <a:buFontTx/>
              <a:buNone/>
            </a:pPr>
            <a:r>
              <a:rPr lang="es-ES" sz="2000" b="1" i="1" dirty="0" smtClean="0">
                <a:solidFill>
                  <a:srgbClr val="002060"/>
                </a:solidFill>
              </a:rPr>
              <a:t>			case 1</a:t>
            </a:r>
          </a:p>
          <a:p>
            <a:pPr>
              <a:buFontTx/>
              <a:buNone/>
            </a:pPr>
            <a:r>
              <a:rPr lang="es-ES" sz="2000" b="1" i="1" dirty="0" smtClean="0">
                <a:solidFill>
                  <a:srgbClr val="002060"/>
                </a:solidFill>
              </a:rPr>
              <a:t>				</a:t>
            </a:r>
            <a:r>
              <a:rPr lang="es-ES" sz="2000" b="1" i="1" dirty="0" err="1" smtClean="0">
                <a:solidFill>
                  <a:srgbClr val="002060"/>
                </a:solidFill>
              </a:rPr>
              <a:t>disp</a:t>
            </a:r>
            <a:r>
              <a:rPr lang="es-ES" sz="2000" b="1" i="1" dirty="0" smtClean="0">
                <a:solidFill>
                  <a:srgbClr val="002060"/>
                </a:solidFill>
              </a:rPr>
              <a:t>('Capital de Antioquia');</a:t>
            </a:r>
          </a:p>
          <a:p>
            <a:pPr>
              <a:buFontTx/>
              <a:buNone/>
            </a:pPr>
            <a:r>
              <a:rPr lang="es-ES" sz="2000" b="1" i="1" dirty="0" smtClean="0">
                <a:solidFill>
                  <a:srgbClr val="002060"/>
                </a:solidFill>
              </a:rPr>
              <a:t>			case 2</a:t>
            </a:r>
          </a:p>
          <a:p>
            <a:pPr>
              <a:buFontTx/>
              <a:buNone/>
            </a:pPr>
            <a:r>
              <a:rPr lang="es-ES" sz="2000" b="1" i="1" dirty="0" smtClean="0">
                <a:solidFill>
                  <a:srgbClr val="002060"/>
                </a:solidFill>
              </a:rPr>
              <a:t>				</a:t>
            </a:r>
            <a:r>
              <a:rPr lang="es-ES" sz="2000" b="1" i="1" dirty="0" err="1" smtClean="0">
                <a:solidFill>
                  <a:srgbClr val="002060"/>
                </a:solidFill>
              </a:rPr>
              <a:t>disp</a:t>
            </a:r>
            <a:r>
              <a:rPr lang="es-ES" sz="2000" b="1" i="1" dirty="0" smtClean="0">
                <a:solidFill>
                  <a:srgbClr val="002060"/>
                </a:solidFill>
              </a:rPr>
              <a:t>('Capital de Valle');</a:t>
            </a:r>
          </a:p>
          <a:p>
            <a:pPr>
              <a:buFontTx/>
              <a:buNone/>
            </a:pPr>
            <a:r>
              <a:rPr lang="es-ES" sz="2000" b="1" i="1" dirty="0" smtClean="0">
                <a:solidFill>
                  <a:srgbClr val="002060"/>
                </a:solidFill>
              </a:rPr>
              <a:t>			case 3</a:t>
            </a:r>
          </a:p>
          <a:p>
            <a:pPr>
              <a:buFontTx/>
              <a:buNone/>
            </a:pPr>
            <a:r>
              <a:rPr lang="es-ES" sz="2000" b="1" i="1" dirty="0" smtClean="0">
                <a:solidFill>
                  <a:srgbClr val="002060"/>
                </a:solidFill>
              </a:rPr>
              <a:t>				</a:t>
            </a:r>
            <a:r>
              <a:rPr lang="es-ES" sz="2000" b="1" i="1" dirty="0" err="1" smtClean="0">
                <a:solidFill>
                  <a:srgbClr val="002060"/>
                </a:solidFill>
              </a:rPr>
              <a:t>disp</a:t>
            </a:r>
            <a:r>
              <a:rPr lang="es-ES" sz="2000" b="1" i="1" dirty="0" smtClean="0">
                <a:solidFill>
                  <a:srgbClr val="002060"/>
                </a:solidFill>
              </a:rPr>
              <a:t>('Capital de Atlántico');</a:t>
            </a:r>
          </a:p>
          <a:p>
            <a:pPr>
              <a:buFontTx/>
              <a:buNone/>
            </a:pPr>
            <a:r>
              <a:rPr lang="es-ES" sz="2000" b="1" i="1" dirty="0" smtClean="0">
                <a:solidFill>
                  <a:srgbClr val="002060"/>
                </a:solidFill>
              </a:rPr>
              <a:t>			case 4</a:t>
            </a:r>
          </a:p>
          <a:p>
            <a:pPr>
              <a:buFontTx/>
              <a:buNone/>
            </a:pPr>
            <a:r>
              <a:rPr lang="es-ES" sz="2000" b="1" i="1" dirty="0" smtClean="0">
                <a:solidFill>
                  <a:srgbClr val="002060"/>
                </a:solidFill>
              </a:rPr>
              <a:t>				</a:t>
            </a:r>
            <a:r>
              <a:rPr lang="es-ES" sz="2000" b="1" i="1" dirty="0" err="1" smtClean="0">
                <a:solidFill>
                  <a:srgbClr val="002060"/>
                </a:solidFill>
              </a:rPr>
              <a:t>disp</a:t>
            </a:r>
            <a:r>
              <a:rPr lang="es-ES" sz="2000" b="1" i="1" dirty="0" smtClean="0">
                <a:solidFill>
                  <a:srgbClr val="002060"/>
                </a:solidFill>
              </a:rPr>
              <a:t>('Otra capital');</a:t>
            </a:r>
          </a:p>
          <a:p>
            <a:pPr>
              <a:buFontTx/>
              <a:buNone/>
            </a:pPr>
            <a:r>
              <a:rPr lang="es-ES" sz="2000" b="1" i="1" dirty="0" smtClean="0">
                <a:solidFill>
                  <a:srgbClr val="002060"/>
                </a:solidFill>
              </a:rPr>
              <a:t>		</a:t>
            </a:r>
            <a:r>
              <a:rPr lang="es-ES" sz="2000" b="1" i="1" dirty="0" err="1" smtClean="0">
                <a:solidFill>
                  <a:srgbClr val="002060"/>
                </a:solidFill>
              </a:rPr>
              <a:t>end</a:t>
            </a:r>
            <a:endParaRPr lang="es-ES" sz="2000" b="1" i="1" dirty="0" smtClean="0">
              <a:solidFill>
                <a:srgbClr val="002060"/>
              </a:solidFill>
            </a:endParaRPr>
          </a:p>
          <a:p>
            <a:endParaRPr lang="es-ES" sz="2800" dirty="0" smtClean="0"/>
          </a:p>
        </p:txBody>
      </p:sp>
    </p:spTree>
    <p:extLst>
      <p:ext uri="{BB962C8B-B14F-4D97-AF65-F5344CB8AC3E}">
        <p14:creationId xmlns:p14="http://schemas.microsoft.com/office/powerpoint/2010/main" val="130345919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4313"/>
            <a:ext cx="8229600" cy="1143000"/>
          </a:xfrm>
        </p:spPr>
        <p:txBody>
          <a:bodyPr>
            <a:normAutofit fontScale="90000"/>
          </a:bodyPr>
          <a:lstStyle/>
          <a:p>
            <a:pPr algn="r" eaLnBrk="1" hangingPunct="1"/>
            <a:r>
              <a:rPr lang="es-ES_tradnl" sz="3600" b="1" i="1" smtClean="0">
                <a:solidFill>
                  <a:srgbClr val="C00000"/>
                </a:solidFill>
              </a:rPr>
              <a:t/>
            </a:r>
            <a:br>
              <a:rPr lang="es-ES_tradnl" sz="3600" b="1" i="1" smtClean="0">
                <a:solidFill>
                  <a:srgbClr val="C00000"/>
                </a:solidFill>
              </a:rPr>
            </a:br>
            <a:r>
              <a:rPr lang="es-ES_tradnl" sz="3200" b="1" i="1" smtClean="0">
                <a:solidFill>
                  <a:srgbClr val="C00000"/>
                </a:solidFill>
              </a:rPr>
              <a:t>Estructuras iterativas </a:t>
            </a:r>
            <a:r>
              <a:rPr lang="es-ES_tradnl" sz="3200" b="1" smtClean="0"/>
              <a:t/>
            </a:r>
            <a:br>
              <a:rPr lang="es-ES_tradnl" sz="3200" b="1" smtClean="0"/>
            </a:br>
            <a:endParaRPr lang="es-MX" sz="3200" b="1" smtClean="0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4438" y="1714500"/>
            <a:ext cx="7472362" cy="4454525"/>
          </a:xfrm>
        </p:spPr>
        <p:txBody>
          <a:bodyPr/>
          <a:lstStyle/>
          <a:p>
            <a:pPr eaLnBrk="1" hangingPunct="1">
              <a:buFont typeface="Wingdings" pitchFamily="2" charset="2"/>
              <a:buChar char="q"/>
            </a:pPr>
            <a:r>
              <a:rPr lang="es-ES_tradnl" sz="2400" b="1" i="1" smtClean="0">
                <a:solidFill>
                  <a:srgbClr val="002060"/>
                </a:solidFill>
              </a:rPr>
              <a:t>   	for indice = [matriz]</a:t>
            </a:r>
            <a:endParaRPr lang="en-GB" sz="2400" b="1" i="1" smtClean="0">
              <a:solidFill>
                <a:srgbClr val="002060"/>
              </a:solidFill>
            </a:endParaRPr>
          </a:p>
          <a:p>
            <a:pPr eaLnBrk="1" hangingPunct="1">
              <a:buFontTx/>
              <a:buNone/>
            </a:pPr>
            <a:r>
              <a:rPr lang="en-GB" sz="2400" b="1" i="1" smtClean="0">
                <a:solidFill>
                  <a:srgbClr val="002060"/>
                </a:solidFill>
              </a:rPr>
              <a:t>			instrucción1;</a:t>
            </a:r>
          </a:p>
          <a:p>
            <a:pPr eaLnBrk="1" hangingPunct="1">
              <a:buFontTx/>
              <a:buNone/>
            </a:pPr>
            <a:r>
              <a:rPr lang="en-GB" sz="2400" b="1" i="1" smtClean="0">
                <a:solidFill>
                  <a:srgbClr val="002060"/>
                </a:solidFill>
              </a:rPr>
              <a:t>			instrucción2;</a:t>
            </a:r>
          </a:p>
          <a:p>
            <a:pPr eaLnBrk="1" hangingPunct="1">
              <a:buFontTx/>
              <a:buNone/>
            </a:pPr>
            <a:r>
              <a:rPr lang="en-GB" sz="2400" b="1" i="1" smtClean="0">
                <a:solidFill>
                  <a:srgbClr val="002060"/>
                </a:solidFill>
              </a:rPr>
              <a:t>			...</a:t>
            </a:r>
            <a:endParaRPr lang="es-ES_tradnl" sz="2400" b="1" i="1" smtClean="0">
              <a:solidFill>
                <a:srgbClr val="002060"/>
              </a:solidFill>
            </a:endParaRPr>
          </a:p>
          <a:p>
            <a:pPr eaLnBrk="1" hangingPunct="1">
              <a:buFontTx/>
              <a:buNone/>
            </a:pPr>
            <a:r>
              <a:rPr lang="en-GB" sz="2400" b="1" i="1" smtClean="0">
                <a:solidFill>
                  <a:srgbClr val="002060"/>
                </a:solidFill>
              </a:rPr>
              <a:t>		end</a:t>
            </a:r>
          </a:p>
          <a:p>
            <a:pPr eaLnBrk="1" hangingPunct="1">
              <a:buFontTx/>
              <a:buNone/>
            </a:pPr>
            <a:endParaRPr lang="en-GB" sz="2400" b="1" i="1" smtClean="0">
              <a:solidFill>
                <a:srgbClr val="002060"/>
              </a:solidFill>
            </a:endParaRPr>
          </a:p>
          <a:p>
            <a:pPr algn="just" eaLnBrk="1" hangingPunct="1">
              <a:buFontTx/>
              <a:buNone/>
            </a:pPr>
            <a:r>
              <a:rPr lang="en-GB" sz="2400" b="1" i="1" smtClean="0">
                <a:solidFill>
                  <a:srgbClr val="002060"/>
                </a:solidFill>
              </a:rPr>
              <a:t>	</a:t>
            </a:r>
            <a:r>
              <a:rPr lang="en-GB" sz="2400" i="1" smtClean="0">
                <a:solidFill>
                  <a:srgbClr val="002060"/>
                </a:solidFill>
              </a:rPr>
              <a:t>El bucle se ejecuta una vez para cada valor de indice. Si matriz es bidimensional, el índice adquiere el valor de cada columna (vector columna)</a:t>
            </a:r>
          </a:p>
          <a:p>
            <a:pPr eaLnBrk="1" hangingPunct="1">
              <a:buFontTx/>
              <a:buNone/>
            </a:pPr>
            <a:endParaRPr lang="es-MX" sz="2400" b="1" i="1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52436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eaLnBrk="1" hangingPunct="1"/>
            <a:r>
              <a:rPr lang="es-ES_tradnl" sz="2400" b="1" i="1" smtClean="0">
                <a:solidFill>
                  <a:srgbClr val="C00000"/>
                </a:solidFill>
              </a:rPr>
              <a:t/>
            </a:r>
            <a:br>
              <a:rPr lang="es-ES_tradnl" sz="2400" b="1" i="1" smtClean="0">
                <a:solidFill>
                  <a:srgbClr val="C00000"/>
                </a:solidFill>
              </a:rPr>
            </a:br>
            <a:r>
              <a:rPr lang="es-ES_tradnl" sz="3200" b="1" i="1" smtClean="0">
                <a:solidFill>
                  <a:srgbClr val="C00000"/>
                </a:solidFill>
              </a:rPr>
              <a:t>Estructuras iterativas </a:t>
            </a:r>
            <a:br>
              <a:rPr lang="es-ES_tradnl" sz="3200" b="1" i="1" smtClean="0">
                <a:solidFill>
                  <a:srgbClr val="C00000"/>
                </a:solidFill>
              </a:rPr>
            </a:br>
            <a:r>
              <a:rPr lang="es-ES_tradnl" sz="3200" b="1" i="1" smtClean="0">
                <a:solidFill>
                  <a:srgbClr val="C00000"/>
                </a:solidFill>
              </a:rPr>
              <a:t>(continuación)</a:t>
            </a:r>
            <a:r>
              <a:rPr lang="es-ES_tradnl" sz="3200" b="1" i="1" smtClean="0"/>
              <a:t/>
            </a:r>
            <a:br>
              <a:rPr lang="es-ES_tradnl" sz="3200" b="1" i="1" smtClean="0"/>
            </a:br>
            <a:endParaRPr lang="es-MX" sz="3200" b="1" i="1" smtClean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0" y="1857375"/>
            <a:ext cx="7258050" cy="4429125"/>
          </a:xfrm>
        </p:spPr>
        <p:txBody>
          <a:bodyPr/>
          <a:lstStyle/>
          <a:p>
            <a:pPr eaLnBrk="1" hangingPunct="1">
              <a:buFont typeface="Wingdings" pitchFamily="2" charset="2"/>
              <a:buChar char="q"/>
              <a:defRPr/>
            </a:pPr>
            <a:r>
              <a:rPr lang="en-GB" sz="2400" dirty="0" smtClean="0"/>
              <a:t>  </a:t>
            </a:r>
            <a:r>
              <a:rPr lang="en-GB" sz="2400" b="1" i="1" dirty="0" smtClean="0">
                <a:solidFill>
                  <a:schemeClr val="accent6"/>
                </a:solidFill>
              </a:rPr>
              <a:t>   </a:t>
            </a:r>
            <a:r>
              <a:rPr lang="en-GB" sz="2400" b="1" i="1" dirty="0" smtClean="0">
                <a:solidFill>
                  <a:srgbClr val="002060"/>
                </a:solidFill>
              </a:rPr>
              <a:t>while (</a:t>
            </a:r>
            <a:r>
              <a:rPr lang="en-GB" sz="2400" b="1" i="1" dirty="0" err="1" smtClean="0">
                <a:solidFill>
                  <a:srgbClr val="002060"/>
                </a:solidFill>
              </a:rPr>
              <a:t>condición</a:t>
            </a:r>
            <a:r>
              <a:rPr lang="en-GB" sz="2400" b="1" i="1" dirty="0" smtClean="0">
                <a:solidFill>
                  <a:srgbClr val="002060"/>
                </a:solidFill>
              </a:rPr>
              <a:t>)</a:t>
            </a:r>
          </a:p>
          <a:p>
            <a:pPr eaLnBrk="1" hangingPunct="1">
              <a:buFontTx/>
              <a:buNone/>
              <a:defRPr/>
            </a:pPr>
            <a:r>
              <a:rPr lang="en-GB" sz="2400" b="1" i="1" dirty="0" smtClean="0">
                <a:solidFill>
                  <a:srgbClr val="002060"/>
                </a:solidFill>
              </a:rPr>
              <a:t>			instrucción1;</a:t>
            </a:r>
          </a:p>
          <a:p>
            <a:pPr eaLnBrk="1" hangingPunct="1">
              <a:buFontTx/>
              <a:buNone/>
              <a:defRPr/>
            </a:pPr>
            <a:r>
              <a:rPr lang="en-GB" sz="2400" b="1" i="1" dirty="0" smtClean="0">
                <a:solidFill>
                  <a:srgbClr val="002060"/>
                </a:solidFill>
              </a:rPr>
              <a:t>			instrucción2;</a:t>
            </a:r>
          </a:p>
          <a:p>
            <a:pPr eaLnBrk="1" hangingPunct="1">
              <a:buFontTx/>
              <a:buNone/>
              <a:defRPr/>
            </a:pPr>
            <a:r>
              <a:rPr lang="en-GB" sz="2400" b="1" i="1" dirty="0" smtClean="0">
                <a:solidFill>
                  <a:srgbClr val="002060"/>
                </a:solidFill>
              </a:rPr>
              <a:t>			...</a:t>
            </a:r>
          </a:p>
          <a:p>
            <a:pPr eaLnBrk="1" hangingPunct="1">
              <a:buFontTx/>
              <a:buNone/>
              <a:defRPr/>
            </a:pPr>
            <a:r>
              <a:rPr lang="en-GB" sz="2400" b="1" i="1" dirty="0" smtClean="0">
                <a:solidFill>
                  <a:srgbClr val="002060"/>
                </a:solidFill>
              </a:rPr>
              <a:t>		end	</a:t>
            </a:r>
          </a:p>
          <a:p>
            <a:pPr eaLnBrk="1" hangingPunct="1">
              <a:buFontTx/>
              <a:buNone/>
              <a:defRPr/>
            </a:pPr>
            <a:endParaRPr lang="en-GB" sz="2400" b="1" i="1" dirty="0" smtClean="0">
              <a:solidFill>
                <a:srgbClr val="002060"/>
              </a:solidFill>
            </a:endParaRPr>
          </a:p>
          <a:p>
            <a:pPr algn="just" eaLnBrk="1" hangingPunct="1">
              <a:buFontTx/>
              <a:buNone/>
              <a:defRPr/>
            </a:pPr>
            <a:r>
              <a:rPr lang="en-GB" sz="2400" b="1" i="1" dirty="0" smtClean="0">
                <a:solidFill>
                  <a:srgbClr val="002060"/>
                </a:solidFill>
              </a:rPr>
              <a:t>	Nota: </a:t>
            </a:r>
            <a:r>
              <a:rPr lang="en-GB" sz="2400" i="1" dirty="0" err="1" smtClean="0">
                <a:solidFill>
                  <a:srgbClr val="002060"/>
                </a:solidFill>
              </a:rPr>
              <a:t>Cuando</a:t>
            </a:r>
            <a:r>
              <a:rPr lang="en-GB" sz="2400" i="1" dirty="0" smtClean="0">
                <a:solidFill>
                  <a:srgbClr val="002060"/>
                </a:solidFill>
              </a:rPr>
              <a:t> </a:t>
            </a:r>
            <a:r>
              <a:rPr lang="en-GB" sz="2400" i="1" dirty="0" err="1" smtClean="0">
                <a:solidFill>
                  <a:srgbClr val="002060"/>
                </a:solidFill>
              </a:rPr>
              <a:t>ocurre</a:t>
            </a:r>
            <a:r>
              <a:rPr lang="en-GB" sz="2400" i="1" dirty="0" smtClean="0">
                <a:solidFill>
                  <a:srgbClr val="002060"/>
                </a:solidFill>
              </a:rPr>
              <a:t> un loop </a:t>
            </a:r>
            <a:r>
              <a:rPr lang="en-GB" sz="2400" i="1" dirty="0" err="1" smtClean="0">
                <a:solidFill>
                  <a:srgbClr val="002060"/>
                </a:solidFill>
              </a:rPr>
              <a:t>infinito</a:t>
            </a:r>
            <a:r>
              <a:rPr lang="en-GB" sz="2400" i="1" dirty="0" smtClean="0">
                <a:solidFill>
                  <a:srgbClr val="002060"/>
                </a:solidFill>
              </a:rPr>
              <a:t> se </a:t>
            </a:r>
            <a:r>
              <a:rPr lang="en-GB" sz="2400" i="1" dirty="0" err="1" smtClean="0">
                <a:solidFill>
                  <a:srgbClr val="002060"/>
                </a:solidFill>
              </a:rPr>
              <a:t>observa</a:t>
            </a:r>
            <a:r>
              <a:rPr lang="en-GB" sz="2400" i="1" dirty="0" smtClean="0">
                <a:solidFill>
                  <a:srgbClr val="002060"/>
                </a:solidFill>
              </a:rPr>
              <a:t> el </a:t>
            </a:r>
            <a:r>
              <a:rPr lang="en-GB" sz="2400" i="1" dirty="0" err="1" smtClean="0">
                <a:solidFill>
                  <a:srgbClr val="002060"/>
                </a:solidFill>
              </a:rPr>
              <a:t>indicador</a:t>
            </a:r>
            <a:r>
              <a:rPr lang="en-GB" sz="2400" i="1" dirty="0" smtClean="0">
                <a:solidFill>
                  <a:srgbClr val="002060"/>
                </a:solidFill>
              </a:rPr>
              <a:t> “</a:t>
            </a:r>
            <a:r>
              <a:rPr lang="en-GB" sz="2400" b="1" i="1" dirty="0" smtClean="0">
                <a:solidFill>
                  <a:srgbClr val="002060"/>
                </a:solidFill>
              </a:rPr>
              <a:t>busy</a:t>
            </a:r>
            <a:r>
              <a:rPr lang="en-GB" sz="2400" i="1" dirty="0" smtClean="0">
                <a:solidFill>
                  <a:srgbClr val="002060"/>
                </a:solidFill>
              </a:rPr>
              <a:t>” en la </a:t>
            </a:r>
            <a:r>
              <a:rPr lang="en-GB" sz="2400" i="1" dirty="0" err="1" smtClean="0">
                <a:solidFill>
                  <a:srgbClr val="002060"/>
                </a:solidFill>
              </a:rPr>
              <a:t>esquina</a:t>
            </a:r>
            <a:r>
              <a:rPr lang="en-GB" sz="2400" i="1" dirty="0" smtClean="0">
                <a:solidFill>
                  <a:srgbClr val="002060"/>
                </a:solidFill>
              </a:rPr>
              <a:t> inferior </a:t>
            </a:r>
            <a:r>
              <a:rPr lang="en-GB" sz="2400" i="1" dirty="0" err="1" smtClean="0">
                <a:solidFill>
                  <a:srgbClr val="002060"/>
                </a:solidFill>
              </a:rPr>
              <a:t>izquierda</a:t>
            </a:r>
            <a:r>
              <a:rPr lang="en-GB" sz="2400" i="1" dirty="0" smtClean="0">
                <a:solidFill>
                  <a:srgbClr val="002060"/>
                </a:solidFill>
              </a:rPr>
              <a:t>. Para </a:t>
            </a:r>
            <a:r>
              <a:rPr lang="en-GB" sz="2400" i="1" dirty="0" err="1" smtClean="0">
                <a:solidFill>
                  <a:srgbClr val="002060"/>
                </a:solidFill>
              </a:rPr>
              <a:t>salir</a:t>
            </a:r>
            <a:r>
              <a:rPr lang="en-GB" sz="2400" i="1" dirty="0" smtClean="0">
                <a:solidFill>
                  <a:srgbClr val="002060"/>
                </a:solidFill>
              </a:rPr>
              <a:t> del loop, entre </a:t>
            </a:r>
            <a:r>
              <a:rPr lang="en-GB" sz="2400" b="1" i="1" dirty="0" smtClean="0">
                <a:solidFill>
                  <a:srgbClr val="002060"/>
                </a:solidFill>
              </a:rPr>
              <a:t>ctrl-c</a:t>
            </a:r>
            <a:r>
              <a:rPr lang="en-GB" sz="2400" i="1" dirty="0" smtClean="0">
                <a:solidFill>
                  <a:srgbClr val="002060"/>
                </a:solidFill>
              </a:rPr>
              <a:t> </a:t>
            </a:r>
          </a:p>
          <a:p>
            <a:pPr eaLnBrk="1" hangingPunct="1">
              <a:buFontTx/>
              <a:buNone/>
              <a:defRPr/>
            </a:pPr>
            <a:endParaRPr lang="es-MX" sz="2400" dirty="0" smtClean="0"/>
          </a:p>
        </p:txBody>
      </p:sp>
    </p:spTree>
    <p:extLst>
      <p:ext uri="{BB962C8B-B14F-4D97-AF65-F5344CB8AC3E}">
        <p14:creationId xmlns:p14="http://schemas.microsoft.com/office/powerpoint/2010/main" val="394537757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_tradnl" sz="3200" b="1" i="1" smtClean="0">
                <a:solidFill>
                  <a:srgbClr val="C00000"/>
                </a:solidFill>
              </a:rPr>
              <a:t>Estructuras iterativas </a:t>
            </a:r>
            <a:br>
              <a:rPr lang="es-ES_tradnl" sz="3200" b="1" i="1" smtClean="0">
                <a:solidFill>
                  <a:srgbClr val="C00000"/>
                </a:solidFill>
              </a:rPr>
            </a:br>
            <a:r>
              <a:rPr lang="es-ES_tradnl" sz="3200" b="1" i="1" smtClean="0">
                <a:solidFill>
                  <a:srgbClr val="C00000"/>
                </a:solidFill>
              </a:rPr>
              <a:t>(continuación)</a:t>
            </a:r>
            <a:endParaRPr lang="es-ES" sz="3200" smtClean="0"/>
          </a:p>
        </p:txBody>
      </p:sp>
      <p:sp>
        <p:nvSpPr>
          <p:cNvPr id="104451" name="2 Marcador de contenido"/>
          <p:cNvSpPr>
            <a:spLocks noGrp="1"/>
          </p:cNvSpPr>
          <p:nvPr>
            <p:ph idx="1"/>
          </p:nvPr>
        </p:nvSpPr>
        <p:spPr>
          <a:xfrm>
            <a:off x="857250" y="2286000"/>
            <a:ext cx="7758113" cy="3840163"/>
          </a:xfrm>
        </p:spPr>
        <p:txBody>
          <a:bodyPr/>
          <a:lstStyle/>
          <a:p>
            <a:pPr>
              <a:buFontTx/>
              <a:buNone/>
            </a:pPr>
            <a:endParaRPr lang="es-MX" sz="2800" smtClean="0"/>
          </a:p>
          <a:p>
            <a:pPr algn="just">
              <a:buFont typeface="Wingdings" pitchFamily="2" charset="2"/>
              <a:buChar char="q"/>
            </a:pPr>
            <a:r>
              <a:rPr lang="es-MX" sz="2800" b="1" i="1" smtClean="0">
                <a:solidFill>
                  <a:srgbClr val="002060"/>
                </a:solidFill>
              </a:rPr>
              <a:t>Comando break</a:t>
            </a:r>
            <a:r>
              <a:rPr lang="es-MX" sz="2800" i="1" smtClean="0">
                <a:solidFill>
                  <a:srgbClr val="002060"/>
                </a:solidFill>
              </a:rPr>
              <a:t>: termina una estructura iterativa prematuramente</a:t>
            </a:r>
          </a:p>
          <a:p>
            <a:pPr algn="just">
              <a:buFont typeface="Wingdings" pitchFamily="2" charset="2"/>
              <a:buChar char="q"/>
            </a:pPr>
            <a:r>
              <a:rPr lang="es-MX" sz="2800" b="1" i="1" smtClean="0">
                <a:solidFill>
                  <a:srgbClr val="002060"/>
                </a:solidFill>
              </a:rPr>
              <a:t>Comando continue:</a:t>
            </a:r>
            <a:r>
              <a:rPr lang="es-MX" sz="2800" i="1" smtClean="0">
                <a:solidFill>
                  <a:srgbClr val="002060"/>
                </a:solidFill>
              </a:rPr>
              <a:t> el control pasa nuevamente al inicio del ciclo dentro de una estructura iterativa</a:t>
            </a:r>
            <a:endParaRPr lang="es-ES" sz="2800" i="1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02078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_tradnl" sz="3200" b="1" i="1" smtClean="0">
                <a:solidFill>
                  <a:srgbClr val="C00000"/>
                </a:solidFill>
              </a:rPr>
              <a:t>Estructuras iterativas </a:t>
            </a:r>
            <a:br>
              <a:rPr lang="es-ES_tradnl" sz="3200" b="1" i="1" smtClean="0">
                <a:solidFill>
                  <a:srgbClr val="C00000"/>
                </a:solidFill>
              </a:rPr>
            </a:br>
            <a:r>
              <a:rPr lang="es-ES_tradnl" sz="3200" b="1" i="1" smtClean="0">
                <a:solidFill>
                  <a:srgbClr val="C00000"/>
                </a:solidFill>
              </a:rPr>
              <a:t>vs operación con arreglos</a:t>
            </a:r>
            <a:endParaRPr lang="es-ES" sz="3200" smtClean="0"/>
          </a:p>
        </p:txBody>
      </p:sp>
      <p:sp>
        <p:nvSpPr>
          <p:cNvPr id="105475" name="2 Marcador de contenido"/>
          <p:cNvSpPr>
            <a:spLocks noGrp="1"/>
          </p:cNvSpPr>
          <p:nvPr>
            <p:ph idx="1"/>
          </p:nvPr>
        </p:nvSpPr>
        <p:spPr>
          <a:xfrm>
            <a:off x="395536" y="1412776"/>
            <a:ext cx="8291264" cy="4613374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s-ES" sz="1800" b="1" i="1" dirty="0" smtClean="0">
                <a:solidFill>
                  <a:srgbClr val="002060"/>
                </a:solidFill>
              </a:rPr>
              <a:t>% Operación con </a:t>
            </a:r>
            <a:r>
              <a:rPr lang="es-ES" sz="1800" b="1" i="1" dirty="0" err="1" smtClean="0">
                <a:solidFill>
                  <a:srgbClr val="002060"/>
                </a:solidFill>
              </a:rPr>
              <a:t>arrays</a:t>
            </a:r>
            <a:endParaRPr lang="es-ES" sz="1800" b="1" i="1" dirty="0" smtClean="0">
              <a:solidFill>
                <a:srgbClr val="002060"/>
              </a:solidFill>
            </a:endParaRPr>
          </a:p>
          <a:p>
            <a:pPr>
              <a:buFontTx/>
              <a:buNone/>
            </a:pPr>
            <a:r>
              <a:rPr lang="es-ES" sz="1800" b="1" i="1" dirty="0" smtClean="0">
                <a:solidFill>
                  <a:srgbClr val="002060"/>
                </a:solidFill>
              </a:rPr>
              <a:t>	tic</a:t>
            </a:r>
          </a:p>
          <a:p>
            <a:pPr>
              <a:buFontTx/>
              <a:buNone/>
            </a:pPr>
            <a:r>
              <a:rPr lang="es-ES" sz="1800" b="1" i="1" dirty="0" smtClean="0">
                <a:solidFill>
                  <a:srgbClr val="002060"/>
                </a:solidFill>
              </a:rPr>
              <a:t>    		a = </a:t>
            </a:r>
            <a:r>
              <a:rPr lang="es-ES" sz="1800" b="1" i="1" dirty="0" err="1" smtClean="0">
                <a:solidFill>
                  <a:srgbClr val="002060"/>
                </a:solidFill>
              </a:rPr>
              <a:t>ones</a:t>
            </a:r>
            <a:r>
              <a:rPr lang="es-ES" sz="1800" b="1" i="1" dirty="0" smtClean="0">
                <a:solidFill>
                  <a:srgbClr val="002060"/>
                </a:solidFill>
              </a:rPr>
              <a:t>(200);</a:t>
            </a:r>
          </a:p>
          <a:p>
            <a:pPr>
              <a:buFontTx/>
              <a:buNone/>
            </a:pPr>
            <a:r>
              <a:rPr lang="es-ES" sz="1800" b="1" i="1" dirty="0" smtClean="0">
                <a:solidFill>
                  <a:srgbClr val="002060"/>
                </a:solidFill>
              </a:rPr>
              <a:t>    		b = a * pi;</a:t>
            </a:r>
          </a:p>
          <a:p>
            <a:pPr>
              <a:buFontTx/>
              <a:buNone/>
            </a:pPr>
            <a:r>
              <a:rPr lang="es-ES" sz="1800" b="1" i="1" dirty="0" smtClean="0">
                <a:solidFill>
                  <a:srgbClr val="002060"/>
                </a:solidFill>
              </a:rPr>
              <a:t>    		</a:t>
            </a:r>
            <a:r>
              <a:rPr lang="es-ES" sz="1800" b="1" i="1" dirty="0" err="1" smtClean="0">
                <a:solidFill>
                  <a:srgbClr val="002060"/>
                </a:solidFill>
              </a:rPr>
              <a:t>disp</a:t>
            </a:r>
            <a:r>
              <a:rPr lang="es-ES" sz="1800" b="1" i="1" dirty="0" smtClean="0">
                <a:solidFill>
                  <a:srgbClr val="002060"/>
                </a:solidFill>
              </a:rPr>
              <a:t>('Medición de eficiencia con </a:t>
            </a:r>
            <a:r>
              <a:rPr lang="es-ES" sz="1800" b="1" i="1" dirty="0" err="1" smtClean="0">
                <a:solidFill>
                  <a:srgbClr val="002060"/>
                </a:solidFill>
              </a:rPr>
              <a:t>arrays</a:t>
            </a:r>
            <a:r>
              <a:rPr lang="es-ES" sz="1800" b="1" i="1" dirty="0" smtClean="0">
                <a:solidFill>
                  <a:srgbClr val="002060"/>
                </a:solidFill>
              </a:rPr>
              <a:t>');</a:t>
            </a:r>
          </a:p>
          <a:p>
            <a:pPr>
              <a:buFontTx/>
              <a:buNone/>
            </a:pPr>
            <a:r>
              <a:rPr lang="es-ES" sz="1800" b="1" i="1" dirty="0" smtClean="0">
                <a:solidFill>
                  <a:srgbClr val="002060"/>
                </a:solidFill>
              </a:rPr>
              <a:t>	</a:t>
            </a:r>
            <a:r>
              <a:rPr lang="es-ES" sz="1800" b="1" i="1" dirty="0" err="1" smtClean="0">
                <a:solidFill>
                  <a:srgbClr val="002060"/>
                </a:solidFill>
              </a:rPr>
              <a:t>toc</a:t>
            </a:r>
            <a:endParaRPr lang="es-ES" sz="1800" b="1" i="1" dirty="0" smtClean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s-ES" sz="1800" b="1" i="1" dirty="0" smtClean="0">
                <a:solidFill>
                  <a:srgbClr val="002060"/>
                </a:solidFill>
              </a:rPr>
              <a:t>% Operación con bucles</a:t>
            </a:r>
          </a:p>
          <a:p>
            <a:pPr>
              <a:buFontTx/>
              <a:buNone/>
            </a:pPr>
            <a:r>
              <a:rPr lang="es-ES" sz="1800" b="1" i="1" dirty="0" smtClean="0">
                <a:solidFill>
                  <a:srgbClr val="002060"/>
                </a:solidFill>
              </a:rPr>
              <a:t>	tic</a:t>
            </a:r>
          </a:p>
          <a:p>
            <a:pPr>
              <a:buFontTx/>
              <a:buNone/>
            </a:pPr>
            <a:r>
              <a:rPr lang="es-ES" sz="1800" b="1" i="1" dirty="0" smtClean="0">
                <a:solidFill>
                  <a:srgbClr val="002060"/>
                </a:solidFill>
              </a:rPr>
              <a:t>    		c = </a:t>
            </a:r>
            <a:r>
              <a:rPr lang="es-ES" sz="1800" b="1" i="1" dirty="0" err="1" smtClean="0">
                <a:solidFill>
                  <a:srgbClr val="002060"/>
                </a:solidFill>
              </a:rPr>
              <a:t>ones</a:t>
            </a:r>
            <a:r>
              <a:rPr lang="es-ES" sz="1800" b="1" i="1" dirty="0" smtClean="0">
                <a:solidFill>
                  <a:srgbClr val="002060"/>
                </a:solidFill>
              </a:rPr>
              <a:t>(200);</a:t>
            </a:r>
          </a:p>
          <a:p>
            <a:pPr>
              <a:buFontTx/>
              <a:buNone/>
            </a:pPr>
            <a:r>
              <a:rPr lang="es-ES" sz="1800" b="1" i="1" dirty="0" smtClean="0">
                <a:solidFill>
                  <a:srgbClr val="002060"/>
                </a:solidFill>
              </a:rPr>
              <a:t>    		</a:t>
            </a:r>
            <a:r>
              <a:rPr lang="es-ES" sz="1800" b="1" i="1" dirty="0" err="1" smtClean="0">
                <a:solidFill>
                  <a:srgbClr val="002060"/>
                </a:solidFill>
              </a:rPr>
              <a:t>for</a:t>
            </a:r>
            <a:r>
              <a:rPr lang="es-ES" sz="1800" b="1" i="1" dirty="0" smtClean="0">
                <a:solidFill>
                  <a:srgbClr val="002060"/>
                </a:solidFill>
              </a:rPr>
              <a:t> k = 1 : </a:t>
            </a:r>
            <a:r>
              <a:rPr lang="es-ES" sz="1800" b="1" i="1" dirty="0" err="1" smtClean="0">
                <a:solidFill>
                  <a:srgbClr val="002060"/>
                </a:solidFill>
              </a:rPr>
              <a:t>length</a:t>
            </a:r>
            <a:r>
              <a:rPr lang="es-ES" sz="1800" b="1" i="1" dirty="0" smtClean="0">
                <a:solidFill>
                  <a:srgbClr val="002060"/>
                </a:solidFill>
              </a:rPr>
              <a:t>(c(:))</a:t>
            </a:r>
          </a:p>
          <a:p>
            <a:pPr>
              <a:buFontTx/>
              <a:buNone/>
            </a:pPr>
            <a:r>
              <a:rPr lang="es-ES" sz="1800" b="1" i="1" dirty="0" smtClean="0">
                <a:solidFill>
                  <a:srgbClr val="002060"/>
                </a:solidFill>
              </a:rPr>
              <a:t>        		d(k) = c(k) * pi;</a:t>
            </a:r>
          </a:p>
          <a:p>
            <a:pPr>
              <a:buFontTx/>
              <a:buNone/>
            </a:pPr>
            <a:r>
              <a:rPr lang="es-ES" sz="1800" b="1" i="1" dirty="0" smtClean="0">
                <a:solidFill>
                  <a:srgbClr val="002060"/>
                </a:solidFill>
              </a:rPr>
              <a:t>    		</a:t>
            </a:r>
            <a:r>
              <a:rPr lang="es-ES" sz="1800" b="1" i="1" dirty="0" err="1" smtClean="0">
                <a:solidFill>
                  <a:srgbClr val="002060"/>
                </a:solidFill>
              </a:rPr>
              <a:t>end</a:t>
            </a:r>
            <a:endParaRPr lang="es-ES" sz="1800" b="1" i="1" dirty="0" smtClean="0">
              <a:solidFill>
                <a:srgbClr val="002060"/>
              </a:solidFill>
            </a:endParaRPr>
          </a:p>
          <a:p>
            <a:pPr>
              <a:buFontTx/>
              <a:buNone/>
            </a:pPr>
            <a:r>
              <a:rPr lang="es-ES" sz="1800" b="1" i="1" dirty="0" smtClean="0">
                <a:solidFill>
                  <a:srgbClr val="002060"/>
                </a:solidFill>
              </a:rPr>
              <a:t>    		</a:t>
            </a:r>
            <a:r>
              <a:rPr lang="es-ES" sz="1800" b="1" i="1" dirty="0" err="1" smtClean="0">
                <a:solidFill>
                  <a:srgbClr val="002060"/>
                </a:solidFill>
              </a:rPr>
              <a:t>disp</a:t>
            </a:r>
            <a:r>
              <a:rPr lang="es-ES" sz="1800" b="1" i="1" dirty="0" smtClean="0">
                <a:solidFill>
                  <a:srgbClr val="002060"/>
                </a:solidFill>
              </a:rPr>
              <a:t>('Medición de eficiencia con bucles');</a:t>
            </a:r>
          </a:p>
          <a:p>
            <a:pPr>
              <a:buFontTx/>
              <a:buNone/>
            </a:pPr>
            <a:r>
              <a:rPr lang="es-ES" sz="1800" b="1" i="1" dirty="0" smtClean="0">
                <a:solidFill>
                  <a:srgbClr val="002060"/>
                </a:solidFill>
              </a:rPr>
              <a:t>	</a:t>
            </a:r>
            <a:r>
              <a:rPr lang="es-ES" sz="1800" b="1" i="1" dirty="0" err="1" smtClean="0">
                <a:solidFill>
                  <a:srgbClr val="002060"/>
                </a:solidFill>
              </a:rPr>
              <a:t>toc</a:t>
            </a:r>
            <a:endParaRPr lang="es-ES" sz="1800" b="1" i="1" dirty="0" smtClean="0">
              <a:solidFill>
                <a:srgbClr val="002060"/>
              </a:solidFill>
            </a:endParaRPr>
          </a:p>
          <a:p>
            <a:pPr>
              <a:buFontTx/>
              <a:buNone/>
            </a:pPr>
            <a:endParaRPr lang="es-ES" sz="1800" dirty="0" smtClean="0"/>
          </a:p>
        </p:txBody>
      </p:sp>
    </p:spTree>
    <p:extLst>
      <p:ext uri="{BB962C8B-B14F-4D97-AF65-F5344CB8AC3E}">
        <p14:creationId xmlns:p14="http://schemas.microsoft.com/office/powerpoint/2010/main" val="27587869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_tradnl" sz="3200" b="1" i="1" smtClean="0">
                <a:solidFill>
                  <a:srgbClr val="C00000"/>
                </a:solidFill>
              </a:rPr>
              <a:t>Estructuras iterativas </a:t>
            </a:r>
            <a:br>
              <a:rPr lang="es-ES_tradnl" sz="3200" b="1" i="1" smtClean="0">
                <a:solidFill>
                  <a:srgbClr val="C00000"/>
                </a:solidFill>
              </a:rPr>
            </a:br>
            <a:r>
              <a:rPr lang="es-ES_tradnl" sz="3200" b="1" i="1" smtClean="0">
                <a:solidFill>
                  <a:srgbClr val="C00000"/>
                </a:solidFill>
              </a:rPr>
              <a:t>vs operación con arreglos</a:t>
            </a:r>
            <a:endParaRPr lang="es-ES" sz="3200" smtClean="0"/>
          </a:p>
        </p:txBody>
      </p:sp>
      <p:sp>
        <p:nvSpPr>
          <p:cNvPr id="106499" name="2 Marcador de texto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lang="es-ES" dirty="0" smtClean="0"/>
          </a:p>
          <a:p>
            <a:endParaRPr lang="es-ES" dirty="0" smtClean="0"/>
          </a:p>
          <a:p>
            <a:endParaRPr lang="es-ES" sz="7400" i="1" dirty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s-MX" sz="9600" i="1" dirty="0">
                <a:solidFill>
                  <a:srgbClr val="002060"/>
                </a:solidFill>
              </a:rPr>
              <a:t> Con Arreglos</a:t>
            </a:r>
            <a:endParaRPr lang="es-ES" sz="9600" i="1" dirty="0">
              <a:solidFill>
                <a:srgbClr val="002060"/>
              </a:solidFill>
            </a:endParaRPr>
          </a:p>
        </p:txBody>
      </p:sp>
      <p:sp>
        <p:nvSpPr>
          <p:cNvPr id="106500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s-ES" b="1" i="1" dirty="0" smtClean="0">
                <a:solidFill>
                  <a:srgbClr val="002060"/>
                </a:solidFill>
              </a:rPr>
              <a:t>tic</a:t>
            </a:r>
          </a:p>
          <a:p>
            <a:pPr>
              <a:buFontTx/>
              <a:buNone/>
            </a:pPr>
            <a:r>
              <a:rPr lang="es-ES" b="1" i="1" dirty="0" smtClean="0">
                <a:solidFill>
                  <a:srgbClr val="002060"/>
                </a:solidFill>
              </a:rPr>
              <a:t>	a = </a:t>
            </a:r>
            <a:r>
              <a:rPr lang="es-ES" b="1" i="1" dirty="0" err="1" smtClean="0">
                <a:solidFill>
                  <a:srgbClr val="002060"/>
                </a:solidFill>
              </a:rPr>
              <a:t>ones</a:t>
            </a:r>
            <a:r>
              <a:rPr lang="es-ES" b="1" i="1" dirty="0" smtClean="0">
                <a:solidFill>
                  <a:srgbClr val="002060"/>
                </a:solidFill>
              </a:rPr>
              <a:t>(200);</a:t>
            </a:r>
          </a:p>
          <a:p>
            <a:pPr>
              <a:buFontTx/>
              <a:buNone/>
            </a:pPr>
            <a:r>
              <a:rPr lang="es-ES" b="1" i="1" dirty="0" smtClean="0">
                <a:solidFill>
                  <a:srgbClr val="002060"/>
                </a:solidFill>
              </a:rPr>
              <a:t>	b = a * pi;</a:t>
            </a:r>
          </a:p>
          <a:p>
            <a:pPr>
              <a:buFontTx/>
              <a:buNone/>
            </a:pPr>
            <a:r>
              <a:rPr lang="es-ES" b="1" i="1" dirty="0" err="1" smtClean="0">
                <a:solidFill>
                  <a:srgbClr val="002060"/>
                </a:solidFill>
              </a:rPr>
              <a:t>toc</a:t>
            </a:r>
            <a:endParaRPr lang="es-ES" b="1" i="1" dirty="0" smtClean="0">
              <a:solidFill>
                <a:srgbClr val="002060"/>
              </a:solidFill>
            </a:endParaRPr>
          </a:p>
          <a:p>
            <a:pPr>
              <a:buFontTx/>
              <a:buNone/>
            </a:pPr>
            <a:endParaRPr lang="es-ES" i="1" dirty="0" smtClean="0">
              <a:solidFill>
                <a:srgbClr val="002060"/>
              </a:solidFill>
            </a:endParaRPr>
          </a:p>
          <a:p>
            <a:pPr>
              <a:buFontTx/>
              <a:buNone/>
            </a:pPr>
            <a:endParaRPr lang="es-MX" i="1" dirty="0" smtClean="0">
              <a:solidFill>
                <a:srgbClr val="002060"/>
              </a:solidFill>
            </a:endParaRPr>
          </a:p>
          <a:p>
            <a:pPr>
              <a:buFontTx/>
              <a:buNone/>
            </a:pPr>
            <a:endParaRPr lang="es-ES" i="1" dirty="0" smtClean="0">
              <a:solidFill>
                <a:srgbClr val="002060"/>
              </a:solidFill>
            </a:endParaRPr>
          </a:p>
          <a:p>
            <a:pPr>
              <a:buFontTx/>
              <a:buNone/>
            </a:pPr>
            <a:r>
              <a:rPr lang="es-ES" sz="2000" i="1" dirty="0" err="1" smtClean="0">
                <a:solidFill>
                  <a:srgbClr val="002060"/>
                </a:solidFill>
              </a:rPr>
              <a:t>Elapsed</a:t>
            </a:r>
            <a:r>
              <a:rPr lang="es-ES" sz="2000" i="1" dirty="0" smtClean="0">
                <a:solidFill>
                  <a:srgbClr val="002060"/>
                </a:solidFill>
              </a:rPr>
              <a:t> time </a:t>
            </a:r>
            <a:r>
              <a:rPr lang="es-ES" sz="2000" i="1" dirty="0" err="1" smtClean="0">
                <a:solidFill>
                  <a:srgbClr val="002060"/>
                </a:solidFill>
              </a:rPr>
              <a:t>is</a:t>
            </a:r>
            <a:r>
              <a:rPr lang="es-ES" sz="2000" i="1" dirty="0" smtClean="0">
                <a:solidFill>
                  <a:srgbClr val="002060"/>
                </a:solidFill>
              </a:rPr>
              <a:t> </a:t>
            </a:r>
            <a:r>
              <a:rPr lang="es-ES" sz="2000" b="1" i="1" dirty="0" smtClean="0">
                <a:solidFill>
                  <a:srgbClr val="002060"/>
                </a:solidFill>
              </a:rPr>
              <a:t>0.000647 </a:t>
            </a:r>
            <a:r>
              <a:rPr lang="es-ES" sz="2000" i="1" dirty="0" err="1" smtClean="0">
                <a:solidFill>
                  <a:srgbClr val="002060"/>
                </a:solidFill>
              </a:rPr>
              <a:t>seconds</a:t>
            </a:r>
            <a:r>
              <a:rPr lang="es-ES" sz="2000" i="1" dirty="0" smtClean="0">
                <a:solidFill>
                  <a:srgbClr val="002060"/>
                </a:solidFill>
              </a:rPr>
              <a:t>.</a:t>
            </a:r>
          </a:p>
          <a:p>
            <a:endParaRPr lang="es-ES" dirty="0" smtClean="0"/>
          </a:p>
        </p:txBody>
      </p:sp>
      <p:sp>
        <p:nvSpPr>
          <p:cNvPr id="106501" name="4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s-MX" i="1" dirty="0" smtClean="0">
                <a:solidFill>
                  <a:srgbClr val="002060"/>
                </a:solidFill>
              </a:rPr>
              <a:t> Con Bucles</a:t>
            </a:r>
            <a:endParaRPr lang="es-ES" i="1" dirty="0" smtClean="0">
              <a:solidFill>
                <a:srgbClr val="002060"/>
              </a:solidFill>
            </a:endParaRPr>
          </a:p>
        </p:txBody>
      </p:sp>
      <p:sp>
        <p:nvSpPr>
          <p:cNvPr id="106502" name="5 Marcador de contenido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s-ES" b="1" i="1" dirty="0" smtClean="0">
                <a:solidFill>
                  <a:srgbClr val="002060"/>
                </a:solidFill>
              </a:rPr>
              <a:t>tic</a:t>
            </a:r>
          </a:p>
          <a:p>
            <a:pPr>
              <a:buFontTx/>
              <a:buNone/>
            </a:pPr>
            <a:r>
              <a:rPr lang="es-ES" b="1" i="1" dirty="0" smtClean="0">
                <a:solidFill>
                  <a:srgbClr val="002060"/>
                </a:solidFill>
              </a:rPr>
              <a:t>	c = </a:t>
            </a:r>
            <a:r>
              <a:rPr lang="es-ES" b="1" i="1" dirty="0" err="1" smtClean="0">
                <a:solidFill>
                  <a:srgbClr val="002060"/>
                </a:solidFill>
              </a:rPr>
              <a:t>ones</a:t>
            </a:r>
            <a:r>
              <a:rPr lang="es-ES" b="1" i="1" dirty="0" smtClean="0">
                <a:solidFill>
                  <a:srgbClr val="002060"/>
                </a:solidFill>
              </a:rPr>
              <a:t>(200);</a:t>
            </a:r>
          </a:p>
          <a:p>
            <a:pPr>
              <a:buFontTx/>
              <a:buNone/>
            </a:pPr>
            <a:r>
              <a:rPr lang="es-ES" b="1" i="1" dirty="0" smtClean="0">
                <a:solidFill>
                  <a:srgbClr val="002060"/>
                </a:solidFill>
              </a:rPr>
              <a:t>	</a:t>
            </a:r>
            <a:r>
              <a:rPr lang="es-ES" b="1" i="1" dirty="0" err="1" smtClean="0">
                <a:solidFill>
                  <a:srgbClr val="002060"/>
                </a:solidFill>
              </a:rPr>
              <a:t>for</a:t>
            </a:r>
            <a:r>
              <a:rPr lang="es-ES" b="1" i="1" dirty="0" smtClean="0">
                <a:solidFill>
                  <a:srgbClr val="002060"/>
                </a:solidFill>
              </a:rPr>
              <a:t> k = 1 : </a:t>
            </a:r>
            <a:r>
              <a:rPr lang="es-ES" b="1" i="1" dirty="0" err="1" smtClean="0">
                <a:solidFill>
                  <a:srgbClr val="002060"/>
                </a:solidFill>
              </a:rPr>
              <a:t>length</a:t>
            </a:r>
            <a:r>
              <a:rPr lang="es-ES" b="1" i="1" dirty="0" smtClean="0">
                <a:solidFill>
                  <a:srgbClr val="002060"/>
                </a:solidFill>
              </a:rPr>
              <a:t>(c(:))</a:t>
            </a:r>
          </a:p>
          <a:p>
            <a:pPr>
              <a:buFontTx/>
              <a:buNone/>
            </a:pPr>
            <a:r>
              <a:rPr lang="es-ES" b="1" i="1" dirty="0" smtClean="0">
                <a:solidFill>
                  <a:srgbClr val="002060"/>
                </a:solidFill>
              </a:rPr>
              <a:t>		d(k) = c(k) * pi;</a:t>
            </a:r>
          </a:p>
          <a:p>
            <a:pPr>
              <a:buFontTx/>
              <a:buNone/>
            </a:pPr>
            <a:r>
              <a:rPr lang="es-ES" b="1" i="1" dirty="0" smtClean="0">
                <a:solidFill>
                  <a:srgbClr val="002060"/>
                </a:solidFill>
              </a:rPr>
              <a:t>	</a:t>
            </a:r>
            <a:r>
              <a:rPr lang="es-ES" b="1" i="1" dirty="0" err="1" smtClean="0">
                <a:solidFill>
                  <a:srgbClr val="002060"/>
                </a:solidFill>
              </a:rPr>
              <a:t>end</a:t>
            </a:r>
            <a:endParaRPr lang="es-ES" b="1" i="1" dirty="0" smtClean="0">
              <a:solidFill>
                <a:srgbClr val="002060"/>
              </a:solidFill>
            </a:endParaRPr>
          </a:p>
          <a:p>
            <a:pPr>
              <a:buFontTx/>
              <a:buNone/>
            </a:pPr>
            <a:r>
              <a:rPr lang="es-ES" b="1" i="1" dirty="0" err="1" smtClean="0">
                <a:solidFill>
                  <a:srgbClr val="002060"/>
                </a:solidFill>
              </a:rPr>
              <a:t>toc</a:t>
            </a:r>
            <a:endParaRPr lang="es-ES" b="1" i="1" dirty="0" smtClean="0">
              <a:solidFill>
                <a:srgbClr val="002060"/>
              </a:solidFill>
            </a:endParaRPr>
          </a:p>
          <a:p>
            <a:pPr>
              <a:buFontTx/>
              <a:buNone/>
            </a:pPr>
            <a:endParaRPr lang="es-ES" b="1" i="1" dirty="0" smtClean="0">
              <a:solidFill>
                <a:srgbClr val="002060"/>
              </a:solidFill>
            </a:endParaRPr>
          </a:p>
          <a:p>
            <a:pPr>
              <a:buFontTx/>
              <a:buNone/>
            </a:pPr>
            <a:r>
              <a:rPr lang="es-ES" sz="2000" i="1" dirty="0" err="1" smtClean="0">
                <a:solidFill>
                  <a:srgbClr val="002060"/>
                </a:solidFill>
              </a:rPr>
              <a:t>Elapsed</a:t>
            </a:r>
            <a:r>
              <a:rPr lang="es-ES" sz="2000" i="1" dirty="0" smtClean="0">
                <a:solidFill>
                  <a:srgbClr val="002060"/>
                </a:solidFill>
              </a:rPr>
              <a:t> time </a:t>
            </a:r>
            <a:r>
              <a:rPr lang="es-ES" sz="2000" i="1" dirty="0" err="1" smtClean="0">
                <a:solidFill>
                  <a:srgbClr val="002060"/>
                </a:solidFill>
              </a:rPr>
              <a:t>is</a:t>
            </a:r>
            <a:r>
              <a:rPr lang="es-ES" sz="2000" i="1" dirty="0" smtClean="0">
                <a:solidFill>
                  <a:srgbClr val="002060"/>
                </a:solidFill>
              </a:rPr>
              <a:t> </a:t>
            </a:r>
            <a:r>
              <a:rPr lang="es-ES" sz="2000" b="1" i="1" dirty="0" smtClean="0">
                <a:solidFill>
                  <a:srgbClr val="002060"/>
                </a:solidFill>
              </a:rPr>
              <a:t>1.885085 </a:t>
            </a:r>
            <a:r>
              <a:rPr lang="es-ES" sz="2000" i="1" dirty="0" err="1" smtClean="0">
                <a:solidFill>
                  <a:srgbClr val="002060"/>
                </a:solidFill>
              </a:rPr>
              <a:t>seconds</a:t>
            </a:r>
            <a:r>
              <a:rPr lang="es-ES" sz="2000" i="1" dirty="0" smtClean="0">
                <a:solidFill>
                  <a:srgbClr val="002060"/>
                </a:solidFill>
              </a:rPr>
              <a:t>.</a:t>
            </a:r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19575644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_tradnl" sz="3200" b="1" i="1" smtClean="0">
                <a:solidFill>
                  <a:srgbClr val="C00000"/>
                </a:solidFill>
              </a:rPr>
              <a:t>Función lógica find</a:t>
            </a:r>
            <a:endParaRPr lang="es-ES" sz="3200" smtClean="0"/>
          </a:p>
        </p:txBody>
      </p:sp>
      <p:sp>
        <p:nvSpPr>
          <p:cNvPr id="10752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13"/>
          </a:xfrm>
        </p:spPr>
        <p:txBody>
          <a:bodyPr>
            <a:normAutofit fontScale="92500" lnSpcReduction="20000"/>
          </a:bodyPr>
          <a:lstStyle/>
          <a:p>
            <a:pPr algn="just">
              <a:buFontTx/>
              <a:buNone/>
            </a:pPr>
            <a:r>
              <a:rPr lang="es-MX" smtClean="0"/>
              <a:t>	</a:t>
            </a:r>
            <a:r>
              <a:rPr lang="es-MX" sz="2400" i="1" smtClean="0">
                <a:solidFill>
                  <a:srgbClr val="002060"/>
                </a:solidFill>
              </a:rPr>
              <a:t>La función </a:t>
            </a:r>
            <a:r>
              <a:rPr lang="es-MX" sz="2400" b="1" i="1" smtClean="0">
                <a:solidFill>
                  <a:srgbClr val="002060"/>
                </a:solidFill>
              </a:rPr>
              <a:t>find</a:t>
            </a:r>
            <a:r>
              <a:rPr lang="es-MX" sz="2400" i="1" smtClean="0">
                <a:solidFill>
                  <a:srgbClr val="002060"/>
                </a:solidFill>
              </a:rPr>
              <a:t> se puede usar con más eficiencia que las estructuras de selección y las estructuras iterativas.</a:t>
            </a:r>
          </a:p>
          <a:p>
            <a:pPr>
              <a:buFontTx/>
              <a:buNone/>
            </a:pPr>
            <a:r>
              <a:rPr lang="es-MX" sz="2400" i="1" smtClean="0">
                <a:solidFill>
                  <a:srgbClr val="002060"/>
                </a:solidFill>
              </a:rPr>
              <a:t>	</a:t>
            </a:r>
            <a:r>
              <a:rPr lang="es-MX" sz="2400" b="1" i="1" smtClean="0">
                <a:solidFill>
                  <a:srgbClr val="002060"/>
                </a:solidFill>
              </a:rPr>
              <a:t>&gt;&gt; x = find(expresión_lógica);</a:t>
            </a:r>
          </a:p>
          <a:p>
            <a:pPr>
              <a:buFontTx/>
              <a:buNone/>
            </a:pPr>
            <a:r>
              <a:rPr lang="es-MX" sz="2400" i="1" smtClean="0">
                <a:solidFill>
                  <a:srgbClr val="002060"/>
                </a:solidFill>
              </a:rPr>
              <a:t>	Ejemplo:</a:t>
            </a:r>
          </a:p>
          <a:p>
            <a:pPr>
              <a:buFontTx/>
              <a:buNone/>
            </a:pPr>
            <a:r>
              <a:rPr lang="es-ES" sz="2400" i="1" smtClean="0">
                <a:solidFill>
                  <a:srgbClr val="002060"/>
                </a:solidFill>
              </a:rPr>
              <a:t>	</a:t>
            </a:r>
            <a:r>
              <a:rPr lang="es-ES" sz="2400" b="1" i="1" smtClean="0">
                <a:solidFill>
                  <a:srgbClr val="002060"/>
                </a:solidFill>
              </a:rPr>
              <a:t>codigo = [110 220 145 220 160 240 310 210];</a:t>
            </a:r>
          </a:p>
          <a:p>
            <a:pPr>
              <a:buFontTx/>
              <a:buNone/>
            </a:pPr>
            <a:r>
              <a:rPr lang="es-ES" sz="2400" b="1" i="1" smtClean="0">
                <a:solidFill>
                  <a:srgbClr val="002060"/>
                </a:solidFill>
              </a:rPr>
              <a:t>	edad = [12 19 17 25 20 18 14];</a:t>
            </a:r>
          </a:p>
          <a:p>
            <a:pPr>
              <a:buFontTx/>
              <a:buNone/>
            </a:pPr>
            <a:r>
              <a:rPr lang="es-ES" sz="2400" b="1" i="1" smtClean="0">
                <a:solidFill>
                  <a:srgbClr val="002060"/>
                </a:solidFill>
              </a:rPr>
              <a:t>	mayor = find(edad &gt;= 18);  %Entrega las posiciones de edad</a:t>
            </a:r>
          </a:p>
          <a:p>
            <a:pPr>
              <a:buFontTx/>
              <a:buNone/>
            </a:pPr>
            <a:r>
              <a:rPr lang="es-MX" sz="2400" b="1" i="1" smtClean="0">
                <a:solidFill>
                  <a:srgbClr val="002060"/>
                </a:solidFill>
              </a:rPr>
              <a:t>					  % que cumplen la condición</a:t>
            </a:r>
            <a:endParaRPr lang="es-ES" sz="2400" b="1" i="1" smtClean="0">
              <a:solidFill>
                <a:srgbClr val="002060"/>
              </a:solidFill>
            </a:endParaRPr>
          </a:p>
          <a:p>
            <a:pPr>
              <a:buFontTx/>
              <a:buNone/>
            </a:pPr>
            <a:r>
              <a:rPr lang="es-ES" sz="2400" b="1" i="1" smtClean="0">
                <a:solidFill>
                  <a:srgbClr val="002060"/>
                </a:solidFill>
              </a:rPr>
              <a:t>	disp('Mayores de Edad')</a:t>
            </a:r>
          </a:p>
          <a:p>
            <a:pPr>
              <a:buFontTx/>
              <a:buNone/>
            </a:pPr>
            <a:r>
              <a:rPr lang="es-ES" sz="2400" b="1" i="1" smtClean="0">
                <a:solidFill>
                  <a:srgbClr val="002060"/>
                </a:solidFill>
              </a:rPr>
              <a:t>	p = [codigo(mayor); edad(mayor)];</a:t>
            </a:r>
          </a:p>
          <a:p>
            <a:pPr>
              <a:buFontTx/>
              <a:buNone/>
            </a:pPr>
            <a:r>
              <a:rPr lang="es-ES" sz="2400" b="1" i="1" smtClean="0">
                <a:solidFill>
                  <a:srgbClr val="002060"/>
                </a:solidFill>
              </a:rPr>
              <a:t>	fprintf('%2.0f  %2.0f\n', p);</a:t>
            </a:r>
          </a:p>
          <a:p>
            <a:endParaRPr lang="es-ES" sz="2400" i="1" smtClean="0">
              <a:solidFill>
                <a:srgbClr val="002060"/>
              </a:solidFill>
            </a:endParaRPr>
          </a:p>
          <a:p>
            <a:pPr>
              <a:buFontTx/>
              <a:buNone/>
            </a:pPr>
            <a:endParaRPr lang="es-MX" sz="2400" i="1" smtClean="0">
              <a:solidFill>
                <a:srgbClr val="002060"/>
              </a:solidFill>
            </a:endParaRPr>
          </a:p>
          <a:p>
            <a:pPr>
              <a:buFontTx/>
              <a:buNone/>
            </a:pPr>
            <a:r>
              <a:rPr lang="es-MX" sz="2400" i="1" smtClean="0">
                <a:solidFill>
                  <a:srgbClr val="002060"/>
                </a:solidFill>
              </a:rPr>
              <a:t>	</a:t>
            </a:r>
            <a:endParaRPr lang="es-ES" sz="2400" i="1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29382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eaLnBrk="1" hangingPunct="1"/>
            <a:r>
              <a:rPr lang="es-ES" sz="3600" b="1" smtClean="0">
                <a:solidFill>
                  <a:srgbClr val="C00000"/>
                </a:solidFill>
              </a:rPr>
              <a:t/>
            </a:r>
            <a:br>
              <a:rPr lang="es-ES" sz="3600" b="1" smtClean="0">
                <a:solidFill>
                  <a:srgbClr val="C00000"/>
                </a:solidFill>
              </a:rPr>
            </a:br>
            <a:r>
              <a:rPr lang="es-ES" sz="3200" b="1" i="1" smtClean="0">
                <a:solidFill>
                  <a:srgbClr val="C00000"/>
                </a:solidFill>
              </a:rPr>
              <a:t>Metodología para </a:t>
            </a:r>
            <a:br>
              <a:rPr lang="es-ES" sz="3200" b="1" i="1" smtClean="0">
                <a:solidFill>
                  <a:srgbClr val="C00000"/>
                </a:solidFill>
              </a:rPr>
            </a:br>
            <a:r>
              <a:rPr lang="es-ES" sz="3200" b="1" i="1" smtClean="0">
                <a:solidFill>
                  <a:srgbClr val="C00000"/>
                </a:solidFill>
              </a:rPr>
              <a:t>resolver problemas</a:t>
            </a:r>
            <a:r>
              <a:rPr lang="es-ES" sz="4000" b="1" smtClean="0"/>
              <a:t/>
            </a:r>
            <a:br>
              <a:rPr lang="es-ES" sz="4000" b="1" smtClean="0"/>
            </a:br>
            <a:endParaRPr lang="es-MX" sz="4000" b="1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Char char="Ø"/>
            </a:pPr>
            <a:r>
              <a:rPr lang="es-ES" sz="3600" i="1" smtClean="0">
                <a:solidFill>
                  <a:srgbClr val="002060"/>
                </a:solidFill>
              </a:rPr>
              <a:t>Plantear el problema con claridad</a:t>
            </a:r>
          </a:p>
          <a:p>
            <a:pPr algn="just" eaLnBrk="1" hangingPunct="1">
              <a:buFont typeface="Wingdings" pitchFamily="2" charset="2"/>
              <a:buChar char="Ø"/>
            </a:pPr>
            <a:r>
              <a:rPr lang="es-ES" sz="3600" i="1" smtClean="0">
                <a:solidFill>
                  <a:srgbClr val="002060"/>
                </a:solidFill>
              </a:rPr>
              <a:t>Describir la información de entrada y de salida</a:t>
            </a:r>
          </a:p>
          <a:p>
            <a:pPr algn="just" eaLnBrk="1" hangingPunct="1">
              <a:buFont typeface="Wingdings" pitchFamily="2" charset="2"/>
              <a:buChar char="Ø"/>
            </a:pPr>
            <a:r>
              <a:rPr lang="es-ES" sz="3600" i="1" smtClean="0">
                <a:solidFill>
                  <a:srgbClr val="002060"/>
                </a:solidFill>
              </a:rPr>
              <a:t>Crear un algoritmo y traducirlo a MATLAB</a:t>
            </a:r>
          </a:p>
          <a:p>
            <a:pPr algn="just" eaLnBrk="1" hangingPunct="1">
              <a:buFont typeface="Wingdings" pitchFamily="2" charset="2"/>
              <a:buChar char="Ø"/>
            </a:pPr>
            <a:r>
              <a:rPr lang="es-ES" sz="3600" i="1" smtClean="0">
                <a:solidFill>
                  <a:srgbClr val="002060"/>
                </a:solidFill>
              </a:rPr>
              <a:t>Verificar la solución con diversos datos</a:t>
            </a:r>
            <a:endParaRPr lang="es-MX" sz="3600" i="1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27749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_tradnl" sz="3200" b="1" i="1" smtClean="0">
                <a:solidFill>
                  <a:srgbClr val="C00000"/>
                </a:solidFill>
              </a:rPr>
              <a:t>Función lógica find</a:t>
            </a:r>
            <a:br>
              <a:rPr lang="es-ES_tradnl" sz="3200" b="1" i="1" smtClean="0">
                <a:solidFill>
                  <a:srgbClr val="C00000"/>
                </a:solidFill>
              </a:rPr>
            </a:br>
            <a:r>
              <a:rPr lang="es-ES_tradnl" sz="3200" b="1" i="1" smtClean="0">
                <a:solidFill>
                  <a:srgbClr val="C00000"/>
                </a:solidFill>
              </a:rPr>
              <a:t>(continuación)</a:t>
            </a:r>
            <a:endParaRPr lang="es-ES" sz="3200" smtClean="0"/>
          </a:p>
        </p:txBody>
      </p:sp>
      <p:sp>
        <p:nvSpPr>
          <p:cNvPr id="108547" name="2 Marcador de contenido"/>
          <p:cNvSpPr>
            <a:spLocks noGrp="1"/>
          </p:cNvSpPr>
          <p:nvPr>
            <p:ph idx="1"/>
          </p:nvPr>
        </p:nvSpPr>
        <p:spPr>
          <a:xfrm>
            <a:off x="1500188" y="1785938"/>
            <a:ext cx="7186612" cy="4786312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s-MX" sz="2000" i="1" smtClean="0">
                <a:solidFill>
                  <a:srgbClr val="002060"/>
                </a:solidFill>
              </a:rPr>
              <a:t>Ejemplo 1 (con matrices)</a:t>
            </a:r>
            <a:endParaRPr lang="es-ES" sz="2000" i="1" smtClean="0">
              <a:solidFill>
                <a:srgbClr val="002060"/>
              </a:solidFill>
            </a:endParaRPr>
          </a:p>
          <a:p>
            <a:pPr>
              <a:buFontTx/>
              <a:buNone/>
            </a:pPr>
            <a:r>
              <a:rPr lang="es-ES" sz="2000" b="1" i="1" smtClean="0">
                <a:solidFill>
                  <a:srgbClr val="002060"/>
                </a:solidFill>
              </a:rPr>
              <a:t>	</a:t>
            </a:r>
            <a:r>
              <a:rPr lang="es-ES" sz="1800" b="1" i="1" smtClean="0">
                <a:solidFill>
                  <a:srgbClr val="002060"/>
                </a:solidFill>
              </a:rPr>
              <a:t>x = [22 19 17; 25 20 16; 18 14 24];</a:t>
            </a:r>
          </a:p>
          <a:p>
            <a:pPr>
              <a:buFontTx/>
              <a:buNone/>
            </a:pPr>
            <a:r>
              <a:rPr lang="es-ES" sz="1800" b="1" i="1" smtClean="0">
                <a:solidFill>
                  <a:srgbClr val="002060"/>
                </a:solidFill>
              </a:rPr>
              <a:t>	m = find(x &gt; 20);</a:t>
            </a:r>
          </a:p>
          <a:p>
            <a:pPr>
              <a:buFontTx/>
              <a:buNone/>
            </a:pPr>
            <a:r>
              <a:rPr lang="es-ES" sz="1800" b="1" i="1" smtClean="0">
                <a:solidFill>
                  <a:srgbClr val="002060"/>
                </a:solidFill>
              </a:rPr>
              <a:t>	disp(m')</a:t>
            </a:r>
          </a:p>
          <a:p>
            <a:pPr>
              <a:buFontTx/>
              <a:buNone/>
            </a:pPr>
            <a:r>
              <a:rPr lang="es-MX" sz="2000" b="1" i="1" smtClean="0">
                <a:solidFill>
                  <a:srgbClr val="002060"/>
                </a:solidFill>
              </a:rPr>
              <a:t>	</a:t>
            </a:r>
            <a:r>
              <a:rPr lang="es-MX" sz="1600" i="1" smtClean="0">
                <a:solidFill>
                  <a:srgbClr val="002060"/>
                </a:solidFill>
              </a:rPr>
              <a:t>Despliega:</a:t>
            </a:r>
            <a:endParaRPr lang="es-ES" sz="1600" i="1" smtClean="0">
              <a:solidFill>
                <a:srgbClr val="002060"/>
              </a:solidFill>
            </a:endParaRPr>
          </a:p>
          <a:p>
            <a:pPr>
              <a:buFontTx/>
              <a:buNone/>
            </a:pPr>
            <a:r>
              <a:rPr lang="es-ES" sz="1600" b="1" i="1" smtClean="0">
                <a:solidFill>
                  <a:srgbClr val="002060"/>
                </a:solidFill>
              </a:rPr>
              <a:t>		1     2     9</a:t>
            </a:r>
          </a:p>
          <a:p>
            <a:pPr>
              <a:buFont typeface="Wingdings" pitchFamily="2" charset="2"/>
              <a:buChar char="q"/>
            </a:pPr>
            <a:r>
              <a:rPr lang="es-MX" sz="2000" i="1" smtClean="0">
                <a:solidFill>
                  <a:srgbClr val="002060"/>
                </a:solidFill>
              </a:rPr>
              <a:t>Ejemplo 2 (con matrices)</a:t>
            </a:r>
            <a:endParaRPr lang="es-ES" sz="2000" i="1" smtClean="0">
              <a:solidFill>
                <a:srgbClr val="002060"/>
              </a:solidFill>
            </a:endParaRPr>
          </a:p>
          <a:p>
            <a:pPr>
              <a:buFontTx/>
              <a:buNone/>
            </a:pPr>
            <a:r>
              <a:rPr lang="es-ES" sz="2000" b="1" i="1" smtClean="0">
                <a:solidFill>
                  <a:srgbClr val="002060"/>
                </a:solidFill>
              </a:rPr>
              <a:t>	</a:t>
            </a:r>
            <a:r>
              <a:rPr lang="es-ES" sz="1800" b="1" i="1" smtClean="0">
                <a:solidFill>
                  <a:srgbClr val="002060"/>
                </a:solidFill>
              </a:rPr>
              <a:t>x = [22 19 17; 25 20 16; 18 14 24];</a:t>
            </a:r>
          </a:p>
          <a:p>
            <a:pPr>
              <a:buFontTx/>
              <a:buNone/>
            </a:pPr>
            <a:r>
              <a:rPr lang="es-ES" sz="1800" b="1" i="1" smtClean="0">
                <a:solidFill>
                  <a:srgbClr val="002060"/>
                </a:solidFill>
              </a:rPr>
              <a:t>	[m n] = find(x &gt; 20);</a:t>
            </a:r>
          </a:p>
          <a:p>
            <a:pPr>
              <a:buFontTx/>
              <a:buNone/>
            </a:pPr>
            <a:r>
              <a:rPr lang="es-ES" sz="1800" b="1" i="1" smtClean="0">
                <a:solidFill>
                  <a:srgbClr val="002060"/>
                </a:solidFill>
              </a:rPr>
              <a:t>	disp([m n])</a:t>
            </a:r>
          </a:p>
          <a:p>
            <a:pPr>
              <a:buFontTx/>
              <a:buNone/>
            </a:pPr>
            <a:r>
              <a:rPr lang="es-MX" sz="2000" b="1" i="1" smtClean="0">
                <a:solidFill>
                  <a:srgbClr val="002060"/>
                </a:solidFill>
              </a:rPr>
              <a:t>	</a:t>
            </a:r>
            <a:r>
              <a:rPr lang="es-MX" sz="1600" i="1" smtClean="0">
                <a:solidFill>
                  <a:srgbClr val="002060"/>
                </a:solidFill>
              </a:rPr>
              <a:t>Despliega:</a:t>
            </a:r>
          </a:p>
          <a:p>
            <a:pPr>
              <a:buFontTx/>
              <a:buNone/>
            </a:pPr>
            <a:r>
              <a:rPr lang="es-MX" sz="1600" b="1" i="1" smtClean="0">
                <a:solidFill>
                  <a:srgbClr val="002060"/>
                </a:solidFill>
              </a:rPr>
              <a:t>		1     1</a:t>
            </a:r>
          </a:p>
          <a:p>
            <a:pPr>
              <a:buFontTx/>
              <a:buNone/>
            </a:pPr>
            <a:r>
              <a:rPr lang="es-MX" sz="1600" b="1" i="1" smtClean="0">
                <a:solidFill>
                  <a:srgbClr val="002060"/>
                </a:solidFill>
              </a:rPr>
              <a:t>	     	2     1</a:t>
            </a:r>
          </a:p>
          <a:p>
            <a:pPr>
              <a:buFontTx/>
              <a:buNone/>
            </a:pPr>
            <a:r>
              <a:rPr lang="es-MX" sz="1600" b="1" i="1" smtClean="0">
                <a:solidFill>
                  <a:srgbClr val="002060"/>
                </a:solidFill>
              </a:rPr>
              <a:t>	     	3     3</a:t>
            </a:r>
            <a:endParaRPr lang="es-MX" sz="1800" b="1" i="1" smtClean="0">
              <a:solidFill>
                <a:srgbClr val="002060"/>
              </a:solidFill>
            </a:endParaRPr>
          </a:p>
          <a:p>
            <a:endParaRPr lang="es-ES" sz="2400" i="1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01811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_tradnl" sz="3200" b="1" i="1" smtClean="0">
                <a:solidFill>
                  <a:srgbClr val="C00000"/>
                </a:solidFill>
              </a:rPr>
              <a:t>Función lógica find</a:t>
            </a:r>
            <a:br>
              <a:rPr lang="es-ES_tradnl" sz="3200" b="1" i="1" smtClean="0">
                <a:solidFill>
                  <a:srgbClr val="C00000"/>
                </a:solidFill>
              </a:rPr>
            </a:br>
            <a:r>
              <a:rPr lang="es-ES_tradnl" sz="3200" b="1" i="1" smtClean="0">
                <a:solidFill>
                  <a:srgbClr val="C00000"/>
                </a:solidFill>
              </a:rPr>
              <a:t>(continuación)</a:t>
            </a:r>
            <a:endParaRPr lang="es-ES" sz="3200" smtClean="0"/>
          </a:p>
        </p:txBody>
      </p:sp>
      <p:sp>
        <p:nvSpPr>
          <p:cNvPr id="109571" name="2 Marcador de contenido"/>
          <p:cNvSpPr>
            <a:spLocks noGrp="1"/>
          </p:cNvSpPr>
          <p:nvPr>
            <p:ph idx="1"/>
          </p:nvPr>
        </p:nvSpPr>
        <p:spPr>
          <a:xfrm>
            <a:off x="251520" y="1196752"/>
            <a:ext cx="8435280" cy="523262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s-MX" sz="1800" i="1" dirty="0" smtClean="0">
                <a:solidFill>
                  <a:srgbClr val="002060"/>
                </a:solidFill>
              </a:rPr>
              <a:t>Ejemplo 3 (con cadenas)</a:t>
            </a:r>
          </a:p>
          <a:p>
            <a:pPr>
              <a:buFontTx/>
              <a:buNone/>
            </a:pPr>
            <a:r>
              <a:rPr lang="es-ES" sz="1800" b="1" dirty="0" smtClean="0"/>
              <a:t>	</a:t>
            </a:r>
            <a:r>
              <a:rPr lang="es-ES" sz="1800" b="1" i="1" dirty="0" smtClean="0">
                <a:solidFill>
                  <a:srgbClr val="002060"/>
                </a:solidFill>
              </a:rPr>
              <a:t>nombre = </a:t>
            </a:r>
            <a:r>
              <a:rPr lang="es-ES" sz="1800" b="1" i="1" dirty="0" err="1" smtClean="0">
                <a:solidFill>
                  <a:srgbClr val="002060"/>
                </a:solidFill>
              </a:rPr>
              <a:t>char</a:t>
            </a:r>
            <a:r>
              <a:rPr lang="es-ES" sz="1800" b="1" i="1" dirty="0" smtClean="0">
                <a:solidFill>
                  <a:srgbClr val="002060"/>
                </a:solidFill>
              </a:rPr>
              <a:t>('Memo', 'Lupe', 'Luis', 'Mauricio ', 'Carlos');</a:t>
            </a:r>
          </a:p>
          <a:p>
            <a:pPr>
              <a:buFontTx/>
              <a:buNone/>
            </a:pPr>
            <a:r>
              <a:rPr lang="es-ES" sz="1800" b="1" i="1" dirty="0" smtClean="0">
                <a:solidFill>
                  <a:srgbClr val="002060"/>
                </a:solidFill>
              </a:rPr>
              <a:t>	edad = [12; 19; 17; 25; 20];</a:t>
            </a:r>
          </a:p>
          <a:p>
            <a:pPr>
              <a:buFontTx/>
              <a:buNone/>
            </a:pPr>
            <a:r>
              <a:rPr lang="es-ES" sz="1800" b="1" i="1" dirty="0" smtClean="0">
                <a:solidFill>
                  <a:srgbClr val="002060"/>
                </a:solidFill>
              </a:rPr>
              <a:t>	mayor = </a:t>
            </a:r>
            <a:r>
              <a:rPr lang="es-ES" sz="1800" b="1" i="1" dirty="0" err="1" smtClean="0">
                <a:solidFill>
                  <a:srgbClr val="002060"/>
                </a:solidFill>
              </a:rPr>
              <a:t>find</a:t>
            </a:r>
            <a:r>
              <a:rPr lang="es-ES" sz="1800" b="1" i="1" dirty="0" smtClean="0">
                <a:solidFill>
                  <a:srgbClr val="002060"/>
                </a:solidFill>
              </a:rPr>
              <a:t>(edad &gt;= 18); </a:t>
            </a:r>
          </a:p>
          <a:p>
            <a:pPr>
              <a:buFontTx/>
              <a:buNone/>
            </a:pPr>
            <a:r>
              <a:rPr lang="es-ES" sz="1800" b="1" i="1" dirty="0" smtClean="0">
                <a:solidFill>
                  <a:srgbClr val="002060"/>
                </a:solidFill>
              </a:rPr>
              <a:t>	</a:t>
            </a:r>
            <a:r>
              <a:rPr lang="es-ES" sz="1800" b="1" i="1" dirty="0" err="1" smtClean="0">
                <a:solidFill>
                  <a:srgbClr val="002060"/>
                </a:solidFill>
              </a:rPr>
              <a:t>disp</a:t>
            </a:r>
            <a:r>
              <a:rPr lang="es-ES" sz="1800" b="1" i="1" dirty="0" smtClean="0">
                <a:solidFill>
                  <a:srgbClr val="002060"/>
                </a:solidFill>
              </a:rPr>
              <a:t>('Mayores de Edad')</a:t>
            </a:r>
          </a:p>
          <a:p>
            <a:pPr>
              <a:buFontTx/>
              <a:buNone/>
            </a:pPr>
            <a:r>
              <a:rPr lang="es-ES" sz="1800" b="1" i="1" dirty="0" smtClean="0">
                <a:solidFill>
                  <a:srgbClr val="002060"/>
                </a:solidFill>
              </a:rPr>
              <a:t>	e = num2str(edad);</a:t>
            </a:r>
          </a:p>
          <a:p>
            <a:pPr>
              <a:buFontTx/>
              <a:buNone/>
            </a:pPr>
            <a:r>
              <a:rPr lang="es-ES" sz="1800" b="1" i="1" dirty="0" smtClean="0">
                <a:solidFill>
                  <a:srgbClr val="002060"/>
                </a:solidFill>
              </a:rPr>
              <a:t>	</a:t>
            </a:r>
            <a:r>
              <a:rPr lang="es-ES" sz="1800" b="1" i="1" dirty="0" err="1" smtClean="0">
                <a:solidFill>
                  <a:srgbClr val="002060"/>
                </a:solidFill>
              </a:rPr>
              <a:t>edadMayor</a:t>
            </a:r>
            <a:r>
              <a:rPr lang="es-ES" sz="1800" b="1" i="1" dirty="0" smtClean="0">
                <a:solidFill>
                  <a:srgbClr val="002060"/>
                </a:solidFill>
              </a:rPr>
              <a:t> = e(mayor, :);</a:t>
            </a:r>
          </a:p>
          <a:p>
            <a:pPr>
              <a:buFontTx/>
              <a:buNone/>
            </a:pPr>
            <a:r>
              <a:rPr lang="es-ES" sz="1800" b="1" i="1" dirty="0" smtClean="0">
                <a:solidFill>
                  <a:srgbClr val="002060"/>
                </a:solidFill>
              </a:rPr>
              <a:t>	</a:t>
            </a:r>
            <a:r>
              <a:rPr lang="es-ES" sz="1800" b="1" i="1" dirty="0" err="1" smtClean="0">
                <a:solidFill>
                  <a:srgbClr val="002060"/>
                </a:solidFill>
              </a:rPr>
              <a:t>nombreMayor</a:t>
            </a:r>
            <a:r>
              <a:rPr lang="es-ES" sz="1800" b="1" i="1" dirty="0" smtClean="0">
                <a:solidFill>
                  <a:srgbClr val="002060"/>
                </a:solidFill>
              </a:rPr>
              <a:t> = nombre(mayor, :);</a:t>
            </a:r>
          </a:p>
          <a:p>
            <a:pPr>
              <a:buFontTx/>
              <a:buNone/>
            </a:pPr>
            <a:r>
              <a:rPr lang="es-ES" sz="1800" b="1" i="1" dirty="0" smtClean="0">
                <a:solidFill>
                  <a:srgbClr val="002060"/>
                </a:solidFill>
              </a:rPr>
              <a:t>	p = [</a:t>
            </a:r>
            <a:r>
              <a:rPr lang="es-ES" sz="1800" b="1" i="1" dirty="0" err="1" smtClean="0">
                <a:solidFill>
                  <a:srgbClr val="002060"/>
                </a:solidFill>
              </a:rPr>
              <a:t>nombreMayor</a:t>
            </a:r>
            <a:r>
              <a:rPr lang="es-ES" sz="1800" b="1" i="1" dirty="0" smtClean="0">
                <a:solidFill>
                  <a:srgbClr val="002060"/>
                </a:solidFill>
              </a:rPr>
              <a:t>, </a:t>
            </a:r>
            <a:r>
              <a:rPr lang="es-ES" sz="1800" b="1" i="1" dirty="0" err="1" smtClean="0">
                <a:solidFill>
                  <a:srgbClr val="002060"/>
                </a:solidFill>
              </a:rPr>
              <a:t>edadMayor</a:t>
            </a:r>
            <a:r>
              <a:rPr lang="es-ES" sz="1800" b="1" i="1" dirty="0" smtClean="0">
                <a:solidFill>
                  <a:srgbClr val="002060"/>
                </a:solidFill>
              </a:rPr>
              <a:t>];</a:t>
            </a:r>
          </a:p>
          <a:p>
            <a:pPr>
              <a:buFontTx/>
              <a:buNone/>
            </a:pPr>
            <a:r>
              <a:rPr lang="es-ES" sz="1800" b="1" i="1" dirty="0" smtClean="0">
                <a:solidFill>
                  <a:srgbClr val="002060"/>
                </a:solidFill>
              </a:rPr>
              <a:t>	</a:t>
            </a:r>
            <a:r>
              <a:rPr lang="es-ES" sz="1800" b="1" i="1" dirty="0" err="1" smtClean="0">
                <a:solidFill>
                  <a:srgbClr val="002060"/>
                </a:solidFill>
              </a:rPr>
              <a:t>disp</a:t>
            </a:r>
            <a:r>
              <a:rPr lang="es-ES" sz="1800" b="1" i="1" dirty="0" smtClean="0">
                <a:solidFill>
                  <a:srgbClr val="002060"/>
                </a:solidFill>
              </a:rPr>
              <a:t>(p)</a:t>
            </a:r>
          </a:p>
          <a:p>
            <a:pPr>
              <a:buFontTx/>
              <a:buNone/>
            </a:pPr>
            <a:r>
              <a:rPr lang="es-MX" sz="1800" b="1" i="1" dirty="0" smtClean="0">
                <a:solidFill>
                  <a:srgbClr val="002060"/>
                </a:solidFill>
              </a:rPr>
              <a:t>	</a:t>
            </a:r>
            <a:r>
              <a:rPr lang="es-MX" sz="1600" b="1" i="1" dirty="0" smtClean="0">
                <a:solidFill>
                  <a:srgbClr val="002060"/>
                </a:solidFill>
              </a:rPr>
              <a:t>Despliega:</a:t>
            </a:r>
          </a:p>
          <a:p>
            <a:pPr>
              <a:buFontTx/>
              <a:buNone/>
            </a:pPr>
            <a:r>
              <a:rPr lang="es-MX" sz="1600" b="1" i="1" dirty="0" smtClean="0">
                <a:solidFill>
                  <a:srgbClr val="002060"/>
                </a:solidFill>
              </a:rPr>
              <a:t>		</a:t>
            </a:r>
            <a:r>
              <a:rPr lang="es-ES" sz="1600" b="1" i="1" dirty="0" smtClean="0">
                <a:solidFill>
                  <a:srgbClr val="002060"/>
                </a:solidFill>
              </a:rPr>
              <a:t>Mayores de Edad</a:t>
            </a:r>
          </a:p>
          <a:p>
            <a:pPr>
              <a:buFontTx/>
              <a:buNone/>
            </a:pPr>
            <a:r>
              <a:rPr lang="es-ES" sz="1600" b="1" i="1" dirty="0" smtClean="0">
                <a:solidFill>
                  <a:srgbClr val="002060"/>
                </a:solidFill>
              </a:rPr>
              <a:t>		Lupe     19</a:t>
            </a:r>
          </a:p>
          <a:p>
            <a:pPr>
              <a:buFontTx/>
              <a:buNone/>
            </a:pPr>
            <a:r>
              <a:rPr lang="es-ES" sz="1600" b="1" i="1" dirty="0" smtClean="0">
                <a:solidFill>
                  <a:srgbClr val="002060"/>
                </a:solidFill>
              </a:rPr>
              <a:t>		Mauricio 25</a:t>
            </a:r>
          </a:p>
          <a:p>
            <a:pPr>
              <a:buFontTx/>
              <a:buNone/>
            </a:pPr>
            <a:r>
              <a:rPr lang="es-ES" sz="1600" b="1" i="1" dirty="0" smtClean="0">
                <a:solidFill>
                  <a:srgbClr val="002060"/>
                </a:solidFill>
              </a:rPr>
              <a:t>		Carlos   20	</a:t>
            </a:r>
          </a:p>
          <a:p>
            <a:endParaRPr lang="es-ES" i="1" dirty="0" smtClean="0">
              <a:solidFill>
                <a:srgbClr val="002060"/>
              </a:solidFill>
            </a:endParaRPr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77378793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_tradnl" sz="3200" b="1" i="1" smtClean="0">
                <a:solidFill>
                  <a:srgbClr val="C00000"/>
                </a:solidFill>
              </a:rPr>
              <a:t>Función lógica find</a:t>
            </a:r>
            <a:br>
              <a:rPr lang="es-ES_tradnl" sz="3200" b="1" i="1" smtClean="0">
                <a:solidFill>
                  <a:srgbClr val="C00000"/>
                </a:solidFill>
              </a:rPr>
            </a:br>
            <a:r>
              <a:rPr lang="es-ES_tradnl" sz="3200" b="1" i="1" smtClean="0">
                <a:solidFill>
                  <a:srgbClr val="C00000"/>
                </a:solidFill>
              </a:rPr>
              <a:t>(continuación)</a:t>
            </a:r>
            <a:endParaRPr lang="es-ES" sz="3200" smtClean="0"/>
          </a:p>
        </p:txBody>
      </p:sp>
      <p:sp>
        <p:nvSpPr>
          <p:cNvPr id="110595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38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s-MX" sz="1800" i="1" smtClean="0">
                <a:solidFill>
                  <a:srgbClr val="002060"/>
                </a:solidFill>
              </a:rPr>
              <a:t>Ejemplo 4 (con cadenas)</a:t>
            </a:r>
          </a:p>
          <a:p>
            <a:pPr>
              <a:buFontTx/>
              <a:buNone/>
            </a:pPr>
            <a:r>
              <a:rPr lang="es-ES" sz="1800" b="1" i="1" smtClean="0">
                <a:solidFill>
                  <a:srgbClr val="002060"/>
                </a:solidFill>
              </a:rPr>
              <a:t>	nombre = char('Memo', 'Lupe', 'Luis', 'Mauricio ', 'Carlos');</a:t>
            </a:r>
          </a:p>
          <a:p>
            <a:pPr>
              <a:buFontTx/>
              <a:buNone/>
            </a:pPr>
            <a:r>
              <a:rPr lang="es-ES" sz="1800" b="1" i="1" smtClean="0">
                <a:solidFill>
                  <a:srgbClr val="002060"/>
                </a:solidFill>
              </a:rPr>
              <a:t>	edad = [12; 19; 17; 25; 20];</a:t>
            </a:r>
          </a:p>
          <a:p>
            <a:pPr>
              <a:buFontTx/>
              <a:buNone/>
            </a:pPr>
            <a:r>
              <a:rPr lang="es-ES" sz="1800" b="1" i="1" smtClean="0">
                <a:solidFill>
                  <a:srgbClr val="002060"/>
                </a:solidFill>
              </a:rPr>
              <a:t>	mayor = find(edad &gt;= 18); </a:t>
            </a:r>
          </a:p>
          <a:p>
            <a:pPr>
              <a:buFontTx/>
              <a:buNone/>
            </a:pPr>
            <a:r>
              <a:rPr lang="es-ES" sz="1800" b="1" i="1" smtClean="0">
                <a:solidFill>
                  <a:srgbClr val="002060"/>
                </a:solidFill>
              </a:rPr>
              <a:t>	disp('Mayores de Edad')</a:t>
            </a:r>
          </a:p>
          <a:p>
            <a:pPr>
              <a:buFontTx/>
              <a:buNone/>
            </a:pPr>
            <a:r>
              <a:rPr lang="es-ES" sz="1800" b="1" i="1" smtClean="0">
                <a:solidFill>
                  <a:srgbClr val="002060"/>
                </a:solidFill>
              </a:rPr>
              <a:t>	eMayor = edad(mayor, :);</a:t>
            </a:r>
          </a:p>
          <a:p>
            <a:pPr>
              <a:buFontTx/>
              <a:buNone/>
            </a:pPr>
            <a:r>
              <a:rPr lang="es-ES" sz="1800" b="1" i="1" smtClean="0">
                <a:solidFill>
                  <a:srgbClr val="002060"/>
                </a:solidFill>
              </a:rPr>
              <a:t>	nMayor = nombre(mayor, :);</a:t>
            </a:r>
          </a:p>
          <a:p>
            <a:pPr>
              <a:buFontTx/>
              <a:buNone/>
            </a:pPr>
            <a:r>
              <a:rPr lang="es-ES" sz="1800" b="1" i="1" smtClean="0">
                <a:solidFill>
                  <a:srgbClr val="002060"/>
                </a:solidFill>
              </a:rPr>
              <a:t>	for i = 1 : length(eMayor)</a:t>
            </a:r>
          </a:p>
          <a:p>
            <a:pPr>
              <a:buFontTx/>
              <a:buNone/>
            </a:pPr>
            <a:r>
              <a:rPr lang="en-US" sz="1800" b="1" i="1" smtClean="0">
                <a:solidFill>
                  <a:srgbClr val="002060"/>
                </a:solidFill>
              </a:rPr>
              <a:t>	    fprintf('%s  %2.0f\n',nMayor(i, :), eMayor(i, :));</a:t>
            </a:r>
          </a:p>
          <a:p>
            <a:pPr>
              <a:buFontTx/>
              <a:buNone/>
            </a:pPr>
            <a:r>
              <a:rPr lang="es-ES" sz="1800" b="1" i="1" smtClean="0">
                <a:solidFill>
                  <a:srgbClr val="002060"/>
                </a:solidFill>
              </a:rPr>
              <a:t>	end</a:t>
            </a:r>
          </a:p>
          <a:p>
            <a:pPr>
              <a:buFontTx/>
              <a:buNone/>
            </a:pPr>
            <a:r>
              <a:rPr lang="es-MX" sz="1800" b="1" i="1" smtClean="0">
                <a:solidFill>
                  <a:srgbClr val="002060"/>
                </a:solidFill>
              </a:rPr>
              <a:t>	</a:t>
            </a:r>
            <a:r>
              <a:rPr lang="es-MX" sz="1600" i="1" smtClean="0">
                <a:solidFill>
                  <a:srgbClr val="002060"/>
                </a:solidFill>
              </a:rPr>
              <a:t>Despliega:</a:t>
            </a:r>
          </a:p>
          <a:p>
            <a:pPr>
              <a:buFontTx/>
              <a:buNone/>
            </a:pPr>
            <a:r>
              <a:rPr lang="es-ES" sz="1600" b="1" i="1" smtClean="0">
                <a:solidFill>
                  <a:srgbClr val="002060"/>
                </a:solidFill>
              </a:rPr>
              <a:t>		Mayores de Edad</a:t>
            </a:r>
          </a:p>
          <a:p>
            <a:pPr>
              <a:buFontTx/>
              <a:buNone/>
            </a:pPr>
            <a:r>
              <a:rPr lang="es-ES" sz="1600" b="1" i="1" smtClean="0">
                <a:solidFill>
                  <a:srgbClr val="002060"/>
                </a:solidFill>
              </a:rPr>
              <a:t>		Lupe       19</a:t>
            </a:r>
          </a:p>
          <a:p>
            <a:pPr>
              <a:buFontTx/>
              <a:buNone/>
            </a:pPr>
            <a:r>
              <a:rPr lang="es-ES" sz="1600" b="1" i="1" smtClean="0">
                <a:solidFill>
                  <a:srgbClr val="002060"/>
                </a:solidFill>
              </a:rPr>
              <a:t>		Mauricio   25</a:t>
            </a:r>
          </a:p>
          <a:p>
            <a:pPr>
              <a:buFontTx/>
              <a:buNone/>
            </a:pPr>
            <a:r>
              <a:rPr lang="es-ES" sz="1600" b="1" i="1" smtClean="0">
                <a:solidFill>
                  <a:srgbClr val="002060"/>
                </a:solidFill>
              </a:rPr>
              <a:t>		Carlos     20</a:t>
            </a:r>
          </a:p>
          <a:p>
            <a:endParaRPr lang="es-ES" sz="1800" b="1" i="1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16414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r"/>
            <a:r>
              <a:rPr lang="es-ES_tradnl" sz="3200" b="1" i="1" smtClean="0">
                <a:solidFill>
                  <a:srgbClr val="C00000"/>
                </a:solidFill>
              </a:rPr>
              <a:t>Otras funciones lógicas</a:t>
            </a:r>
            <a:endParaRPr lang="es-ES" sz="3200" smtClean="0"/>
          </a:p>
        </p:txBody>
      </p:sp>
      <p:sp>
        <p:nvSpPr>
          <p:cNvPr id="111619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q"/>
            </a:pPr>
            <a:r>
              <a:rPr lang="es-MX" sz="2000" i="1" smtClean="0">
                <a:solidFill>
                  <a:srgbClr val="002060"/>
                </a:solidFill>
              </a:rPr>
              <a:t>Función </a:t>
            </a:r>
            <a:r>
              <a:rPr lang="es-MX" sz="2000" b="1" i="1" smtClean="0">
                <a:solidFill>
                  <a:srgbClr val="002060"/>
                </a:solidFill>
              </a:rPr>
              <a:t>all</a:t>
            </a:r>
            <a:r>
              <a:rPr lang="es-MX" sz="2000" i="1" smtClean="0">
                <a:solidFill>
                  <a:srgbClr val="002060"/>
                </a:solidFill>
              </a:rPr>
              <a:t>: verifica si una condición lógica es verdadera para todo elemento de un arreglo</a:t>
            </a:r>
          </a:p>
          <a:p>
            <a:pPr algn="just">
              <a:buFont typeface="Wingdings" pitchFamily="2" charset="2"/>
              <a:buChar char="q"/>
            </a:pPr>
            <a:r>
              <a:rPr lang="es-MX" sz="2000" i="1" smtClean="0">
                <a:solidFill>
                  <a:srgbClr val="002060"/>
                </a:solidFill>
              </a:rPr>
              <a:t>Función </a:t>
            </a:r>
            <a:r>
              <a:rPr lang="es-MX" sz="2000" b="1" i="1" smtClean="0">
                <a:solidFill>
                  <a:srgbClr val="002060"/>
                </a:solidFill>
              </a:rPr>
              <a:t>any</a:t>
            </a:r>
            <a:r>
              <a:rPr lang="es-MX" sz="2000" i="1" smtClean="0">
                <a:solidFill>
                  <a:srgbClr val="002060"/>
                </a:solidFill>
              </a:rPr>
              <a:t>: verifica si una condición lógica es verdadera para algún elemento de un arreglo</a:t>
            </a:r>
          </a:p>
          <a:p>
            <a:pPr>
              <a:buFontTx/>
              <a:buNone/>
            </a:pPr>
            <a:r>
              <a:rPr lang="es-MX" sz="2000" i="1" smtClean="0">
                <a:solidFill>
                  <a:srgbClr val="002060"/>
                </a:solidFill>
              </a:rPr>
              <a:t>	Ejemplos:</a:t>
            </a:r>
          </a:p>
          <a:p>
            <a:pPr>
              <a:buFontTx/>
              <a:buNone/>
            </a:pPr>
            <a:r>
              <a:rPr lang="es-ES" sz="2000" i="1" smtClean="0">
                <a:solidFill>
                  <a:srgbClr val="002060"/>
                </a:solidFill>
              </a:rPr>
              <a:t>	</a:t>
            </a:r>
            <a:r>
              <a:rPr lang="es-ES" sz="2000" b="1" i="1" smtClean="0">
                <a:solidFill>
                  <a:srgbClr val="002060"/>
                </a:solidFill>
              </a:rPr>
              <a:t>x = [22 19 17; 25 21 26; 28 14 24];</a:t>
            </a:r>
          </a:p>
          <a:p>
            <a:pPr>
              <a:buFontTx/>
              <a:buNone/>
            </a:pPr>
            <a:r>
              <a:rPr lang="es-ES" sz="2000" b="1" i="1" smtClean="0">
                <a:solidFill>
                  <a:srgbClr val="002060"/>
                </a:solidFill>
              </a:rPr>
              <a:t>	m = all(x &gt; 20);</a:t>
            </a:r>
          </a:p>
          <a:p>
            <a:pPr>
              <a:buFontTx/>
              <a:buNone/>
            </a:pPr>
            <a:r>
              <a:rPr lang="es-ES" sz="2000" b="1" i="1" smtClean="0">
                <a:solidFill>
                  <a:srgbClr val="002060"/>
                </a:solidFill>
              </a:rPr>
              <a:t>	disp(m)</a:t>
            </a:r>
          </a:p>
          <a:p>
            <a:pPr>
              <a:buFontTx/>
              <a:buNone/>
            </a:pPr>
            <a:r>
              <a:rPr lang="es-MX" sz="2000" i="1" smtClean="0">
                <a:solidFill>
                  <a:srgbClr val="002060"/>
                </a:solidFill>
              </a:rPr>
              <a:t>		Despliega: </a:t>
            </a:r>
            <a:r>
              <a:rPr lang="es-MX" sz="2000" b="1" i="1" smtClean="0">
                <a:solidFill>
                  <a:srgbClr val="002060"/>
                </a:solidFill>
              </a:rPr>
              <a:t>1     0     0</a:t>
            </a:r>
          </a:p>
          <a:p>
            <a:pPr>
              <a:buFontTx/>
              <a:buNone/>
            </a:pPr>
            <a:r>
              <a:rPr lang="es-ES" sz="2000" i="1" smtClean="0">
                <a:solidFill>
                  <a:srgbClr val="002060"/>
                </a:solidFill>
              </a:rPr>
              <a:t>	</a:t>
            </a:r>
            <a:r>
              <a:rPr lang="es-ES" sz="2000" b="1" i="1" smtClean="0">
                <a:solidFill>
                  <a:srgbClr val="002060"/>
                </a:solidFill>
              </a:rPr>
              <a:t>x = [22 19 17; 25 21 26; 28 14 24];</a:t>
            </a:r>
          </a:p>
          <a:p>
            <a:pPr>
              <a:buFontTx/>
              <a:buNone/>
            </a:pPr>
            <a:r>
              <a:rPr lang="es-ES" sz="2000" b="1" i="1" smtClean="0">
                <a:solidFill>
                  <a:srgbClr val="002060"/>
                </a:solidFill>
              </a:rPr>
              <a:t>	m = any(x &gt; 20);</a:t>
            </a:r>
          </a:p>
          <a:p>
            <a:pPr>
              <a:buFontTx/>
              <a:buNone/>
            </a:pPr>
            <a:r>
              <a:rPr lang="es-ES" sz="2000" b="1" i="1" smtClean="0">
                <a:solidFill>
                  <a:srgbClr val="002060"/>
                </a:solidFill>
              </a:rPr>
              <a:t>	disp(m)</a:t>
            </a:r>
          </a:p>
          <a:p>
            <a:pPr>
              <a:buFontTx/>
              <a:buNone/>
            </a:pPr>
            <a:r>
              <a:rPr lang="es-MX" sz="2000" i="1" smtClean="0">
                <a:solidFill>
                  <a:srgbClr val="002060"/>
                </a:solidFill>
              </a:rPr>
              <a:t>		Despliega: </a:t>
            </a:r>
            <a:r>
              <a:rPr lang="es-MX" sz="2000" b="1" i="1" smtClean="0">
                <a:solidFill>
                  <a:srgbClr val="002060"/>
                </a:solidFill>
              </a:rPr>
              <a:t>1     1     1</a:t>
            </a:r>
          </a:p>
          <a:p>
            <a:endParaRPr lang="es-ES" sz="2000" i="1" smtClean="0">
              <a:solidFill>
                <a:srgbClr val="002060"/>
              </a:solidFill>
            </a:endParaRPr>
          </a:p>
          <a:p>
            <a:pPr>
              <a:buFontTx/>
              <a:buNone/>
            </a:pPr>
            <a:endParaRPr lang="es-ES" sz="2000" i="1" smtClean="0">
              <a:solidFill>
                <a:srgbClr val="002060"/>
              </a:solidFill>
            </a:endParaRPr>
          </a:p>
          <a:p>
            <a:pPr>
              <a:buFontTx/>
              <a:buNone/>
            </a:pPr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343452854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_tradnl" sz="3200" b="1" i="1" smtClean="0">
                <a:solidFill>
                  <a:srgbClr val="C00000"/>
                </a:solidFill>
              </a:rPr>
              <a:t>Funciones </a:t>
            </a:r>
            <a:br>
              <a:rPr lang="es-ES_tradnl" sz="3200" b="1" i="1" smtClean="0">
                <a:solidFill>
                  <a:srgbClr val="C00000"/>
                </a:solidFill>
              </a:rPr>
            </a:br>
            <a:r>
              <a:rPr lang="es-ES_tradnl" sz="3200" b="1" i="1" smtClean="0">
                <a:solidFill>
                  <a:srgbClr val="C00000"/>
                </a:solidFill>
              </a:rPr>
              <a:t>internas</a:t>
            </a:r>
            <a:endParaRPr lang="es-CO" sz="3200" smtClean="0"/>
          </a:p>
        </p:txBody>
      </p:sp>
      <p:sp>
        <p:nvSpPr>
          <p:cNvPr id="65539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6300"/>
          </a:xfrm>
        </p:spPr>
        <p:txBody>
          <a:bodyPr>
            <a:normAutofit fontScale="92500"/>
          </a:bodyPr>
          <a:lstStyle/>
          <a:p>
            <a:pPr algn="just">
              <a:buFontTx/>
              <a:buNone/>
            </a:pPr>
            <a:r>
              <a:rPr lang="es-CO" smtClean="0"/>
              <a:t>	</a:t>
            </a:r>
            <a:r>
              <a:rPr lang="es-CO" sz="2400" i="1" smtClean="0">
                <a:solidFill>
                  <a:srgbClr val="002060"/>
                </a:solidFill>
              </a:rPr>
              <a:t>MATLAB tiene una extensa librería de funciones internas que le permiten realizar diferentes cálculos.</a:t>
            </a:r>
          </a:p>
          <a:p>
            <a:pPr algn="just">
              <a:buFontTx/>
              <a:buNone/>
            </a:pPr>
            <a:r>
              <a:rPr lang="es-CO" sz="2400" i="1" smtClean="0">
                <a:solidFill>
                  <a:srgbClr val="002060"/>
                </a:solidFill>
              </a:rPr>
              <a:t>	Una función es un segmento de código que acepta uno o más argumentos de entrada del usuario y produce salida al programa.</a:t>
            </a:r>
          </a:p>
          <a:p>
            <a:pPr algn="just">
              <a:buFontTx/>
              <a:buNone/>
            </a:pPr>
            <a:r>
              <a:rPr lang="es-CO" sz="2400" i="1" smtClean="0">
                <a:solidFill>
                  <a:srgbClr val="002060"/>
                </a:solidFill>
              </a:rPr>
              <a:t>	Ejemplo: </a:t>
            </a:r>
            <a:r>
              <a:rPr lang="es-CO" sz="2400" b="1" i="1" smtClean="0">
                <a:solidFill>
                  <a:srgbClr val="002060"/>
                </a:solidFill>
              </a:rPr>
              <a:t>sqrt(x)</a:t>
            </a:r>
            <a:r>
              <a:rPr lang="es-CO" sz="2400" i="1" smtClean="0">
                <a:solidFill>
                  <a:srgbClr val="002060"/>
                </a:solidFill>
              </a:rPr>
              <a:t> entrega la raíz cuadrada de x. Si x es un escalar, el resultado es escalar. Si x es un arreglos, el resultado es un arreglo de igual dimensión. Si una variable es llamada </a:t>
            </a:r>
            <a:r>
              <a:rPr lang="es-CO" sz="2400" b="1" i="1" smtClean="0">
                <a:solidFill>
                  <a:srgbClr val="002060"/>
                </a:solidFill>
              </a:rPr>
              <a:t>sqrt</a:t>
            </a:r>
            <a:r>
              <a:rPr lang="es-CO" sz="2400" i="1" smtClean="0">
                <a:solidFill>
                  <a:srgbClr val="002060"/>
                </a:solidFill>
              </a:rPr>
              <a:t>, oculta la función.</a:t>
            </a:r>
          </a:p>
          <a:p>
            <a:pPr algn="just">
              <a:buFontTx/>
              <a:buNone/>
            </a:pPr>
            <a:r>
              <a:rPr lang="es-CO" sz="2400" i="1" smtClean="0">
                <a:solidFill>
                  <a:srgbClr val="002060"/>
                </a:solidFill>
              </a:rPr>
              <a:t>	</a:t>
            </a:r>
            <a:r>
              <a:rPr lang="es-CO" sz="2400" b="1" i="1" smtClean="0">
                <a:solidFill>
                  <a:srgbClr val="002060"/>
                </a:solidFill>
              </a:rPr>
              <a:t>&gt;&gt; help funcion </a:t>
            </a:r>
            <a:r>
              <a:rPr lang="es-CO" sz="2400" i="1" smtClean="0">
                <a:solidFill>
                  <a:srgbClr val="002060"/>
                </a:solidFill>
              </a:rPr>
              <a:t>despliega ayuda para función</a:t>
            </a:r>
          </a:p>
          <a:p>
            <a:pPr algn="just">
              <a:buFontTx/>
              <a:buNone/>
            </a:pPr>
            <a:r>
              <a:rPr lang="es-CO" sz="2400" i="1" smtClean="0">
                <a:solidFill>
                  <a:srgbClr val="002060"/>
                </a:solidFill>
              </a:rPr>
              <a:t>	</a:t>
            </a:r>
            <a:r>
              <a:rPr lang="es-CO" sz="2400" b="1" i="1" smtClean="0">
                <a:solidFill>
                  <a:srgbClr val="002060"/>
                </a:solidFill>
              </a:rPr>
              <a:t>&gt;&gt; doc funcion </a:t>
            </a:r>
            <a:r>
              <a:rPr lang="es-CO" sz="2400" i="1" smtClean="0">
                <a:solidFill>
                  <a:srgbClr val="002060"/>
                </a:solidFill>
              </a:rPr>
              <a:t>despliega documentación de  función</a:t>
            </a:r>
          </a:p>
          <a:p>
            <a:pPr algn="just">
              <a:buFontTx/>
              <a:buNone/>
            </a:pPr>
            <a:r>
              <a:rPr lang="es-CO" sz="2800" i="1" smtClean="0">
                <a:solidFill>
                  <a:srgbClr val="002060"/>
                </a:solidFill>
              </a:rPr>
              <a:t>	</a:t>
            </a:r>
          </a:p>
          <a:p>
            <a:pPr>
              <a:buFontTx/>
              <a:buNone/>
            </a:pPr>
            <a:r>
              <a:rPr lang="es-CO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6311895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es-ES_tradnl" sz="3200" b="1" i="1" smtClean="0">
                <a:solidFill>
                  <a:srgbClr val="C00000"/>
                </a:solidFill>
              </a:rPr>
              <a:t>Funciones </a:t>
            </a:r>
            <a:br>
              <a:rPr lang="es-ES_tradnl" sz="3200" b="1" i="1" smtClean="0">
                <a:solidFill>
                  <a:srgbClr val="C00000"/>
                </a:solidFill>
              </a:rPr>
            </a:br>
            <a:r>
              <a:rPr lang="es-ES_tradnl" sz="3200" b="1" i="1" smtClean="0">
                <a:solidFill>
                  <a:srgbClr val="C00000"/>
                </a:solidFill>
              </a:rPr>
              <a:t>trigonométricas</a:t>
            </a:r>
            <a:endParaRPr lang="es-MX" sz="3200" b="1" i="1" smtClean="0">
              <a:solidFill>
                <a:srgbClr val="C00000"/>
              </a:solidFill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84784"/>
            <a:ext cx="8219256" cy="4730279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s-ES_tradnl" sz="2800" dirty="0" smtClean="0"/>
              <a:t>	</a:t>
            </a:r>
            <a:r>
              <a:rPr lang="es-ES_tradnl" sz="2800" b="1" dirty="0" smtClean="0"/>
              <a:t>&gt;&gt; </a:t>
            </a:r>
            <a:r>
              <a:rPr lang="es-ES_tradnl" sz="2800" b="1" i="1" dirty="0" smtClean="0">
                <a:solidFill>
                  <a:srgbClr val="002060"/>
                </a:solidFill>
              </a:rPr>
              <a:t>sin ( x)	    			&gt;&gt; </a:t>
            </a:r>
            <a:r>
              <a:rPr lang="es-ES_tradnl" sz="2800" b="1" i="1" dirty="0" err="1" smtClean="0">
                <a:solidFill>
                  <a:srgbClr val="002060"/>
                </a:solidFill>
              </a:rPr>
              <a:t>cos</a:t>
            </a:r>
            <a:r>
              <a:rPr lang="es-ES_tradnl" sz="2800" b="1" i="1" dirty="0" smtClean="0">
                <a:solidFill>
                  <a:srgbClr val="002060"/>
                </a:solidFill>
              </a:rPr>
              <a:t> ( x )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s-ES_tradnl" sz="2800" b="1" i="1" dirty="0" smtClean="0">
                <a:solidFill>
                  <a:srgbClr val="002060"/>
                </a:solidFill>
              </a:rPr>
              <a:t>	&gt;&gt; tan ( x )			&gt;&gt; </a:t>
            </a:r>
            <a:r>
              <a:rPr lang="es-ES_tradnl" sz="2800" b="1" i="1" dirty="0" err="1" smtClean="0">
                <a:solidFill>
                  <a:srgbClr val="002060"/>
                </a:solidFill>
              </a:rPr>
              <a:t>asin</a:t>
            </a:r>
            <a:r>
              <a:rPr lang="es-ES_tradnl" sz="2800" b="1" i="1" dirty="0" smtClean="0">
                <a:solidFill>
                  <a:srgbClr val="002060"/>
                </a:solidFill>
              </a:rPr>
              <a:t> ( x )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s-ES_tradnl" sz="2800" b="1" i="1" dirty="0" smtClean="0">
                <a:solidFill>
                  <a:srgbClr val="002060"/>
                </a:solidFill>
              </a:rPr>
              <a:t>	&gt;&gt; </a:t>
            </a:r>
            <a:r>
              <a:rPr lang="es-ES_tradnl" sz="2800" b="1" i="1" dirty="0" err="1" smtClean="0">
                <a:solidFill>
                  <a:srgbClr val="002060"/>
                </a:solidFill>
              </a:rPr>
              <a:t>acos</a:t>
            </a:r>
            <a:r>
              <a:rPr lang="es-ES_tradnl" sz="2800" b="1" i="1" dirty="0" smtClean="0">
                <a:solidFill>
                  <a:srgbClr val="002060"/>
                </a:solidFill>
              </a:rPr>
              <a:t> ( x )			&gt;&gt; atan ( x )        	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s-ES_tradnl" sz="2800" b="1" i="1" dirty="0" smtClean="0">
                <a:solidFill>
                  <a:srgbClr val="002060"/>
                </a:solidFill>
              </a:rPr>
              <a:t>	&gt;&gt; </a:t>
            </a:r>
            <a:r>
              <a:rPr lang="es-ES_tradnl" sz="2800" b="1" i="1" dirty="0" err="1" smtClean="0">
                <a:solidFill>
                  <a:srgbClr val="002060"/>
                </a:solidFill>
              </a:rPr>
              <a:t>sinh</a:t>
            </a:r>
            <a:r>
              <a:rPr lang="es-ES_tradnl" sz="2800" b="1" i="1" dirty="0" smtClean="0">
                <a:solidFill>
                  <a:srgbClr val="002060"/>
                </a:solidFill>
              </a:rPr>
              <a:t> ( x )			&gt;&gt; </a:t>
            </a:r>
            <a:r>
              <a:rPr lang="es-ES_tradnl" sz="2800" b="1" i="1" dirty="0" err="1" smtClean="0">
                <a:solidFill>
                  <a:srgbClr val="002060"/>
                </a:solidFill>
              </a:rPr>
              <a:t>cosh</a:t>
            </a:r>
            <a:r>
              <a:rPr lang="es-ES_tradnl" sz="2800" b="1" i="1" dirty="0" smtClean="0">
                <a:solidFill>
                  <a:srgbClr val="002060"/>
                </a:solidFill>
              </a:rPr>
              <a:t> ( x )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s-ES_tradnl" sz="2800" b="1" i="1" dirty="0" smtClean="0">
                <a:solidFill>
                  <a:srgbClr val="002060"/>
                </a:solidFill>
              </a:rPr>
              <a:t>	&gt;&gt; </a:t>
            </a:r>
            <a:r>
              <a:rPr lang="es-ES_tradnl" sz="2800" b="1" i="1" dirty="0" err="1" smtClean="0">
                <a:solidFill>
                  <a:srgbClr val="002060"/>
                </a:solidFill>
              </a:rPr>
              <a:t>tanh</a:t>
            </a:r>
            <a:r>
              <a:rPr lang="es-ES_tradnl" sz="2800" b="1" i="1" dirty="0" smtClean="0">
                <a:solidFill>
                  <a:srgbClr val="002060"/>
                </a:solidFill>
              </a:rPr>
              <a:t> ( x )			&gt;&gt; </a:t>
            </a:r>
            <a:r>
              <a:rPr lang="es-ES_tradnl" sz="2800" b="1" i="1" dirty="0" err="1" smtClean="0">
                <a:solidFill>
                  <a:srgbClr val="002060"/>
                </a:solidFill>
              </a:rPr>
              <a:t>asinh</a:t>
            </a:r>
            <a:r>
              <a:rPr lang="es-ES_tradnl" sz="2800" b="1" i="1" dirty="0" smtClean="0">
                <a:solidFill>
                  <a:srgbClr val="002060"/>
                </a:solidFill>
              </a:rPr>
              <a:t> ( x )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s-ES_tradnl" sz="2800" b="1" i="1" dirty="0" smtClean="0">
                <a:solidFill>
                  <a:srgbClr val="002060"/>
                </a:solidFill>
              </a:rPr>
              <a:t>	&gt;&gt; </a:t>
            </a:r>
            <a:r>
              <a:rPr lang="es-ES_tradnl" sz="2800" b="1" i="1" dirty="0" err="1" smtClean="0">
                <a:solidFill>
                  <a:srgbClr val="002060"/>
                </a:solidFill>
              </a:rPr>
              <a:t>acosh</a:t>
            </a:r>
            <a:r>
              <a:rPr lang="es-ES_tradnl" sz="2800" b="1" i="1" dirty="0" smtClean="0">
                <a:solidFill>
                  <a:srgbClr val="002060"/>
                </a:solidFill>
              </a:rPr>
              <a:t> ( x )			&gt;&gt; </a:t>
            </a:r>
            <a:r>
              <a:rPr lang="es-ES_tradnl" sz="2800" b="1" i="1" dirty="0" err="1" smtClean="0">
                <a:solidFill>
                  <a:srgbClr val="002060"/>
                </a:solidFill>
              </a:rPr>
              <a:t>atanh</a:t>
            </a:r>
            <a:r>
              <a:rPr lang="es-ES_tradnl" sz="2800" b="1" i="1" dirty="0" smtClean="0">
                <a:solidFill>
                  <a:srgbClr val="002060"/>
                </a:solidFill>
              </a:rPr>
              <a:t> ( x )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s-ES_tradnl" sz="2800" b="1" i="1" dirty="0" smtClean="0">
                <a:solidFill>
                  <a:srgbClr val="002060"/>
                </a:solidFill>
              </a:rPr>
              <a:t>	&gt;&gt; </a:t>
            </a:r>
            <a:r>
              <a:rPr lang="es-ES_tradnl" sz="2800" b="1" i="1" dirty="0" err="1" smtClean="0">
                <a:solidFill>
                  <a:srgbClr val="002060"/>
                </a:solidFill>
              </a:rPr>
              <a:t>sind</a:t>
            </a:r>
            <a:r>
              <a:rPr lang="es-ES_tradnl" sz="2800" b="1" i="1" dirty="0" smtClean="0">
                <a:solidFill>
                  <a:srgbClr val="002060"/>
                </a:solidFill>
              </a:rPr>
              <a:t>(grados)			&gt;&gt; </a:t>
            </a:r>
            <a:r>
              <a:rPr lang="es-ES_tradnl" sz="2800" b="1" i="1" dirty="0" err="1" smtClean="0">
                <a:solidFill>
                  <a:srgbClr val="002060"/>
                </a:solidFill>
              </a:rPr>
              <a:t>asind</a:t>
            </a:r>
            <a:r>
              <a:rPr lang="es-ES_tradnl" sz="2800" b="1" i="1" dirty="0" smtClean="0">
                <a:solidFill>
                  <a:srgbClr val="002060"/>
                </a:solidFill>
              </a:rPr>
              <a:t>(x)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s-ES_tradnl" sz="2800" b="1" i="1" dirty="0" smtClean="0">
                <a:solidFill>
                  <a:srgbClr val="002060"/>
                </a:solidFill>
              </a:rPr>
              <a:t>	&gt;&gt; atan2 ( x, y ) 			</a:t>
            </a:r>
            <a:r>
              <a:rPr lang="es-ES_tradnl" sz="2400" i="1" dirty="0" smtClean="0">
                <a:solidFill>
                  <a:srgbClr val="002060"/>
                </a:solidFill>
              </a:rPr>
              <a:t>Inversa de la tangente 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s-ES_tradnl" sz="2400" i="1" dirty="0" smtClean="0">
                <a:solidFill>
                  <a:srgbClr val="002060"/>
                </a:solidFill>
              </a:rPr>
              <a:t>						en los cuatro cuadrantes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s-ES_tradnl" sz="2400" i="1" dirty="0" smtClean="0">
                <a:solidFill>
                  <a:srgbClr val="002060"/>
                </a:solidFill>
              </a:rPr>
              <a:t>	Recuerde: </a:t>
            </a:r>
            <a:r>
              <a:rPr lang="es-ES_tradnl" sz="2400" b="1" i="1" dirty="0" smtClean="0">
                <a:solidFill>
                  <a:srgbClr val="002060"/>
                </a:solidFill>
              </a:rPr>
              <a:t>grados = radianes * 180 / pi</a:t>
            </a:r>
            <a:endParaRPr lang="es-MX" sz="2800" b="1" i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33469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es-ES_tradnl" sz="3200" b="1" i="1" smtClean="0">
                <a:solidFill>
                  <a:srgbClr val="C00000"/>
                </a:solidFill>
              </a:rPr>
              <a:t>Funciones </a:t>
            </a:r>
            <a:br>
              <a:rPr lang="es-ES_tradnl" sz="3200" b="1" i="1" smtClean="0">
                <a:solidFill>
                  <a:srgbClr val="C00000"/>
                </a:solidFill>
              </a:rPr>
            </a:br>
            <a:r>
              <a:rPr lang="es-ES_tradnl" sz="3200" b="1" i="1" smtClean="0">
                <a:solidFill>
                  <a:srgbClr val="C00000"/>
                </a:solidFill>
              </a:rPr>
              <a:t>matemáticas especiales</a:t>
            </a:r>
            <a:endParaRPr lang="es-MX" sz="3200" b="1" i="1" smtClean="0">
              <a:solidFill>
                <a:srgbClr val="C00000"/>
              </a:solidFill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196752"/>
            <a:ext cx="8280920" cy="5661248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s-ES_tradnl" sz="2800" b="1" i="1" dirty="0" smtClean="0">
                <a:solidFill>
                  <a:srgbClr val="002060"/>
                </a:solidFill>
              </a:rPr>
              <a:t>	</a:t>
            </a:r>
            <a:r>
              <a:rPr lang="es-ES_tradnl" sz="2400" b="1" i="1" dirty="0" smtClean="0">
                <a:solidFill>
                  <a:srgbClr val="002060"/>
                </a:solidFill>
              </a:rPr>
              <a:t>&gt;&gt; log ( x )			</a:t>
            </a:r>
            <a:r>
              <a:rPr lang="es-ES_tradnl" sz="2400" i="1" dirty="0" smtClean="0">
                <a:solidFill>
                  <a:srgbClr val="002060"/>
                </a:solidFill>
              </a:rPr>
              <a:t>Logaritmo natural</a:t>
            </a:r>
          </a:p>
          <a:p>
            <a:pPr algn="just" eaLnBrk="1" hangingPunct="1">
              <a:buFontTx/>
              <a:buNone/>
            </a:pPr>
            <a:r>
              <a:rPr lang="es-ES_tradnl" sz="2400" b="1" i="1" dirty="0" smtClean="0">
                <a:solidFill>
                  <a:srgbClr val="002060"/>
                </a:solidFill>
              </a:rPr>
              <a:t>	&gt;&gt; log10 ( x ) 		</a:t>
            </a:r>
            <a:r>
              <a:rPr lang="es-ES_tradnl" sz="2400" i="1" dirty="0" smtClean="0">
                <a:solidFill>
                  <a:srgbClr val="002060"/>
                </a:solidFill>
              </a:rPr>
              <a:t>Logaritmo decimal</a:t>
            </a:r>
          </a:p>
          <a:p>
            <a:pPr algn="just" eaLnBrk="1" hangingPunct="1">
              <a:buFontTx/>
              <a:buNone/>
            </a:pPr>
            <a:r>
              <a:rPr lang="es-ES_tradnl" sz="2400" i="1" dirty="0" smtClean="0">
                <a:solidFill>
                  <a:srgbClr val="002060"/>
                </a:solidFill>
              </a:rPr>
              <a:t>	</a:t>
            </a:r>
            <a:r>
              <a:rPr lang="es-ES_tradnl" sz="2400" b="1" i="1" dirty="0" smtClean="0">
                <a:solidFill>
                  <a:srgbClr val="002060"/>
                </a:solidFill>
              </a:rPr>
              <a:t>&gt;&gt; log2(x)	</a:t>
            </a:r>
            <a:r>
              <a:rPr lang="es-ES_tradnl" sz="2400" i="1" dirty="0" smtClean="0">
                <a:solidFill>
                  <a:srgbClr val="002060"/>
                </a:solidFill>
              </a:rPr>
              <a:t>		Logaritmo a la base 2</a:t>
            </a:r>
          </a:p>
          <a:p>
            <a:pPr algn="just" eaLnBrk="1" hangingPunct="1">
              <a:buFontTx/>
              <a:buNone/>
            </a:pPr>
            <a:r>
              <a:rPr lang="es-ES_tradnl" sz="2400" b="1" i="1" dirty="0" smtClean="0">
                <a:solidFill>
                  <a:srgbClr val="002060"/>
                </a:solidFill>
              </a:rPr>
              <a:t>	&gt;&gt; </a:t>
            </a:r>
            <a:r>
              <a:rPr lang="es-ES_tradnl" sz="2400" b="1" i="1" dirty="0" err="1" smtClean="0">
                <a:solidFill>
                  <a:srgbClr val="002060"/>
                </a:solidFill>
              </a:rPr>
              <a:t>abs</a:t>
            </a:r>
            <a:r>
              <a:rPr lang="es-ES_tradnl" sz="2400" b="1" i="1" dirty="0" smtClean="0">
                <a:solidFill>
                  <a:srgbClr val="002060"/>
                </a:solidFill>
              </a:rPr>
              <a:t> ( x )			</a:t>
            </a:r>
            <a:r>
              <a:rPr lang="es-ES_tradnl" sz="2400" i="1" dirty="0" smtClean="0">
                <a:solidFill>
                  <a:srgbClr val="002060"/>
                </a:solidFill>
              </a:rPr>
              <a:t>Valor absoluto</a:t>
            </a:r>
          </a:p>
          <a:p>
            <a:pPr algn="just" eaLnBrk="1" hangingPunct="1">
              <a:buFontTx/>
              <a:buNone/>
            </a:pPr>
            <a:r>
              <a:rPr lang="es-ES_tradnl" sz="2400" b="1" i="1" dirty="0" smtClean="0">
                <a:solidFill>
                  <a:srgbClr val="002060"/>
                </a:solidFill>
              </a:rPr>
              <a:t>	&gt;&gt; </a:t>
            </a:r>
            <a:r>
              <a:rPr lang="es-ES_tradnl" sz="2400" b="1" i="1" dirty="0" err="1" smtClean="0">
                <a:solidFill>
                  <a:srgbClr val="002060"/>
                </a:solidFill>
              </a:rPr>
              <a:t>ceil</a:t>
            </a:r>
            <a:r>
              <a:rPr lang="es-ES_tradnl" sz="2400" b="1" i="1" dirty="0" smtClean="0">
                <a:solidFill>
                  <a:srgbClr val="002060"/>
                </a:solidFill>
              </a:rPr>
              <a:t> ( 123.123123)  	</a:t>
            </a:r>
            <a:r>
              <a:rPr lang="es-ES_tradnl" sz="2400" i="1" dirty="0" smtClean="0">
                <a:solidFill>
                  <a:srgbClr val="002060"/>
                </a:solidFill>
              </a:rPr>
              <a:t>Redondea hacia más infinito</a:t>
            </a:r>
          </a:p>
          <a:p>
            <a:pPr algn="just" eaLnBrk="1" hangingPunct="1">
              <a:buFontTx/>
              <a:buNone/>
            </a:pPr>
            <a:r>
              <a:rPr lang="es-ES_tradnl" sz="2400" b="1" i="1" dirty="0" smtClean="0">
                <a:solidFill>
                  <a:srgbClr val="002060"/>
                </a:solidFill>
              </a:rPr>
              <a:t>	&gt;&gt; </a:t>
            </a:r>
            <a:r>
              <a:rPr lang="es-ES_tradnl" sz="2400" b="1" i="1" dirty="0" err="1" smtClean="0">
                <a:solidFill>
                  <a:srgbClr val="002060"/>
                </a:solidFill>
              </a:rPr>
              <a:t>floor</a:t>
            </a:r>
            <a:r>
              <a:rPr lang="es-ES_tradnl" sz="2400" b="1" i="1" dirty="0" smtClean="0">
                <a:solidFill>
                  <a:srgbClr val="002060"/>
                </a:solidFill>
              </a:rPr>
              <a:t> ( x )		</a:t>
            </a:r>
            <a:r>
              <a:rPr lang="es-ES_tradnl" sz="2400" i="1" dirty="0" smtClean="0">
                <a:solidFill>
                  <a:srgbClr val="002060"/>
                </a:solidFill>
              </a:rPr>
              <a:t>Redondea hacia menos infinito</a:t>
            </a:r>
            <a:endParaRPr lang="es-ES_tradnl" sz="2400" b="1" i="1" dirty="0" smtClean="0">
              <a:solidFill>
                <a:srgbClr val="002060"/>
              </a:solidFill>
            </a:endParaRPr>
          </a:p>
          <a:p>
            <a:pPr algn="just" eaLnBrk="1" hangingPunct="1">
              <a:buFontTx/>
              <a:buNone/>
            </a:pPr>
            <a:r>
              <a:rPr lang="es-ES_tradnl" sz="2400" b="1" i="1" dirty="0" smtClean="0">
                <a:solidFill>
                  <a:srgbClr val="002060"/>
                </a:solidFill>
              </a:rPr>
              <a:t>	&gt;&gt; </a:t>
            </a:r>
            <a:r>
              <a:rPr lang="es-ES_tradnl" sz="2400" b="1" i="1" dirty="0" err="1" smtClean="0">
                <a:solidFill>
                  <a:srgbClr val="002060"/>
                </a:solidFill>
              </a:rPr>
              <a:t>fix</a:t>
            </a:r>
            <a:r>
              <a:rPr lang="es-ES_tradnl" sz="2400" b="1" i="1" dirty="0" smtClean="0">
                <a:solidFill>
                  <a:srgbClr val="002060"/>
                </a:solidFill>
              </a:rPr>
              <a:t> ( x ) 			</a:t>
            </a:r>
            <a:r>
              <a:rPr lang="es-ES_tradnl" sz="2400" i="1" dirty="0" smtClean="0">
                <a:solidFill>
                  <a:srgbClr val="002060"/>
                </a:solidFill>
              </a:rPr>
              <a:t>Trunca (redondea hacia cero)</a:t>
            </a:r>
          </a:p>
          <a:p>
            <a:pPr algn="just" eaLnBrk="1" hangingPunct="1">
              <a:buFontTx/>
              <a:buNone/>
            </a:pPr>
            <a:r>
              <a:rPr lang="es-ES_tradnl" sz="2400" b="1" i="1" dirty="0" smtClean="0">
                <a:solidFill>
                  <a:srgbClr val="002060"/>
                </a:solidFill>
              </a:rPr>
              <a:t>	&gt;&gt; round ( x ) 		</a:t>
            </a:r>
            <a:r>
              <a:rPr lang="es-ES_tradnl" sz="2400" i="1" dirty="0" smtClean="0">
                <a:solidFill>
                  <a:srgbClr val="002060"/>
                </a:solidFill>
              </a:rPr>
              <a:t>Redondea</a:t>
            </a:r>
          </a:p>
          <a:p>
            <a:pPr algn="just" eaLnBrk="1" hangingPunct="1">
              <a:buFontTx/>
              <a:buNone/>
            </a:pPr>
            <a:r>
              <a:rPr lang="es-ES_tradnl" sz="2400" b="1" i="1" dirty="0" smtClean="0">
                <a:solidFill>
                  <a:srgbClr val="002060"/>
                </a:solidFill>
              </a:rPr>
              <a:t>	&gt;&gt; </a:t>
            </a:r>
            <a:r>
              <a:rPr lang="es-ES_tradnl" sz="2400" b="1" i="1" dirty="0" err="1" smtClean="0">
                <a:solidFill>
                  <a:srgbClr val="002060"/>
                </a:solidFill>
              </a:rPr>
              <a:t>sign</a:t>
            </a:r>
            <a:r>
              <a:rPr lang="es-ES_tradnl" sz="2400" b="1" i="1" dirty="0" smtClean="0">
                <a:solidFill>
                  <a:srgbClr val="002060"/>
                </a:solidFill>
              </a:rPr>
              <a:t>(x)			</a:t>
            </a:r>
            <a:r>
              <a:rPr lang="es-ES_tradnl" sz="2400" i="1" dirty="0" smtClean="0">
                <a:solidFill>
                  <a:srgbClr val="002060"/>
                </a:solidFill>
              </a:rPr>
              <a:t>Retorna -1, 0 ó 1 si x es 					negativo, cero ó positivo</a:t>
            </a:r>
          </a:p>
          <a:p>
            <a:pPr algn="just" eaLnBrk="1" hangingPunct="1">
              <a:buFontTx/>
              <a:buNone/>
            </a:pPr>
            <a:r>
              <a:rPr lang="es-ES_tradnl" sz="2400" i="1" dirty="0" smtClean="0">
                <a:solidFill>
                  <a:srgbClr val="002060"/>
                </a:solidFill>
              </a:rPr>
              <a:t>	</a:t>
            </a:r>
            <a:r>
              <a:rPr lang="es-ES_tradnl" sz="2400" b="1" i="1" dirty="0" smtClean="0">
                <a:solidFill>
                  <a:srgbClr val="002060"/>
                </a:solidFill>
              </a:rPr>
              <a:t>&gt;&gt; </a:t>
            </a:r>
            <a:r>
              <a:rPr lang="es-ES_tradnl" sz="2400" b="1" i="1" dirty="0" err="1" smtClean="0">
                <a:solidFill>
                  <a:srgbClr val="002060"/>
                </a:solidFill>
              </a:rPr>
              <a:t>erf</a:t>
            </a:r>
            <a:r>
              <a:rPr lang="es-ES_tradnl" sz="2400" b="1" i="1" dirty="0" smtClean="0">
                <a:solidFill>
                  <a:srgbClr val="002060"/>
                </a:solidFill>
              </a:rPr>
              <a:t>(x)</a:t>
            </a:r>
            <a:r>
              <a:rPr lang="es-ES_tradnl" sz="2400" i="1" dirty="0" smtClean="0">
                <a:solidFill>
                  <a:srgbClr val="002060"/>
                </a:solidFill>
              </a:rPr>
              <a:t>			Calcula la función error</a:t>
            </a:r>
            <a:endParaRPr lang="es-MX" sz="2400" i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60646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es-ES_tradnl" sz="3200" b="1" i="1" smtClean="0">
                <a:solidFill>
                  <a:srgbClr val="C00000"/>
                </a:solidFill>
              </a:rPr>
              <a:t>Funciones </a:t>
            </a:r>
            <a:br>
              <a:rPr lang="es-ES_tradnl" sz="3200" b="1" i="1" smtClean="0">
                <a:solidFill>
                  <a:srgbClr val="C00000"/>
                </a:solidFill>
              </a:rPr>
            </a:br>
            <a:r>
              <a:rPr lang="es-ES_tradnl" sz="3200" b="1" i="1" smtClean="0">
                <a:solidFill>
                  <a:srgbClr val="C00000"/>
                </a:solidFill>
              </a:rPr>
              <a:t>matemáticas especiales</a:t>
            </a:r>
            <a:endParaRPr lang="es-MX" sz="3200" b="1" i="1" smtClean="0">
              <a:solidFill>
                <a:srgbClr val="C00000"/>
              </a:solidFill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124744"/>
            <a:ext cx="8280920" cy="5447506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s-ES_tradnl" b="1" i="1" dirty="0" smtClean="0">
                <a:solidFill>
                  <a:srgbClr val="002060"/>
                </a:solidFill>
              </a:rPr>
              <a:t>	</a:t>
            </a:r>
            <a:r>
              <a:rPr lang="es-ES_tradnl" sz="2400" b="1" i="1" dirty="0" smtClean="0">
                <a:solidFill>
                  <a:srgbClr val="002060"/>
                </a:solidFill>
              </a:rPr>
              <a:t>&gt;&gt; </a:t>
            </a:r>
            <a:r>
              <a:rPr lang="es-ES_tradnl" sz="2400" b="1" i="1" dirty="0" err="1" smtClean="0">
                <a:solidFill>
                  <a:srgbClr val="002060"/>
                </a:solidFill>
              </a:rPr>
              <a:t>imag</a:t>
            </a:r>
            <a:r>
              <a:rPr lang="es-ES_tradnl" sz="2400" b="1" i="1" dirty="0" smtClean="0">
                <a:solidFill>
                  <a:srgbClr val="002060"/>
                </a:solidFill>
              </a:rPr>
              <a:t> ( 30 - 5j </a:t>
            </a:r>
            <a:r>
              <a:rPr lang="es-ES_tradnl" sz="2400" i="1" dirty="0" smtClean="0">
                <a:solidFill>
                  <a:srgbClr val="002060"/>
                </a:solidFill>
              </a:rPr>
              <a:t>)   Parte imaginaria de un número complejo</a:t>
            </a:r>
          </a:p>
          <a:p>
            <a:pPr algn="just" eaLnBrk="1" hangingPunct="1">
              <a:buFontTx/>
              <a:buNone/>
            </a:pPr>
            <a:r>
              <a:rPr lang="es-ES_tradnl" sz="2400" b="1" i="1" dirty="0" smtClean="0">
                <a:solidFill>
                  <a:srgbClr val="002060"/>
                </a:solidFill>
              </a:rPr>
              <a:t>	&gt;&gt; real ( x ) 	 	</a:t>
            </a:r>
            <a:r>
              <a:rPr lang="es-ES_tradnl" sz="2400" i="1" dirty="0" smtClean="0">
                <a:solidFill>
                  <a:srgbClr val="002060"/>
                </a:solidFill>
              </a:rPr>
              <a:t>Parte real de un número complejo</a:t>
            </a:r>
          </a:p>
          <a:p>
            <a:pPr algn="just" eaLnBrk="1" hangingPunct="1">
              <a:buFontTx/>
              <a:buNone/>
            </a:pPr>
            <a:r>
              <a:rPr lang="es-ES_tradnl" sz="2400" i="1" dirty="0" smtClean="0">
                <a:solidFill>
                  <a:srgbClr val="002060"/>
                </a:solidFill>
              </a:rPr>
              <a:t>	</a:t>
            </a:r>
            <a:r>
              <a:rPr lang="es-ES_tradnl" sz="2400" b="1" i="1" dirty="0" smtClean="0">
                <a:solidFill>
                  <a:srgbClr val="002060"/>
                </a:solidFill>
              </a:rPr>
              <a:t>&gt;&gt; </a:t>
            </a:r>
            <a:r>
              <a:rPr lang="es-ES_tradnl" sz="2400" b="1" i="1" dirty="0" err="1" smtClean="0">
                <a:solidFill>
                  <a:srgbClr val="002060"/>
                </a:solidFill>
              </a:rPr>
              <a:t>complex</a:t>
            </a:r>
            <a:r>
              <a:rPr lang="es-ES_tradnl" sz="2400" b="1" i="1" dirty="0" smtClean="0">
                <a:solidFill>
                  <a:srgbClr val="002060"/>
                </a:solidFill>
              </a:rPr>
              <a:t>(x, y)</a:t>
            </a:r>
            <a:r>
              <a:rPr lang="es-ES_tradnl" sz="2400" i="1" dirty="0" smtClean="0">
                <a:solidFill>
                  <a:srgbClr val="002060"/>
                </a:solidFill>
              </a:rPr>
              <a:t>	Genera número complejo</a:t>
            </a:r>
          </a:p>
          <a:p>
            <a:pPr algn="just" eaLnBrk="1" hangingPunct="1">
              <a:buFontTx/>
              <a:buNone/>
            </a:pPr>
            <a:r>
              <a:rPr lang="es-ES_tradnl" sz="2400" i="1" dirty="0" smtClean="0">
                <a:solidFill>
                  <a:srgbClr val="002060"/>
                </a:solidFill>
              </a:rPr>
              <a:t>	</a:t>
            </a:r>
            <a:r>
              <a:rPr lang="es-ES_tradnl" sz="2400" b="1" i="1" dirty="0" smtClean="0">
                <a:solidFill>
                  <a:srgbClr val="002060"/>
                </a:solidFill>
              </a:rPr>
              <a:t>&gt;&gt; </a:t>
            </a:r>
            <a:r>
              <a:rPr lang="es-ES_tradnl" sz="2400" b="1" i="1" dirty="0" err="1" smtClean="0">
                <a:solidFill>
                  <a:srgbClr val="002060"/>
                </a:solidFill>
              </a:rPr>
              <a:t>angle</a:t>
            </a:r>
            <a:r>
              <a:rPr lang="es-ES_tradnl" sz="2400" b="1" i="1" dirty="0" smtClean="0">
                <a:solidFill>
                  <a:srgbClr val="002060"/>
                </a:solidFill>
              </a:rPr>
              <a:t>(x)	</a:t>
            </a:r>
            <a:r>
              <a:rPr lang="es-ES_tradnl" sz="2400" i="1" dirty="0" smtClean="0">
                <a:solidFill>
                  <a:srgbClr val="002060"/>
                </a:solidFill>
              </a:rPr>
              <a:t>	Ángulo en radianes desde la horizontal</a:t>
            </a:r>
          </a:p>
          <a:p>
            <a:pPr algn="just" eaLnBrk="1" hangingPunct="1">
              <a:buFontTx/>
              <a:buNone/>
            </a:pPr>
            <a:r>
              <a:rPr lang="es-ES_tradnl" sz="2400" i="1" dirty="0" smtClean="0">
                <a:solidFill>
                  <a:srgbClr val="002060"/>
                </a:solidFill>
              </a:rPr>
              <a:t>	</a:t>
            </a:r>
            <a:r>
              <a:rPr lang="es-ES_tradnl" sz="2400" b="1" i="1" dirty="0" smtClean="0">
                <a:solidFill>
                  <a:srgbClr val="002060"/>
                </a:solidFill>
              </a:rPr>
              <a:t>&gt;&gt; </a:t>
            </a:r>
            <a:r>
              <a:rPr lang="es-ES_tradnl" sz="2400" b="1" i="1" dirty="0" err="1" smtClean="0">
                <a:solidFill>
                  <a:srgbClr val="002060"/>
                </a:solidFill>
              </a:rPr>
              <a:t>isreal</a:t>
            </a:r>
            <a:r>
              <a:rPr lang="es-ES_tradnl" sz="2400" b="1" i="1" dirty="0" smtClean="0">
                <a:solidFill>
                  <a:srgbClr val="002060"/>
                </a:solidFill>
              </a:rPr>
              <a:t>(x)</a:t>
            </a:r>
            <a:r>
              <a:rPr lang="es-ES_tradnl" sz="2400" i="1" dirty="0" smtClean="0">
                <a:solidFill>
                  <a:srgbClr val="002060"/>
                </a:solidFill>
              </a:rPr>
              <a:t>		Determina si los valores de x son reales</a:t>
            </a:r>
          </a:p>
          <a:p>
            <a:pPr algn="just" eaLnBrk="1" hangingPunct="1">
              <a:buFontTx/>
              <a:buNone/>
            </a:pPr>
            <a:r>
              <a:rPr lang="es-ES_tradnl" sz="2400" i="1" dirty="0" smtClean="0">
                <a:solidFill>
                  <a:srgbClr val="002060"/>
                </a:solidFill>
              </a:rPr>
              <a:t>	</a:t>
            </a:r>
            <a:r>
              <a:rPr lang="es-ES_tradnl" sz="2400" b="1" i="1" dirty="0" smtClean="0">
                <a:solidFill>
                  <a:srgbClr val="002060"/>
                </a:solidFill>
              </a:rPr>
              <a:t>&gt;&gt; </a:t>
            </a:r>
            <a:r>
              <a:rPr lang="es-ES_tradnl" sz="2400" b="1" i="1" dirty="0" err="1" smtClean="0">
                <a:solidFill>
                  <a:srgbClr val="002060"/>
                </a:solidFill>
              </a:rPr>
              <a:t>abs</a:t>
            </a:r>
            <a:r>
              <a:rPr lang="es-ES_tradnl" sz="2400" b="1" i="1" dirty="0" smtClean="0">
                <a:solidFill>
                  <a:srgbClr val="002060"/>
                </a:solidFill>
              </a:rPr>
              <a:t>(x)</a:t>
            </a:r>
            <a:r>
              <a:rPr lang="es-ES_tradnl" sz="2400" i="1" dirty="0" smtClean="0">
                <a:solidFill>
                  <a:srgbClr val="002060"/>
                </a:solidFill>
              </a:rPr>
              <a:t>		Calcula valor absoluto de complejo</a:t>
            </a:r>
          </a:p>
          <a:p>
            <a:pPr algn="just" eaLnBrk="1" hangingPunct="1">
              <a:buFontTx/>
              <a:buNone/>
            </a:pPr>
            <a:r>
              <a:rPr lang="es-ES_tradnl" sz="2400" i="1" dirty="0" smtClean="0">
                <a:solidFill>
                  <a:srgbClr val="002060"/>
                </a:solidFill>
              </a:rPr>
              <a:t>	</a:t>
            </a:r>
            <a:r>
              <a:rPr lang="es-ES_tradnl" sz="2400" b="1" i="1" dirty="0" smtClean="0">
                <a:solidFill>
                  <a:srgbClr val="002060"/>
                </a:solidFill>
              </a:rPr>
              <a:t>&gt;&gt; </a:t>
            </a:r>
            <a:r>
              <a:rPr lang="es-ES_tradnl" sz="2400" b="1" i="1" dirty="0" err="1" smtClean="0">
                <a:solidFill>
                  <a:srgbClr val="002060"/>
                </a:solidFill>
              </a:rPr>
              <a:t>conj</a:t>
            </a:r>
            <a:r>
              <a:rPr lang="es-ES_tradnl" sz="2400" b="1" i="1" dirty="0" smtClean="0">
                <a:solidFill>
                  <a:srgbClr val="002060"/>
                </a:solidFill>
              </a:rPr>
              <a:t>(x)</a:t>
            </a:r>
            <a:r>
              <a:rPr lang="es-ES_tradnl" sz="2400" i="1" dirty="0" smtClean="0">
                <a:solidFill>
                  <a:srgbClr val="002060"/>
                </a:solidFill>
              </a:rPr>
              <a:t>		Genera la conjugada compleja de x</a:t>
            </a:r>
          </a:p>
          <a:p>
            <a:pPr algn="just" eaLnBrk="1" hangingPunct="1">
              <a:buFontTx/>
              <a:buNone/>
            </a:pPr>
            <a:r>
              <a:rPr lang="es-ES_tradnl" sz="2400" b="1" i="1" dirty="0" smtClean="0">
                <a:solidFill>
                  <a:srgbClr val="002060"/>
                </a:solidFill>
              </a:rPr>
              <a:t>	&gt;&gt; </a:t>
            </a:r>
            <a:r>
              <a:rPr lang="es-ES_tradnl" sz="2400" b="1" i="1" dirty="0" err="1" smtClean="0">
                <a:solidFill>
                  <a:srgbClr val="002060"/>
                </a:solidFill>
              </a:rPr>
              <a:t>exp</a:t>
            </a:r>
            <a:r>
              <a:rPr lang="es-ES_tradnl" sz="2400" b="1" i="1" dirty="0" smtClean="0">
                <a:solidFill>
                  <a:srgbClr val="002060"/>
                </a:solidFill>
              </a:rPr>
              <a:t> ( x )	   	</a:t>
            </a:r>
            <a:r>
              <a:rPr lang="es-ES_tradnl" sz="2400" i="1" dirty="0" smtClean="0">
                <a:solidFill>
                  <a:srgbClr val="002060"/>
                </a:solidFill>
              </a:rPr>
              <a:t>Exponencial :</a:t>
            </a:r>
            <a:r>
              <a:rPr lang="es-ES_tradnl" sz="2400" b="1" i="1" dirty="0" smtClean="0">
                <a:solidFill>
                  <a:srgbClr val="002060"/>
                </a:solidFill>
              </a:rPr>
              <a:t> e </a:t>
            </a:r>
            <a:r>
              <a:rPr lang="es-ES_tradnl" sz="2400" b="1" i="1" dirty="0" smtClean="0">
                <a:solidFill>
                  <a:srgbClr val="002060"/>
                </a:solidFill>
              </a:rPr>
              <a:t>elevado a </a:t>
            </a:r>
            <a:r>
              <a:rPr lang="es-ES_tradnl" sz="2400" b="1" i="1" dirty="0" smtClean="0">
                <a:solidFill>
                  <a:srgbClr val="002060"/>
                </a:solidFill>
              </a:rPr>
              <a:t>la x</a:t>
            </a:r>
          </a:p>
          <a:p>
            <a:pPr algn="just" eaLnBrk="1" hangingPunct="1">
              <a:buFontTx/>
              <a:buNone/>
            </a:pPr>
            <a:r>
              <a:rPr lang="es-ES_tradnl" sz="2400" b="1" i="1" dirty="0" smtClean="0">
                <a:solidFill>
                  <a:srgbClr val="002060"/>
                </a:solidFill>
              </a:rPr>
              <a:t>	&gt;&gt; rem ( x,  y )	</a:t>
            </a:r>
            <a:r>
              <a:rPr lang="es-ES_tradnl" sz="2400" i="1" dirty="0" smtClean="0">
                <a:solidFill>
                  <a:srgbClr val="002060"/>
                </a:solidFill>
              </a:rPr>
              <a:t>Resto de la división </a:t>
            </a:r>
            <a:r>
              <a:rPr lang="es-ES_tradnl" sz="2400" b="1" i="1" dirty="0" smtClean="0">
                <a:solidFill>
                  <a:srgbClr val="002060"/>
                </a:solidFill>
              </a:rPr>
              <a:t>x / y</a:t>
            </a:r>
          </a:p>
          <a:p>
            <a:pPr algn="just" eaLnBrk="1" hangingPunct="1">
              <a:buFontTx/>
              <a:buNone/>
            </a:pPr>
            <a:r>
              <a:rPr lang="es-ES_tradnl" sz="2400" b="1" i="1" dirty="0" smtClean="0">
                <a:solidFill>
                  <a:srgbClr val="002060"/>
                </a:solidFill>
              </a:rPr>
              <a:t>	&gt;&gt; </a:t>
            </a:r>
            <a:r>
              <a:rPr lang="es-ES_tradnl" sz="2400" b="1" i="1" dirty="0" err="1" smtClean="0">
                <a:solidFill>
                  <a:srgbClr val="002060"/>
                </a:solidFill>
              </a:rPr>
              <a:t>sqrt</a:t>
            </a:r>
            <a:r>
              <a:rPr lang="es-ES_tradnl" sz="2400" b="1" i="1" dirty="0" smtClean="0">
                <a:solidFill>
                  <a:srgbClr val="002060"/>
                </a:solidFill>
              </a:rPr>
              <a:t>( x ) 	   	</a:t>
            </a:r>
            <a:r>
              <a:rPr lang="es-ES_tradnl" sz="2400" i="1" dirty="0" smtClean="0">
                <a:solidFill>
                  <a:srgbClr val="002060"/>
                </a:solidFill>
              </a:rPr>
              <a:t>Raíz cuadrada de x</a:t>
            </a:r>
          </a:p>
          <a:p>
            <a:pPr algn="just" eaLnBrk="1" hangingPunct="1">
              <a:buFontTx/>
              <a:buNone/>
            </a:pPr>
            <a:r>
              <a:rPr lang="es-ES_tradnl" sz="2400" b="1" i="1" dirty="0" smtClean="0">
                <a:solidFill>
                  <a:srgbClr val="002060"/>
                </a:solidFill>
              </a:rPr>
              <a:t>	&gt;&gt; </a:t>
            </a:r>
            <a:r>
              <a:rPr lang="es-ES_tradnl" sz="2400" b="1" i="1" dirty="0" err="1" smtClean="0">
                <a:solidFill>
                  <a:srgbClr val="002060"/>
                </a:solidFill>
              </a:rPr>
              <a:t>nthroot</a:t>
            </a:r>
            <a:r>
              <a:rPr lang="es-ES_tradnl" sz="2400" b="1" i="1" dirty="0" smtClean="0">
                <a:solidFill>
                  <a:srgbClr val="002060"/>
                </a:solidFill>
              </a:rPr>
              <a:t>(x, n)</a:t>
            </a:r>
            <a:r>
              <a:rPr lang="es-ES_tradnl" sz="2400" i="1" dirty="0" smtClean="0">
                <a:solidFill>
                  <a:srgbClr val="002060"/>
                </a:solidFill>
              </a:rPr>
              <a:t>	n-</a:t>
            </a:r>
            <a:r>
              <a:rPr lang="es-ES_tradnl" sz="2400" i="1" dirty="0" err="1" smtClean="0">
                <a:solidFill>
                  <a:srgbClr val="002060"/>
                </a:solidFill>
              </a:rPr>
              <a:t>ésima</a:t>
            </a:r>
            <a:r>
              <a:rPr lang="es-ES_tradnl" sz="2400" i="1" dirty="0" smtClean="0">
                <a:solidFill>
                  <a:srgbClr val="002060"/>
                </a:solidFill>
              </a:rPr>
              <a:t> </a:t>
            </a:r>
            <a:r>
              <a:rPr lang="es-ES_tradnl" sz="2400" i="1" dirty="0" err="1" smtClean="0">
                <a:solidFill>
                  <a:srgbClr val="002060"/>
                </a:solidFill>
              </a:rPr>
              <a:t>raiz</a:t>
            </a:r>
            <a:r>
              <a:rPr lang="es-ES_tradnl" sz="2400" i="1" dirty="0" smtClean="0">
                <a:solidFill>
                  <a:srgbClr val="002060"/>
                </a:solidFill>
              </a:rPr>
              <a:t> real de x</a:t>
            </a:r>
          </a:p>
        </p:txBody>
      </p:sp>
    </p:spTree>
    <p:extLst>
      <p:ext uri="{BB962C8B-B14F-4D97-AF65-F5344CB8AC3E}">
        <p14:creationId xmlns:p14="http://schemas.microsoft.com/office/powerpoint/2010/main" val="182438373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_tradnl" sz="3200" b="1" i="1" smtClean="0">
                <a:solidFill>
                  <a:srgbClr val="C00000"/>
                </a:solidFill>
              </a:rPr>
              <a:t>Otras funciones </a:t>
            </a:r>
            <a:br>
              <a:rPr lang="es-ES_tradnl" sz="3200" b="1" i="1" smtClean="0">
                <a:solidFill>
                  <a:srgbClr val="C00000"/>
                </a:solidFill>
              </a:rPr>
            </a:br>
            <a:r>
              <a:rPr lang="es-ES_tradnl" sz="3200" b="1" i="1" smtClean="0">
                <a:solidFill>
                  <a:srgbClr val="C00000"/>
                </a:solidFill>
              </a:rPr>
              <a:t>especiales</a:t>
            </a:r>
            <a:endParaRPr lang="es-CO" sz="3200" smtClean="0"/>
          </a:p>
        </p:txBody>
      </p:sp>
      <p:sp>
        <p:nvSpPr>
          <p:cNvPr id="69635" name="2 Marcador de contenido"/>
          <p:cNvSpPr>
            <a:spLocks noGrp="1"/>
          </p:cNvSpPr>
          <p:nvPr>
            <p:ph idx="1"/>
          </p:nvPr>
        </p:nvSpPr>
        <p:spPr>
          <a:xfrm>
            <a:off x="457200" y="1484784"/>
            <a:ext cx="8291264" cy="4641379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s-CO" dirty="0" smtClean="0"/>
              <a:t>	</a:t>
            </a:r>
            <a:r>
              <a:rPr lang="es-CO" sz="2400" b="1" i="1" dirty="0" smtClean="0">
                <a:solidFill>
                  <a:srgbClr val="002060"/>
                </a:solidFill>
              </a:rPr>
              <a:t>&gt;&gt; </a:t>
            </a:r>
            <a:r>
              <a:rPr lang="es-CO" sz="2400" b="1" i="1" dirty="0" err="1" smtClean="0">
                <a:solidFill>
                  <a:srgbClr val="002060"/>
                </a:solidFill>
              </a:rPr>
              <a:t>size</a:t>
            </a:r>
            <a:r>
              <a:rPr lang="es-CO" sz="2400" b="1" i="1" dirty="0" smtClean="0">
                <a:solidFill>
                  <a:srgbClr val="002060"/>
                </a:solidFill>
              </a:rPr>
              <a:t>(x)</a:t>
            </a:r>
            <a:r>
              <a:rPr lang="es-CO" sz="2400" i="1" dirty="0" smtClean="0">
                <a:solidFill>
                  <a:srgbClr val="002060"/>
                </a:solidFill>
              </a:rPr>
              <a:t>			Determina el número de filas 					y columnas de una matriz</a:t>
            </a:r>
          </a:p>
          <a:p>
            <a:pPr>
              <a:buFontTx/>
              <a:buNone/>
            </a:pPr>
            <a:r>
              <a:rPr lang="es-CO" sz="2400" i="1" dirty="0" smtClean="0">
                <a:solidFill>
                  <a:srgbClr val="002060"/>
                </a:solidFill>
              </a:rPr>
              <a:t>	</a:t>
            </a:r>
            <a:r>
              <a:rPr lang="es-CO" sz="2400" b="1" i="1" dirty="0" smtClean="0">
                <a:solidFill>
                  <a:srgbClr val="002060"/>
                </a:solidFill>
              </a:rPr>
              <a:t>&gt;&gt; </a:t>
            </a:r>
            <a:r>
              <a:rPr lang="es-CO" sz="2400" b="1" i="1" dirty="0" err="1" smtClean="0">
                <a:solidFill>
                  <a:srgbClr val="002060"/>
                </a:solidFill>
              </a:rPr>
              <a:t>length</a:t>
            </a:r>
            <a:r>
              <a:rPr lang="es-CO" sz="2400" b="1" i="1" dirty="0" smtClean="0">
                <a:solidFill>
                  <a:srgbClr val="002060"/>
                </a:solidFill>
              </a:rPr>
              <a:t>(x)</a:t>
            </a:r>
            <a:r>
              <a:rPr lang="es-CO" sz="2400" i="1" dirty="0" smtClean="0">
                <a:solidFill>
                  <a:srgbClr val="002060"/>
                </a:solidFill>
              </a:rPr>
              <a:t>		Determina mayor dimensión</a:t>
            </a:r>
          </a:p>
          <a:p>
            <a:pPr>
              <a:buFontTx/>
              <a:buNone/>
            </a:pPr>
            <a:r>
              <a:rPr lang="es-CO" sz="2400" i="1" dirty="0" smtClean="0">
                <a:solidFill>
                  <a:srgbClr val="002060"/>
                </a:solidFill>
              </a:rPr>
              <a:t>	</a:t>
            </a:r>
            <a:r>
              <a:rPr lang="es-CO" sz="2400" b="1" i="1" dirty="0" smtClean="0">
                <a:solidFill>
                  <a:srgbClr val="002060"/>
                </a:solidFill>
              </a:rPr>
              <a:t>&gt;&gt; factor(x)</a:t>
            </a:r>
            <a:r>
              <a:rPr lang="es-CO" sz="2400" i="1" dirty="0" smtClean="0">
                <a:solidFill>
                  <a:srgbClr val="002060"/>
                </a:solidFill>
              </a:rPr>
              <a:t>			Factores primos de x</a:t>
            </a:r>
          </a:p>
          <a:p>
            <a:pPr>
              <a:buFontTx/>
              <a:buNone/>
            </a:pPr>
            <a:r>
              <a:rPr lang="es-CO" sz="2400" i="1" dirty="0" smtClean="0">
                <a:solidFill>
                  <a:srgbClr val="002060"/>
                </a:solidFill>
              </a:rPr>
              <a:t>	</a:t>
            </a:r>
            <a:r>
              <a:rPr lang="es-CO" sz="2400" b="1" i="1" dirty="0" smtClean="0">
                <a:solidFill>
                  <a:srgbClr val="002060"/>
                </a:solidFill>
              </a:rPr>
              <a:t>&gt;&gt; </a:t>
            </a:r>
            <a:r>
              <a:rPr lang="es-CO" sz="2400" b="1" i="1" dirty="0" err="1" smtClean="0">
                <a:solidFill>
                  <a:srgbClr val="002060"/>
                </a:solidFill>
              </a:rPr>
              <a:t>gcd</a:t>
            </a:r>
            <a:r>
              <a:rPr lang="es-CO" sz="2400" b="1" i="1" dirty="0" smtClean="0">
                <a:solidFill>
                  <a:srgbClr val="002060"/>
                </a:solidFill>
              </a:rPr>
              <a:t>(x, y)</a:t>
            </a:r>
            <a:r>
              <a:rPr lang="es-CO" sz="2400" i="1" dirty="0" smtClean="0">
                <a:solidFill>
                  <a:srgbClr val="002060"/>
                </a:solidFill>
              </a:rPr>
              <a:t>			Máximo común divisor</a:t>
            </a:r>
          </a:p>
          <a:p>
            <a:pPr>
              <a:buFontTx/>
              <a:buNone/>
            </a:pPr>
            <a:r>
              <a:rPr lang="es-CO" sz="2400" i="1" dirty="0" smtClean="0">
                <a:solidFill>
                  <a:srgbClr val="002060"/>
                </a:solidFill>
              </a:rPr>
              <a:t>	</a:t>
            </a:r>
            <a:r>
              <a:rPr lang="es-CO" sz="2400" b="1" i="1" dirty="0" smtClean="0">
                <a:solidFill>
                  <a:srgbClr val="002060"/>
                </a:solidFill>
              </a:rPr>
              <a:t>&gt;&gt; </a:t>
            </a:r>
            <a:r>
              <a:rPr lang="es-CO" sz="2400" b="1" i="1" dirty="0" err="1" smtClean="0">
                <a:solidFill>
                  <a:srgbClr val="002060"/>
                </a:solidFill>
              </a:rPr>
              <a:t>lcm</a:t>
            </a:r>
            <a:r>
              <a:rPr lang="es-CO" sz="2400" b="1" i="1" dirty="0" smtClean="0">
                <a:solidFill>
                  <a:srgbClr val="002060"/>
                </a:solidFill>
              </a:rPr>
              <a:t>(x, y)	</a:t>
            </a:r>
            <a:r>
              <a:rPr lang="es-CO" sz="2400" i="1" dirty="0" smtClean="0">
                <a:solidFill>
                  <a:srgbClr val="002060"/>
                </a:solidFill>
              </a:rPr>
              <a:t>		Mínimo común múltiplo</a:t>
            </a:r>
          </a:p>
          <a:p>
            <a:pPr>
              <a:buFontTx/>
              <a:buNone/>
            </a:pPr>
            <a:r>
              <a:rPr lang="es-CO" sz="2400" i="1" dirty="0" smtClean="0">
                <a:solidFill>
                  <a:srgbClr val="002060"/>
                </a:solidFill>
              </a:rPr>
              <a:t>	</a:t>
            </a:r>
            <a:r>
              <a:rPr lang="es-CO" sz="2400" b="1" i="1" dirty="0" smtClean="0">
                <a:solidFill>
                  <a:srgbClr val="002060"/>
                </a:solidFill>
              </a:rPr>
              <a:t>&gt;&gt; </a:t>
            </a:r>
            <a:r>
              <a:rPr lang="es-CO" sz="2400" b="1" i="1" dirty="0" err="1" smtClean="0">
                <a:solidFill>
                  <a:srgbClr val="002060"/>
                </a:solidFill>
              </a:rPr>
              <a:t>rats</a:t>
            </a:r>
            <a:r>
              <a:rPr lang="es-CO" sz="2400" b="1" i="1" dirty="0" smtClean="0">
                <a:solidFill>
                  <a:srgbClr val="002060"/>
                </a:solidFill>
              </a:rPr>
              <a:t>(x)</a:t>
            </a:r>
            <a:r>
              <a:rPr lang="es-CO" sz="2400" i="1" dirty="0" smtClean="0">
                <a:solidFill>
                  <a:srgbClr val="002060"/>
                </a:solidFill>
              </a:rPr>
              <a:t>			Representa x como fracción</a:t>
            </a:r>
          </a:p>
          <a:p>
            <a:pPr>
              <a:buFontTx/>
              <a:buNone/>
            </a:pPr>
            <a:r>
              <a:rPr lang="es-CO" sz="2400" i="1" dirty="0" smtClean="0">
                <a:solidFill>
                  <a:srgbClr val="002060"/>
                </a:solidFill>
              </a:rPr>
              <a:t>	</a:t>
            </a:r>
            <a:r>
              <a:rPr lang="es-CO" sz="2400" b="1" i="1" dirty="0" smtClean="0">
                <a:solidFill>
                  <a:srgbClr val="002060"/>
                </a:solidFill>
              </a:rPr>
              <a:t>&gt;&gt; factor(x)</a:t>
            </a:r>
            <a:r>
              <a:rPr lang="es-CO" sz="2400" i="1" dirty="0" smtClean="0">
                <a:solidFill>
                  <a:srgbClr val="002060"/>
                </a:solidFill>
              </a:rPr>
              <a:t>			Encuentra los factores primos</a:t>
            </a:r>
          </a:p>
          <a:p>
            <a:pPr>
              <a:buFontTx/>
              <a:buNone/>
            </a:pPr>
            <a:r>
              <a:rPr lang="es-CO" sz="2400" i="1" dirty="0" smtClean="0">
                <a:solidFill>
                  <a:srgbClr val="002060"/>
                </a:solidFill>
              </a:rPr>
              <a:t>	</a:t>
            </a:r>
            <a:r>
              <a:rPr lang="es-CO" sz="2400" b="1" i="1" dirty="0" smtClean="0">
                <a:solidFill>
                  <a:srgbClr val="002060"/>
                </a:solidFill>
              </a:rPr>
              <a:t>&gt;&gt; factorial(x)</a:t>
            </a:r>
            <a:r>
              <a:rPr lang="es-CO" sz="2400" i="1" dirty="0" smtClean="0">
                <a:solidFill>
                  <a:srgbClr val="002060"/>
                </a:solidFill>
              </a:rPr>
              <a:t>		Valor de x factorial</a:t>
            </a:r>
          </a:p>
          <a:p>
            <a:pPr>
              <a:buFontTx/>
              <a:buNone/>
            </a:pPr>
            <a:r>
              <a:rPr lang="es-CO" sz="2400" i="1" dirty="0" smtClean="0">
                <a:solidFill>
                  <a:srgbClr val="002060"/>
                </a:solidFill>
              </a:rPr>
              <a:t>	</a:t>
            </a:r>
            <a:r>
              <a:rPr lang="es-CO" sz="2400" b="1" i="1" dirty="0" smtClean="0">
                <a:solidFill>
                  <a:srgbClr val="002060"/>
                </a:solidFill>
              </a:rPr>
              <a:t>&gt;&gt; primes(x)</a:t>
            </a:r>
            <a:r>
              <a:rPr lang="es-CO" sz="2400" i="1" dirty="0" smtClean="0">
                <a:solidFill>
                  <a:srgbClr val="002060"/>
                </a:solidFill>
              </a:rPr>
              <a:t>		Todos los primos menores a x</a:t>
            </a:r>
          </a:p>
          <a:p>
            <a:pPr>
              <a:buFontTx/>
              <a:buNone/>
            </a:pPr>
            <a:r>
              <a:rPr lang="es-CO" sz="2400" i="1" dirty="0" smtClean="0">
                <a:solidFill>
                  <a:srgbClr val="002060"/>
                </a:solidFill>
              </a:rPr>
              <a:t>	</a:t>
            </a:r>
            <a:r>
              <a:rPr lang="es-CO" sz="2400" b="1" i="1" dirty="0" smtClean="0">
                <a:solidFill>
                  <a:srgbClr val="002060"/>
                </a:solidFill>
              </a:rPr>
              <a:t>&gt;&gt; </a:t>
            </a:r>
            <a:r>
              <a:rPr lang="es-CO" sz="2400" b="1" i="1" dirty="0" err="1" smtClean="0">
                <a:solidFill>
                  <a:srgbClr val="002060"/>
                </a:solidFill>
              </a:rPr>
              <a:t>isprime</a:t>
            </a:r>
            <a:r>
              <a:rPr lang="es-CO" sz="2400" b="1" i="1" dirty="0" smtClean="0">
                <a:solidFill>
                  <a:srgbClr val="002060"/>
                </a:solidFill>
              </a:rPr>
              <a:t>(x)</a:t>
            </a:r>
            <a:r>
              <a:rPr lang="es-CO" sz="2400" i="1" dirty="0" smtClean="0">
                <a:solidFill>
                  <a:srgbClr val="002060"/>
                </a:solidFill>
              </a:rPr>
              <a:t>		Verifica si x es primo	</a:t>
            </a:r>
          </a:p>
        </p:txBody>
      </p:sp>
    </p:spTree>
    <p:extLst>
      <p:ext uri="{BB962C8B-B14F-4D97-AF65-F5344CB8AC3E}">
        <p14:creationId xmlns:p14="http://schemas.microsoft.com/office/powerpoint/2010/main" val="7719914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_tradnl" sz="3200" b="1" i="1" smtClean="0">
                <a:solidFill>
                  <a:srgbClr val="C00000"/>
                </a:solidFill>
              </a:rPr>
              <a:t>Funciones de </a:t>
            </a:r>
            <a:br>
              <a:rPr lang="es-ES_tradnl" sz="3200" b="1" i="1" smtClean="0">
                <a:solidFill>
                  <a:srgbClr val="C00000"/>
                </a:solidFill>
              </a:rPr>
            </a:br>
            <a:r>
              <a:rPr lang="es-ES_tradnl" sz="3200" b="1" i="1" smtClean="0">
                <a:solidFill>
                  <a:srgbClr val="C00000"/>
                </a:solidFill>
              </a:rPr>
              <a:t>análisis de datos </a:t>
            </a:r>
            <a:endParaRPr lang="es-CO" sz="3200" smtClean="0"/>
          </a:p>
        </p:txBody>
      </p:sp>
      <p:sp>
        <p:nvSpPr>
          <p:cNvPr id="70659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75"/>
          </a:xfrm>
        </p:spPr>
        <p:txBody>
          <a:bodyPr/>
          <a:lstStyle/>
          <a:p>
            <a:pPr>
              <a:buFontTx/>
              <a:buNone/>
            </a:pPr>
            <a:r>
              <a:rPr lang="es-CO" smtClean="0"/>
              <a:t>	</a:t>
            </a:r>
            <a:r>
              <a:rPr lang="es-CO" sz="2000" b="1" i="1" smtClean="0">
                <a:solidFill>
                  <a:srgbClr val="002060"/>
                </a:solidFill>
              </a:rPr>
              <a:t>&gt;&gt; max(x)</a:t>
            </a:r>
            <a:r>
              <a:rPr lang="es-CO" sz="2000" i="1" smtClean="0">
                <a:solidFill>
                  <a:srgbClr val="002060"/>
                </a:solidFill>
              </a:rPr>
              <a:t>		Mayor valor de vector x ó mayor de cada columna 			de matriz</a:t>
            </a:r>
          </a:p>
          <a:p>
            <a:pPr>
              <a:buFontTx/>
              <a:buNone/>
            </a:pPr>
            <a:r>
              <a:rPr lang="es-CO" sz="2000" i="1" smtClean="0">
                <a:solidFill>
                  <a:srgbClr val="002060"/>
                </a:solidFill>
              </a:rPr>
              <a:t>	</a:t>
            </a:r>
            <a:r>
              <a:rPr lang="es-CO" sz="2000" b="1" i="1" smtClean="0">
                <a:solidFill>
                  <a:srgbClr val="002060"/>
                </a:solidFill>
              </a:rPr>
              <a:t>&gt;&gt; max(x’)	</a:t>
            </a:r>
            <a:r>
              <a:rPr lang="es-CO" sz="2000" i="1" smtClean="0">
                <a:solidFill>
                  <a:srgbClr val="002060"/>
                </a:solidFill>
              </a:rPr>
              <a:t>	Mayor valor de vector x ó mayor de cada  fila de 			matriz</a:t>
            </a:r>
          </a:p>
          <a:p>
            <a:pPr>
              <a:buFontTx/>
              <a:buNone/>
            </a:pPr>
            <a:r>
              <a:rPr lang="es-CO" sz="2000" i="1" smtClean="0">
                <a:solidFill>
                  <a:srgbClr val="002060"/>
                </a:solidFill>
              </a:rPr>
              <a:t>	</a:t>
            </a:r>
            <a:r>
              <a:rPr lang="es-CO" sz="2000" b="1" i="1" smtClean="0">
                <a:solidFill>
                  <a:srgbClr val="002060"/>
                </a:solidFill>
              </a:rPr>
              <a:t>&gt;&gt; max(x, w)</a:t>
            </a:r>
            <a:r>
              <a:rPr lang="es-CO" sz="2000" i="1" smtClean="0">
                <a:solidFill>
                  <a:srgbClr val="002060"/>
                </a:solidFill>
              </a:rPr>
              <a:t>		Crea matriz con mayor de cada elemento 				correspondiente de x y w</a:t>
            </a:r>
          </a:p>
          <a:p>
            <a:pPr>
              <a:buFontTx/>
              <a:buNone/>
            </a:pPr>
            <a:r>
              <a:rPr lang="es-CO" sz="2000" i="1" smtClean="0">
                <a:solidFill>
                  <a:srgbClr val="002060"/>
                </a:solidFill>
              </a:rPr>
              <a:t>	</a:t>
            </a:r>
            <a:r>
              <a:rPr lang="es-CO" sz="2000" b="1" i="1" smtClean="0">
                <a:solidFill>
                  <a:srgbClr val="002060"/>
                </a:solidFill>
              </a:rPr>
              <a:t>&gt;&gt; [a, b] = max(x)</a:t>
            </a:r>
            <a:r>
              <a:rPr lang="es-CO" sz="2000" i="1" smtClean="0">
                <a:solidFill>
                  <a:srgbClr val="002060"/>
                </a:solidFill>
              </a:rPr>
              <a:t>	Valor mayor de cada columna y ubicación 				de fila de ese valor</a:t>
            </a:r>
          </a:p>
          <a:p>
            <a:pPr>
              <a:buFontTx/>
              <a:buNone/>
            </a:pPr>
            <a:r>
              <a:rPr lang="es-CO" sz="2400" i="1" smtClean="0">
                <a:solidFill>
                  <a:srgbClr val="002060"/>
                </a:solidFill>
              </a:rPr>
              <a:t>	</a:t>
            </a:r>
            <a:r>
              <a:rPr lang="es-CO" sz="2000" b="1" i="1" smtClean="0">
                <a:solidFill>
                  <a:srgbClr val="002060"/>
                </a:solidFill>
              </a:rPr>
              <a:t>&gt;&gt; min(x)		</a:t>
            </a:r>
            <a:r>
              <a:rPr lang="es-CO" sz="2000" i="1" smtClean="0">
                <a:solidFill>
                  <a:srgbClr val="002060"/>
                </a:solidFill>
              </a:rPr>
              <a:t>Funciones son similares a las anteriores pero con </a:t>
            </a:r>
          </a:p>
          <a:p>
            <a:pPr>
              <a:buFontTx/>
              <a:buNone/>
            </a:pPr>
            <a:r>
              <a:rPr lang="es-CO" sz="2000" b="1" i="1" smtClean="0">
                <a:solidFill>
                  <a:srgbClr val="002060"/>
                </a:solidFill>
              </a:rPr>
              <a:t>	&gt;&gt; min(x’)		</a:t>
            </a:r>
            <a:r>
              <a:rPr lang="es-CO" sz="2000" i="1" smtClean="0">
                <a:solidFill>
                  <a:srgbClr val="002060"/>
                </a:solidFill>
              </a:rPr>
              <a:t>el menor valor en cada caso</a:t>
            </a:r>
          </a:p>
          <a:p>
            <a:pPr>
              <a:buFontTx/>
              <a:buNone/>
            </a:pPr>
            <a:r>
              <a:rPr lang="es-CO" sz="2000" i="1" smtClean="0">
                <a:solidFill>
                  <a:srgbClr val="002060"/>
                </a:solidFill>
              </a:rPr>
              <a:t>	</a:t>
            </a:r>
            <a:r>
              <a:rPr lang="es-CO" sz="2000" b="1" i="1" smtClean="0">
                <a:solidFill>
                  <a:srgbClr val="002060"/>
                </a:solidFill>
              </a:rPr>
              <a:t>&gt;&gt; min(x, w)</a:t>
            </a:r>
          </a:p>
          <a:p>
            <a:pPr>
              <a:buFontTx/>
              <a:buNone/>
            </a:pPr>
            <a:r>
              <a:rPr lang="es-CO" sz="2000" i="1" smtClean="0">
                <a:solidFill>
                  <a:srgbClr val="002060"/>
                </a:solidFill>
              </a:rPr>
              <a:t>	</a:t>
            </a:r>
            <a:r>
              <a:rPr lang="es-CO" sz="2000" b="1" i="1" smtClean="0">
                <a:solidFill>
                  <a:srgbClr val="002060"/>
                </a:solidFill>
              </a:rPr>
              <a:t>&gt;&gt; [a, b] = min(x)</a:t>
            </a:r>
          </a:p>
        </p:txBody>
      </p:sp>
    </p:spTree>
    <p:extLst>
      <p:ext uri="{BB962C8B-B14F-4D97-AF65-F5344CB8AC3E}">
        <p14:creationId xmlns:p14="http://schemas.microsoft.com/office/powerpoint/2010/main" val="351452989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eaLnBrk="1" hangingPunct="1"/>
            <a:r>
              <a:rPr lang="es-MX" sz="3200" b="1" i="1" smtClean="0">
                <a:solidFill>
                  <a:srgbClr val="C00000"/>
                </a:solidFill>
              </a:rPr>
              <a:t>Ventanas de MATLAB</a:t>
            </a:r>
            <a:r>
              <a:rPr lang="es-MX" sz="4000" b="1" smtClean="0"/>
              <a:t/>
            </a:r>
            <a:br>
              <a:rPr lang="es-MX" sz="4000" b="1" smtClean="0"/>
            </a:br>
            <a:endParaRPr lang="es-MX" sz="4000" b="1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00125"/>
            <a:ext cx="8229600" cy="5126038"/>
          </a:xfrm>
        </p:spPr>
        <p:txBody>
          <a:bodyPr>
            <a:normAutofit lnSpcReduction="10000"/>
          </a:bodyPr>
          <a:lstStyle/>
          <a:p>
            <a:pPr marL="609600" indent="-609600" algn="just" eaLnBrk="1" hangingPunct="1">
              <a:lnSpc>
                <a:spcPct val="90000"/>
              </a:lnSpc>
              <a:buFont typeface="Wingdings" pitchFamily="2" charset="2"/>
              <a:buChar char="Ø"/>
            </a:pPr>
            <a:endParaRPr lang="es-MX" sz="2800" i="1" dirty="0" smtClean="0">
              <a:solidFill>
                <a:srgbClr val="002060"/>
              </a:solidFill>
            </a:endParaRPr>
          </a:p>
          <a:p>
            <a:pPr marL="609600" indent="-609600" algn="just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s-MX" sz="2800" i="1" dirty="0" smtClean="0">
                <a:solidFill>
                  <a:srgbClr val="002060"/>
                </a:solidFill>
              </a:rPr>
              <a:t>La </a:t>
            </a:r>
            <a:r>
              <a:rPr lang="es-MX" sz="2800" b="1" i="1" dirty="0" smtClean="0">
                <a:solidFill>
                  <a:srgbClr val="002060"/>
                </a:solidFill>
              </a:rPr>
              <a:t>ventana de comandos</a:t>
            </a:r>
            <a:r>
              <a:rPr lang="es-MX" sz="2800" i="1" dirty="0" smtClean="0">
                <a:solidFill>
                  <a:srgbClr val="002060"/>
                </a:solidFill>
              </a:rPr>
              <a:t>: sirve para introducir comandos y datos e imprimir resultados</a:t>
            </a:r>
          </a:p>
          <a:p>
            <a:pPr marL="609600" indent="-609600" algn="just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s-MX" sz="2800" i="1" dirty="0" smtClean="0">
                <a:solidFill>
                  <a:srgbClr val="002060"/>
                </a:solidFill>
              </a:rPr>
              <a:t>La </a:t>
            </a:r>
            <a:r>
              <a:rPr lang="es-MX" sz="2800" b="1" i="1" dirty="0" smtClean="0">
                <a:solidFill>
                  <a:srgbClr val="002060"/>
                </a:solidFill>
              </a:rPr>
              <a:t>ventana del área de trabajo (</a:t>
            </a:r>
            <a:r>
              <a:rPr lang="es-MX" sz="2800" b="1" i="1" dirty="0" err="1" smtClean="0">
                <a:solidFill>
                  <a:srgbClr val="002060"/>
                </a:solidFill>
              </a:rPr>
              <a:t>workspace</a:t>
            </a:r>
            <a:r>
              <a:rPr lang="es-MX" sz="2800" b="1" i="1" dirty="0" smtClean="0">
                <a:solidFill>
                  <a:srgbClr val="002060"/>
                </a:solidFill>
              </a:rPr>
              <a:t>): </a:t>
            </a:r>
            <a:r>
              <a:rPr lang="es-MX" sz="2800" i="1" dirty="0" smtClean="0">
                <a:solidFill>
                  <a:srgbClr val="002060"/>
                </a:solidFill>
              </a:rPr>
              <a:t>mantiene información de las variables</a:t>
            </a:r>
          </a:p>
          <a:p>
            <a:pPr marL="609600" indent="-609600" algn="just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s-MX" sz="2800" i="1" dirty="0" smtClean="0">
                <a:solidFill>
                  <a:srgbClr val="002060"/>
                </a:solidFill>
              </a:rPr>
              <a:t>La </a:t>
            </a:r>
            <a:r>
              <a:rPr lang="es-MX" sz="2800" b="1" i="1" dirty="0" smtClean="0">
                <a:solidFill>
                  <a:srgbClr val="002060"/>
                </a:solidFill>
              </a:rPr>
              <a:t>ventana de directorio actual</a:t>
            </a:r>
            <a:r>
              <a:rPr lang="es-MX" sz="2800" i="1" dirty="0" smtClean="0">
                <a:solidFill>
                  <a:srgbClr val="002060"/>
                </a:solidFill>
              </a:rPr>
              <a:t>: lista todos los archivos en una carpeta llamada directorio actual</a:t>
            </a:r>
          </a:p>
          <a:p>
            <a:pPr marL="609600" indent="-609600" algn="just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s-MX" sz="2800" i="1" dirty="0" smtClean="0">
                <a:solidFill>
                  <a:srgbClr val="002060"/>
                </a:solidFill>
              </a:rPr>
              <a:t>La </a:t>
            </a:r>
            <a:r>
              <a:rPr lang="es-MX" sz="2800" b="1" i="1" dirty="0" smtClean="0">
                <a:solidFill>
                  <a:srgbClr val="002060"/>
                </a:solidFill>
              </a:rPr>
              <a:t>ventana de documento</a:t>
            </a:r>
            <a:r>
              <a:rPr lang="es-MX" sz="2800" i="1" dirty="0" smtClean="0">
                <a:solidFill>
                  <a:srgbClr val="002060"/>
                </a:solidFill>
              </a:rPr>
              <a:t>: se abre al hacer doble clic sobre una variable del área de trabajo y contiene un </a:t>
            </a:r>
            <a:r>
              <a:rPr lang="es-MX" sz="2800" i="1" dirty="0" err="1" smtClean="0">
                <a:solidFill>
                  <a:srgbClr val="002060"/>
                </a:solidFill>
              </a:rPr>
              <a:t>array</a:t>
            </a:r>
            <a:r>
              <a:rPr lang="es-MX" sz="2800" i="1" dirty="0" smtClean="0">
                <a:solidFill>
                  <a:srgbClr val="002060"/>
                </a:solidFill>
              </a:rPr>
              <a:t> editor</a:t>
            </a:r>
          </a:p>
          <a:p>
            <a:pPr marL="609600" indent="-609600" algn="just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s-MX" sz="2800" i="1" dirty="0" smtClean="0">
                <a:solidFill>
                  <a:srgbClr val="002060"/>
                </a:solidFill>
              </a:rPr>
              <a:t>La </a:t>
            </a:r>
            <a:r>
              <a:rPr lang="es-MX" sz="2800" b="1" i="1" dirty="0" smtClean="0">
                <a:solidFill>
                  <a:srgbClr val="002060"/>
                </a:solidFill>
              </a:rPr>
              <a:t>ventana de gráficos</a:t>
            </a:r>
            <a:r>
              <a:rPr lang="es-MX" sz="2800" i="1" dirty="0" smtClean="0">
                <a:solidFill>
                  <a:srgbClr val="002060"/>
                </a:solidFill>
              </a:rPr>
              <a:t>: sirve para exhibir curvas y gráficas</a:t>
            </a:r>
          </a:p>
          <a:p>
            <a:pPr marL="609600" indent="-609600" algn="just" eaLnBrk="1" hangingPunct="1">
              <a:lnSpc>
                <a:spcPct val="90000"/>
              </a:lnSpc>
              <a:buFont typeface="Wingdings" pitchFamily="2" charset="2"/>
              <a:buChar char="Ø"/>
            </a:pPr>
            <a:endParaRPr lang="es-MX" sz="2800" i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21427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_tradnl" sz="3200" b="1" i="1" smtClean="0">
                <a:solidFill>
                  <a:srgbClr val="C00000"/>
                </a:solidFill>
              </a:rPr>
              <a:t>Más funciones de </a:t>
            </a:r>
            <a:br>
              <a:rPr lang="es-ES_tradnl" sz="3200" b="1" i="1" smtClean="0">
                <a:solidFill>
                  <a:srgbClr val="C00000"/>
                </a:solidFill>
              </a:rPr>
            </a:br>
            <a:r>
              <a:rPr lang="es-ES_tradnl" sz="3200" b="1" i="1" smtClean="0">
                <a:solidFill>
                  <a:srgbClr val="C00000"/>
                </a:solidFill>
              </a:rPr>
              <a:t>análisis de datos </a:t>
            </a:r>
            <a:endParaRPr lang="es-CO" sz="3200" smtClean="0"/>
          </a:p>
        </p:txBody>
      </p:sp>
      <p:sp>
        <p:nvSpPr>
          <p:cNvPr id="7168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488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s-CO" smtClean="0"/>
              <a:t>	</a:t>
            </a:r>
            <a:r>
              <a:rPr lang="es-CO" sz="2400" b="1" i="1" smtClean="0">
                <a:solidFill>
                  <a:srgbClr val="002060"/>
                </a:solidFill>
              </a:rPr>
              <a:t>&gt;&gt; mean(x)</a:t>
            </a:r>
            <a:r>
              <a:rPr lang="es-CO" sz="2400" i="1" smtClean="0">
                <a:solidFill>
                  <a:srgbClr val="002060"/>
                </a:solidFill>
              </a:rPr>
              <a:t>		Media o valor promedio</a:t>
            </a:r>
          </a:p>
          <a:p>
            <a:pPr>
              <a:buFontTx/>
              <a:buNone/>
            </a:pPr>
            <a:r>
              <a:rPr lang="es-CO" sz="2400" i="1" smtClean="0">
                <a:solidFill>
                  <a:srgbClr val="002060"/>
                </a:solidFill>
              </a:rPr>
              <a:t>	</a:t>
            </a:r>
            <a:r>
              <a:rPr lang="es-CO" sz="2400" b="1" i="1" smtClean="0">
                <a:solidFill>
                  <a:srgbClr val="002060"/>
                </a:solidFill>
              </a:rPr>
              <a:t>&gt;&gt; median(x)</a:t>
            </a:r>
            <a:r>
              <a:rPr lang="es-CO" sz="2400" i="1" smtClean="0">
                <a:solidFill>
                  <a:srgbClr val="002060"/>
                </a:solidFill>
              </a:rPr>
              <a:t>	Mediana de los valores de x</a:t>
            </a:r>
          </a:p>
          <a:p>
            <a:pPr>
              <a:buFontTx/>
              <a:buNone/>
            </a:pPr>
            <a:r>
              <a:rPr lang="es-CO" sz="2400" i="1" smtClean="0">
                <a:solidFill>
                  <a:srgbClr val="002060"/>
                </a:solidFill>
              </a:rPr>
              <a:t>	</a:t>
            </a:r>
            <a:r>
              <a:rPr lang="es-CO" sz="2400" b="1" i="1" smtClean="0">
                <a:solidFill>
                  <a:srgbClr val="002060"/>
                </a:solidFill>
              </a:rPr>
              <a:t>&gt;&gt; std(x)</a:t>
            </a:r>
            <a:r>
              <a:rPr lang="es-CO" sz="2400" i="1" smtClean="0">
                <a:solidFill>
                  <a:srgbClr val="002060"/>
                </a:solidFill>
              </a:rPr>
              <a:t>		Desviación estándar</a:t>
            </a:r>
          </a:p>
          <a:p>
            <a:pPr>
              <a:buFontTx/>
              <a:buNone/>
            </a:pPr>
            <a:r>
              <a:rPr lang="es-CO" sz="2400" i="1" smtClean="0">
                <a:solidFill>
                  <a:srgbClr val="002060"/>
                </a:solidFill>
              </a:rPr>
              <a:t>	</a:t>
            </a:r>
            <a:r>
              <a:rPr lang="es-CO" sz="2400" b="1" i="1" smtClean="0">
                <a:solidFill>
                  <a:srgbClr val="002060"/>
                </a:solidFill>
              </a:rPr>
              <a:t>&gt;&gt; var(x)	</a:t>
            </a:r>
            <a:r>
              <a:rPr lang="es-CO" sz="2400" i="1" smtClean="0">
                <a:solidFill>
                  <a:srgbClr val="002060"/>
                </a:solidFill>
              </a:rPr>
              <a:t>	Varianza de los datos</a:t>
            </a:r>
          </a:p>
          <a:p>
            <a:pPr>
              <a:buFontTx/>
              <a:buNone/>
            </a:pPr>
            <a:r>
              <a:rPr lang="es-CO" sz="2400" i="1" smtClean="0">
                <a:solidFill>
                  <a:srgbClr val="002060"/>
                </a:solidFill>
              </a:rPr>
              <a:t>	</a:t>
            </a:r>
            <a:r>
              <a:rPr lang="es-CO" sz="2400" b="1" i="1" smtClean="0">
                <a:solidFill>
                  <a:srgbClr val="002060"/>
                </a:solidFill>
              </a:rPr>
              <a:t>&gt;&gt; sum(x)</a:t>
            </a:r>
            <a:r>
              <a:rPr lang="es-CO" sz="2400" i="1" smtClean="0">
                <a:solidFill>
                  <a:srgbClr val="002060"/>
                </a:solidFill>
              </a:rPr>
              <a:t>		Suma de los valores de x</a:t>
            </a:r>
          </a:p>
          <a:p>
            <a:pPr>
              <a:buFontTx/>
              <a:buNone/>
            </a:pPr>
            <a:r>
              <a:rPr lang="es-CO" sz="2400" i="1" smtClean="0">
                <a:solidFill>
                  <a:srgbClr val="002060"/>
                </a:solidFill>
              </a:rPr>
              <a:t>	</a:t>
            </a:r>
            <a:r>
              <a:rPr lang="es-CO" sz="2400" b="1" i="1" smtClean="0">
                <a:solidFill>
                  <a:srgbClr val="002060"/>
                </a:solidFill>
              </a:rPr>
              <a:t>&gt;&gt; prod(x)</a:t>
            </a:r>
            <a:r>
              <a:rPr lang="es-CO" sz="2400" i="1" smtClean="0">
                <a:solidFill>
                  <a:srgbClr val="002060"/>
                </a:solidFill>
              </a:rPr>
              <a:t>		Producto de los valores de x</a:t>
            </a:r>
          </a:p>
          <a:p>
            <a:pPr>
              <a:buFontTx/>
              <a:buNone/>
            </a:pPr>
            <a:r>
              <a:rPr lang="es-CO" sz="2400" i="1" smtClean="0">
                <a:solidFill>
                  <a:srgbClr val="002060"/>
                </a:solidFill>
              </a:rPr>
              <a:t>	</a:t>
            </a:r>
            <a:r>
              <a:rPr lang="es-CO" sz="2400" b="1" i="1" smtClean="0">
                <a:solidFill>
                  <a:srgbClr val="002060"/>
                </a:solidFill>
              </a:rPr>
              <a:t>&gt;&gt; cumsum(x)</a:t>
            </a:r>
            <a:r>
              <a:rPr lang="es-CO" sz="2400" i="1" smtClean="0">
                <a:solidFill>
                  <a:srgbClr val="002060"/>
                </a:solidFill>
              </a:rPr>
              <a:t>	Entrega un arreglo del tamaño de x con 			sumas acumuladas de  valores de cada 			columna</a:t>
            </a:r>
          </a:p>
          <a:p>
            <a:pPr>
              <a:buFontTx/>
              <a:buNone/>
            </a:pPr>
            <a:r>
              <a:rPr lang="es-CO" sz="2400" i="1" smtClean="0">
                <a:solidFill>
                  <a:srgbClr val="002060"/>
                </a:solidFill>
              </a:rPr>
              <a:t>	</a:t>
            </a:r>
            <a:r>
              <a:rPr lang="es-CO" sz="2400" b="1" i="1" smtClean="0">
                <a:solidFill>
                  <a:srgbClr val="002060"/>
                </a:solidFill>
              </a:rPr>
              <a:t>&gt;&gt; cumprod(x)</a:t>
            </a:r>
            <a:r>
              <a:rPr lang="es-CO" sz="2400" i="1" smtClean="0">
                <a:solidFill>
                  <a:srgbClr val="002060"/>
                </a:solidFill>
              </a:rPr>
              <a:t>	Entrega un arreglo del tamaño de x 	con 			productos acumuladas de  valores de cada 			columna</a:t>
            </a:r>
          </a:p>
        </p:txBody>
      </p:sp>
    </p:spTree>
    <p:extLst>
      <p:ext uri="{BB962C8B-B14F-4D97-AF65-F5344CB8AC3E}">
        <p14:creationId xmlns:p14="http://schemas.microsoft.com/office/powerpoint/2010/main" val="173629347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_tradnl" sz="3200" b="1" i="1" smtClean="0">
                <a:solidFill>
                  <a:srgbClr val="C00000"/>
                </a:solidFill>
              </a:rPr>
              <a:t>Funciones de </a:t>
            </a:r>
            <a:br>
              <a:rPr lang="es-ES_tradnl" sz="3200" b="1" i="1" smtClean="0">
                <a:solidFill>
                  <a:srgbClr val="C00000"/>
                </a:solidFill>
              </a:rPr>
            </a:br>
            <a:r>
              <a:rPr lang="es-ES_tradnl" sz="3200" b="1" i="1" smtClean="0">
                <a:solidFill>
                  <a:srgbClr val="C00000"/>
                </a:solidFill>
              </a:rPr>
              <a:t>ordenación  </a:t>
            </a:r>
            <a:endParaRPr lang="es-CO" sz="3200" smtClean="0"/>
          </a:p>
        </p:txBody>
      </p:sp>
      <p:sp>
        <p:nvSpPr>
          <p:cNvPr id="72707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s-CO" smtClean="0"/>
              <a:t>	</a:t>
            </a:r>
            <a:r>
              <a:rPr lang="es-CO" sz="2800" b="1" i="1" smtClean="0">
                <a:solidFill>
                  <a:srgbClr val="002060"/>
                </a:solidFill>
              </a:rPr>
              <a:t>&gt;&gt; sort(x)</a:t>
            </a:r>
            <a:r>
              <a:rPr lang="es-CO" sz="2800" i="1" smtClean="0">
                <a:solidFill>
                  <a:srgbClr val="002060"/>
                </a:solidFill>
              </a:rPr>
              <a:t>			Ordena los elementos de un 				vector o los valores de cada 				columna</a:t>
            </a:r>
          </a:p>
          <a:p>
            <a:pPr>
              <a:buFontTx/>
              <a:buNone/>
            </a:pPr>
            <a:r>
              <a:rPr lang="es-CO" sz="2800" i="1" smtClean="0">
                <a:solidFill>
                  <a:srgbClr val="002060"/>
                </a:solidFill>
              </a:rPr>
              <a:t>	</a:t>
            </a:r>
            <a:r>
              <a:rPr lang="es-CO" sz="2800" b="1" i="1" smtClean="0">
                <a:solidFill>
                  <a:srgbClr val="002060"/>
                </a:solidFill>
              </a:rPr>
              <a:t>&gt;&gt; sort(x, ‘descend’)</a:t>
            </a:r>
            <a:r>
              <a:rPr lang="es-CO" sz="2800" i="1" smtClean="0">
                <a:solidFill>
                  <a:srgbClr val="002060"/>
                </a:solidFill>
              </a:rPr>
              <a:t>	Orden descendente</a:t>
            </a:r>
          </a:p>
          <a:p>
            <a:pPr>
              <a:buFontTx/>
              <a:buNone/>
            </a:pPr>
            <a:r>
              <a:rPr lang="es-CO" sz="2800" i="1" smtClean="0">
                <a:solidFill>
                  <a:srgbClr val="002060"/>
                </a:solidFill>
              </a:rPr>
              <a:t>	</a:t>
            </a:r>
            <a:r>
              <a:rPr lang="es-CO" sz="2800" b="1" i="1" smtClean="0">
                <a:solidFill>
                  <a:srgbClr val="002060"/>
                </a:solidFill>
              </a:rPr>
              <a:t>&gt;&gt; sortrows(x)</a:t>
            </a:r>
            <a:r>
              <a:rPr lang="es-CO" sz="2800" i="1" smtClean="0">
                <a:solidFill>
                  <a:srgbClr val="002060"/>
                </a:solidFill>
              </a:rPr>
              <a:t>		Ordena las filas sobre la base 				de los valores de la columna 1</a:t>
            </a:r>
          </a:p>
          <a:p>
            <a:pPr>
              <a:buFontTx/>
              <a:buNone/>
            </a:pPr>
            <a:r>
              <a:rPr lang="es-CO" sz="2800" i="1" smtClean="0">
                <a:solidFill>
                  <a:srgbClr val="002060"/>
                </a:solidFill>
              </a:rPr>
              <a:t>	</a:t>
            </a:r>
            <a:r>
              <a:rPr lang="es-CO" sz="2800" b="1" i="1" smtClean="0">
                <a:solidFill>
                  <a:srgbClr val="002060"/>
                </a:solidFill>
              </a:rPr>
              <a:t>&gt;&gt; sortrows(x, n)</a:t>
            </a:r>
            <a:r>
              <a:rPr lang="es-CO" sz="2800" i="1" smtClean="0">
                <a:solidFill>
                  <a:srgbClr val="002060"/>
                </a:solidFill>
              </a:rPr>
              <a:t>	Ordena las filas sobre la base 				de los valores de la columna n</a:t>
            </a:r>
          </a:p>
          <a:p>
            <a:pPr>
              <a:buFontTx/>
              <a:buNone/>
            </a:pPr>
            <a:r>
              <a:rPr lang="es-CO" sz="2800" i="1" smtClean="0">
                <a:solidFill>
                  <a:srgbClr val="002060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9395773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_tradnl" sz="3200" b="1" i="1" smtClean="0">
                <a:solidFill>
                  <a:srgbClr val="C00000"/>
                </a:solidFill>
              </a:rPr>
              <a:t>Más funciones </a:t>
            </a:r>
            <a:endParaRPr lang="es-CO" sz="3200" smtClean="0"/>
          </a:p>
        </p:txBody>
      </p:sp>
      <p:sp>
        <p:nvSpPr>
          <p:cNvPr id="73731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s-CO" sz="2000" b="1" i="1" dirty="0" smtClean="0">
                <a:solidFill>
                  <a:srgbClr val="002060"/>
                </a:solidFill>
              </a:rPr>
              <a:t>&gt;&gt; rand(n)</a:t>
            </a:r>
            <a:r>
              <a:rPr lang="es-CO" sz="2000" i="1" dirty="0" smtClean="0">
                <a:solidFill>
                  <a:srgbClr val="002060"/>
                </a:solidFill>
              </a:rPr>
              <a:t> y </a:t>
            </a:r>
            <a:r>
              <a:rPr lang="es-CO" sz="2000" b="1" i="1" dirty="0" smtClean="0">
                <a:solidFill>
                  <a:srgbClr val="002060"/>
                </a:solidFill>
              </a:rPr>
              <a:t>rand(n, m)</a:t>
            </a:r>
            <a:r>
              <a:rPr lang="es-CO" sz="2000" i="1" dirty="0" smtClean="0">
                <a:solidFill>
                  <a:srgbClr val="002060"/>
                </a:solidFill>
              </a:rPr>
              <a:t>		Retorna matriz de n por n ó n por m con 				números aleatorios</a:t>
            </a:r>
          </a:p>
          <a:p>
            <a:pPr>
              <a:buFontTx/>
              <a:buNone/>
            </a:pPr>
            <a:r>
              <a:rPr lang="es-CO" sz="2000" b="1" i="1" dirty="0" smtClean="0">
                <a:solidFill>
                  <a:srgbClr val="002060"/>
                </a:solidFill>
              </a:rPr>
              <a:t>&gt;&gt; </a:t>
            </a:r>
            <a:r>
              <a:rPr lang="es-CO" sz="2000" b="1" i="1" dirty="0" err="1" smtClean="0">
                <a:solidFill>
                  <a:srgbClr val="002060"/>
                </a:solidFill>
              </a:rPr>
              <a:t>randn</a:t>
            </a:r>
            <a:r>
              <a:rPr lang="es-CO" sz="2000" b="1" i="1" dirty="0" smtClean="0">
                <a:solidFill>
                  <a:srgbClr val="002060"/>
                </a:solidFill>
              </a:rPr>
              <a:t>(n) </a:t>
            </a:r>
            <a:r>
              <a:rPr lang="es-CO" sz="2000" i="1" dirty="0" smtClean="0">
                <a:solidFill>
                  <a:srgbClr val="002060"/>
                </a:solidFill>
              </a:rPr>
              <a:t>y</a:t>
            </a:r>
            <a:r>
              <a:rPr lang="es-CO" sz="2000" b="1" i="1" dirty="0" smtClean="0">
                <a:solidFill>
                  <a:srgbClr val="002060"/>
                </a:solidFill>
              </a:rPr>
              <a:t> </a:t>
            </a:r>
            <a:r>
              <a:rPr lang="es-CO" sz="2000" b="1" i="1" dirty="0" err="1" smtClean="0">
                <a:solidFill>
                  <a:srgbClr val="002060"/>
                </a:solidFill>
              </a:rPr>
              <a:t>randn</a:t>
            </a:r>
            <a:r>
              <a:rPr lang="es-CO" sz="2000" b="1" i="1" dirty="0" smtClean="0">
                <a:solidFill>
                  <a:srgbClr val="002060"/>
                </a:solidFill>
              </a:rPr>
              <a:t>(n, m)		</a:t>
            </a:r>
            <a:r>
              <a:rPr lang="es-CO" sz="2000" i="1" dirty="0" smtClean="0">
                <a:solidFill>
                  <a:srgbClr val="002060"/>
                </a:solidFill>
              </a:rPr>
              <a:t>Retorna matriz de n por n ó n por m con 				aleatorios gaussianos</a:t>
            </a:r>
          </a:p>
          <a:p>
            <a:pPr>
              <a:buFontTx/>
              <a:buNone/>
            </a:pPr>
            <a:r>
              <a:rPr lang="es-CO" sz="2000" b="1" i="1" dirty="0" smtClean="0">
                <a:solidFill>
                  <a:srgbClr val="002060"/>
                </a:solidFill>
              </a:rPr>
              <a:t>&gt;&gt; </a:t>
            </a:r>
            <a:r>
              <a:rPr lang="es-CO" sz="2000" b="1" i="1" dirty="0" err="1" smtClean="0">
                <a:solidFill>
                  <a:srgbClr val="002060"/>
                </a:solidFill>
              </a:rPr>
              <a:t>dot</a:t>
            </a:r>
            <a:r>
              <a:rPr lang="es-CO" sz="2000" b="1" i="1" dirty="0" smtClean="0">
                <a:solidFill>
                  <a:srgbClr val="002060"/>
                </a:solidFill>
              </a:rPr>
              <a:t>(n, m)	</a:t>
            </a:r>
            <a:r>
              <a:rPr lang="es-CO" sz="2000" i="1" dirty="0" smtClean="0">
                <a:solidFill>
                  <a:srgbClr val="002060"/>
                </a:solidFill>
              </a:rPr>
              <a:t>		Retorna producto punto</a:t>
            </a:r>
          </a:p>
          <a:p>
            <a:pPr>
              <a:buFontTx/>
              <a:buNone/>
            </a:pPr>
            <a:r>
              <a:rPr lang="es-CO" sz="2000" b="1" i="1" dirty="0" smtClean="0">
                <a:solidFill>
                  <a:srgbClr val="002060"/>
                </a:solidFill>
              </a:rPr>
              <a:t>&gt;&gt; </a:t>
            </a:r>
            <a:r>
              <a:rPr lang="es-CO" sz="2000" b="1" i="1" dirty="0" err="1" smtClean="0">
                <a:solidFill>
                  <a:srgbClr val="002060"/>
                </a:solidFill>
              </a:rPr>
              <a:t>cross</a:t>
            </a:r>
            <a:r>
              <a:rPr lang="es-CO" sz="2000" b="1" i="1" dirty="0" smtClean="0">
                <a:solidFill>
                  <a:srgbClr val="002060"/>
                </a:solidFill>
              </a:rPr>
              <a:t>(n, m)</a:t>
            </a:r>
            <a:r>
              <a:rPr lang="es-CO" sz="2000" i="1" dirty="0" smtClean="0">
                <a:solidFill>
                  <a:srgbClr val="002060"/>
                </a:solidFill>
              </a:rPr>
              <a:t>			Retorna producto cruz</a:t>
            </a:r>
          </a:p>
          <a:p>
            <a:pPr>
              <a:buFontTx/>
              <a:buNone/>
            </a:pPr>
            <a:endParaRPr lang="es-CO" sz="2000" i="1" dirty="0" smtClean="0">
              <a:solidFill>
                <a:srgbClr val="002060"/>
              </a:solidFill>
            </a:endParaRPr>
          </a:p>
          <a:p>
            <a:pPr>
              <a:buFontTx/>
              <a:buNone/>
            </a:pPr>
            <a:r>
              <a:rPr lang="es-CO" sz="2000" i="1" dirty="0" smtClean="0">
                <a:solidFill>
                  <a:srgbClr val="002060"/>
                </a:solidFill>
              </a:rPr>
              <a:t>MATLAB tiene segmento del Mesías de </a:t>
            </a:r>
            <a:r>
              <a:rPr lang="es-CO" sz="2000" i="1" dirty="0" err="1" smtClean="0">
                <a:solidFill>
                  <a:srgbClr val="002060"/>
                </a:solidFill>
              </a:rPr>
              <a:t>Handel</a:t>
            </a:r>
            <a:r>
              <a:rPr lang="es-CO" sz="2000" i="1" dirty="0" smtClean="0">
                <a:solidFill>
                  <a:srgbClr val="002060"/>
                </a:solidFill>
              </a:rPr>
              <a:t>. Se puede cargar y escuchar:</a:t>
            </a:r>
          </a:p>
          <a:p>
            <a:pPr>
              <a:buFontTx/>
              <a:buNone/>
            </a:pPr>
            <a:r>
              <a:rPr lang="es-CO" sz="2000" b="1" i="1" dirty="0" smtClean="0">
                <a:solidFill>
                  <a:srgbClr val="002060"/>
                </a:solidFill>
              </a:rPr>
              <a:t>&gt;&gt; load </a:t>
            </a:r>
            <a:r>
              <a:rPr lang="es-CO" sz="2000" b="1" i="1" dirty="0" err="1" smtClean="0">
                <a:solidFill>
                  <a:srgbClr val="002060"/>
                </a:solidFill>
              </a:rPr>
              <a:t>handel</a:t>
            </a:r>
            <a:endParaRPr lang="es-CO" sz="2000" b="1" i="1" dirty="0" smtClean="0">
              <a:solidFill>
                <a:srgbClr val="002060"/>
              </a:solidFill>
            </a:endParaRPr>
          </a:p>
          <a:p>
            <a:pPr>
              <a:buFontTx/>
              <a:buNone/>
            </a:pPr>
            <a:r>
              <a:rPr lang="es-CO" sz="2000" b="1" i="1" dirty="0" smtClean="0">
                <a:solidFill>
                  <a:srgbClr val="002060"/>
                </a:solidFill>
              </a:rPr>
              <a:t>&gt;&gt; </a:t>
            </a:r>
            <a:r>
              <a:rPr lang="es-CO" sz="2000" b="1" i="1" dirty="0" err="1" smtClean="0">
                <a:solidFill>
                  <a:srgbClr val="002060"/>
                </a:solidFill>
              </a:rPr>
              <a:t>sound</a:t>
            </a:r>
            <a:r>
              <a:rPr lang="es-CO" sz="2000" b="1" i="1" dirty="0" smtClean="0">
                <a:solidFill>
                  <a:srgbClr val="002060"/>
                </a:solidFill>
              </a:rPr>
              <a:t>(y, </a:t>
            </a:r>
            <a:r>
              <a:rPr lang="es-CO" sz="2000" b="1" i="1" dirty="0" err="1" smtClean="0">
                <a:solidFill>
                  <a:srgbClr val="002060"/>
                </a:solidFill>
              </a:rPr>
              <a:t>Fs</a:t>
            </a:r>
            <a:r>
              <a:rPr lang="es-CO" sz="2000" b="1" i="1" dirty="0" smtClean="0">
                <a:solidFill>
                  <a:srgbClr val="002060"/>
                </a:solidFill>
              </a:rPr>
              <a:t>)</a:t>
            </a:r>
          </a:p>
          <a:p>
            <a:pPr>
              <a:buFontTx/>
              <a:buNone/>
            </a:pPr>
            <a:r>
              <a:rPr lang="es-CO" sz="2000" i="1" dirty="0" smtClean="0">
                <a:solidFill>
                  <a:srgbClr val="002060"/>
                </a:solidFill>
              </a:rPr>
              <a:t>	</a:t>
            </a:r>
            <a:endParaRPr lang="es-CO" sz="2400" i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02707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_tradnl" sz="3200" b="1" i="1" smtClean="0">
                <a:solidFill>
                  <a:srgbClr val="C00000"/>
                </a:solidFill>
              </a:rPr>
              <a:t>Más funciones</a:t>
            </a:r>
            <a:br>
              <a:rPr lang="es-ES_tradnl" sz="3200" b="1" i="1" smtClean="0">
                <a:solidFill>
                  <a:srgbClr val="C00000"/>
                </a:solidFill>
              </a:rPr>
            </a:br>
            <a:r>
              <a:rPr lang="es-ES_tradnl" sz="3200" b="1" i="1" smtClean="0">
                <a:solidFill>
                  <a:srgbClr val="C00000"/>
                </a:solidFill>
              </a:rPr>
              <a:t>(continuación) </a:t>
            </a:r>
            <a:endParaRPr lang="es-CO" sz="3200" smtClean="0"/>
          </a:p>
        </p:txBody>
      </p:sp>
      <p:sp>
        <p:nvSpPr>
          <p:cNvPr id="74755" name="2 Marcador de contenido"/>
          <p:cNvSpPr>
            <a:spLocks noGrp="1"/>
          </p:cNvSpPr>
          <p:nvPr>
            <p:ph idx="1"/>
          </p:nvPr>
        </p:nvSpPr>
        <p:spPr>
          <a:xfrm>
            <a:off x="1071563" y="1600200"/>
            <a:ext cx="7615237" cy="4525963"/>
          </a:xfrm>
        </p:spPr>
        <p:txBody>
          <a:bodyPr/>
          <a:lstStyle/>
          <a:p>
            <a:pPr>
              <a:buFontTx/>
              <a:buNone/>
            </a:pPr>
            <a:r>
              <a:rPr lang="es-CO" smtClean="0"/>
              <a:t>	</a:t>
            </a:r>
          </a:p>
          <a:p>
            <a:pPr>
              <a:buFontTx/>
              <a:buNone/>
            </a:pPr>
            <a:r>
              <a:rPr lang="es-CO" sz="2800" i="1" smtClean="0">
                <a:solidFill>
                  <a:srgbClr val="002060"/>
                </a:solidFill>
              </a:rPr>
              <a:t>	Si se tiene </a:t>
            </a:r>
            <a:r>
              <a:rPr lang="es-CO" sz="2800" b="1" i="1" smtClean="0">
                <a:solidFill>
                  <a:srgbClr val="002060"/>
                </a:solidFill>
              </a:rPr>
              <a:t>x = [1 2]  </a:t>
            </a:r>
            <a:r>
              <a:rPr lang="es-CO" sz="2800" i="1" smtClean="0">
                <a:solidFill>
                  <a:srgbClr val="002060"/>
                </a:solidFill>
              </a:rPr>
              <a:t>y </a:t>
            </a:r>
            <a:r>
              <a:rPr lang="es-CO" sz="2800" b="1" i="1" smtClean="0">
                <a:solidFill>
                  <a:srgbClr val="002060"/>
                </a:solidFill>
              </a:rPr>
              <a:t>w = [3 5; 2 4] </a:t>
            </a:r>
            <a:r>
              <a:rPr lang="es-CO" sz="2800" i="1" smtClean="0">
                <a:solidFill>
                  <a:srgbClr val="002060"/>
                </a:solidFill>
              </a:rPr>
              <a:t>y se quiere multiplicar cada valor de x por todos los de w, la función meshgrid nos ayuda a lograrlo creando nuevas versiones de x y w de igual tamaño, así:</a:t>
            </a:r>
          </a:p>
          <a:p>
            <a:pPr>
              <a:buFontTx/>
              <a:buNone/>
            </a:pPr>
            <a:r>
              <a:rPr lang="es-CO" sz="2800" i="1" smtClean="0">
                <a:solidFill>
                  <a:srgbClr val="002060"/>
                </a:solidFill>
              </a:rPr>
              <a:t>	</a:t>
            </a:r>
            <a:r>
              <a:rPr lang="es-CO" sz="2800" b="1" i="1" smtClean="0">
                <a:solidFill>
                  <a:srgbClr val="002060"/>
                </a:solidFill>
              </a:rPr>
              <a:t>&gt;&gt; [nx, nw] = meshgrid(x, w);</a:t>
            </a:r>
          </a:p>
          <a:p>
            <a:pPr>
              <a:buFontTx/>
              <a:buNone/>
            </a:pPr>
            <a:r>
              <a:rPr lang="es-CO" sz="2800" i="1" smtClean="0">
                <a:solidFill>
                  <a:srgbClr val="002060"/>
                </a:solidFill>
              </a:rPr>
              <a:t>	y luego:</a:t>
            </a:r>
          </a:p>
          <a:p>
            <a:pPr>
              <a:buFontTx/>
              <a:buNone/>
            </a:pPr>
            <a:r>
              <a:rPr lang="es-CO" sz="2800" i="1" smtClean="0">
                <a:solidFill>
                  <a:srgbClr val="002060"/>
                </a:solidFill>
              </a:rPr>
              <a:t>	</a:t>
            </a:r>
            <a:r>
              <a:rPr lang="es-CO" sz="2800" b="1" i="1" smtClean="0">
                <a:solidFill>
                  <a:srgbClr val="002060"/>
                </a:solidFill>
              </a:rPr>
              <a:t>&gt;&gt; pr = nx .* nw;</a:t>
            </a:r>
          </a:p>
        </p:txBody>
      </p:sp>
    </p:spTree>
    <p:extLst>
      <p:ext uri="{BB962C8B-B14F-4D97-AF65-F5344CB8AC3E}">
        <p14:creationId xmlns:p14="http://schemas.microsoft.com/office/powerpoint/2010/main" val="381788918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_tradnl" sz="3200" b="1" i="1" smtClean="0">
                <a:solidFill>
                  <a:srgbClr val="C00000"/>
                </a:solidFill>
              </a:rPr>
              <a:t>Más funciones</a:t>
            </a:r>
            <a:br>
              <a:rPr lang="es-ES_tradnl" sz="3200" b="1" i="1" smtClean="0">
                <a:solidFill>
                  <a:srgbClr val="C00000"/>
                </a:solidFill>
              </a:rPr>
            </a:br>
            <a:r>
              <a:rPr lang="es-ES_tradnl" sz="3200" b="1" i="1" smtClean="0">
                <a:solidFill>
                  <a:srgbClr val="C00000"/>
                </a:solidFill>
              </a:rPr>
              <a:t>(continuación) </a:t>
            </a:r>
            <a:endParaRPr lang="es-CO" sz="3200" smtClean="0"/>
          </a:p>
        </p:txBody>
      </p:sp>
      <p:sp>
        <p:nvSpPr>
          <p:cNvPr id="75779" name="2 Marcador de contenido"/>
          <p:cNvSpPr>
            <a:spLocks noGrp="1"/>
          </p:cNvSpPr>
          <p:nvPr>
            <p:ph idx="1"/>
          </p:nvPr>
        </p:nvSpPr>
        <p:spPr>
          <a:xfrm>
            <a:off x="714375" y="1928813"/>
            <a:ext cx="7972425" cy="3786187"/>
          </a:xfrm>
        </p:spPr>
        <p:txBody>
          <a:bodyPr/>
          <a:lstStyle/>
          <a:p>
            <a:pPr algn="just">
              <a:buFontTx/>
              <a:buNone/>
            </a:pPr>
            <a:r>
              <a:rPr lang="es-CO" sz="2400" smtClean="0"/>
              <a:t>	</a:t>
            </a:r>
            <a:r>
              <a:rPr lang="es-CO" sz="2000" b="1" i="1" smtClean="0">
                <a:solidFill>
                  <a:srgbClr val="002060"/>
                </a:solidFill>
              </a:rPr>
              <a:t>&gt;&gt; eval('sin(40)')</a:t>
            </a:r>
            <a:r>
              <a:rPr lang="es-CO" sz="2000" i="1" smtClean="0">
                <a:solidFill>
                  <a:srgbClr val="002060"/>
                </a:solidFill>
              </a:rPr>
              <a:t>  		Retorna </a:t>
            </a:r>
            <a:r>
              <a:rPr lang="es-CO" sz="2000" b="1" i="1" smtClean="0">
                <a:solidFill>
                  <a:srgbClr val="002060"/>
                </a:solidFill>
              </a:rPr>
              <a:t>0.7451</a:t>
            </a:r>
            <a:r>
              <a:rPr lang="es-CO" sz="2000" i="1" smtClean="0">
                <a:solidFill>
                  <a:srgbClr val="002060"/>
                </a:solidFill>
              </a:rPr>
              <a:t> (evalúa función)</a:t>
            </a:r>
          </a:p>
          <a:p>
            <a:pPr algn="just">
              <a:buFontTx/>
              <a:buNone/>
            </a:pPr>
            <a:r>
              <a:rPr lang="fr-FR" sz="2000" i="1" smtClean="0">
                <a:solidFill>
                  <a:srgbClr val="002060"/>
                </a:solidFill>
              </a:rPr>
              <a:t>	</a:t>
            </a:r>
            <a:r>
              <a:rPr lang="fr-FR" sz="2000" b="1" i="1" smtClean="0">
                <a:solidFill>
                  <a:srgbClr val="002060"/>
                </a:solidFill>
              </a:rPr>
              <a:t>&gt;&gt; feval('sin', 90) </a:t>
            </a:r>
            <a:r>
              <a:rPr lang="fr-FR" sz="2000" i="1" smtClean="0">
                <a:solidFill>
                  <a:srgbClr val="002060"/>
                </a:solidFill>
              </a:rPr>
              <a:t>		Retorna </a:t>
            </a:r>
            <a:r>
              <a:rPr lang="fr-FR" sz="2000" b="1" i="1" smtClean="0">
                <a:solidFill>
                  <a:srgbClr val="002060"/>
                </a:solidFill>
              </a:rPr>
              <a:t>0.8940</a:t>
            </a:r>
            <a:r>
              <a:rPr lang="fr-FR" sz="2000" i="1" smtClean="0">
                <a:solidFill>
                  <a:srgbClr val="002060"/>
                </a:solidFill>
              </a:rPr>
              <a:t> (función para 90)</a:t>
            </a:r>
          </a:p>
          <a:p>
            <a:pPr algn="just">
              <a:buFontTx/>
              <a:buNone/>
            </a:pPr>
            <a:r>
              <a:rPr lang="fr-FR" sz="2000" i="1" smtClean="0">
                <a:solidFill>
                  <a:srgbClr val="002060"/>
                </a:solidFill>
              </a:rPr>
              <a:t>	</a:t>
            </a:r>
            <a:r>
              <a:rPr lang="fr-FR" sz="2000" b="1" i="1" smtClean="0">
                <a:solidFill>
                  <a:srgbClr val="002060"/>
                </a:solidFill>
              </a:rPr>
              <a:t>&gt;&gt; pause	</a:t>
            </a:r>
            <a:r>
              <a:rPr lang="fr-FR" sz="2000" i="1" smtClean="0">
                <a:solidFill>
                  <a:srgbClr val="002060"/>
                </a:solidFill>
              </a:rPr>
              <a:t>		Produce espera</a:t>
            </a:r>
          </a:p>
          <a:p>
            <a:pPr algn="just">
              <a:buFontTx/>
              <a:buNone/>
            </a:pPr>
            <a:r>
              <a:rPr lang="fr-FR" sz="2000" b="1" i="1" smtClean="0">
                <a:solidFill>
                  <a:srgbClr val="002060"/>
                </a:solidFill>
              </a:rPr>
              <a:t>	&gt;&gt; pause(n) </a:t>
            </a:r>
            <a:r>
              <a:rPr lang="fr-FR" sz="2000" i="1" smtClean="0">
                <a:solidFill>
                  <a:srgbClr val="002060"/>
                </a:solidFill>
              </a:rPr>
              <a:t>			Produce espera de n segundos</a:t>
            </a:r>
          </a:p>
          <a:p>
            <a:pPr algn="just">
              <a:buFontTx/>
              <a:buNone/>
            </a:pPr>
            <a:r>
              <a:rPr lang="fr-FR" sz="2000" i="1" smtClean="0">
                <a:solidFill>
                  <a:srgbClr val="002060"/>
                </a:solidFill>
              </a:rPr>
              <a:t>	</a:t>
            </a:r>
            <a:r>
              <a:rPr lang="fr-FR" sz="2000" b="1" i="1" smtClean="0">
                <a:solidFill>
                  <a:srgbClr val="002060"/>
                </a:solidFill>
              </a:rPr>
              <a:t>&gt;&gt; pause off</a:t>
            </a:r>
            <a:r>
              <a:rPr lang="fr-FR" sz="2000" i="1" smtClean="0">
                <a:solidFill>
                  <a:srgbClr val="002060"/>
                </a:solidFill>
              </a:rPr>
              <a:t>			Cualquier pause no se ejecuta</a:t>
            </a:r>
          </a:p>
          <a:p>
            <a:pPr algn="just">
              <a:buFontTx/>
              <a:buNone/>
            </a:pPr>
            <a:r>
              <a:rPr lang="fr-FR" sz="2000" i="1" smtClean="0">
                <a:solidFill>
                  <a:srgbClr val="002060"/>
                </a:solidFill>
              </a:rPr>
              <a:t>	</a:t>
            </a:r>
            <a:r>
              <a:rPr lang="fr-FR" sz="2000" b="1" i="1" smtClean="0">
                <a:solidFill>
                  <a:srgbClr val="002060"/>
                </a:solidFill>
              </a:rPr>
              <a:t>&gt;&gt; pause on</a:t>
            </a:r>
            <a:r>
              <a:rPr lang="fr-FR" sz="2000" i="1" smtClean="0">
                <a:solidFill>
                  <a:srgbClr val="002060"/>
                </a:solidFill>
              </a:rPr>
              <a:t>			Todas las pausas se ejecutan</a:t>
            </a:r>
          </a:p>
          <a:p>
            <a:pPr algn="just">
              <a:buFontTx/>
              <a:buNone/>
            </a:pPr>
            <a:r>
              <a:rPr lang="fr-FR" sz="2000" i="1" smtClean="0">
                <a:solidFill>
                  <a:srgbClr val="002060"/>
                </a:solidFill>
              </a:rPr>
              <a:t>	</a:t>
            </a:r>
            <a:r>
              <a:rPr lang="fr-FR" sz="2000" b="1" i="1" smtClean="0">
                <a:solidFill>
                  <a:srgbClr val="002060"/>
                </a:solidFill>
              </a:rPr>
              <a:t>&gt;&gt; [y, fs] = wavread(fn) </a:t>
            </a:r>
            <a:r>
              <a:rPr lang="fr-FR" sz="2000" i="1" smtClean="0">
                <a:solidFill>
                  <a:srgbClr val="002060"/>
                </a:solidFill>
              </a:rPr>
              <a:t>	Lee archivo wav cuyo nombre es </a:t>
            </a:r>
            <a:r>
              <a:rPr lang="fr-FR" sz="2000" b="1" i="1" smtClean="0">
                <a:solidFill>
                  <a:srgbClr val="002060"/>
                </a:solidFill>
              </a:rPr>
              <a:t>fn</a:t>
            </a:r>
            <a:r>
              <a:rPr lang="fr-FR" sz="2000" i="1" smtClean="0">
                <a:solidFill>
                  <a:srgbClr val="002060"/>
                </a:solidFill>
              </a:rPr>
              <a:t>, </a:t>
            </a:r>
            <a:r>
              <a:rPr lang="fr-FR" sz="2000" smtClean="0">
                <a:solidFill>
                  <a:srgbClr val="002060"/>
                </a:solidFill>
              </a:rPr>
              <a:t>y</a:t>
            </a:r>
            <a:r>
              <a:rPr lang="fr-FR" sz="2000" i="1" smtClean="0">
                <a:solidFill>
                  <a:srgbClr val="002060"/>
                </a:solidFill>
              </a:rPr>
              <a:t> 				es un vector que contiene los datos y </a:t>
            </a:r>
            <a:r>
              <a:rPr lang="fr-FR" sz="2000" b="1" i="1" smtClean="0">
                <a:solidFill>
                  <a:srgbClr val="002060"/>
                </a:solidFill>
              </a:rPr>
              <a:t>fs</a:t>
            </a:r>
            <a:r>
              <a:rPr lang="fr-FR" sz="2000" i="1" smtClean="0">
                <a:solidFill>
                  <a:srgbClr val="002060"/>
                </a:solidFill>
              </a:rPr>
              <a:t> 				la frecuancia de muestreo</a:t>
            </a:r>
            <a:endParaRPr lang="es-CO" sz="2000" i="1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197073"/>
      </p:ext>
    </p:extLst>
  </p:cSld>
  <p:clrMapOvr>
    <a:masterClrMapping/>
  </p:clrMapOvr>
  <p:transition>
    <p:fade thruBlk="1"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s-ES_tradnl" sz="3200" b="1" i="1" smtClean="0">
                <a:solidFill>
                  <a:srgbClr val="C00000"/>
                </a:solidFill>
              </a:rPr>
              <a:t>Funciones para </a:t>
            </a:r>
            <a:br>
              <a:rPr lang="es-ES_tradnl" sz="3200" b="1" i="1" smtClean="0">
                <a:solidFill>
                  <a:srgbClr val="C00000"/>
                </a:solidFill>
              </a:rPr>
            </a:br>
            <a:r>
              <a:rPr lang="es-ES_tradnl" sz="3200" b="1" i="1" smtClean="0">
                <a:solidFill>
                  <a:srgbClr val="C00000"/>
                </a:solidFill>
              </a:rPr>
              <a:t>medición de tiempo</a:t>
            </a:r>
            <a:br>
              <a:rPr lang="es-ES_tradnl" sz="3200" b="1" i="1" smtClean="0">
                <a:solidFill>
                  <a:srgbClr val="C00000"/>
                </a:solidFill>
              </a:rPr>
            </a:br>
            <a:endParaRPr lang="es-ES" sz="3200" smtClean="0"/>
          </a:p>
        </p:txBody>
      </p:sp>
      <p:sp>
        <p:nvSpPr>
          <p:cNvPr id="7680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s-MX" sz="2400" dirty="0" smtClean="0"/>
              <a:t>	</a:t>
            </a:r>
            <a:r>
              <a:rPr lang="es-MX" sz="2400" b="1" i="1" dirty="0" smtClean="0">
                <a:solidFill>
                  <a:srgbClr val="002060"/>
                </a:solidFill>
              </a:rPr>
              <a:t>variable = </a:t>
            </a:r>
            <a:r>
              <a:rPr lang="es-MX" sz="2400" b="1" i="1" dirty="0" err="1" smtClean="0">
                <a:solidFill>
                  <a:srgbClr val="002060"/>
                </a:solidFill>
              </a:rPr>
              <a:t>clock</a:t>
            </a:r>
            <a:r>
              <a:rPr lang="es-MX" sz="2400" b="1" i="1" dirty="0" smtClean="0">
                <a:solidFill>
                  <a:srgbClr val="002060"/>
                </a:solidFill>
              </a:rPr>
              <a:t>;</a:t>
            </a:r>
          </a:p>
          <a:p>
            <a:pPr>
              <a:buFontTx/>
              <a:buNone/>
            </a:pPr>
            <a:r>
              <a:rPr lang="es-MX" sz="2400" b="1" i="1" dirty="0" smtClean="0">
                <a:solidFill>
                  <a:srgbClr val="002060"/>
                </a:solidFill>
              </a:rPr>
              <a:t>			código a temporizar</a:t>
            </a:r>
          </a:p>
          <a:p>
            <a:pPr>
              <a:buFontTx/>
              <a:buNone/>
            </a:pPr>
            <a:r>
              <a:rPr lang="es-MX" sz="2400" b="1" i="1" dirty="0" smtClean="0">
                <a:solidFill>
                  <a:srgbClr val="002060"/>
                </a:solidFill>
              </a:rPr>
              <a:t>		tiempo = </a:t>
            </a:r>
            <a:r>
              <a:rPr lang="es-MX" sz="2400" b="1" i="1" dirty="0" err="1" smtClean="0">
                <a:solidFill>
                  <a:srgbClr val="002060"/>
                </a:solidFill>
              </a:rPr>
              <a:t>etime</a:t>
            </a:r>
            <a:r>
              <a:rPr lang="es-MX" sz="2400" b="1" i="1" dirty="0" smtClean="0">
                <a:solidFill>
                  <a:srgbClr val="002060"/>
                </a:solidFill>
              </a:rPr>
              <a:t>(</a:t>
            </a:r>
            <a:r>
              <a:rPr lang="es-MX" sz="2400" b="1" i="1" dirty="0" err="1" smtClean="0">
                <a:solidFill>
                  <a:srgbClr val="002060"/>
                </a:solidFill>
              </a:rPr>
              <a:t>clock</a:t>
            </a:r>
            <a:r>
              <a:rPr lang="es-MX" sz="2400" b="1" i="1" dirty="0" smtClean="0">
                <a:solidFill>
                  <a:srgbClr val="002060"/>
                </a:solidFill>
              </a:rPr>
              <a:t>, variable);</a:t>
            </a:r>
          </a:p>
          <a:p>
            <a:pPr>
              <a:buFontTx/>
              <a:buNone/>
            </a:pPr>
            <a:r>
              <a:rPr lang="es-MX" sz="2400" b="1" i="1" dirty="0" smtClean="0">
                <a:solidFill>
                  <a:srgbClr val="002060"/>
                </a:solidFill>
              </a:rPr>
              <a:t>		</a:t>
            </a:r>
            <a:r>
              <a:rPr lang="es-MX" sz="2400" b="1" i="1" dirty="0" err="1" smtClean="0">
                <a:solidFill>
                  <a:srgbClr val="002060"/>
                </a:solidFill>
              </a:rPr>
              <a:t>disp</a:t>
            </a:r>
            <a:r>
              <a:rPr lang="es-MX" sz="2400" b="1" i="1" dirty="0" smtClean="0">
                <a:solidFill>
                  <a:srgbClr val="002060"/>
                </a:solidFill>
              </a:rPr>
              <a:t>(tiempo)</a:t>
            </a:r>
            <a:endParaRPr lang="es-MX" sz="2400" i="1" dirty="0" smtClean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s-MX" sz="2400" i="1" dirty="0" smtClean="0">
                <a:solidFill>
                  <a:srgbClr val="002060"/>
                </a:solidFill>
              </a:rPr>
              <a:t>	</a:t>
            </a:r>
            <a:r>
              <a:rPr lang="es-MX" sz="2400" b="1" i="1" dirty="0" smtClean="0">
                <a:solidFill>
                  <a:srgbClr val="002060"/>
                </a:solidFill>
              </a:rPr>
              <a:t>tic</a:t>
            </a:r>
          </a:p>
          <a:p>
            <a:pPr>
              <a:buFontTx/>
              <a:buNone/>
            </a:pPr>
            <a:r>
              <a:rPr lang="es-MX" sz="2400" b="1" i="1" dirty="0" smtClean="0">
                <a:solidFill>
                  <a:srgbClr val="002060"/>
                </a:solidFill>
              </a:rPr>
              <a:t>			código a temporizar</a:t>
            </a:r>
          </a:p>
          <a:p>
            <a:pPr>
              <a:buFontTx/>
              <a:buNone/>
            </a:pPr>
            <a:r>
              <a:rPr lang="es-MX" sz="2400" b="1" i="1" dirty="0" smtClean="0">
                <a:solidFill>
                  <a:srgbClr val="002060"/>
                </a:solidFill>
              </a:rPr>
              <a:t>		</a:t>
            </a:r>
            <a:r>
              <a:rPr lang="es-MX" sz="2400" b="1" i="1" dirty="0" err="1" smtClean="0">
                <a:solidFill>
                  <a:srgbClr val="002060"/>
                </a:solidFill>
              </a:rPr>
              <a:t>toc</a:t>
            </a:r>
            <a:endParaRPr lang="es-ES" sz="2400" b="1" i="1" dirty="0" smtClean="0">
              <a:solidFill>
                <a:srgbClr val="002060"/>
              </a:solidFill>
            </a:endParaRPr>
          </a:p>
          <a:p>
            <a:pPr>
              <a:buFontTx/>
              <a:buNone/>
            </a:pPr>
            <a:r>
              <a:rPr lang="es-ES" sz="2400" b="1" i="1" dirty="0" smtClean="0">
                <a:solidFill>
                  <a:srgbClr val="002060"/>
                </a:solidFill>
              </a:rPr>
              <a:t>&gt;&gt; date	</a:t>
            </a:r>
            <a:r>
              <a:rPr lang="es-ES" sz="2400" i="1" dirty="0" smtClean="0">
                <a:solidFill>
                  <a:srgbClr val="002060"/>
                </a:solidFill>
              </a:rPr>
              <a:t>Entrega la fecha</a:t>
            </a:r>
          </a:p>
          <a:p>
            <a:pPr>
              <a:buFontTx/>
              <a:buNone/>
            </a:pPr>
            <a:r>
              <a:rPr lang="es-ES" sz="2400" b="1" i="1" dirty="0" smtClean="0">
                <a:solidFill>
                  <a:srgbClr val="002060"/>
                </a:solidFill>
              </a:rPr>
              <a:t>&gt;&gt; </a:t>
            </a:r>
            <a:r>
              <a:rPr lang="es-ES" sz="2400" b="1" i="1" dirty="0" err="1" smtClean="0">
                <a:solidFill>
                  <a:srgbClr val="002060"/>
                </a:solidFill>
              </a:rPr>
              <a:t>cputime</a:t>
            </a:r>
            <a:r>
              <a:rPr lang="es-ES" sz="2400" b="1" i="1" dirty="0" smtClean="0">
                <a:solidFill>
                  <a:srgbClr val="002060"/>
                </a:solidFill>
              </a:rPr>
              <a:t>	</a:t>
            </a:r>
            <a:r>
              <a:rPr lang="es-ES" sz="2400" i="1" dirty="0" smtClean="0">
                <a:solidFill>
                  <a:srgbClr val="002060"/>
                </a:solidFill>
              </a:rPr>
              <a:t>Entrega tiempo en segundos de una 				operación</a:t>
            </a:r>
            <a:endParaRPr lang="es-MX" sz="2400" i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87945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_tradnl" sz="3200" b="1" i="1" smtClean="0">
                <a:solidFill>
                  <a:srgbClr val="C00000"/>
                </a:solidFill>
              </a:rPr>
              <a:t>Funciones para </a:t>
            </a:r>
            <a:br>
              <a:rPr lang="es-ES_tradnl" sz="3200" b="1" i="1" smtClean="0">
                <a:solidFill>
                  <a:srgbClr val="C00000"/>
                </a:solidFill>
              </a:rPr>
            </a:br>
            <a:r>
              <a:rPr lang="es-ES_tradnl" sz="3200" b="1" i="1" smtClean="0">
                <a:solidFill>
                  <a:srgbClr val="C00000"/>
                </a:solidFill>
              </a:rPr>
              <a:t>manejo de cadenas</a:t>
            </a:r>
            <a:endParaRPr lang="es-CO" sz="3200" smtClean="0"/>
          </a:p>
        </p:txBody>
      </p:sp>
      <p:sp>
        <p:nvSpPr>
          <p:cNvPr id="77827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00550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s-MX" b="1" i="1" smtClean="0">
                <a:solidFill>
                  <a:srgbClr val="002060"/>
                </a:solidFill>
              </a:rPr>
              <a:t>	</a:t>
            </a:r>
            <a:r>
              <a:rPr lang="es-MX" sz="2400" b="1" i="1" smtClean="0">
                <a:solidFill>
                  <a:srgbClr val="002060"/>
                </a:solidFill>
              </a:rPr>
              <a:t>&gt;&gt; </a:t>
            </a:r>
            <a:r>
              <a:rPr lang="es-MX" sz="2000" b="1" i="1" smtClean="0">
                <a:solidFill>
                  <a:srgbClr val="002060"/>
                </a:solidFill>
              </a:rPr>
              <a:t>w3 = ‘Total Genera</a:t>
            </a:r>
            <a:r>
              <a:rPr lang="es-MX" sz="2000" i="1" smtClean="0">
                <a:solidFill>
                  <a:srgbClr val="002060"/>
                </a:solidFill>
              </a:rPr>
              <a:t>l’ 	</a:t>
            </a:r>
          </a:p>
          <a:p>
            <a:pPr>
              <a:buFontTx/>
              <a:buNone/>
            </a:pPr>
            <a:r>
              <a:rPr lang="es-MX" sz="2000" b="1" i="1" smtClean="0">
                <a:solidFill>
                  <a:srgbClr val="002060"/>
                </a:solidFill>
              </a:rPr>
              <a:t>	&gt;&gt; length(w3)</a:t>
            </a:r>
            <a:r>
              <a:rPr lang="es-MX" sz="2000" i="1" smtClean="0">
                <a:solidFill>
                  <a:srgbClr val="002060"/>
                </a:solidFill>
              </a:rPr>
              <a:t>	 			Retorna el valor </a:t>
            </a:r>
            <a:r>
              <a:rPr lang="es-MX" sz="2000" b="1" i="1" smtClean="0">
                <a:solidFill>
                  <a:srgbClr val="002060"/>
                </a:solidFill>
              </a:rPr>
              <a:t>13</a:t>
            </a:r>
            <a:r>
              <a:rPr lang="es-MX" sz="2000" i="1" smtClean="0">
                <a:solidFill>
                  <a:srgbClr val="002060"/>
                </a:solidFill>
              </a:rPr>
              <a:t> (longitud)</a:t>
            </a:r>
          </a:p>
          <a:p>
            <a:pPr>
              <a:buFontTx/>
              <a:buNone/>
            </a:pPr>
            <a:r>
              <a:rPr lang="es-MX" sz="2000" i="1" smtClean="0">
                <a:solidFill>
                  <a:srgbClr val="002060"/>
                </a:solidFill>
              </a:rPr>
              <a:t>	</a:t>
            </a:r>
            <a:r>
              <a:rPr lang="es-MX" sz="2000" b="1" i="1" smtClean="0">
                <a:solidFill>
                  <a:srgbClr val="002060"/>
                </a:solidFill>
              </a:rPr>
              <a:t>&gt;&gt; upper(w3)</a:t>
            </a:r>
            <a:r>
              <a:rPr lang="es-MX" sz="2000" i="1" smtClean="0">
                <a:solidFill>
                  <a:srgbClr val="002060"/>
                </a:solidFill>
              </a:rPr>
              <a:t>	 			Retorna </a:t>
            </a:r>
            <a:r>
              <a:rPr lang="es-MX" sz="2000" b="1" i="1" smtClean="0">
                <a:solidFill>
                  <a:srgbClr val="002060"/>
                </a:solidFill>
              </a:rPr>
              <a:t>‘TOTAL GENERAL’</a:t>
            </a:r>
          </a:p>
          <a:p>
            <a:pPr>
              <a:buFontTx/>
              <a:buNone/>
            </a:pPr>
            <a:r>
              <a:rPr lang="es-MX" sz="2000" i="1" smtClean="0">
                <a:solidFill>
                  <a:srgbClr val="002060"/>
                </a:solidFill>
              </a:rPr>
              <a:t>	</a:t>
            </a:r>
            <a:r>
              <a:rPr lang="es-MX" sz="2000" b="1" i="1" smtClean="0">
                <a:solidFill>
                  <a:srgbClr val="002060"/>
                </a:solidFill>
              </a:rPr>
              <a:t>&gt;&gt; lower(w3)</a:t>
            </a:r>
            <a:r>
              <a:rPr lang="es-MX" sz="2000" i="1" smtClean="0">
                <a:solidFill>
                  <a:srgbClr val="002060"/>
                </a:solidFill>
              </a:rPr>
              <a:t>	 			Retorna </a:t>
            </a:r>
            <a:r>
              <a:rPr lang="es-MX" sz="2000" b="1" i="1" smtClean="0">
                <a:solidFill>
                  <a:srgbClr val="002060"/>
                </a:solidFill>
              </a:rPr>
              <a:t>‘total general’</a:t>
            </a:r>
          </a:p>
          <a:p>
            <a:pPr>
              <a:buFontTx/>
              <a:buNone/>
            </a:pPr>
            <a:r>
              <a:rPr lang="es-MX" sz="2000" b="1" i="1" smtClean="0">
                <a:solidFill>
                  <a:srgbClr val="002060"/>
                </a:solidFill>
              </a:rPr>
              <a:t>	&gt;&gt; a = 'alfa';</a:t>
            </a:r>
          </a:p>
          <a:p>
            <a:pPr>
              <a:buFontTx/>
              <a:buNone/>
            </a:pPr>
            <a:r>
              <a:rPr lang="es-MX" sz="2000" b="1" i="1" smtClean="0">
                <a:solidFill>
                  <a:srgbClr val="002060"/>
                </a:solidFill>
              </a:rPr>
              <a:t>	&gt;&gt; b = 'alfa';</a:t>
            </a:r>
          </a:p>
          <a:p>
            <a:pPr>
              <a:buFontTx/>
              <a:buNone/>
            </a:pPr>
            <a:r>
              <a:rPr lang="es-MX" sz="2000" b="1" i="1" smtClean="0">
                <a:solidFill>
                  <a:srgbClr val="002060"/>
                </a:solidFill>
              </a:rPr>
              <a:t>	&gt;&gt; strcmp(a, b)	</a:t>
            </a:r>
            <a:r>
              <a:rPr lang="es-MX" sz="2000" i="1" smtClean="0">
                <a:solidFill>
                  <a:srgbClr val="002060"/>
                </a:solidFill>
              </a:rPr>
              <a:t> 		Retorna</a:t>
            </a:r>
            <a:r>
              <a:rPr lang="es-MX" sz="2000" b="1" i="1" smtClean="0">
                <a:solidFill>
                  <a:srgbClr val="002060"/>
                </a:solidFill>
              </a:rPr>
              <a:t> 1 </a:t>
            </a:r>
            <a:r>
              <a:rPr lang="es-MX" sz="2000" i="1" smtClean="0">
                <a:solidFill>
                  <a:srgbClr val="002060"/>
                </a:solidFill>
              </a:rPr>
              <a:t>(verdadero)</a:t>
            </a:r>
          </a:p>
          <a:p>
            <a:pPr>
              <a:buFontTx/>
              <a:buNone/>
            </a:pPr>
            <a:r>
              <a:rPr lang="es-MX" sz="2000" i="1" smtClean="0">
                <a:solidFill>
                  <a:srgbClr val="002060"/>
                </a:solidFill>
              </a:rPr>
              <a:t>	</a:t>
            </a:r>
            <a:r>
              <a:rPr lang="es-MX" sz="2000" b="1" i="1" smtClean="0">
                <a:solidFill>
                  <a:srgbClr val="002060"/>
                </a:solidFill>
              </a:rPr>
              <a:t>&gt;&gt; str2num('47')			</a:t>
            </a:r>
            <a:r>
              <a:rPr lang="es-MX" sz="2000" i="1" smtClean="0">
                <a:solidFill>
                  <a:srgbClr val="002060"/>
                </a:solidFill>
              </a:rPr>
              <a:t>Retorna </a:t>
            </a:r>
            <a:r>
              <a:rPr lang="es-MX" sz="2000" b="1" i="1" smtClean="0">
                <a:solidFill>
                  <a:srgbClr val="002060"/>
                </a:solidFill>
              </a:rPr>
              <a:t>47</a:t>
            </a:r>
          </a:p>
          <a:p>
            <a:pPr>
              <a:buFontTx/>
              <a:buNone/>
            </a:pPr>
            <a:r>
              <a:rPr lang="es-MX" sz="2000" b="1" i="1" smtClean="0">
                <a:solidFill>
                  <a:srgbClr val="002060"/>
                </a:solidFill>
              </a:rPr>
              <a:t>	&gt;&gt; num2str(47)			</a:t>
            </a:r>
            <a:r>
              <a:rPr lang="es-MX" sz="2000" i="1" smtClean="0">
                <a:solidFill>
                  <a:srgbClr val="002060"/>
                </a:solidFill>
              </a:rPr>
              <a:t>Retorna</a:t>
            </a:r>
            <a:r>
              <a:rPr lang="es-MX" sz="2000" b="1" i="1" smtClean="0">
                <a:solidFill>
                  <a:srgbClr val="002060"/>
                </a:solidFill>
              </a:rPr>
              <a:t> ‘47’</a:t>
            </a:r>
          </a:p>
          <a:p>
            <a:pPr>
              <a:buFontTx/>
              <a:buNone/>
            </a:pPr>
            <a:r>
              <a:rPr lang="es-MX" sz="2000" b="1" i="1" smtClean="0">
                <a:solidFill>
                  <a:srgbClr val="002060"/>
                </a:solidFill>
              </a:rPr>
              <a:t>	&gt;&gt; strrep('Alfa', 'fa', 'beta') 		</a:t>
            </a:r>
            <a:r>
              <a:rPr lang="es-MX" sz="2000" i="1" smtClean="0">
                <a:solidFill>
                  <a:srgbClr val="002060"/>
                </a:solidFill>
              </a:rPr>
              <a:t>Retorn</a:t>
            </a:r>
            <a:r>
              <a:rPr lang="es-MX" sz="2000" b="1" i="1" smtClean="0">
                <a:solidFill>
                  <a:srgbClr val="002060"/>
                </a:solidFill>
              </a:rPr>
              <a:t>a ‘Albeta’</a:t>
            </a:r>
            <a:endParaRPr lang="es-MX" sz="2400" b="1" i="1" smtClean="0">
              <a:solidFill>
                <a:srgbClr val="002060"/>
              </a:solidFill>
            </a:endParaRPr>
          </a:p>
          <a:p>
            <a:pPr>
              <a:buFontTx/>
              <a:buNone/>
            </a:pPr>
            <a:r>
              <a:rPr lang="es-MX" sz="2800" b="1" i="1" smtClean="0">
                <a:solidFill>
                  <a:srgbClr val="002060"/>
                </a:solidFill>
              </a:rPr>
              <a:t>	</a:t>
            </a:r>
            <a:endParaRPr lang="es-MX" sz="2000" i="1" smtClean="0">
              <a:solidFill>
                <a:srgbClr val="002060"/>
              </a:solidFill>
            </a:endParaRPr>
          </a:p>
          <a:p>
            <a:pPr>
              <a:buFontTx/>
              <a:buNone/>
            </a:pPr>
            <a:r>
              <a:rPr lang="es-MX" sz="2800" i="1" smtClean="0">
                <a:solidFill>
                  <a:srgbClr val="002060"/>
                </a:solidFill>
              </a:rPr>
              <a:t>	</a:t>
            </a:r>
            <a:endParaRPr lang="es-CO" smtClean="0"/>
          </a:p>
        </p:txBody>
      </p:sp>
    </p:spTree>
    <p:extLst>
      <p:ext uri="{BB962C8B-B14F-4D97-AF65-F5344CB8AC3E}">
        <p14:creationId xmlns:p14="http://schemas.microsoft.com/office/powerpoint/2010/main" val="269620930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_tradnl" sz="3200" b="1" i="1" smtClean="0">
                <a:solidFill>
                  <a:srgbClr val="C00000"/>
                </a:solidFill>
              </a:rPr>
              <a:t>Más Funciones para </a:t>
            </a:r>
            <a:br>
              <a:rPr lang="es-ES_tradnl" sz="3200" b="1" i="1" smtClean="0">
                <a:solidFill>
                  <a:srgbClr val="C00000"/>
                </a:solidFill>
              </a:rPr>
            </a:br>
            <a:r>
              <a:rPr lang="es-ES_tradnl" sz="3200" b="1" i="1" smtClean="0">
                <a:solidFill>
                  <a:srgbClr val="C00000"/>
                </a:solidFill>
              </a:rPr>
              <a:t>manejo de cadenas</a:t>
            </a:r>
            <a:endParaRPr lang="es-CO" sz="3200" smtClean="0"/>
          </a:p>
        </p:txBody>
      </p:sp>
      <p:sp>
        <p:nvSpPr>
          <p:cNvPr id="78851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s-MX" b="1" i="1" dirty="0" smtClean="0">
                <a:solidFill>
                  <a:srgbClr val="002060"/>
                </a:solidFill>
              </a:rPr>
              <a:t>	</a:t>
            </a:r>
            <a:r>
              <a:rPr lang="es-MX" sz="1800" b="1" i="1" dirty="0" smtClean="0">
                <a:solidFill>
                  <a:srgbClr val="002060"/>
                </a:solidFill>
              </a:rPr>
              <a:t>&gt;&gt; s = ['Ana'; '</a:t>
            </a:r>
            <a:r>
              <a:rPr lang="es-MX" sz="1800" b="1" i="1" dirty="0" err="1" smtClean="0">
                <a:solidFill>
                  <a:srgbClr val="002060"/>
                </a:solidFill>
              </a:rPr>
              <a:t>Maria</a:t>
            </a:r>
            <a:r>
              <a:rPr lang="es-MX" sz="1800" b="1" i="1" dirty="0" smtClean="0">
                <a:solidFill>
                  <a:srgbClr val="002060"/>
                </a:solidFill>
              </a:rPr>
              <a:t>'; 'Federico ']		</a:t>
            </a:r>
            <a:r>
              <a:rPr lang="es-MX" sz="1800" i="1" dirty="0" smtClean="0">
                <a:solidFill>
                  <a:srgbClr val="002060"/>
                </a:solidFill>
              </a:rPr>
              <a:t>Entrega error porque cada fila 					tiene diferente longitud</a:t>
            </a:r>
          </a:p>
          <a:p>
            <a:pPr>
              <a:buFontTx/>
              <a:buNone/>
            </a:pPr>
            <a:r>
              <a:rPr lang="es-MX" sz="1800" b="1" i="1" dirty="0" smtClean="0">
                <a:solidFill>
                  <a:srgbClr val="002060"/>
                </a:solidFill>
              </a:rPr>
              <a:t>	&gt;&gt; s = </a:t>
            </a:r>
            <a:r>
              <a:rPr lang="es-MX" sz="1800" b="1" i="1" dirty="0" err="1" smtClean="0">
                <a:solidFill>
                  <a:srgbClr val="002060"/>
                </a:solidFill>
              </a:rPr>
              <a:t>char</a:t>
            </a:r>
            <a:r>
              <a:rPr lang="es-MX" sz="1800" b="1" i="1" dirty="0" smtClean="0">
                <a:solidFill>
                  <a:srgbClr val="002060"/>
                </a:solidFill>
              </a:rPr>
              <a:t>(‘Ana’, ‘</a:t>
            </a:r>
            <a:r>
              <a:rPr lang="es-MX" sz="1800" b="1" i="1" dirty="0" err="1" smtClean="0">
                <a:solidFill>
                  <a:srgbClr val="002060"/>
                </a:solidFill>
              </a:rPr>
              <a:t>Maria</a:t>
            </a:r>
            <a:r>
              <a:rPr lang="es-MX" sz="1800" b="1" i="1" dirty="0" smtClean="0">
                <a:solidFill>
                  <a:srgbClr val="002060"/>
                </a:solidFill>
              </a:rPr>
              <a:t>’, ‘Federico ’)</a:t>
            </a:r>
            <a:r>
              <a:rPr lang="es-MX" sz="1800" i="1" dirty="0" smtClean="0">
                <a:solidFill>
                  <a:srgbClr val="002060"/>
                </a:solidFill>
              </a:rPr>
              <a:t>	Hace cada fila de igual longitud</a:t>
            </a:r>
          </a:p>
          <a:p>
            <a:pPr>
              <a:buFontTx/>
              <a:buNone/>
            </a:pPr>
            <a:endParaRPr lang="es-MX" sz="1800" i="1" dirty="0" smtClean="0">
              <a:solidFill>
                <a:srgbClr val="002060"/>
              </a:solidFill>
            </a:endParaRPr>
          </a:p>
          <a:p>
            <a:pPr>
              <a:buFontTx/>
              <a:buNone/>
            </a:pPr>
            <a:r>
              <a:rPr lang="es-MX" sz="1800" i="1" dirty="0" smtClean="0">
                <a:solidFill>
                  <a:srgbClr val="002060"/>
                </a:solidFill>
              </a:rPr>
              <a:t>	si	</a:t>
            </a:r>
            <a:r>
              <a:rPr lang="pt-BR" sz="1800" b="1" i="1" dirty="0" smtClean="0">
                <a:solidFill>
                  <a:srgbClr val="002060"/>
                </a:solidFill>
              </a:rPr>
              <a:t> 	n = [65; 66; 67</a:t>
            </a:r>
            <a:r>
              <a:rPr lang="pt-BR" sz="1800" i="1" dirty="0" smtClean="0">
                <a:solidFill>
                  <a:srgbClr val="002060"/>
                </a:solidFill>
              </a:rPr>
              <a:t>]   y</a:t>
            </a:r>
            <a:r>
              <a:rPr lang="pt-BR" sz="1800" b="1" i="1" dirty="0" smtClean="0">
                <a:solidFill>
                  <a:srgbClr val="002060"/>
                </a:solidFill>
              </a:rPr>
              <a:t>   t = [s n]</a:t>
            </a:r>
          </a:p>
          <a:p>
            <a:pPr>
              <a:buFontTx/>
              <a:buNone/>
            </a:pPr>
            <a:r>
              <a:rPr lang="pt-BR" sz="1800" i="1" dirty="0" smtClean="0">
                <a:solidFill>
                  <a:srgbClr val="002060"/>
                </a:solidFill>
              </a:rPr>
              <a:t>	</a:t>
            </a:r>
            <a:r>
              <a:rPr lang="pt-BR" sz="1800" i="1" dirty="0" err="1" smtClean="0">
                <a:solidFill>
                  <a:srgbClr val="002060"/>
                </a:solidFill>
              </a:rPr>
              <a:t>hace</a:t>
            </a:r>
            <a:r>
              <a:rPr lang="pt-BR" sz="1800" i="1" dirty="0" smtClean="0">
                <a:solidFill>
                  <a:srgbClr val="002060"/>
                </a:solidFill>
              </a:rPr>
              <a:t>  	</a:t>
            </a:r>
            <a:r>
              <a:rPr lang="pt-BR" sz="1800" b="1" i="1" dirty="0" smtClean="0">
                <a:solidFill>
                  <a:srgbClr val="002060"/>
                </a:solidFill>
              </a:rPr>
              <a:t>  t = 	Ana           A		</a:t>
            </a:r>
            <a:r>
              <a:rPr lang="pt-BR" sz="1800" i="1" dirty="0" smtClean="0">
                <a:solidFill>
                  <a:srgbClr val="002060"/>
                </a:solidFill>
              </a:rPr>
              <a:t>(Los  números se </a:t>
            </a:r>
            <a:r>
              <a:rPr lang="pt-BR" sz="1800" i="1" dirty="0" err="1" smtClean="0">
                <a:solidFill>
                  <a:srgbClr val="002060"/>
                </a:solidFill>
              </a:rPr>
              <a:t>hacen</a:t>
            </a:r>
            <a:r>
              <a:rPr lang="pt-BR" sz="1800" i="1" dirty="0" smtClean="0">
                <a:solidFill>
                  <a:srgbClr val="002060"/>
                </a:solidFill>
              </a:rPr>
              <a:t> </a:t>
            </a:r>
            <a:r>
              <a:rPr lang="pt-BR" sz="1800" i="1" dirty="0" err="1" smtClean="0">
                <a:solidFill>
                  <a:srgbClr val="002060"/>
                </a:solidFill>
              </a:rPr>
              <a:t>caracter</a:t>
            </a:r>
            <a:r>
              <a:rPr lang="pt-BR" sz="1800" i="1" dirty="0" smtClean="0">
                <a:solidFill>
                  <a:srgbClr val="002060"/>
                </a:solidFill>
              </a:rPr>
              <a:t>) </a:t>
            </a:r>
          </a:p>
          <a:p>
            <a:pPr>
              <a:buFontTx/>
              <a:buNone/>
            </a:pPr>
            <a:r>
              <a:rPr lang="pt-BR" sz="1800" b="1" i="1" dirty="0" smtClean="0">
                <a:solidFill>
                  <a:srgbClr val="002060"/>
                </a:solidFill>
              </a:rPr>
              <a:t>			Maria       B</a:t>
            </a:r>
          </a:p>
          <a:p>
            <a:pPr>
              <a:buFontTx/>
              <a:buNone/>
            </a:pPr>
            <a:r>
              <a:rPr lang="pt-BR" sz="1800" b="1" i="1" dirty="0" smtClean="0">
                <a:solidFill>
                  <a:srgbClr val="002060"/>
                </a:solidFill>
              </a:rPr>
              <a:t>			Federico  C</a:t>
            </a:r>
          </a:p>
          <a:p>
            <a:pPr>
              <a:buFontTx/>
              <a:buNone/>
            </a:pPr>
            <a:endParaRPr lang="pt-BR" sz="1800" b="1" i="1" dirty="0" smtClean="0">
              <a:solidFill>
                <a:srgbClr val="002060"/>
              </a:solidFill>
            </a:endParaRPr>
          </a:p>
          <a:p>
            <a:pPr>
              <a:buFontTx/>
              <a:buNone/>
            </a:pPr>
            <a:r>
              <a:rPr lang="pt-BR" sz="1800" i="1" dirty="0" smtClean="0">
                <a:solidFill>
                  <a:srgbClr val="002060"/>
                </a:solidFill>
              </a:rPr>
              <a:t>	pero si	</a:t>
            </a:r>
            <a:r>
              <a:rPr lang="pt-BR" sz="1800" b="1" i="1" dirty="0" smtClean="0">
                <a:solidFill>
                  <a:srgbClr val="002060"/>
                </a:solidFill>
              </a:rPr>
              <a:t> t = [s num2str(n)]</a:t>
            </a:r>
          </a:p>
          <a:p>
            <a:pPr>
              <a:buFontTx/>
              <a:buNone/>
            </a:pPr>
            <a:r>
              <a:rPr lang="pt-BR" sz="1800" i="1" dirty="0" smtClean="0">
                <a:solidFill>
                  <a:srgbClr val="002060"/>
                </a:solidFill>
              </a:rPr>
              <a:t>	</a:t>
            </a:r>
            <a:r>
              <a:rPr lang="pt-BR" sz="1800" i="1" dirty="0" err="1" smtClean="0">
                <a:solidFill>
                  <a:srgbClr val="002060"/>
                </a:solidFill>
              </a:rPr>
              <a:t>hace</a:t>
            </a:r>
            <a:r>
              <a:rPr lang="pt-BR" sz="1800" i="1" dirty="0" smtClean="0">
                <a:solidFill>
                  <a:srgbClr val="002060"/>
                </a:solidFill>
              </a:rPr>
              <a:t> </a:t>
            </a:r>
            <a:r>
              <a:rPr lang="pt-BR" sz="1800" b="1" i="1" dirty="0" smtClean="0">
                <a:solidFill>
                  <a:srgbClr val="002060"/>
                </a:solidFill>
              </a:rPr>
              <a:t>   t =	Ana         65</a:t>
            </a:r>
          </a:p>
          <a:p>
            <a:pPr>
              <a:buFontTx/>
              <a:buNone/>
            </a:pPr>
            <a:r>
              <a:rPr lang="pt-BR" sz="1800" b="1" i="1" dirty="0" smtClean="0">
                <a:solidFill>
                  <a:srgbClr val="002060"/>
                </a:solidFill>
              </a:rPr>
              <a:t>			Maria     66</a:t>
            </a:r>
          </a:p>
          <a:p>
            <a:pPr>
              <a:buFontTx/>
              <a:buNone/>
            </a:pPr>
            <a:r>
              <a:rPr lang="pt-BR" sz="1800" b="1" i="1" dirty="0" smtClean="0">
                <a:solidFill>
                  <a:srgbClr val="002060"/>
                </a:solidFill>
              </a:rPr>
              <a:t>			Federico 67</a:t>
            </a:r>
            <a:endParaRPr lang="es-CO" sz="1800" b="1" i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32475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_tradnl" sz="3200" b="1" i="1" smtClean="0">
                <a:solidFill>
                  <a:srgbClr val="C00000"/>
                </a:solidFill>
              </a:rPr>
              <a:t>Funciones definidas</a:t>
            </a:r>
            <a:br>
              <a:rPr lang="es-ES_tradnl" sz="3200" b="1" i="1" smtClean="0">
                <a:solidFill>
                  <a:srgbClr val="C00000"/>
                </a:solidFill>
              </a:rPr>
            </a:br>
            <a:r>
              <a:rPr lang="es-ES_tradnl" sz="3200" b="1" i="1" smtClean="0">
                <a:solidFill>
                  <a:srgbClr val="C00000"/>
                </a:solidFill>
              </a:rPr>
              <a:t>por el usuario</a:t>
            </a:r>
            <a:endParaRPr lang="es-CO" sz="3200" smtClean="0"/>
          </a:p>
        </p:txBody>
      </p:sp>
      <p:sp>
        <p:nvSpPr>
          <p:cNvPr id="79875" name="2 Marcador de contenido"/>
          <p:cNvSpPr>
            <a:spLocks noGrp="1"/>
          </p:cNvSpPr>
          <p:nvPr>
            <p:ph idx="1"/>
          </p:nvPr>
        </p:nvSpPr>
        <p:spPr>
          <a:xfrm>
            <a:off x="395536" y="1412776"/>
            <a:ext cx="8291264" cy="5088037"/>
          </a:xfrm>
        </p:spPr>
        <p:txBody>
          <a:bodyPr/>
          <a:lstStyle/>
          <a:p>
            <a:pPr algn="just">
              <a:buFontTx/>
              <a:buNone/>
            </a:pPr>
            <a:r>
              <a:rPr lang="es-CO" dirty="0" smtClean="0"/>
              <a:t>	</a:t>
            </a:r>
            <a:r>
              <a:rPr lang="es-CO" sz="2400" i="1" dirty="0" smtClean="0">
                <a:solidFill>
                  <a:srgbClr val="002060"/>
                </a:solidFill>
              </a:rPr>
              <a:t>Las funciones definidas por el usuario se almacenan como archivos-m y MATLAB accede a ellas si se encuentran en el directorio actual. El nombre del archivo debe ser igual al nombre de la función. Su formato de definición es:</a:t>
            </a:r>
          </a:p>
          <a:p>
            <a:pPr>
              <a:buFontTx/>
              <a:buNone/>
            </a:pPr>
            <a:r>
              <a:rPr lang="es-CO" sz="2400" i="1" dirty="0" smtClean="0">
                <a:solidFill>
                  <a:srgbClr val="002060"/>
                </a:solidFill>
              </a:rPr>
              <a:t>	</a:t>
            </a:r>
            <a:r>
              <a:rPr lang="es-CO" sz="2400" b="1" i="1" dirty="0" err="1" smtClean="0">
                <a:solidFill>
                  <a:srgbClr val="002060"/>
                </a:solidFill>
              </a:rPr>
              <a:t>function</a:t>
            </a:r>
            <a:r>
              <a:rPr lang="es-CO" sz="2400" b="1" i="1" dirty="0" smtClean="0">
                <a:solidFill>
                  <a:srgbClr val="002060"/>
                </a:solidFill>
              </a:rPr>
              <a:t> </a:t>
            </a:r>
            <a:r>
              <a:rPr lang="es-CO" sz="2400" b="1" i="1" dirty="0" err="1" smtClean="0">
                <a:solidFill>
                  <a:srgbClr val="002060"/>
                </a:solidFill>
              </a:rPr>
              <a:t>var_salida</a:t>
            </a:r>
            <a:r>
              <a:rPr lang="es-CO" sz="2400" b="1" i="1" dirty="0" smtClean="0">
                <a:solidFill>
                  <a:srgbClr val="002060"/>
                </a:solidFill>
              </a:rPr>
              <a:t> = nombre(</a:t>
            </a:r>
            <a:r>
              <a:rPr lang="es-CO" sz="2400" b="1" i="1" dirty="0" err="1" smtClean="0">
                <a:solidFill>
                  <a:srgbClr val="002060"/>
                </a:solidFill>
              </a:rPr>
              <a:t>arg_entrada</a:t>
            </a:r>
            <a:r>
              <a:rPr lang="es-CO" sz="2400" b="1" i="1" dirty="0" smtClean="0">
                <a:solidFill>
                  <a:srgbClr val="002060"/>
                </a:solidFill>
              </a:rPr>
              <a:t>)</a:t>
            </a:r>
          </a:p>
          <a:p>
            <a:pPr>
              <a:buFontTx/>
              <a:buNone/>
            </a:pPr>
            <a:r>
              <a:rPr lang="es-CO" sz="2400" b="1" i="1" dirty="0" smtClean="0">
                <a:solidFill>
                  <a:srgbClr val="002060"/>
                </a:solidFill>
              </a:rPr>
              <a:t>	Nota: </a:t>
            </a:r>
            <a:r>
              <a:rPr lang="es-CO" sz="2400" i="1" dirty="0" smtClean="0">
                <a:solidFill>
                  <a:srgbClr val="002060"/>
                </a:solidFill>
              </a:rPr>
              <a:t>cuando el número de entradas es variable se escribe la palabra </a:t>
            </a:r>
            <a:r>
              <a:rPr lang="es-CO" sz="2400" b="1" i="1" dirty="0" err="1" smtClean="0">
                <a:solidFill>
                  <a:srgbClr val="002060"/>
                </a:solidFill>
              </a:rPr>
              <a:t>varargin</a:t>
            </a:r>
            <a:endParaRPr lang="es-CO" sz="2400" b="1" i="1" dirty="0" smtClean="0">
              <a:solidFill>
                <a:srgbClr val="002060"/>
              </a:solidFill>
            </a:endParaRPr>
          </a:p>
          <a:p>
            <a:pPr>
              <a:buFontTx/>
              <a:buNone/>
            </a:pPr>
            <a:r>
              <a:rPr lang="es-CO" sz="2400" i="1" dirty="0" smtClean="0">
                <a:solidFill>
                  <a:srgbClr val="002060"/>
                </a:solidFill>
              </a:rPr>
              <a:t>	Ejemplo de función:</a:t>
            </a:r>
          </a:p>
          <a:p>
            <a:pPr>
              <a:buFontTx/>
              <a:buNone/>
            </a:pPr>
            <a:r>
              <a:rPr lang="es-CO" sz="2400" i="1" dirty="0" smtClean="0">
                <a:solidFill>
                  <a:srgbClr val="002060"/>
                </a:solidFill>
              </a:rPr>
              <a:t>	</a:t>
            </a:r>
            <a:r>
              <a:rPr lang="es-CO" sz="2000" b="1" i="1" dirty="0" err="1" smtClean="0">
                <a:solidFill>
                  <a:srgbClr val="002060"/>
                </a:solidFill>
              </a:rPr>
              <a:t>function</a:t>
            </a:r>
            <a:r>
              <a:rPr lang="es-CO" sz="2000" b="1" i="1" dirty="0" smtClean="0">
                <a:solidFill>
                  <a:srgbClr val="002060"/>
                </a:solidFill>
              </a:rPr>
              <a:t> s = suma(a, b)</a:t>
            </a:r>
          </a:p>
          <a:p>
            <a:pPr>
              <a:buFontTx/>
              <a:buNone/>
            </a:pPr>
            <a:r>
              <a:rPr lang="es-CO" sz="2000" b="1" i="1" dirty="0" smtClean="0">
                <a:solidFill>
                  <a:srgbClr val="002060"/>
                </a:solidFill>
              </a:rPr>
              <a:t>	% Función que suma dos escalares, vectores o matrices</a:t>
            </a:r>
          </a:p>
          <a:p>
            <a:pPr>
              <a:buFontTx/>
              <a:buNone/>
            </a:pPr>
            <a:r>
              <a:rPr lang="es-CO" sz="2000" b="1" i="1" dirty="0" smtClean="0">
                <a:solidFill>
                  <a:srgbClr val="002060"/>
                </a:solidFill>
              </a:rPr>
              <a:t>	s = a + b;</a:t>
            </a:r>
            <a:endParaRPr lang="es-CO" sz="2400" b="1" i="1" dirty="0" smtClean="0">
              <a:solidFill>
                <a:srgbClr val="002060"/>
              </a:solidFill>
            </a:endParaRPr>
          </a:p>
          <a:p>
            <a:pPr>
              <a:buFontTx/>
              <a:buNone/>
            </a:pPr>
            <a:endParaRPr lang="es-CO" sz="2800" i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47606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s-ES_tradnl" sz="3200" b="1" i="1" smtClean="0">
                <a:solidFill>
                  <a:srgbClr val="C00000"/>
                </a:solidFill>
              </a:rPr>
              <a:t>Funciones definidas</a:t>
            </a:r>
            <a:br>
              <a:rPr lang="es-ES_tradnl" sz="3200" b="1" i="1" smtClean="0">
                <a:solidFill>
                  <a:srgbClr val="C00000"/>
                </a:solidFill>
              </a:rPr>
            </a:br>
            <a:r>
              <a:rPr lang="es-ES_tradnl" sz="3200" b="1" i="1" smtClean="0">
                <a:solidFill>
                  <a:srgbClr val="C00000"/>
                </a:solidFill>
              </a:rPr>
              <a:t>por el usuario</a:t>
            </a:r>
            <a:br>
              <a:rPr lang="es-ES_tradnl" sz="3200" b="1" i="1" smtClean="0">
                <a:solidFill>
                  <a:srgbClr val="C00000"/>
                </a:solidFill>
              </a:rPr>
            </a:br>
            <a:r>
              <a:rPr lang="es-ES_tradnl" sz="3200" b="1" i="1" smtClean="0">
                <a:solidFill>
                  <a:srgbClr val="C00000"/>
                </a:solidFill>
              </a:rPr>
              <a:t>(continuación)</a:t>
            </a:r>
            <a:endParaRPr lang="es-CO" sz="3200" smtClean="0"/>
          </a:p>
        </p:txBody>
      </p:sp>
      <p:sp>
        <p:nvSpPr>
          <p:cNvPr id="80899" name="2 Marcador de contenido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411663"/>
          </a:xfrm>
        </p:spPr>
        <p:txBody>
          <a:bodyPr/>
          <a:lstStyle/>
          <a:p>
            <a:pPr algn="just">
              <a:buFontTx/>
              <a:buNone/>
            </a:pPr>
            <a:r>
              <a:rPr lang="es-CO" smtClean="0"/>
              <a:t>	</a:t>
            </a:r>
          </a:p>
          <a:p>
            <a:pPr algn="just">
              <a:buFontTx/>
              <a:buNone/>
            </a:pPr>
            <a:r>
              <a:rPr lang="es-CO" sz="2800" i="1" smtClean="0">
                <a:solidFill>
                  <a:srgbClr val="002060"/>
                </a:solidFill>
              </a:rPr>
              <a:t>	Una vez guardada la función, ésta se puede invocar desde un archivo-m, desde otra función o desde la ventana de comandos.</a:t>
            </a:r>
          </a:p>
          <a:p>
            <a:pPr algn="just">
              <a:buFontTx/>
              <a:buNone/>
            </a:pPr>
            <a:endParaRPr lang="es-CO" sz="2800" i="1" smtClean="0">
              <a:solidFill>
                <a:srgbClr val="002060"/>
              </a:solidFill>
            </a:endParaRPr>
          </a:p>
          <a:p>
            <a:pPr algn="just">
              <a:buFontTx/>
              <a:buNone/>
            </a:pPr>
            <a:r>
              <a:rPr lang="es-CO" sz="2800" i="1" smtClean="0">
                <a:solidFill>
                  <a:srgbClr val="002060"/>
                </a:solidFill>
              </a:rPr>
              <a:t>	</a:t>
            </a:r>
            <a:r>
              <a:rPr lang="es-CO" sz="2800" b="1" i="1" smtClean="0">
                <a:solidFill>
                  <a:srgbClr val="002060"/>
                </a:solidFill>
              </a:rPr>
              <a:t>Importante:</a:t>
            </a:r>
            <a:r>
              <a:rPr lang="es-CO" sz="2800" i="1" smtClean="0">
                <a:solidFill>
                  <a:srgbClr val="002060"/>
                </a:solidFill>
              </a:rPr>
              <a:t> los comentarios inmediatos a la primera línea de la función son reflejados cuando se invoca un help para la función.</a:t>
            </a:r>
          </a:p>
        </p:txBody>
      </p:sp>
    </p:spTree>
    <p:extLst>
      <p:ext uri="{BB962C8B-B14F-4D97-AF65-F5344CB8AC3E}">
        <p14:creationId xmlns:p14="http://schemas.microsoft.com/office/powerpoint/2010/main" val="337377032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MX" sz="3200" b="1" i="1" smtClean="0">
                <a:solidFill>
                  <a:srgbClr val="C00000"/>
                </a:solidFill>
              </a:rPr>
              <a:t>Ventanas de MATLAB</a:t>
            </a:r>
            <a:br>
              <a:rPr lang="es-MX" sz="3200" b="1" i="1" smtClean="0">
                <a:solidFill>
                  <a:srgbClr val="C00000"/>
                </a:solidFill>
              </a:rPr>
            </a:br>
            <a:r>
              <a:rPr lang="es-MX" sz="3200" b="1" i="1" smtClean="0">
                <a:solidFill>
                  <a:srgbClr val="C00000"/>
                </a:solidFill>
              </a:rPr>
              <a:t>(continuación)</a:t>
            </a:r>
            <a:endParaRPr lang="es-CO" sz="3200" smtClean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13"/>
          </a:xfrm>
        </p:spPr>
        <p:txBody>
          <a:bodyPr/>
          <a:lstStyle/>
          <a:p>
            <a:pPr marL="609600" indent="-609600" algn="just" eaLnBrk="1" hangingPunct="1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s-MX" sz="2800" i="1" dirty="0" smtClean="0">
                <a:solidFill>
                  <a:srgbClr val="002060"/>
                </a:solidFill>
              </a:rPr>
              <a:t>La </a:t>
            </a:r>
            <a:r>
              <a:rPr lang="es-MX" sz="2800" b="1" i="1" dirty="0" smtClean="0">
                <a:solidFill>
                  <a:srgbClr val="002060"/>
                </a:solidFill>
              </a:rPr>
              <a:t>ventana de edición</a:t>
            </a:r>
            <a:r>
              <a:rPr lang="es-MX" sz="2800" i="1" dirty="0" smtClean="0">
                <a:solidFill>
                  <a:srgbClr val="002060"/>
                </a:solidFill>
              </a:rPr>
              <a:t>: sirve para crear y modificar archivos M (archivos M: son archivos que contienen un programa o guión de comandos MATLAB)</a:t>
            </a:r>
          </a:p>
          <a:p>
            <a:pPr marL="609600" indent="-609600" algn="just" eaLnBrk="1" hangingPunct="1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s-MX" sz="2800" i="1" dirty="0" smtClean="0">
                <a:solidFill>
                  <a:srgbClr val="002060"/>
                </a:solidFill>
              </a:rPr>
              <a:t>La </a:t>
            </a:r>
            <a:r>
              <a:rPr lang="es-MX" sz="2800" b="1" i="1" dirty="0" smtClean="0">
                <a:solidFill>
                  <a:srgbClr val="002060"/>
                </a:solidFill>
              </a:rPr>
              <a:t>ventana de historia de comandos</a:t>
            </a:r>
            <a:r>
              <a:rPr lang="es-MX" sz="2800" i="1" dirty="0" smtClean="0">
                <a:solidFill>
                  <a:srgbClr val="002060"/>
                </a:solidFill>
              </a:rPr>
              <a:t>: presenta los diferentes comandos realizados en la ventana de comandos</a:t>
            </a:r>
          </a:p>
          <a:p>
            <a:pPr marL="609600" indent="-609600" algn="just" eaLnBrk="1" hangingPunct="1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s-MX" sz="2800" b="1" i="1" dirty="0" smtClean="0">
                <a:solidFill>
                  <a:srgbClr val="002060"/>
                </a:solidFill>
              </a:rPr>
              <a:t>Botón de inicio</a:t>
            </a:r>
            <a:r>
              <a:rPr lang="es-MX" sz="2800" i="1" dirty="0" smtClean="0">
                <a:solidFill>
                  <a:srgbClr val="002060"/>
                </a:solidFill>
              </a:rPr>
              <a:t>: ofrece acceso a diversas ventanas, a la función de ayuda y a productos  de Internet y cajas de herramientas</a:t>
            </a:r>
          </a:p>
          <a:p>
            <a:pPr>
              <a:defRPr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5873925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s-ES_tradnl" sz="3200" b="1" i="1" smtClean="0">
                <a:solidFill>
                  <a:srgbClr val="C00000"/>
                </a:solidFill>
              </a:rPr>
              <a:t>Funciones definidas</a:t>
            </a:r>
            <a:br>
              <a:rPr lang="es-ES_tradnl" sz="3200" b="1" i="1" smtClean="0">
                <a:solidFill>
                  <a:srgbClr val="C00000"/>
                </a:solidFill>
              </a:rPr>
            </a:br>
            <a:r>
              <a:rPr lang="es-ES_tradnl" sz="3200" b="1" i="1" smtClean="0">
                <a:solidFill>
                  <a:srgbClr val="C00000"/>
                </a:solidFill>
              </a:rPr>
              <a:t>por el usuario</a:t>
            </a:r>
            <a:br>
              <a:rPr lang="es-ES_tradnl" sz="3200" b="1" i="1" smtClean="0">
                <a:solidFill>
                  <a:srgbClr val="C00000"/>
                </a:solidFill>
              </a:rPr>
            </a:br>
            <a:r>
              <a:rPr lang="es-ES_tradnl" sz="3200" b="1" i="1" smtClean="0">
                <a:solidFill>
                  <a:srgbClr val="C00000"/>
                </a:solidFill>
              </a:rPr>
              <a:t>(continuación)</a:t>
            </a:r>
            <a:endParaRPr lang="es-CO" sz="3200" smtClean="0"/>
          </a:p>
        </p:txBody>
      </p:sp>
      <p:sp>
        <p:nvSpPr>
          <p:cNvPr id="8192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s-CO" smtClean="0"/>
              <a:t>	</a:t>
            </a:r>
            <a:r>
              <a:rPr lang="es-CO" sz="2400" i="1" smtClean="0">
                <a:solidFill>
                  <a:srgbClr val="002060"/>
                </a:solidFill>
              </a:rPr>
              <a:t>Una función puede retornar varios valores.</a:t>
            </a:r>
          </a:p>
          <a:p>
            <a:pPr>
              <a:buFontTx/>
              <a:buNone/>
            </a:pPr>
            <a:r>
              <a:rPr lang="es-CO" sz="2400" i="1" smtClean="0">
                <a:solidFill>
                  <a:srgbClr val="002060"/>
                </a:solidFill>
              </a:rPr>
              <a:t>	Ejemplo:</a:t>
            </a:r>
          </a:p>
          <a:p>
            <a:pPr>
              <a:buFontTx/>
              <a:buNone/>
            </a:pPr>
            <a:r>
              <a:rPr lang="es-CO" sz="2400" i="1" smtClean="0">
                <a:solidFill>
                  <a:srgbClr val="002060"/>
                </a:solidFill>
              </a:rPr>
              <a:t>	</a:t>
            </a:r>
            <a:r>
              <a:rPr lang="en-US" sz="2000" b="1" i="1" smtClean="0">
                <a:solidFill>
                  <a:srgbClr val="002060"/>
                </a:solidFill>
              </a:rPr>
              <a:t>function [s p] = sumaDif(x, y)</a:t>
            </a:r>
          </a:p>
          <a:p>
            <a:pPr>
              <a:buFontTx/>
              <a:buNone/>
            </a:pPr>
            <a:r>
              <a:rPr lang="es-CO" sz="2000" b="1" i="1" smtClean="0">
                <a:solidFill>
                  <a:srgbClr val="002060"/>
                </a:solidFill>
              </a:rPr>
              <a:t>	% Esta función retorna suma y diferencia de dos valores</a:t>
            </a:r>
          </a:p>
          <a:p>
            <a:pPr>
              <a:buFontTx/>
              <a:buNone/>
            </a:pPr>
            <a:r>
              <a:rPr lang="es-CO" sz="2000" b="1" i="1" smtClean="0">
                <a:solidFill>
                  <a:srgbClr val="002060"/>
                </a:solidFill>
              </a:rPr>
              <a:t>	s = x + y;</a:t>
            </a:r>
          </a:p>
          <a:p>
            <a:pPr>
              <a:buFontTx/>
              <a:buNone/>
            </a:pPr>
            <a:r>
              <a:rPr lang="es-CO" sz="2000" b="1" i="1" smtClean="0">
                <a:solidFill>
                  <a:srgbClr val="002060"/>
                </a:solidFill>
              </a:rPr>
              <a:t>	p = x - y;</a:t>
            </a:r>
            <a:endParaRPr lang="es-CO" sz="2400" b="1" i="1" smtClean="0">
              <a:solidFill>
                <a:srgbClr val="002060"/>
              </a:solidFill>
            </a:endParaRPr>
          </a:p>
          <a:p>
            <a:pPr>
              <a:buFontTx/>
              <a:buNone/>
            </a:pPr>
            <a:r>
              <a:rPr lang="es-CO" sz="2400" i="1" smtClean="0">
                <a:solidFill>
                  <a:srgbClr val="002060"/>
                </a:solidFill>
              </a:rPr>
              <a:t>	Si </a:t>
            </a:r>
            <a:r>
              <a:rPr lang="es-CO" sz="2000" b="1" i="1" smtClean="0">
                <a:solidFill>
                  <a:srgbClr val="002060"/>
                </a:solidFill>
              </a:rPr>
              <a:t> x = [ 1 2 3; 4 5 6] 	 	</a:t>
            </a:r>
            <a:r>
              <a:rPr lang="es-CO" sz="2000" i="1" smtClean="0">
                <a:solidFill>
                  <a:srgbClr val="002060"/>
                </a:solidFill>
              </a:rPr>
              <a:t>y </a:t>
            </a:r>
            <a:r>
              <a:rPr lang="es-CO" sz="2000" b="1" i="1" smtClean="0">
                <a:solidFill>
                  <a:srgbClr val="002060"/>
                </a:solidFill>
              </a:rPr>
              <a:t>	y = [ 3 5 7; 2 3 1];</a:t>
            </a:r>
          </a:p>
          <a:p>
            <a:pPr>
              <a:buFontTx/>
              <a:buNone/>
            </a:pPr>
            <a:r>
              <a:rPr lang="es-CO" sz="2000" b="1" i="1" smtClean="0">
                <a:solidFill>
                  <a:srgbClr val="002060"/>
                </a:solidFill>
              </a:rPr>
              <a:t>	&gt;&gt; [suma  dif ] = sumaDif(x, y)	</a:t>
            </a:r>
            <a:r>
              <a:rPr lang="es-CO" sz="2000" i="1" smtClean="0">
                <a:solidFill>
                  <a:srgbClr val="002060"/>
                </a:solidFill>
              </a:rPr>
              <a:t>hace</a:t>
            </a:r>
          </a:p>
          <a:p>
            <a:pPr>
              <a:buFontTx/>
              <a:buNone/>
            </a:pPr>
            <a:r>
              <a:rPr lang="es-CO" sz="2000" b="1" i="1" smtClean="0">
                <a:solidFill>
                  <a:srgbClr val="002060"/>
                </a:solidFill>
              </a:rPr>
              <a:t>	suma =			dif = </a:t>
            </a:r>
          </a:p>
          <a:p>
            <a:pPr>
              <a:buFontTx/>
              <a:buNone/>
            </a:pPr>
            <a:r>
              <a:rPr lang="es-CO" sz="2000" b="1" i="1" smtClean="0">
                <a:solidFill>
                  <a:srgbClr val="002060"/>
                </a:solidFill>
              </a:rPr>
              <a:t>		4     7    10 		      -2    -3    -4</a:t>
            </a:r>
          </a:p>
          <a:p>
            <a:pPr>
              <a:buFontTx/>
              <a:buNone/>
            </a:pPr>
            <a:r>
              <a:rPr lang="es-CO" sz="2000" b="1" i="1" smtClean="0">
                <a:solidFill>
                  <a:srgbClr val="002060"/>
                </a:solidFill>
              </a:rPr>
              <a:t>     		6     8     7		       2     2     5</a:t>
            </a:r>
          </a:p>
          <a:p>
            <a:pPr>
              <a:buFontTx/>
              <a:buNone/>
            </a:pPr>
            <a:r>
              <a:rPr lang="es-CO" sz="2000" b="1" i="1" smtClean="0">
                <a:solidFill>
                  <a:srgbClr val="002060"/>
                </a:solidFill>
              </a:rPr>
              <a:t>	</a:t>
            </a:r>
            <a:endParaRPr lang="es-CO" sz="2400" b="1" i="1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78646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s-ES_tradnl" sz="3200" b="1" i="1" smtClean="0">
                <a:solidFill>
                  <a:srgbClr val="C00000"/>
                </a:solidFill>
              </a:rPr>
              <a:t>Funciones definidas</a:t>
            </a:r>
            <a:br>
              <a:rPr lang="es-ES_tradnl" sz="3200" b="1" i="1" smtClean="0">
                <a:solidFill>
                  <a:srgbClr val="C00000"/>
                </a:solidFill>
              </a:rPr>
            </a:br>
            <a:r>
              <a:rPr lang="es-ES_tradnl" sz="3200" b="1" i="1" smtClean="0">
                <a:solidFill>
                  <a:srgbClr val="C00000"/>
                </a:solidFill>
              </a:rPr>
              <a:t>por el usuario</a:t>
            </a:r>
            <a:br>
              <a:rPr lang="es-ES_tradnl" sz="3200" b="1" i="1" smtClean="0">
                <a:solidFill>
                  <a:srgbClr val="C00000"/>
                </a:solidFill>
              </a:rPr>
            </a:br>
            <a:r>
              <a:rPr lang="es-ES_tradnl" sz="3200" b="1" i="1" smtClean="0">
                <a:solidFill>
                  <a:srgbClr val="C00000"/>
                </a:solidFill>
              </a:rPr>
              <a:t>(continuación)</a:t>
            </a:r>
            <a:endParaRPr lang="es-CO" sz="3200" smtClean="0"/>
          </a:p>
        </p:txBody>
      </p:sp>
      <p:sp>
        <p:nvSpPr>
          <p:cNvPr id="82947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Tx/>
              <a:buNone/>
            </a:pPr>
            <a:r>
              <a:rPr lang="es-CO" smtClean="0"/>
              <a:t>	</a:t>
            </a:r>
            <a:r>
              <a:rPr lang="es-CO" sz="2400" i="1" smtClean="0">
                <a:solidFill>
                  <a:srgbClr val="002060"/>
                </a:solidFill>
              </a:rPr>
              <a:t>Es posible definir funciones sin entrada ni salida.</a:t>
            </a:r>
          </a:p>
          <a:p>
            <a:pPr algn="just">
              <a:buFontTx/>
              <a:buNone/>
            </a:pPr>
            <a:r>
              <a:rPr lang="es-CO" sz="2400" i="1" smtClean="0">
                <a:solidFill>
                  <a:srgbClr val="002060"/>
                </a:solidFill>
              </a:rPr>
              <a:t>	Ejemplo:</a:t>
            </a:r>
          </a:p>
          <a:p>
            <a:pPr>
              <a:buFontTx/>
              <a:buNone/>
            </a:pPr>
            <a:r>
              <a:rPr lang="es-CO" sz="2400" i="1" smtClean="0">
                <a:solidFill>
                  <a:srgbClr val="002060"/>
                </a:solidFill>
              </a:rPr>
              <a:t>	</a:t>
            </a:r>
            <a:r>
              <a:rPr lang="es-CO" sz="2400" b="1" i="1" smtClean="0">
                <a:solidFill>
                  <a:srgbClr val="002060"/>
                </a:solidFill>
              </a:rPr>
              <a:t>function [] = esfera()</a:t>
            </a:r>
          </a:p>
          <a:p>
            <a:pPr>
              <a:buFontTx/>
              <a:buNone/>
            </a:pPr>
            <a:r>
              <a:rPr lang="es-CO" sz="2400" b="1" i="1" smtClean="0">
                <a:solidFill>
                  <a:srgbClr val="002060"/>
                </a:solidFill>
              </a:rPr>
              <a:t>	%   Esta función grafica una esfera</a:t>
            </a:r>
          </a:p>
          <a:p>
            <a:pPr>
              <a:buFontTx/>
              <a:buNone/>
            </a:pPr>
            <a:r>
              <a:rPr lang="es-CO" sz="2400" b="1" i="1" smtClean="0">
                <a:solidFill>
                  <a:srgbClr val="002060"/>
                </a:solidFill>
              </a:rPr>
              <a:t>	sphere(10)</a:t>
            </a:r>
          </a:p>
          <a:p>
            <a:pPr algn="just">
              <a:buFontTx/>
              <a:buNone/>
            </a:pPr>
            <a:r>
              <a:rPr lang="es-CO" sz="2400" b="1" i="1" smtClean="0">
                <a:solidFill>
                  <a:srgbClr val="002060"/>
                </a:solidFill>
              </a:rPr>
              <a:t>	</a:t>
            </a:r>
            <a:r>
              <a:rPr lang="es-CO" sz="2400" i="1" smtClean="0">
                <a:solidFill>
                  <a:srgbClr val="002060"/>
                </a:solidFill>
              </a:rPr>
              <a:t>Asignar a una variable esta función genera error porque la misma no retorna ningún valor.</a:t>
            </a:r>
          </a:p>
          <a:p>
            <a:pPr algn="just">
              <a:buFontTx/>
              <a:buNone/>
            </a:pPr>
            <a:r>
              <a:rPr lang="es-CO" sz="2400" i="1" smtClean="0">
                <a:solidFill>
                  <a:srgbClr val="002060"/>
                </a:solidFill>
              </a:rPr>
              <a:t>	</a:t>
            </a:r>
            <a:r>
              <a:rPr lang="es-CO" sz="2400" b="1" i="1" smtClean="0">
                <a:solidFill>
                  <a:srgbClr val="002060"/>
                </a:solidFill>
              </a:rPr>
              <a:t>nargin(‘funcion’)</a:t>
            </a:r>
            <a:r>
              <a:rPr lang="es-CO" sz="2400" i="1" smtClean="0">
                <a:solidFill>
                  <a:srgbClr val="002060"/>
                </a:solidFill>
              </a:rPr>
              <a:t>		Número de argumentos de entrada 				de una función (-1 si es variable)</a:t>
            </a:r>
          </a:p>
          <a:p>
            <a:pPr algn="just">
              <a:buFontTx/>
              <a:buNone/>
            </a:pPr>
            <a:r>
              <a:rPr lang="es-CO" sz="2400" i="1" smtClean="0">
                <a:solidFill>
                  <a:srgbClr val="002060"/>
                </a:solidFill>
              </a:rPr>
              <a:t>	</a:t>
            </a:r>
            <a:r>
              <a:rPr lang="es-CO" sz="2400" b="1" i="1" smtClean="0">
                <a:solidFill>
                  <a:srgbClr val="002060"/>
                </a:solidFill>
              </a:rPr>
              <a:t>natgout (‘funcion’) 	</a:t>
            </a:r>
            <a:r>
              <a:rPr lang="es-CO" sz="2400" i="1" smtClean="0">
                <a:solidFill>
                  <a:srgbClr val="002060"/>
                </a:solidFill>
              </a:rPr>
              <a:t>Número de argumentos de salida 				de una función (-1 si es variable)</a:t>
            </a:r>
          </a:p>
          <a:p>
            <a:pPr>
              <a:buFontTx/>
              <a:buNone/>
            </a:pPr>
            <a:r>
              <a:rPr lang="es-CO" smtClean="0"/>
              <a:t>	</a:t>
            </a:r>
          </a:p>
          <a:p>
            <a:pPr>
              <a:buFontTx/>
              <a:buNone/>
            </a:pPr>
            <a:endParaRPr lang="es-CO" smtClean="0"/>
          </a:p>
        </p:txBody>
      </p:sp>
    </p:spTree>
    <p:extLst>
      <p:ext uri="{BB962C8B-B14F-4D97-AF65-F5344CB8AC3E}">
        <p14:creationId xmlns:p14="http://schemas.microsoft.com/office/powerpoint/2010/main" val="275945583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1 Título"/>
          <p:cNvSpPr>
            <a:spLocks noGrp="1"/>
          </p:cNvSpPr>
          <p:nvPr>
            <p:ph type="title"/>
          </p:nvPr>
        </p:nvSpPr>
        <p:spPr>
          <a:xfrm>
            <a:off x="1143000" y="500063"/>
            <a:ext cx="7715250" cy="1143000"/>
          </a:xfrm>
        </p:spPr>
        <p:txBody>
          <a:bodyPr>
            <a:normAutofit fontScale="90000"/>
          </a:bodyPr>
          <a:lstStyle/>
          <a:p>
            <a:pPr algn="r"/>
            <a:r>
              <a:rPr lang="es-ES_tradnl" sz="3200" b="1" i="1" smtClean="0">
                <a:solidFill>
                  <a:srgbClr val="C00000"/>
                </a:solidFill>
              </a:rPr>
              <a:t>Funciones definidas</a:t>
            </a:r>
            <a:br>
              <a:rPr lang="es-ES_tradnl" sz="3200" b="1" i="1" smtClean="0">
                <a:solidFill>
                  <a:srgbClr val="C00000"/>
                </a:solidFill>
              </a:rPr>
            </a:br>
            <a:r>
              <a:rPr lang="es-ES_tradnl" sz="3200" b="1" i="1" smtClean="0">
                <a:solidFill>
                  <a:srgbClr val="C00000"/>
                </a:solidFill>
              </a:rPr>
              <a:t>por el usuario</a:t>
            </a:r>
            <a:br>
              <a:rPr lang="es-ES_tradnl" sz="3200" b="1" i="1" smtClean="0">
                <a:solidFill>
                  <a:srgbClr val="C00000"/>
                </a:solidFill>
              </a:rPr>
            </a:br>
            <a:r>
              <a:rPr lang="es-ES_tradnl" sz="3200" b="1" i="1" smtClean="0">
                <a:solidFill>
                  <a:srgbClr val="C00000"/>
                </a:solidFill>
              </a:rPr>
              <a:t>(continuación</a:t>
            </a:r>
            <a:r>
              <a:rPr lang="es-ES_tradnl" sz="3600" b="1" i="1" smtClean="0">
                <a:solidFill>
                  <a:srgbClr val="C00000"/>
                </a:solidFill>
              </a:rPr>
              <a:t>)</a:t>
            </a:r>
            <a:endParaRPr lang="es-CO" sz="3600" smtClean="0"/>
          </a:p>
        </p:txBody>
      </p:sp>
      <p:sp>
        <p:nvSpPr>
          <p:cNvPr id="83971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endParaRPr lang="es-CO" sz="2400" b="1" i="1" smtClean="0">
              <a:solidFill>
                <a:srgbClr val="002060"/>
              </a:solidFill>
            </a:endParaRPr>
          </a:p>
          <a:p>
            <a:pPr algn="just"/>
            <a:r>
              <a:rPr lang="es-CO" sz="2400" b="1" i="1" smtClean="0">
                <a:solidFill>
                  <a:srgbClr val="002060"/>
                </a:solidFill>
              </a:rPr>
              <a:t>Variables locale</a:t>
            </a:r>
            <a:r>
              <a:rPr lang="es-CO" sz="2400" i="1" smtClean="0">
                <a:solidFill>
                  <a:srgbClr val="002060"/>
                </a:solidFill>
              </a:rPr>
              <a:t>s</a:t>
            </a:r>
            <a:r>
              <a:rPr lang="es-CO" sz="2400" b="1" i="1" smtClean="0">
                <a:solidFill>
                  <a:srgbClr val="002060"/>
                </a:solidFill>
              </a:rPr>
              <a:t>:</a:t>
            </a:r>
            <a:r>
              <a:rPr lang="es-CO" sz="2400" i="1" smtClean="0">
                <a:solidFill>
                  <a:srgbClr val="002060"/>
                </a:solidFill>
              </a:rPr>
              <a:t> sólo se pueden trabajar dentro de la función</a:t>
            </a:r>
          </a:p>
          <a:p>
            <a:pPr algn="just"/>
            <a:endParaRPr lang="es-CO" sz="2400" i="1" smtClean="0">
              <a:solidFill>
                <a:srgbClr val="002060"/>
              </a:solidFill>
            </a:endParaRPr>
          </a:p>
          <a:p>
            <a:pPr algn="just"/>
            <a:r>
              <a:rPr lang="es-CO" sz="2400" b="1" i="1" smtClean="0">
                <a:solidFill>
                  <a:srgbClr val="002060"/>
                </a:solidFill>
              </a:rPr>
              <a:t>Variables globales (no recomendadas): </a:t>
            </a:r>
            <a:r>
              <a:rPr lang="es-CO" sz="2400" i="1" smtClean="0">
                <a:solidFill>
                  <a:srgbClr val="002060"/>
                </a:solidFill>
              </a:rPr>
              <a:t>pueden trabajarse en cualquier función. Se definen donde se van a trabajar, así:</a:t>
            </a:r>
          </a:p>
          <a:p>
            <a:pPr algn="just">
              <a:buFontTx/>
              <a:buNone/>
            </a:pPr>
            <a:r>
              <a:rPr lang="es-CO" sz="2400" i="1" smtClean="0">
                <a:solidFill>
                  <a:srgbClr val="002060"/>
                </a:solidFill>
              </a:rPr>
              <a:t>	</a:t>
            </a:r>
            <a:r>
              <a:rPr lang="es-CO" sz="2400" b="1" i="1" smtClean="0">
                <a:solidFill>
                  <a:srgbClr val="002060"/>
                </a:solidFill>
              </a:rPr>
              <a:t>global variable</a:t>
            </a:r>
          </a:p>
          <a:p>
            <a:pPr algn="just">
              <a:buFontTx/>
              <a:buNone/>
            </a:pPr>
            <a:endParaRPr lang="es-CO" sz="2400" b="1" i="1" smtClean="0">
              <a:solidFill>
                <a:srgbClr val="002060"/>
              </a:solidFill>
            </a:endParaRPr>
          </a:p>
          <a:p>
            <a:pPr algn="just"/>
            <a:r>
              <a:rPr lang="es-CO" sz="2400" i="1" smtClean="0">
                <a:solidFill>
                  <a:srgbClr val="002060"/>
                </a:solidFill>
              </a:rPr>
              <a:t>Se puede tener acceso al código de un archivo-m desde la ventana de comandos así:</a:t>
            </a:r>
          </a:p>
          <a:p>
            <a:pPr>
              <a:buFontTx/>
              <a:buNone/>
            </a:pPr>
            <a:r>
              <a:rPr lang="es-CO" sz="2400" i="1" smtClean="0">
                <a:solidFill>
                  <a:srgbClr val="002060"/>
                </a:solidFill>
              </a:rPr>
              <a:t>	</a:t>
            </a:r>
            <a:r>
              <a:rPr lang="es-CO" sz="2400" b="1" i="1" smtClean="0">
                <a:solidFill>
                  <a:srgbClr val="002060"/>
                </a:solidFill>
              </a:rPr>
              <a:t>type(‘nombre_archivo’)</a:t>
            </a:r>
          </a:p>
        </p:txBody>
      </p:sp>
    </p:spTree>
    <p:extLst>
      <p:ext uri="{BB962C8B-B14F-4D97-AF65-F5344CB8AC3E}">
        <p14:creationId xmlns:p14="http://schemas.microsoft.com/office/powerpoint/2010/main" val="12328417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_tradnl" sz="3200" b="1" i="1" smtClean="0">
                <a:solidFill>
                  <a:srgbClr val="C00000"/>
                </a:solidFill>
              </a:rPr>
              <a:t>Funciones anónimas</a:t>
            </a:r>
            <a:endParaRPr lang="es-ES" sz="3200" smtClean="0"/>
          </a:p>
        </p:txBody>
      </p:sp>
      <p:sp>
        <p:nvSpPr>
          <p:cNvPr id="84995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s-MX" smtClean="0"/>
              <a:t>	</a:t>
            </a:r>
            <a:r>
              <a:rPr lang="es-MX" sz="2000" i="1" smtClean="0">
                <a:solidFill>
                  <a:srgbClr val="002060"/>
                </a:solidFill>
              </a:rPr>
              <a:t>Las funciones anónimas se definen en un archivo-m o en la ventana de comandos, pero sólo se podrán utilizar mientras no se borre el área de trabajo (es decir, sólo es útil para el proyecto actual. Su formato es:</a:t>
            </a:r>
          </a:p>
          <a:p>
            <a:pPr>
              <a:buFontTx/>
              <a:buNone/>
            </a:pPr>
            <a:r>
              <a:rPr lang="es-MX" sz="2000" i="1" smtClean="0">
                <a:solidFill>
                  <a:srgbClr val="002060"/>
                </a:solidFill>
              </a:rPr>
              <a:t>	</a:t>
            </a:r>
            <a:r>
              <a:rPr lang="es-MX" sz="2000" b="1" i="1" smtClean="0">
                <a:solidFill>
                  <a:srgbClr val="002060"/>
                </a:solidFill>
              </a:rPr>
              <a:t>variable = @(parámetros) definición</a:t>
            </a:r>
          </a:p>
          <a:p>
            <a:pPr>
              <a:buFontTx/>
              <a:buNone/>
            </a:pPr>
            <a:r>
              <a:rPr lang="es-MX" sz="2000" i="1" smtClean="0">
                <a:solidFill>
                  <a:srgbClr val="002060"/>
                </a:solidFill>
              </a:rPr>
              <a:t>	Ejemplo:</a:t>
            </a:r>
          </a:p>
          <a:p>
            <a:pPr>
              <a:buFontTx/>
              <a:buNone/>
            </a:pPr>
            <a:r>
              <a:rPr lang="pt-BR" sz="2000" i="1" smtClean="0">
                <a:solidFill>
                  <a:srgbClr val="002060"/>
                </a:solidFill>
              </a:rPr>
              <a:t>	</a:t>
            </a:r>
            <a:r>
              <a:rPr lang="pt-BR" sz="2000" b="1" i="1" smtClean="0">
                <a:solidFill>
                  <a:srgbClr val="002060"/>
                </a:solidFill>
              </a:rPr>
              <a:t>&gt;&gt; r = @(x, y) x + y;</a:t>
            </a:r>
          </a:p>
          <a:p>
            <a:pPr>
              <a:buFontTx/>
              <a:buNone/>
            </a:pPr>
            <a:r>
              <a:rPr lang="pt-BR" sz="2000" b="1" i="1" smtClean="0">
                <a:solidFill>
                  <a:srgbClr val="002060"/>
                </a:solidFill>
              </a:rPr>
              <a:t>	&gt;&gt; a = [1 2 3; 4 5 6];</a:t>
            </a:r>
          </a:p>
          <a:p>
            <a:pPr>
              <a:buFontTx/>
              <a:buNone/>
            </a:pPr>
            <a:r>
              <a:rPr lang="pt-BR" sz="2000" b="1" i="1" smtClean="0">
                <a:solidFill>
                  <a:srgbClr val="002060"/>
                </a:solidFill>
              </a:rPr>
              <a:t>	&gt;&gt; b = [4 3 2; 2 5 7];</a:t>
            </a:r>
          </a:p>
          <a:p>
            <a:pPr>
              <a:buFontTx/>
              <a:buNone/>
            </a:pPr>
            <a:r>
              <a:rPr lang="pt-BR" sz="2000" b="1" i="1" smtClean="0">
                <a:solidFill>
                  <a:srgbClr val="002060"/>
                </a:solidFill>
              </a:rPr>
              <a:t>	&gt;&gt; s = r(a, b)</a:t>
            </a:r>
          </a:p>
          <a:p>
            <a:pPr>
              <a:buFontTx/>
              <a:buNone/>
            </a:pPr>
            <a:r>
              <a:rPr lang="pt-BR" sz="2000" b="1" i="1" smtClean="0">
                <a:solidFill>
                  <a:srgbClr val="002060"/>
                </a:solidFill>
              </a:rPr>
              <a:t>	s =</a:t>
            </a:r>
          </a:p>
          <a:p>
            <a:pPr>
              <a:buFontTx/>
              <a:buNone/>
            </a:pPr>
            <a:r>
              <a:rPr lang="pt-BR" sz="2000" b="1" i="1" smtClean="0">
                <a:solidFill>
                  <a:srgbClr val="002060"/>
                </a:solidFill>
              </a:rPr>
              <a:t>     		5     5     5</a:t>
            </a:r>
          </a:p>
          <a:p>
            <a:pPr>
              <a:buFontTx/>
              <a:buNone/>
            </a:pPr>
            <a:r>
              <a:rPr lang="pt-BR" sz="2000" b="1" i="1" smtClean="0">
                <a:solidFill>
                  <a:srgbClr val="002060"/>
                </a:solidFill>
              </a:rPr>
              <a:t>     		6    10    13</a:t>
            </a:r>
            <a:endParaRPr lang="es-MX" sz="2000" b="1" i="1" smtClean="0">
              <a:solidFill>
                <a:srgbClr val="002060"/>
              </a:solidFill>
            </a:endParaRPr>
          </a:p>
          <a:p>
            <a:pPr>
              <a:buFontTx/>
              <a:buNone/>
            </a:pPr>
            <a:r>
              <a:rPr lang="es-MX" smtClean="0"/>
              <a:t>	</a:t>
            </a:r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27059495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214313"/>
            <a:ext cx="8229600" cy="1143000"/>
          </a:xfrm>
        </p:spPr>
        <p:txBody>
          <a:bodyPr/>
          <a:lstStyle/>
          <a:p>
            <a:pPr algn="r" eaLnBrk="1" hangingPunct="1"/>
            <a:r>
              <a:rPr lang="es-ES_tradnl" sz="3200" b="1" i="1" smtClean="0">
                <a:solidFill>
                  <a:srgbClr val="C00000"/>
                </a:solidFill>
              </a:rPr>
              <a:t>Gráficas</a:t>
            </a:r>
            <a:r>
              <a:rPr lang="es-MX" sz="3600" i="1" smtClean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Tx/>
              <a:buNone/>
              <a:defRPr/>
            </a:pPr>
            <a:r>
              <a:rPr lang="es-ES_tradnl" b="1" i="1" dirty="0" smtClean="0">
                <a:solidFill>
                  <a:schemeClr val="accent6"/>
                </a:solidFill>
              </a:rPr>
              <a:t>	</a:t>
            </a:r>
            <a:r>
              <a:rPr lang="es-ES_tradnl" sz="2400" b="1" i="1" dirty="0" smtClean="0">
                <a:solidFill>
                  <a:schemeClr val="accent6"/>
                </a:solidFill>
              </a:rPr>
              <a:t>&gt;&gt; </a:t>
            </a:r>
            <a:r>
              <a:rPr lang="es-ES_tradnl" sz="2400" b="1" i="1" dirty="0" err="1" smtClean="0">
                <a:solidFill>
                  <a:srgbClr val="002060"/>
                </a:solidFill>
              </a:rPr>
              <a:t>plot</a:t>
            </a:r>
            <a:r>
              <a:rPr lang="es-ES_tradnl" sz="2400" b="1" i="1" dirty="0" smtClean="0">
                <a:solidFill>
                  <a:srgbClr val="002060"/>
                </a:solidFill>
              </a:rPr>
              <a:t>  (x, y), </a:t>
            </a:r>
            <a:r>
              <a:rPr lang="es-ES_tradnl" sz="2400" b="1" i="1" dirty="0" err="1" smtClean="0">
                <a:solidFill>
                  <a:srgbClr val="002060"/>
                </a:solidFill>
              </a:rPr>
              <a:t>title</a:t>
            </a:r>
            <a:r>
              <a:rPr lang="es-ES_tradnl" sz="2400" b="1" i="1" dirty="0" smtClean="0">
                <a:solidFill>
                  <a:srgbClr val="002060"/>
                </a:solidFill>
              </a:rPr>
              <a:t> (‘Experimento 1’), ...</a:t>
            </a:r>
          </a:p>
          <a:p>
            <a:pPr eaLnBrk="1" hangingPunct="1">
              <a:buFontTx/>
              <a:buNone/>
              <a:defRPr/>
            </a:pPr>
            <a:r>
              <a:rPr lang="es-ES_tradnl" sz="2400" b="1" i="1" dirty="0" smtClean="0">
                <a:solidFill>
                  <a:srgbClr val="002060"/>
                </a:solidFill>
              </a:rPr>
              <a:t>	</a:t>
            </a:r>
            <a:r>
              <a:rPr lang="es-ES_tradnl" sz="2400" b="1" i="1" dirty="0" err="1" smtClean="0">
                <a:solidFill>
                  <a:srgbClr val="002060"/>
                </a:solidFill>
              </a:rPr>
              <a:t>xlabel</a:t>
            </a:r>
            <a:r>
              <a:rPr lang="es-ES_tradnl" sz="2400" b="1" i="1" dirty="0" smtClean="0">
                <a:solidFill>
                  <a:srgbClr val="002060"/>
                </a:solidFill>
              </a:rPr>
              <a:t>( ‘Ensayo’), </a:t>
            </a:r>
            <a:r>
              <a:rPr lang="es-ES_tradnl" sz="2400" b="1" i="1" dirty="0" err="1" smtClean="0">
                <a:solidFill>
                  <a:srgbClr val="002060"/>
                </a:solidFill>
              </a:rPr>
              <a:t>ylabel</a:t>
            </a:r>
            <a:r>
              <a:rPr lang="es-ES_tradnl" sz="2400" b="1" i="1" dirty="0" smtClean="0">
                <a:solidFill>
                  <a:srgbClr val="002060"/>
                </a:solidFill>
              </a:rPr>
              <a:t> (‘</a:t>
            </a:r>
            <a:r>
              <a:rPr lang="es-ES_tradnl" sz="2400" b="1" i="1" dirty="0" err="1" smtClean="0">
                <a:solidFill>
                  <a:srgbClr val="002060"/>
                </a:solidFill>
              </a:rPr>
              <a:t>Dist</a:t>
            </a:r>
            <a:r>
              <a:rPr lang="es-ES_tradnl" sz="2400" b="1" i="1" dirty="0" smtClean="0">
                <a:solidFill>
                  <a:srgbClr val="002060"/>
                </a:solidFill>
              </a:rPr>
              <a:t>., ft’), </a:t>
            </a:r>
            <a:r>
              <a:rPr lang="es-ES_tradnl" sz="2400" b="1" i="1" dirty="0" err="1" smtClean="0">
                <a:solidFill>
                  <a:srgbClr val="002060"/>
                </a:solidFill>
              </a:rPr>
              <a:t>grid</a:t>
            </a:r>
            <a:endParaRPr lang="es-ES_tradnl" sz="2400" b="1" i="1" dirty="0" smtClean="0">
              <a:solidFill>
                <a:srgbClr val="002060"/>
              </a:solidFill>
            </a:endParaRPr>
          </a:p>
          <a:p>
            <a:pPr eaLnBrk="1" hangingPunct="1">
              <a:buFontTx/>
              <a:buNone/>
              <a:defRPr/>
            </a:pPr>
            <a:endParaRPr lang="es-ES_tradnl" sz="2400" b="1" i="1" dirty="0" smtClean="0">
              <a:solidFill>
                <a:srgbClr val="002060"/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es-ES_tradnl" sz="2400" b="1" i="1" dirty="0" smtClean="0">
                <a:solidFill>
                  <a:srgbClr val="002060"/>
                </a:solidFill>
              </a:rPr>
              <a:t>	(x, y) 		</a:t>
            </a:r>
            <a:r>
              <a:rPr lang="es-ES_tradnl" sz="2400" i="1" dirty="0" smtClean="0">
                <a:solidFill>
                  <a:srgbClr val="002060"/>
                </a:solidFill>
              </a:rPr>
              <a:t>Vectores a graficar</a:t>
            </a:r>
          </a:p>
          <a:p>
            <a:pPr eaLnBrk="1" hangingPunct="1">
              <a:buFontTx/>
              <a:buNone/>
              <a:defRPr/>
            </a:pPr>
            <a:r>
              <a:rPr lang="es-ES_tradnl" sz="2400" b="1" i="1" dirty="0" smtClean="0">
                <a:solidFill>
                  <a:srgbClr val="002060"/>
                </a:solidFill>
              </a:rPr>
              <a:t>	</a:t>
            </a:r>
            <a:r>
              <a:rPr lang="es-ES_tradnl" sz="2400" b="1" i="1" dirty="0" err="1" smtClean="0">
                <a:solidFill>
                  <a:srgbClr val="002060"/>
                </a:solidFill>
              </a:rPr>
              <a:t>title</a:t>
            </a:r>
            <a:r>
              <a:rPr lang="es-ES_tradnl" sz="2400" b="1" i="1" dirty="0" smtClean="0">
                <a:solidFill>
                  <a:srgbClr val="002060"/>
                </a:solidFill>
              </a:rPr>
              <a:t>	 		</a:t>
            </a:r>
            <a:r>
              <a:rPr lang="es-ES_tradnl" sz="2400" i="1" dirty="0" smtClean="0">
                <a:solidFill>
                  <a:srgbClr val="002060"/>
                </a:solidFill>
              </a:rPr>
              <a:t>Título que llevará la gráfica</a:t>
            </a:r>
          </a:p>
          <a:p>
            <a:pPr eaLnBrk="1" hangingPunct="1">
              <a:buFontTx/>
              <a:buNone/>
              <a:defRPr/>
            </a:pPr>
            <a:r>
              <a:rPr lang="es-ES_tradnl" sz="2400" b="1" i="1" dirty="0" smtClean="0">
                <a:solidFill>
                  <a:srgbClr val="002060"/>
                </a:solidFill>
              </a:rPr>
              <a:t>	</a:t>
            </a:r>
            <a:r>
              <a:rPr lang="es-ES_tradnl" sz="2400" b="1" i="1" dirty="0" err="1" smtClean="0">
                <a:solidFill>
                  <a:srgbClr val="002060"/>
                </a:solidFill>
              </a:rPr>
              <a:t>xlabel</a:t>
            </a:r>
            <a:r>
              <a:rPr lang="es-ES_tradnl" sz="2400" b="1" i="1" dirty="0" smtClean="0">
                <a:solidFill>
                  <a:srgbClr val="002060"/>
                </a:solidFill>
              </a:rPr>
              <a:t> 		</a:t>
            </a:r>
            <a:r>
              <a:rPr lang="es-ES_tradnl" sz="2400" i="1" dirty="0" smtClean="0">
                <a:solidFill>
                  <a:srgbClr val="002060"/>
                </a:solidFill>
              </a:rPr>
              <a:t>Título que llevará el eje x</a:t>
            </a:r>
          </a:p>
          <a:p>
            <a:pPr eaLnBrk="1" hangingPunct="1">
              <a:buFontTx/>
              <a:buNone/>
              <a:defRPr/>
            </a:pPr>
            <a:r>
              <a:rPr lang="es-ES_tradnl" sz="2400" b="1" i="1" dirty="0" smtClean="0">
                <a:solidFill>
                  <a:srgbClr val="002060"/>
                </a:solidFill>
              </a:rPr>
              <a:t>	</a:t>
            </a:r>
            <a:r>
              <a:rPr lang="es-ES_tradnl" sz="2400" b="1" i="1" dirty="0" err="1" smtClean="0">
                <a:solidFill>
                  <a:srgbClr val="002060"/>
                </a:solidFill>
              </a:rPr>
              <a:t>ylabel</a:t>
            </a:r>
            <a:r>
              <a:rPr lang="es-ES_tradnl" sz="2400" b="1" i="1" dirty="0" smtClean="0">
                <a:solidFill>
                  <a:srgbClr val="002060"/>
                </a:solidFill>
              </a:rPr>
              <a:t> 		</a:t>
            </a:r>
            <a:r>
              <a:rPr lang="es-ES_tradnl" sz="2400" i="1" dirty="0" smtClean="0">
                <a:solidFill>
                  <a:srgbClr val="002060"/>
                </a:solidFill>
              </a:rPr>
              <a:t>Título que llevará el eje y</a:t>
            </a:r>
          </a:p>
          <a:p>
            <a:pPr eaLnBrk="1" hangingPunct="1">
              <a:buFontTx/>
              <a:buNone/>
              <a:defRPr/>
            </a:pPr>
            <a:r>
              <a:rPr lang="es-ES_tradnl" sz="2400" b="1" i="1" dirty="0" smtClean="0">
                <a:solidFill>
                  <a:srgbClr val="002060"/>
                </a:solidFill>
              </a:rPr>
              <a:t>	</a:t>
            </a:r>
            <a:r>
              <a:rPr lang="es-ES_tradnl" sz="2400" b="1" i="1" dirty="0" err="1" smtClean="0">
                <a:solidFill>
                  <a:srgbClr val="002060"/>
                </a:solidFill>
              </a:rPr>
              <a:t>grid</a:t>
            </a:r>
            <a:r>
              <a:rPr lang="es-ES_tradnl" sz="2400" b="1" i="1" dirty="0" smtClean="0">
                <a:solidFill>
                  <a:srgbClr val="002060"/>
                </a:solidFill>
              </a:rPr>
              <a:t> ó </a:t>
            </a:r>
            <a:r>
              <a:rPr lang="es-ES_tradnl" sz="2400" b="1" i="1" dirty="0" err="1" smtClean="0">
                <a:solidFill>
                  <a:srgbClr val="002060"/>
                </a:solidFill>
              </a:rPr>
              <a:t>grid</a:t>
            </a:r>
            <a:r>
              <a:rPr lang="es-ES_tradnl" sz="2400" b="1" i="1" dirty="0" smtClean="0">
                <a:solidFill>
                  <a:srgbClr val="002060"/>
                </a:solidFill>
              </a:rPr>
              <a:t> </a:t>
            </a:r>
            <a:r>
              <a:rPr lang="es-ES_tradnl" sz="2400" b="1" i="1" dirty="0" err="1" smtClean="0">
                <a:solidFill>
                  <a:srgbClr val="002060"/>
                </a:solidFill>
              </a:rPr>
              <a:t>on</a:t>
            </a:r>
            <a:r>
              <a:rPr lang="es-ES_tradnl" sz="2400" b="1" i="1" dirty="0" smtClean="0">
                <a:solidFill>
                  <a:srgbClr val="002060"/>
                </a:solidFill>
              </a:rPr>
              <a:t> 	</a:t>
            </a:r>
            <a:r>
              <a:rPr lang="es-ES_tradnl" sz="2400" i="1" dirty="0" smtClean="0">
                <a:solidFill>
                  <a:srgbClr val="002060"/>
                </a:solidFill>
              </a:rPr>
              <a:t>Inserta una retícula en una gráfica</a:t>
            </a:r>
          </a:p>
          <a:p>
            <a:pPr eaLnBrk="1" hangingPunct="1">
              <a:buFontTx/>
              <a:buNone/>
              <a:defRPr/>
            </a:pPr>
            <a:r>
              <a:rPr lang="es-ES_tradnl" sz="2400" i="1" dirty="0" smtClean="0">
                <a:solidFill>
                  <a:srgbClr val="002060"/>
                </a:solidFill>
              </a:rPr>
              <a:t>	</a:t>
            </a:r>
            <a:r>
              <a:rPr lang="es-ES_tradnl" sz="2400" b="1" i="1" dirty="0" err="1" smtClean="0">
                <a:solidFill>
                  <a:srgbClr val="002060"/>
                </a:solidFill>
              </a:rPr>
              <a:t>grid</a:t>
            </a:r>
            <a:r>
              <a:rPr lang="es-ES_tradnl" sz="2400" b="1" i="1" dirty="0" smtClean="0">
                <a:solidFill>
                  <a:srgbClr val="002060"/>
                </a:solidFill>
              </a:rPr>
              <a:t> off</a:t>
            </a:r>
            <a:r>
              <a:rPr lang="es-ES_tradnl" sz="2400" i="1" dirty="0" smtClean="0">
                <a:solidFill>
                  <a:srgbClr val="002060"/>
                </a:solidFill>
              </a:rPr>
              <a:t>		Borra la retícula de la gráfica</a:t>
            </a:r>
          </a:p>
          <a:p>
            <a:pPr eaLnBrk="1" hangingPunct="1">
              <a:buFontTx/>
              <a:buNone/>
              <a:defRPr/>
            </a:pPr>
            <a:r>
              <a:rPr lang="es-ES_tradnl" sz="2400" i="1" dirty="0" smtClean="0">
                <a:solidFill>
                  <a:srgbClr val="002060"/>
                </a:solidFill>
              </a:rPr>
              <a:t>	</a:t>
            </a:r>
            <a:endParaRPr lang="es-MX" sz="2400" i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9726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_tradnl" sz="3200" b="1" i="1" smtClean="0">
                <a:solidFill>
                  <a:srgbClr val="C00000"/>
                </a:solidFill>
              </a:rPr>
              <a:t>Gráficas</a:t>
            </a:r>
            <a:br>
              <a:rPr lang="es-ES_tradnl" sz="3200" b="1" i="1" smtClean="0">
                <a:solidFill>
                  <a:srgbClr val="C00000"/>
                </a:solidFill>
              </a:rPr>
            </a:br>
            <a:r>
              <a:rPr lang="es-ES_tradnl" sz="3200" b="1" i="1" smtClean="0">
                <a:solidFill>
                  <a:srgbClr val="C00000"/>
                </a:solidFill>
              </a:rPr>
              <a:t>(continuación)</a:t>
            </a:r>
            <a:r>
              <a:rPr lang="es-MX" sz="3200" i="1" smtClean="0">
                <a:solidFill>
                  <a:srgbClr val="C00000"/>
                </a:solidFill>
              </a:rPr>
              <a:t> </a:t>
            </a:r>
            <a:endParaRPr lang="es-CO" sz="3200" smtClean="0"/>
          </a:p>
        </p:txBody>
      </p:sp>
      <p:sp>
        <p:nvSpPr>
          <p:cNvPr id="58371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None/>
            </a:pPr>
            <a:r>
              <a:rPr lang="es-CO" dirty="0" smtClean="0"/>
              <a:t> 	</a:t>
            </a:r>
            <a:r>
              <a:rPr lang="es-ES_tradnl" sz="2400" b="1" i="1" dirty="0" smtClean="0">
                <a:solidFill>
                  <a:srgbClr val="002060"/>
                </a:solidFill>
              </a:rPr>
              <a:t>pause</a:t>
            </a:r>
            <a:r>
              <a:rPr lang="es-ES_tradnl" sz="2400" i="1" dirty="0" smtClean="0">
                <a:solidFill>
                  <a:srgbClr val="002060"/>
                </a:solidFill>
              </a:rPr>
              <a:t>		Detiene la ejecución de un programa lo 			que permite ver la gráfica</a:t>
            </a:r>
          </a:p>
          <a:p>
            <a:pPr algn="just">
              <a:buFontTx/>
              <a:buNone/>
            </a:pPr>
            <a:r>
              <a:rPr lang="es-ES_tradnl" sz="2400" i="1" dirty="0" smtClean="0">
                <a:solidFill>
                  <a:srgbClr val="002060"/>
                </a:solidFill>
              </a:rPr>
              <a:t>	</a:t>
            </a:r>
            <a:r>
              <a:rPr lang="es-ES_tradnl" sz="2400" b="1" i="1" dirty="0" smtClean="0">
                <a:solidFill>
                  <a:srgbClr val="002060"/>
                </a:solidFill>
              </a:rPr>
              <a:t>figure (n)	</a:t>
            </a:r>
            <a:r>
              <a:rPr lang="es-ES_tradnl" sz="2400" i="1" dirty="0" smtClean="0">
                <a:solidFill>
                  <a:srgbClr val="002060"/>
                </a:solidFill>
              </a:rPr>
              <a:t>	Determina la gráfica actual</a:t>
            </a:r>
          </a:p>
          <a:p>
            <a:pPr algn="just">
              <a:buFontTx/>
              <a:buNone/>
            </a:pPr>
            <a:r>
              <a:rPr lang="es-ES_tradnl" sz="2400" i="1" dirty="0" smtClean="0">
                <a:solidFill>
                  <a:srgbClr val="002060"/>
                </a:solidFill>
              </a:rPr>
              <a:t>	</a:t>
            </a:r>
            <a:r>
              <a:rPr lang="es-ES_tradnl" sz="2400" b="1" i="1" dirty="0" err="1" smtClean="0">
                <a:solidFill>
                  <a:srgbClr val="002060"/>
                </a:solidFill>
              </a:rPr>
              <a:t>hold</a:t>
            </a:r>
            <a:r>
              <a:rPr lang="es-ES_tradnl" sz="2400" b="1" i="1" dirty="0" smtClean="0">
                <a:solidFill>
                  <a:srgbClr val="002060"/>
                </a:solidFill>
              </a:rPr>
              <a:t> ó </a:t>
            </a:r>
            <a:r>
              <a:rPr lang="es-ES_tradnl" sz="2400" b="1" i="1" dirty="0" err="1" smtClean="0">
                <a:solidFill>
                  <a:srgbClr val="002060"/>
                </a:solidFill>
              </a:rPr>
              <a:t>hold</a:t>
            </a:r>
            <a:r>
              <a:rPr lang="es-ES_tradnl" sz="2400" b="1" i="1" dirty="0" smtClean="0">
                <a:solidFill>
                  <a:srgbClr val="002060"/>
                </a:solidFill>
              </a:rPr>
              <a:t> </a:t>
            </a:r>
            <a:r>
              <a:rPr lang="es-ES_tradnl" sz="2400" b="1" i="1" dirty="0" err="1" smtClean="0">
                <a:solidFill>
                  <a:srgbClr val="002060"/>
                </a:solidFill>
              </a:rPr>
              <a:t>on</a:t>
            </a:r>
            <a:r>
              <a:rPr lang="es-ES_tradnl" sz="2400" i="1" dirty="0" smtClean="0">
                <a:solidFill>
                  <a:srgbClr val="002060"/>
                </a:solidFill>
              </a:rPr>
              <a:t>	Congela la gráfica actual, de modo que se 			puede recubrir con una gráfica adicional</a:t>
            </a:r>
          </a:p>
          <a:p>
            <a:pPr algn="just">
              <a:buFontTx/>
              <a:buNone/>
            </a:pPr>
            <a:r>
              <a:rPr lang="es-ES_tradnl" sz="2400" i="1" dirty="0" smtClean="0">
                <a:solidFill>
                  <a:srgbClr val="002060"/>
                </a:solidFill>
              </a:rPr>
              <a:t>	</a:t>
            </a:r>
            <a:r>
              <a:rPr lang="es-ES_tradnl" sz="2400" b="1" i="1" dirty="0" err="1" smtClean="0">
                <a:solidFill>
                  <a:srgbClr val="002060"/>
                </a:solidFill>
              </a:rPr>
              <a:t>hold</a:t>
            </a:r>
            <a:r>
              <a:rPr lang="es-ES_tradnl" sz="2400" b="1" i="1" dirty="0" smtClean="0">
                <a:solidFill>
                  <a:srgbClr val="002060"/>
                </a:solidFill>
              </a:rPr>
              <a:t> off</a:t>
            </a:r>
            <a:r>
              <a:rPr lang="es-ES_tradnl" sz="2400" i="1" dirty="0" smtClean="0">
                <a:solidFill>
                  <a:srgbClr val="002060"/>
                </a:solidFill>
              </a:rPr>
              <a:t>		Descongela la gráfica actual	</a:t>
            </a:r>
          </a:p>
          <a:p>
            <a:pPr algn="just">
              <a:buFontTx/>
              <a:buNone/>
            </a:pPr>
            <a:r>
              <a:rPr lang="es-ES_tradnl" sz="2400" i="1" dirty="0" smtClean="0">
                <a:solidFill>
                  <a:srgbClr val="002060"/>
                </a:solidFill>
              </a:rPr>
              <a:t>	</a:t>
            </a:r>
            <a:r>
              <a:rPr lang="es-ES_tradnl" sz="2400" b="1" i="1" dirty="0" err="1" smtClean="0">
                <a:solidFill>
                  <a:srgbClr val="002060"/>
                </a:solidFill>
              </a:rPr>
              <a:t>plot</a:t>
            </a:r>
            <a:r>
              <a:rPr lang="es-ES_tradnl" sz="2400" b="1" i="1" dirty="0" smtClean="0">
                <a:solidFill>
                  <a:srgbClr val="002060"/>
                </a:solidFill>
              </a:rPr>
              <a:t>(x1, y1, x2, y2)</a:t>
            </a:r>
            <a:r>
              <a:rPr lang="es-ES_tradnl" sz="2400" i="1" dirty="0" smtClean="0">
                <a:solidFill>
                  <a:srgbClr val="002060"/>
                </a:solidFill>
              </a:rPr>
              <a:t>	Otra forma de crear gráficas múltiples</a:t>
            </a:r>
          </a:p>
          <a:p>
            <a:pPr algn="just">
              <a:buFontTx/>
              <a:buNone/>
            </a:pPr>
            <a:r>
              <a:rPr lang="es-ES_tradnl" sz="2400" i="1" dirty="0" smtClean="0">
                <a:solidFill>
                  <a:srgbClr val="002060"/>
                </a:solidFill>
              </a:rPr>
              <a:t>	</a:t>
            </a:r>
            <a:r>
              <a:rPr lang="es-ES_tradnl" sz="2400" b="1" i="1" dirty="0" err="1" smtClean="0">
                <a:solidFill>
                  <a:srgbClr val="002060"/>
                </a:solidFill>
              </a:rPr>
              <a:t>plot</a:t>
            </a:r>
            <a:r>
              <a:rPr lang="es-ES_tradnl" sz="2400" b="1" i="1" dirty="0" smtClean="0">
                <a:solidFill>
                  <a:srgbClr val="002060"/>
                </a:solidFill>
              </a:rPr>
              <a:t>(m)</a:t>
            </a:r>
            <a:r>
              <a:rPr lang="es-ES_tradnl" sz="2400" i="1" dirty="0" smtClean="0">
                <a:solidFill>
                  <a:srgbClr val="002060"/>
                </a:solidFill>
              </a:rPr>
              <a:t>		Donde m es una matriz. Grafica una línea 			para cada fila de la matriz</a:t>
            </a:r>
          </a:p>
          <a:p>
            <a:pPr algn="just">
              <a:buFontTx/>
              <a:buNone/>
            </a:pPr>
            <a:r>
              <a:rPr lang="es-ES_tradnl" sz="2400" i="1" dirty="0" smtClean="0">
                <a:solidFill>
                  <a:srgbClr val="002060"/>
                </a:solidFill>
              </a:rPr>
              <a:t>	</a:t>
            </a:r>
            <a:r>
              <a:rPr lang="es-ES_tradnl" sz="2400" b="1" i="1" dirty="0" err="1" smtClean="0">
                <a:solidFill>
                  <a:srgbClr val="002060"/>
                </a:solidFill>
              </a:rPr>
              <a:t>plot</a:t>
            </a:r>
            <a:r>
              <a:rPr lang="es-ES_tradnl" sz="2400" b="1" i="1" dirty="0" smtClean="0">
                <a:solidFill>
                  <a:srgbClr val="002060"/>
                </a:solidFill>
              </a:rPr>
              <a:t>(v, m)</a:t>
            </a:r>
            <a:r>
              <a:rPr lang="es-ES_tradnl" sz="2400" i="1" dirty="0" smtClean="0">
                <a:solidFill>
                  <a:srgbClr val="002060"/>
                </a:solidFill>
              </a:rPr>
              <a:t>		donde v es vector y m una matriz</a:t>
            </a:r>
            <a:endParaRPr lang="es-CO" sz="2400" i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37690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_tradnl" sz="3200" b="1" i="1" smtClean="0">
                <a:solidFill>
                  <a:srgbClr val="C00000"/>
                </a:solidFill>
              </a:rPr>
              <a:t>Gráficas</a:t>
            </a:r>
            <a:br>
              <a:rPr lang="es-ES_tradnl" sz="3200" b="1" i="1" smtClean="0">
                <a:solidFill>
                  <a:srgbClr val="C00000"/>
                </a:solidFill>
              </a:rPr>
            </a:br>
            <a:r>
              <a:rPr lang="es-ES_tradnl" sz="3200" b="1" i="1" smtClean="0">
                <a:solidFill>
                  <a:srgbClr val="C00000"/>
                </a:solidFill>
              </a:rPr>
              <a:t>(continuación)</a:t>
            </a:r>
            <a:r>
              <a:rPr lang="es-MX" sz="3200" i="1" smtClean="0">
                <a:solidFill>
                  <a:srgbClr val="C00000"/>
                </a:solidFill>
              </a:rPr>
              <a:t> </a:t>
            </a:r>
            <a:endParaRPr lang="es-CO" sz="3200" smtClean="0"/>
          </a:p>
        </p:txBody>
      </p:sp>
      <p:sp>
        <p:nvSpPr>
          <p:cNvPr id="59395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s-CO" dirty="0" smtClean="0"/>
              <a:t>	</a:t>
            </a:r>
            <a:r>
              <a:rPr lang="es-CO" sz="2400" b="1" i="1" dirty="0" err="1" smtClean="0">
                <a:solidFill>
                  <a:srgbClr val="002060"/>
                </a:solidFill>
              </a:rPr>
              <a:t>plot</a:t>
            </a:r>
            <a:r>
              <a:rPr lang="es-CO" sz="2400" b="1" i="1" dirty="0" smtClean="0">
                <a:solidFill>
                  <a:srgbClr val="002060"/>
                </a:solidFill>
              </a:rPr>
              <a:t>(x, y, ‘</a:t>
            </a:r>
            <a:r>
              <a:rPr lang="es-CO" sz="2400" b="1" i="1" dirty="0" err="1" smtClean="0">
                <a:solidFill>
                  <a:srgbClr val="002060"/>
                </a:solidFill>
              </a:rPr>
              <a:t>lpc</a:t>
            </a:r>
            <a:r>
              <a:rPr lang="es-CO" sz="2400" b="1" i="1" dirty="0" smtClean="0">
                <a:solidFill>
                  <a:srgbClr val="002060"/>
                </a:solidFill>
              </a:rPr>
              <a:t>’) </a:t>
            </a:r>
            <a:r>
              <a:rPr lang="es-CO" sz="2400" i="1" dirty="0" smtClean="0">
                <a:solidFill>
                  <a:srgbClr val="002060"/>
                </a:solidFill>
              </a:rPr>
              <a:t>	donde</a:t>
            </a:r>
          </a:p>
          <a:p>
            <a:pPr>
              <a:buFontTx/>
              <a:buNone/>
            </a:pPr>
            <a:r>
              <a:rPr lang="es-CO" sz="2400" i="1" dirty="0" smtClean="0">
                <a:solidFill>
                  <a:srgbClr val="002060"/>
                </a:solidFill>
              </a:rPr>
              <a:t>	</a:t>
            </a:r>
            <a:r>
              <a:rPr lang="es-CO" sz="2400" b="1" i="1" dirty="0" smtClean="0">
                <a:solidFill>
                  <a:srgbClr val="002060"/>
                </a:solidFill>
              </a:rPr>
              <a:t>l</a:t>
            </a:r>
            <a:r>
              <a:rPr lang="es-CO" sz="2400" i="1" dirty="0" smtClean="0">
                <a:solidFill>
                  <a:srgbClr val="002060"/>
                </a:solidFill>
              </a:rPr>
              <a:t> es tipo de línea:	</a:t>
            </a:r>
            <a:r>
              <a:rPr lang="es-CO" sz="2400" b="1" i="1" dirty="0" smtClean="0">
                <a:solidFill>
                  <a:srgbClr val="002060"/>
                </a:solidFill>
              </a:rPr>
              <a:t>- , : , -. , --</a:t>
            </a:r>
            <a:endParaRPr lang="es-CO" sz="2400" i="1" dirty="0" smtClean="0">
              <a:solidFill>
                <a:srgbClr val="002060"/>
              </a:solidFill>
            </a:endParaRPr>
          </a:p>
          <a:p>
            <a:pPr>
              <a:buFontTx/>
              <a:buNone/>
            </a:pPr>
            <a:r>
              <a:rPr lang="es-CO" sz="2400" i="1" dirty="0" smtClean="0">
                <a:solidFill>
                  <a:srgbClr val="002060"/>
                </a:solidFill>
              </a:rPr>
              <a:t>	</a:t>
            </a:r>
            <a:r>
              <a:rPr lang="es-CO" sz="2400" b="1" i="1" dirty="0" smtClean="0">
                <a:solidFill>
                  <a:srgbClr val="002060"/>
                </a:solidFill>
              </a:rPr>
              <a:t>p</a:t>
            </a:r>
            <a:r>
              <a:rPr lang="es-CO" sz="2400" i="1" dirty="0" smtClean="0">
                <a:solidFill>
                  <a:srgbClr val="002060"/>
                </a:solidFill>
              </a:rPr>
              <a:t> es tipo de punto:	</a:t>
            </a:r>
            <a:r>
              <a:rPr lang="es-CO" sz="2400" b="1" i="1" dirty="0" smtClean="0">
                <a:solidFill>
                  <a:srgbClr val="002060"/>
                </a:solidFill>
              </a:rPr>
              <a:t>. , o , x , + , * , s , d , v , ^ , &lt; , &gt; , p , h</a:t>
            </a:r>
          </a:p>
          <a:p>
            <a:pPr>
              <a:buFontTx/>
              <a:buNone/>
            </a:pPr>
            <a:r>
              <a:rPr lang="es-CO" sz="2400" i="1" dirty="0" smtClean="0">
                <a:solidFill>
                  <a:srgbClr val="002060"/>
                </a:solidFill>
              </a:rPr>
              <a:t>	</a:t>
            </a:r>
            <a:r>
              <a:rPr lang="es-CO" sz="2400" b="1" i="1" dirty="0" smtClean="0">
                <a:solidFill>
                  <a:srgbClr val="002060"/>
                </a:solidFill>
              </a:rPr>
              <a:t>c</a:t>
            </a:r>
            <a:r>
              <a:rPr lang="es-CO" sz="2400" i="1" dirty="0" smtClean="0">
                <a:solidFill>
                  <a:srgbClr val="002060"/>
                </a:solidFill>
              </a:rPr>
              <a:t> es color:		</a:t>
            </a:r>
            <a:r>
              <a:rPr lang="es-CO" sz="2400" b="1" i="1" dirty="0" smtClean="0">
                <a:solidFill>
                  <a:srgbClr val="002060"/>
                </a:solidFill>
              </a:rPr>
              <a:t>b , g , r , c , m , y , k</a:t>
            </a:r>
          </a:p>
          <a:p>
            <a:pPr>
              <a:buFontTx/>
              <a:buNone/>
            </a:pPr>
            <a:r>
              <a:rPr lang="es-CO" sz="2400" i="1" dirty="0" smtClean="0">
                <a:solidFill>
                  <a:srgbClr val="002060"/>
                </a:solidFill>
              </a:rPr>
              <a:t>	Ejemplo:</a:t>
            </a:r>
            <a:r>
              <a:rPr lang="es-CO" sz="2400" b="1" i="1" dirty="0" smtClean="0">
                <a:solidFill>
                  <a:srgbClr val="002060"/>
                </a:solidFill>
              </a:rPr>
              <a:t>		</a:t>
            </a:r>
            <a:r>
              <a:rPr lang="es-CO" sz="2400" b="1" i="1" dirty="0" err="1" smtClean="0">
                <a:solidFill>
                  <a:srgbClr val="002060"/>
                </a:solidFill>
              </a:rPr>
              <a:t>plot</a:t>
            </a:r>
            <a:r>
              <a:rPr lang="es-CO" sz="2400" b="1" i="1" dirty="0" smtClean="0">
                <a:solidFill>
                  <a:srgbClr val="002060"/>
                </a:solidFill>
              </a:rPr>
              <a:t>(x, y, ‘:ok’)</a:t>
            </a:r>
          </a:p>
          <a:p>
            <a:pPr>
              <a:buFontTx/>
              <a:buNone/>
            </a:pPr>
            <a:r>
              <a:rPr lang="es-CO" sz="2400" i="1" dirty="0" smtClean="0">
                <a:solidFill>
                  <a:srgbClr val="002060"/>
                </a:solidFill>
              </a:rPr>
              <a:t>	</a:t>
            </a:r>
          </a:p>
          <a:p>
            <a:pPr>
              <a:buFontTx/>
              <a:buNone/>
            </a:pPr>
            <a:r>
              <a:rPr lang="es-CO" sz="2400" i="1" dirty="0" smtClean="0">
                <a:solidFill>
                  <a:srgbClr val="002060"/>
                </a:solidFill>
              </a:rPr>
              <a:t>	</a:t>
            </a:r>
            <a:r>
              <a:rPr lang="es-CO" sz="2400" b="1" i="1" dirty="0" err="1" smtClean="0">
                <a:solidFill>
                  <a:srgbClr val="002060"/>
                </a:solidFill>
              </a:rPr>
              <a:t>title</a:t>
            </a:r>
            <a:r>
              <a:rPr lang="es-CO" sz="2400" b="1" i="1" dirty="0" smtClean="0">
                <a:solidFill>
                  <a:srgbClr val="002060"/>
                </a:solidFill>
              </a:rPr>
              <a:t>(‘\</a:t>
            </a:r>
            <a:r>
              <a:rPr lang="es-CO" sz="2400" b="1" i="1" dirty="0" err="1" smtClean="0">
                <a:solidFill>
                  <a:srgbClr val="002060"/>
                </a:solidFill>
              </a:rPr>
              <a:t>alpha</a:t>
            </a:r>
            <a:r>
              <a:rPr lang="es-CO" sz="2400" b="1" i="1" dirty="0" smtClean="0">
                <a:solidFill>
                  <a:srgbClr val="002060"/>
                </a:solidFill>
              </a:rPr>
              <a:t> \beta \gamma’) </a:t>
            </a:r>
            <a:r>
              <a:rPr lang="es-CO" sz="2400" i="1" dirty="0" smtClean="0">
                <a:solidFill>
                  <a:srgbClr val="002060"/>
                </a:solidFill>
              </a:rPr>
              <a:t>	para uso de letras griegas:</a:t>
            </a:r>
          </a:p>
          <a:p>
            <a:pPr>
              <a:buFontTx/>
              <a:buNone/>
            </a:pPr>
            <a:r>
              <a:rPr lang="es-CO" sz="2400" i="1" dirty="0" smtClean="0">
                <a:solidFill>
                  <a:srgbClr val="002060"/>
                </a:solidFill>
              </a:rPr>
              <a:t>	</a:t>
            </a:r>
          </a:p>
          <a:p>
            <a:pPr>
              <a:buFontTx/>
              <a:buNone/>
            </a:pPr>
            <a:r>
              <a:rPr lang="es-CO" sz="2400" i="1" dirty="0" smtClean="0">
                <a:solidFill>
                  <a:srgbClr val="002060"/>
                </a:solidFill>
              </a:rPr>
              <a:t>	</a:t>
            </a:r>
            <a:r>
              <a:rPr lang="es-CO" sz="2400" b="1" i="1" dirty="0" err="1" smtClean="0">
                <a:solidFill>
                  <a:srgbClr val="002060"/>
                </a:solidFill>
              </a:rPr>
              <a:t>title</a:t>
            </a:r>
            <a:r>
              <a:rPr lang="es-CO" sz="2400" b="1" i="1" dirty="0" smtClean="0">
                <a:solidFill>
                  <a:srgbClr val="002060"/>
                </a:solidFill>
              </a:rPr>
              <a:t>(‘x^{2}’)	</a:t>
            </a:r>
            <a:r>
              <a:rPr lang="es-CO" sz="2400" i="1" dirty="0" smtClean="0">
                <a:solidFill>
                  <a:srgbClr val="002060"/>
                </a:solidFill>
              </a:rPr>
              <a:t>		produce x elevado a la 2</a:t>
            </a:r>
          </a:p>
          <a:p>
            <a:pPr>
              <a:buFontTx/>
              <a:buNone/>
            </a:pPr>
            <a:r>
              <a:rPr lang="es-CO" sz="2400" i="1" dirty="0" smtClean="0">
                <a:solidFill>
                  <a:srgbClr val="002060"/>
                </a:solidFill>
              </a:rPr>
              <a:t>	</a:t>
            </a:r>
          </a:p>
          <a:p>
            <a:pPr>
              <a:buFontTx/>
              <a:buNone/>
            </a:pPr>
            <a:endParaRPr lang="es-CO" sz="2400" i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59417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_tradnl" sz="3200" b="1" i="1" smtClean="0">
                <a:solidFill>
                  <a:srgbClr val="C00000"/>
                </a:solidFill>
              </a:rPr>
              <a:t>Gráficas</a:t>
            </a:r>
            <a:br>
              <a:rPr lang="es-ES_tradnl" sz="3200" b="1" i="1" smtClean="0">
                <a:solidFill>
                  <a:srgbClr val="C00000"/>
                </a:solidFill>
              </a:rPr>
            </a:br>
            <a:r>
              <a:rPr lang="es-ES_tradnl" sz="3200" b="1" i="1" smtClean="0">
                <a:solidFill>
                  <a:srgbClr val="C00000"/>
                </a:solidFill>
              </a:rPr>
              <a:t>(continuación)</a:t>
            </a:r>
            <a:r>
              <a:rPr lang="es-MX" sz="3200" i="1" smtClean="0">
                <a:solidFill>
                  <a:srgbClr val="C00000"/>
                </a:solidFill>
              </a:rPr>
              <a:t> </a:t>
            </a:r>
            <a:endParaRPr lang="es-CO" sz="3200" smtClean="0"/>
          </a:p>
        </p:txBody>
      </p:sp>
      <p:sp>
        <p:nvSpPr>
          <p:cNvPr id="60419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Tx/>
              <a:buNone/>
            </a:pPr>
            <a:r>
              <a:rPr lang="es-CO" smtClean="0"/>
              <a:t>	</a:t>
            </a:r>
            <a:r>
              <a:rPr lang="es-CO" sz="2400" b="1" i="1" smtClean="0">
                <a:solidFill>
                  <a:srgbClr val="002060"/>
                </a:solidFill>
              </a:rPr>
              <a:t>axis(v)</a:t>
            </a:r>
            <a:r>
              <a:rPr lang="es-CO" sz="2400" i="1" smtClean="0">
                <a:solidFill>
                  <a:srgbClr val="002060"/>
                </a:solidFill>
              </a:rPr>
              <a:t>		Donde v es un vector de 4 valores (mínimo 			y máximo para el eje x y para el eje y)</a:t>
            </a:r>
          </a:p>
          <a:p>
            <a:pPr algn="just">
              <a:buFontTx/>
              <a:buNone/>
            </a:pPr>
            <a:r>
              <a:rPr lang="es-CO" sz="2400" i="1" smtClean="0">
                <a:solidFill>
                  <a:srgbClr val="002060"/>
                </a:solidFill>
              </a:rPr>
              <a:t>	</a:t>
            </a:r>
            <a:r>
              <a:rPr lang="es-CO" sz="2400" b="1" i="1" smtClean="0">
                <a:solidFill>
                  <a:srgbClr val="002060"/>
                </a:solidFill>
              </a:rPr>
              <a:t>axis	</a:t>
            </a:r>
            <a:r>
              <a:rPr lang="es-CO" sz="2400" i="1" smtClean="0">
                <a:solidFill>
                  <a:srgbClr val="002060"/>
                </a:solidFill>
              </a:rPr>
              <a:t>		Congela la configuración actual</a:t>
            </a:r>
          </a:p>
          <a:p>
            <a:pPr algn="just">
              <a:buFontTx/>
              <a:buNone/>
            </a:pPr>
            <a:r>
              <a:rPr lang="es-CO" sz="2400" i="1" smtClean="0">
                <a:solidFill>
                  <a:srgbClr val="002060"/>
                </a:solidFill>
              </a:rPr>
              <a:t>	</a:t>
            </a:r>
            <a:r>
              <a:rPr lang="es-CO" sz="2400" b="1" i="1" smtClean="0">
                <a:solidFill>
                  <a:srgbClr val="002060"/>
                </a:solidFill>
              </a:rPr>
              <a:t>legend(‘txt1’, ‘txt2, …)</a:t>
            </a:r>
            <a:r>
              <a:rPr lang="es-CO" sz="2400" i="1" smtClean="0">
                <a:solidFill>
                  <a:srgbClr val="002060"/>
                </a:solidFill>
              </a:rPr>
              <a:t>	Agrega leyenda a cada gráfica</a:t>
            </a:r>
          </a:p>
          <a:p>
            <a:pPr algn="just">
              <a:buFontTx/>
              <a:buNone/>
            </a:pPr>
            <a:r>
              <a:rPr lang="es-CO" sz="2400" i="1" smtClean="0">
                <a:solidFill>
                  <a:srgbClr val="002060"/>
                </a:solidFill>
              </a:rPr>
              <a:t>	</a:t>
            </a:r>
            <a:r>
              <a:rPr lang="es-CO" sz="2400" b="1" i="1" smtClean="0">
                <a:solidFill>
                  <a:srgbClr val="002060"/>
                </a:solidFill>
              </a:rPr>
              <a:t>text(x, y, ‘texto) </a:t>
            </a:r>
            <a:r>
              <a:rPr lang="es-CO" sz="2400" i="1" smtClean="0">
                <a:solidFill>
                  <a:srgbClr val="002060"/>
                </a:solidFill>
              </a:rPr>
              <a:t>	Agrega recuadro de texto a la gráfica en el 			punto x, y</a:t>
            </a:r>
          </a:p>
          <a:p>
            <a:pPr algn="just">
              <a:buFontTx/>
              <a:buNone/>
            </a:pPr>
            <a:r>
              <a:rPr lang="es-CO" sz="2400" smtClean="0">
                <a:solidFill>
                  <a:srgbClr val="002060"/>
                </a:solidFill>
              </a:rPr>
              <a:t>	</a:t>
            </a:r>
            <a:r>
              <a:rPr lang="es-CO" sz="2400" i="1" smtClean="0">
                <a:solidFill>
                  <a:srgbClr val="002060"/>
                </a:solidFill>
              </a:rPr>
              <a:t>Función que produce datos muestra útiles para gráficas:</a:t>
            </a:r>
          </a:p>
          <a:p>
            <a:pPr algn="just">
              <a:buFontTx/>
              <a:buNone/>
            </a:pPr>
            <a:r>
              <a:rPr lang="es-CO" sz="2400" i="1" smtClean="0">
                <a:solidFill>
                  <a:srgbClr val="002060"/>
                </a:solidFill>
              </a:rPr>
              <a:t>	</a:t>
            </a:r>
            <a:r>
              <a:rPr lang="es-CO" sz="2400" b="1" i="1" smtClean="0">
                <a:solidFill>
                  <a:srgbClr val="002060"/>
                </a:solidFill>
              </a:rPr>
              <a:t>peaks(n) </a:t>
            </a:r>
            <a:r>
              <a:rPr lang="es-CO" sz="2400" i="1" smtClean="0">
                <a:solidFill>
                  <a:srgbClr val="002060"/>
                </a:solidFill>
              </a:rPr>
              <a:t>		Crea matriz de n por n útil en gráficas</a:t>
            </a:r>
          </a:p>
          <a:p>
            <a:pPr algn="just">
              <a:buFontTx/>
              <a:buNone/>
            </a:pPr>
            <a:r>
              <a:rPr lang="es-CO" sz="2400" i="1" smtClean="0">
                <a:solidFill>
                  <a:srgbClr val="002060"/>
                </a:solidFill>
              </a:rPr>
              <a:t>	</a:t>
            </a:r>
            <a:r>
              <a:rPr lang="es-CO" sz="2400" b="1" i="1" smtClean="0">
                <a:solidFill>
                  <a:srgbClr val="002060"/>
                </a:solidFill>
              </a:rPr>
              <a:t>peaks(n, m)	</a:t>
            </a:r>
            <a:r>
              <a:rPr lang="es-CO" sz="2400" i="1" smtClean="0">
                <a:solidFill>
                  <a:srgbClr val="002060"/>
                </a:solidFill>
              </a:rPr>
              <a:t>	Crea matriz de n por m</a:t>
            </a:r>
          </a:p>
          <a:p>
            <a:pPr algn="just">
              <a:buFontTx/>
              <a:buNone/>
            </a:pPr>
            <a:r>
              <a:rPr lang="es-CO" sz="2400" i="1" smtClean="0">
                <a:solidFill>
                  <a:srgbClr val="002060"/>
                </a:solidFill>
              </a:rPr>
              <a:t>	Ejemplo:		</a:t>
            </a:r>
            <a:r>
              <a:rPr lang="es-CO" sz="2400" b="1" i="1" smtClean="0">
                <a:solidFill>
                  <a:srgbClr val="002060"/>
                </a:solidFill>
              </a:rPr>
              <a:t>&gt;&gt; plot(peaks(100))</a:t>
            </a:r>
          </a:p>
          <a:p>
            <a:pPr>
              <a:buFontTx/>
              <a:buNone/>
            </a:pPr>
            <a:r>
              <a:rPr lang="es-CO" sz="2400" i="1" smtClean="0">
                <a:solidFill>
                  <a:srgbClr val="002060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166663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_tradnl" sz="3200" b="1" i="1" smtClean="0">
                <a:solidFill>
                  <a:srgbClr val="C00000"/>
                </a:solidFill>
              </a:rPr>
              <a:t>Gráficas</a:t>
            </a:r>
            <a:br>
              <a:rPr lang="es-ES_tradnl" sz="3200" b="1" i="1" smtClean="0">
                <a:solidFill>
                  <a:srgbClr val="C00000"/>
                </a:solidFill>
              </a:rPr>
            </a:br>
            <a:r>
              <a:rPr lang="es-ES_tradnl" sz="3200" b="1" i="1" smtClean="0">
                <a:solidFill>
                  <a:srgbClr val="C00000"/>
                </a:solidFill>
              </a:rPr>
              <a:t>(continuación)</a:t>
            </a:r>
            <a:r>
              <a:rPr lang="es-MX" sz="3200" i="1" smtClean="0">
                <a:solidFill>
                  <a:srgbClr val="C00000"/>
                </a:solidFill>
              </a:rPr>
              <a:t> </a:t>
            </a:r>
            <a:endParaRPr lang="es-CO" sz="3200" smtClean="0"/>
          </a:p>
        </p:txBody>
      </p:sp>
      <p:sp>
        <p:nvSpPr>
          <p:cNvPr id="6144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Tx/>
              <a:buNone/>
            </a:pPr>
            <a:r>
              <a:rPr lang="es-CO" smtClean="0"/>
              <a:t>	</a:t>
            </a:r>
            <a:r>
              <a:rPr lang="es-CO" sz="2400" b="1" i="1" smtClean="0">
                <a:solidFill>
                  <a:srgbClr val="002060"/>
                </a:solidFill>
              </a:rPr>
              <a:t>subplot(m, n, p)</a:t>
            </a:r>
            <a:r>
              <a:rPr lang="es-CO" sz="2400" i="1" smtClean="0">
                <a:solidFill>
                  <a:srgbClr val="002060"/>
                </a:solidFill>
              </a:rPr>
              <a:t>	Divide la ventana gráfica en m por n 			ventanas, y en la ventana p dibuja la 				siguiente gráfica</a:t>
            </a:r>
          </a:p>
          <a:p>
            <a:pPr algn="just">
              <a:buFontTx/>
              <a:buNone/>
            </a:pPr>
            <a:r>
              <a:rPr lang="es-CO" sz="2400" i="1" smtClean="0">
                <a:solidFill>
                  <a:srgbClr val="002060"/>
                </a:solidFill>
              </a:rPr>
              <a:t>	</a:t>
            </a:r>
            <a:r>
              <a:rPr lang="es-CO" sz="2400" b="1" i="1" smtClean="0">
                <a:solidFill>
                  <a:srgbClr val="002060"/>
                </a:solidFill>
              </a:rPr>
              <a:t>polar(a, r)	</a:t>
            </a:r>
            <a:r>
              <a:rPr lang="es-CO" sz="2400" i="1" smtClean="0">
                <a:solidFill>
                  <a:srgbClr val="002060"/>
                </a:solidFill>
              </a:rPr>
              <a:t>	Genera gráfica polar con ángulo a (en 			radianes) y distancia radial r</a:t>
            </a:r>
          </a:p>
          <a:p>
            <a:pPr algn="just">
              <a:buFontTx/>
              <a:buNone/>
            </a:pPr>
            <a:r>
              <a:rPr lang="es-CO" sz="2400" i="1" smtClean="0">
                <a:solidFill>
                  <a:srgbClr val="002060"/>
                </a:solidFill>
              </a:rPr>
              <a:t>	</a:t>
            </a:r>
            <a:r>
              <a:rPr lang="es-CO" sz="2400" b="1" i="1" smtClean="0">
                <a:solidFill>
                  <a:srgbClr val="002060"/>
                </a:solidFill>
              </a:rPr>
              <a:t>semilogx(x, y)</a:t>
            </a:r>
            <a:r>
              <a:rPr lang="es-CO" sz="2400" i="1" smtClean="0">
                <a:solidFill>
                  <a:srgbClr val="002060"/>
                </a:solidFill>
              </a:rPr>
              <a:t>	Grafica los valores con una escala 				logarítmica para x y lineal para y</a:t>
            </a:r>
          </a:p>
          <a:p>
            <a:pPr algn="just">
              <a:buFontTx/>
              <a:buNone/>
            </a:pPr>
            <a:r>
              <a:rPr lang="es-CO" sz="2400" i="1" smtClean="0">
                <a:solidFill>
                  <a:srgbClr val="002060"/>
                </a:solidFill>
              </a:rPr>
              <a:t>	</a:t>
            </a:r>
            <a:r>
              <a:rPr lang="es-CO" sz="2400" b="1" i="1" smtClean="0">
                <a:solidFill>
                  <a:srgbClr val="002060"/>
                </a:solidFill>
              </a:rPr>
              <a:t>semilogy(x, y)</a:t>
            </a:r>
            <a:r>
              <a:rPr lang="es-CO" sz="2400" i="1" smtClean="0">
                <a:solidFill>
                  <a:srgbClr val="002060"/>
                </a:solidFill>
              </a:rPr>
              <a:t>	Grafica los valores con una escala 				logarítmica para y y lineal para x</a:t>
            </a:r>
          </a:p>
          <a:p>
            <a:pPr algn="just">
              <a:buFontTx/>
              <a:buNone/>
            </a:pPr>
            <a:r>
              <a:rPr lang="es-CO" sz="2400" i="1" smtClean="0">
                <a:solidFill>
                  <a:srgbClr val="002060"/>
                </a:solidFill>
              </a:rPr>
              <a:t>	</a:t>
            </a:r>
            <a:r>
              <a:rPr lang="es-CO" sz="2400" b="1" i="1" smtClean="0">
                <a:solidFill>
                  <a:srgbClr val="002060"/>
                </a:solidFill>
              </a:rPr>
              <a:t>loglog(x, y)	</a:t>
            </a:r>
            <a:r>
              <a:rPr lang="es-CO" sz="2400" i="1" smtClean="0">
                <a:solidFill>
                  <a:srgbClr val="002060"/>
                </a:solidFill>
              </a:rPr>
              <a:t>	Grafica los valores x, y con una escala 			logarítmica para x y para y</a:t>
            </a:r>
          </a:p>
        </p:txBody>
      </p:sp>
    </p:spTree>
    <p:extLst>
      <p:ext uri="{BB962C8B-B14F-4D97-AF65-F5344CB8AC3E}">
        <p14:creationId xmlns:p14="http://schemas.microsoft.com/office/powerpoint/2010/main" val="330639722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_tradnl" sz="3200" b="1" i="1" smtClean="0">
                <a:solidFill>
                  <a:srgbClr val="C00000"/>
                </a:solidFill>
              </a:rPr>
              <a:t>Gráficas</a:t>
            </a:r>
            <a:br>
              <a:rPr lang="es-ES_tradnl" sz="3200" b="1" i="1" smtClean="0">
                <a:solidFill>
                  <a:srgbClr val="C00000"/>
                </a:solidFill>
              </a:rPr>
            </a:br>
            <a:r>
              <a:rPr lang="es-ES_tradnl" sz="3200" b="1" i="1" smtClean="0">
                <a:solidFill>
                  <a:srgbClr val="C00000"/>
                </a:solidFill>
              </a:rPr>
              <a:t>(continuación)</a:t>
            </a:r>
            <a:endParaRPr lang="es-CO" sz="3200" smtClean="0"/>
          </a:p>
        </p:txBody>
      </p:sp>
      <p:sp>
        <p:nvSpPr>
          <p:cNvPr id="62467" name="2 Marcador de contenido"/>
          <p:cNvSpPr>
            <a:spLocks noGrp="1"/>
          </p:cNvSpPr>
          <p:nvPr>
            <p:ph idx="1"/>
          </p:nvPr>
        </p:nvSpPr>
        <p:spPr>
          <a:xfrm>
            <a:off x="323528" y="1124744"/>
            <a:ext cx="8568952" cy="5376069"/>
          </a:xfrm>
        </p:spPr>
        <p:txBody>
          <a:bodyPr/>
          <a:lstStyle/>
          <a:p>
            <a:pPr>
              <a:buFontTx/>
              <a:buNone/>
            </a:pPr>
            <a:r>
              <a:rPr lang="es-CO" dirty="0" smtClean="0"/>
              <a:t>	</a:t>
            </a:r>
            <a:r>
              <a:rPr lang="es-CO" sz="2400" b="1" i="1" dirty="0" smtClean="0">
                <a:solidFill>
                  <a:srgbClr val="002060"/>
                </a:solidFill>
              </a:rPr>
              <a:t>bar(x)</a:t>
            </a:r>
            <a:r>
              <a:rPr lang="es-CO" sz="2400" i="1" dirty="0" smtClean="0">
                <a:solidFill>
                  <a:srgbClr val="002060"/>
                </a:solidFill>
              </a:rPr>
              <a:t>		Gráfica de barras vertical. Si x es una 				matriz, los datos se agrupan por filas</a:t>
            </a:r>
          </a:p>
          <a:p>
            <a:pPr>
              <a:buFontTx/>
              <a:buNone/>
            </a:pPr>
            <a:r>
              <a:rPr lang="es-CO" sz="2400" i="1" dirty="0" smtClean="0">
                <a:solidFill>
                  <a:srgbClr val="002060"/>
                </a:solidFill>
              </a:rPr>
              <a:t>	</a:t>
            </a:r>
            <a:r>
              <a:rPr lang="es-CO" sz="2400" b="1" i="1" dirty="0" err="1" smtClean="0">
                <a:solidFill>
                  <a:srgbClr val="002060"/>
                </a:solidFill>
              </a:rPr>
              <a:t>barh</a:t>
            </a:r>
            <a:r>
              <a:rPr lang="es-CO" sz="2400" b="1" i="1" dirty="0" smtClean="0">
                <a:solidFill>
                  <a:srgbClr val="002060"/>
                </a:solidFill>
              </a:rPr>
              <a:t>(x)</a:t>
            </a:r>
            <a:r>
              <a:rPr lang="es-CO" sz="2400" i="1" dirty="0" smtClean="0">
                <a:solidFill>
                  <a:srgbClr val="002060"/>
                </a:solidFill>
              </a:rPr>
              <a:t>		Gráfica de barras horizontal</a:t>
            </a:r>
          </a:p>
          <a:p>
            <a:pPr>
              <a:buFontTx/>
              <a:buNone/>
            </a:pPr>
            <a:r>
              <a:rPr lang="es-CO" sz="2400" i="1" dirty="0" smtClean="0">
                <a:solidFill>
                  <a:srgbClr val="002060"/>
                </a:solidFill>
              </a:rPr>
              <a:t>	</a:t>
            </a:r>
            <a:r>
              <a:rPr lang="es-CO" sz="2400" b="1" i="1" dirty="0" smtClean="0">
                <a:solidFill>
                  <a:srgbClr val="002060"/>
                </a:solidFill>
              </a:rPr>
              <a:t>bar3(x)</a:t>
            </a:r>
            <a:r>
              <a:rPr lang="es-CO" sz="2400" i="1" dirty="0" smtClean="0">
                <a:solidFill>
                  <a:srgbClr val="002060"/>
                </a:solidFill>
              </a:rPr>
              <a:t>		Gráfica de barras vertical en 3D</a:t>
            </a:r>
          </a:p>
          <a:p>
            <a:pPr>
              <a:buFontTx/>
              <a:buNone/>
            </a:pPr>
            <a:r>
              <a:rPr lang="es-CO" sz="2400" i="1" dirty="0" smtClean="0">
                <a:solidFill>
                  <a:srgbClr val="002060"/>
                </a:solidFill>
              </a:rPr>
              <a:t>	</a:t>
            </a:r>
            <a:r>
              <a:rPr lang="es-CO" sz="2400" b="1" i="1" dirty="0" smtClean="0">
                <a:solidFill>
                  <a:srgbClr val="002060"/>
                </a:solidFill>
              </a:rPr>
              <a:t>bar3h(x)</a:t>
            </a:r>
            <a:r>
              <a:rPr lang="es-CO" sz="2400" i="1" dirty="0" smtClean="0">
                <a:solidFill>
                  <a:srgbClr val="002060"/>
                </a:solidFill>
              </a:rPr>
              <a:t>		Gráfica de barras horizontal en 3D </a:t>
            </a:r>
          </a:p>
          <a:p>
            <a:pPr>
              <a:buFontTx/>
              <a:buNone/>
            </a:pPr>
            <a:r>
              <a:rPr lang="es-CO" sz="2400" i="1" dirty="0" smtClean="0">
                <a:solidFill>
                  <a:srgbClr val="002060"/>
                </a:solidFill>
              </a:rPr>
              <a:t>	</a:t>
            </a:r>
            <a:r>
              <a:rPr lang="es-CO" sz="2400" b="1" i="1" dirty="0" smtClean="0">
                <a:solidFill>
                  <a:srgbClr val="002060"/>
                </a:solidFill>
              </a:rPr>
              <a:t>pie(x)</a:t>
            </a:r>
            <a:r>
              <a:rPr lang="es-CO" sz="2400" i="1" dirty="0" smtClean="0">
                <a:solidFill>
                  <a:srgbClr val="002060"/>
                </a:solidFill>
              </a:rPr>
              <a:t>		Genera gráfica pastel</a:t>
            </a:r>
          </a:p>
          <a:p>
            <a:pPr>
              <a:buFontTx/>
              <a:buNone/>
            </a:pPr>
            <a:r>
              <a:rPr lang="es-CO" sz="2400" i="1" dirty="0" smtClean="0">
                <a:solidFill>
                  <a:srgbClr val="002060"/>
                </a:solidFill>
              </a:rPr>
              <a:t>	</a:t>
            </a:r>
            <a:r>
              <a:rPr lang="es-CO" sz="2400" b="1" i="1" dirty="0" smtClean="0">
                <a:solidFill>
                  <a:srgbClr val="002060"/>
                </a:solidFill>
              </a:rPr>
              <a:t>pie3(x)</a:t>
            </a:r>
            <a:r>
              <a:rPr lang="es-CO" sz="2400" i="1" dirty="0" smtClean="0">
                <a:solidFill>
                  <a:srgbClr val="002060"/>
                </a:solidFill>
              </a:rPr>
              <a:t>		Genera gráfica pastel 3D</a:t>
            </a:r>
          </a:p>
          <a:p>
            <a:pPr>
              <a:buFontTx/>
              <a:buNone/>
            </a:pPr>
            <a:r>
              <a:rPr lang="es-CO" sz="2400" i="1" dirty="0" smtClean="0">
                <a:solidFill>
                  <a:srgbClr val="002060"/>
                </a:solidFill>
              </a:rPr>
              <a:t>	</a:t>
            </a:r>
            <a:r>
              <a:rPr lang="es-CO" sz="2400" b="1" i="1" dirty="0" err="1" smtClean="0">
                <a:solidFill>
                  <a:srgbClr val="002060"/>
                </a:solidFill>
              </a:rPr>
              <a:t>hist</a:t>
            </a:r>
            <a:r>
              <a:rPr lang="es-CO" sz="2400" b="1" i="1" dirty="0" smtClean="0">
                <a:solidFill>
                  <a:srgbClr val="002060"/>
                </a:solidFill>
              </a:rPr>
              <a:t>(x)</a:t>
            </a:r>
            <a:r>
              <a:rPr lang="es-CO" sz="2400" i="1" dirty="0" smtClean="0">
                <a:solidFill>
                  <a:srgbClr val="002060"/>
                </a:solidFill>
              </a:rPr>
              <a:t>		Genera histograma</a:t>
            </a:r>
          </a:p>
          <a:p>
            <a:pPr>
              <a:buFontTx/>
              <a:buNone/>
            </a:pPr>
            <a:r>
              <a:rPr lang="es-CO" sz="2400" i="1" dirty="0" smtClean="0">
                <a:solidFill>
                  <a:srgbClr val="002060"/>
                </a:solidFill>
              </a:rPr>
              <a:t>	</a:t>
            </a:r>
            <a:r>
              <a:rPr lang="es-CO" sz="2400" b="1" i="1" dirty="0" err="1" smtClean="0">
                <a:solidFill>
                  <a:srgbClr val="002060"/>
                </a:solidFill>
              </a:rPr>
              <a:t>plotyy</a:t>
            </a:r>
            <a:r>
              <a:rPr lang="es-CO" sz="2400" b="1" i="1" dirty="0" smtClean="0">
                <a:solidFill>
                  <a:srgbClr val="002060"/>
                </a:solidFill>
              </a:rPr>
              <a:t>(x, y1, x, y2)</a:t>
            </a:r>
            <a:r>
              <a:rPr lang="es-CO" sz="2400" i="1" dirty="0" smtClean="0">
                <a:solidFill>
                  <a:srgbClr val="002060"/>
                </a:solidFill>
              </a:rPr>
              <a:t>	Crea gráfica con dos ejes y</a:t>
            </a:r>
          </a:p>
          <a:p>
            <a:pPr>
              <a:buFontTx/>
              <a:buNone/>
            </a:pPr>
            <a:r>
              <a:rPr lang="es-CO" sz="2400" i="1" dirty="0" smtClean="0">
                <a:solidFill>
                  <a:srgbClr val="002060"/>
                </a:solidFill>
              </a:rPr>
              <a:t>	</a:t>
            </a:r>
            <a:r>
              <a:rPr lang="es-CO" sz="2400" b="1" i="1" dirty="0" err="1" smtClean="0">
                <a:solidFill>
                  <a:srgbClr val="002060"/>
                </a:solidFill>
              </a:rPr>
              <a:t>fplot</a:t>
            </a:r>
            <a:r>
              <a:rPr lang="es-CO" sz="2400" b="1" i="1" dirty="0" smtClean="0">
                <a:solidFill>
                  <a:srgbClr val="002060"/>
                </a:solidFill>
              </a:rPr>
              <a:t>(‘f(x)’, x)</a:t>
            </a:r>
            <a:r>
              <a:rPr lang="es-CO" sz="2400" i="1" dirty="0" smtClean="0">
                <a:solidFill>
                  <a:srgbClr val="002060"/>
                </a:solidFill>
              </a:rPr>
              <a:t>	Grafica función</a:t>
            </a:r>
          </a:p>
          <a:p>
            <a:pPr>
              <a:buFontTx/>
              <a:buNone/>
            </a:pPr>
            <a:r>
              <a:rPr lang="es-CO" sz="2400" i="1" dirty="0" smtClean="0">
                <a:solidFill>
                  <a:srgbClr val="002060"/>
                </a:solidFill>
              </a:rPr>
              <a:t>	</a:t>
            </a:r>
            <a:r>
              <a:rPr lang="es-CO" sz="2400" b="1" i="1" dirty="0" err="1" smtClean="0">
                <a:solidFill>
                  <a:srgbClr val="002060"/>
                </a:solidFill>
              </a:rPr>
              <a:t>sphere</a:t>
            </a:r>
            <a:r>
              <a:rPr lang="es-CO" sz="2400" b="1" i="1" dirty="0" smtClean="0">
                <a:solidFill>
                  <a:srgbClr val="002060"/>
                </a:solidFill>
              </a:rPr>
              <a:t>(r)</a:t>
            </a:r>
            <a:r>
              <a:rPr lang="es-CO" sz="2400" i="1" dirty="0" smtClean="0">
                <a:solidFill>
                  <a:srgbClr val="002060"/>
                </a:solidFill>
              </a:rPr>
              <a:t>		Grafica esfera de radio r</a:t>
            </a:r>
          </a:p>
        </p:txBody>
      </p:sp>
    </p:spTree>
    <p:extLst>
      <p:ext uri="{BB962C8B-B14F-4D97-AF65-F5344CB8AC3E}">
        <p14:creationId xmlns:p14="http://schemas.microsoft.com/office/powerpoint/2010/main" val="151252294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E4243A3390CC842A5629756A08C41F2" ma:contentTypeVersion="1" ma:contentTypeDescription="Crear nuevo documento." ma:contentTypeScope="" ma:versionID="1d9e588db7cfa05a705b827e657922c7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0b85dce115edaa5d1911cb96bd2a3993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Fecha de inicio programada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Fecha de finalización programada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 ma:readOnly="true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CC7112CA-287F-47FB-936D-78F8CA292B83}">
  <ds:schemaRefs>
    <ds:schemaRef ds:uri="http://schemas.microsoft.com/office/2006/documentManagement/types"/>
    <ds:schemaRef ds:uri="http://purl.org/dc/dcmitype/"/>
    <ds:schemaRef ds:uri="http://purl.org/dc/elements/1.1/"/>
    <ds:schemaRef ds:uri="http://purl.org/dc/terms/"/>
    <ds:schemaRef ds:uri="http://schemas.openxmlformats.org/package/2006/metadata/core-properties"/>
    <ds:schemaRef ds:uri="http://www.w3.org/XML/1998/namespace"/>
    <ds:schemaRef ds:uri="http://schemas.microsoft.com/sharepoint/v3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CED1B15-25E9-4E76-8367-5ECB9BF068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30F398-86E0-415F-82DD-ACA38F7D16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1263</Words>
  <Application>Microsoft Office PowerPoint</Application>
  <PresentationFormat>Presentación en pantalla (4:3)</PresentationFormat>
  <Paragraphs>1039</Paragraphs>
  <Slides>114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114</vt:i4>
      </vt:variant>
    </vt:vector>
  </HeadingPairs>
  <TitlesOfParts>
    <vt:vector size="115" baseType="lpstr">
      <vt:lpstr>Tema de Office</vt:lpstr>
      <vt:lpstr>INTRODUCCIÓN A MATLAB </vt:lpstr>
      <vt:lpstr>Introducción</vt:lpstr>
      <vt:lpstr>Introducción (continuación)</vt:lpstr>
      <vt:lpstr>Introducción (continuación)</vt:lpstr>
      <vt:lpstr>Introducción (continuación)</vt:lpstr>
      <vt:lpstr>Usos</vt:lpstr>
      <vt:lpstr> Metodología para  resolver problemas </vt:lpstr>
      <vt:lpstr>Ventanas de MATLAB </vt:lpstr>
      <vt:lpstr>Ventanas de MATLAB (continuación)</vt:lpstr>
      <vt:lpstr>Cálculos simples</vt:lpstr>
      <vt:lpstr>Para tener en cuenta</vt:lpstr>
      <vt:lpstr>Para tener en cuenta (continuación)</vt:lpstr>
      <vt:lpstr>Para tener en cuenta (continuación)</vt:lpstr>
      <vt:lpstr>Tipos de datos</vt:lpstr>
      <vt:lpstr>Manejo de cadenas</vt:lpstr>
      <vt:lpstr>Nombre de variables</vt:lpstr>
      <vt:lpstr>Nombre de variables (continuación)</vt:lpstr>
      <vt:lpstr>Instrucción de  asignación </vt:lpstr>
      <vt:lpstr>Variables</vt:lpstr>
      <vt:lpstr>Formatos</vt:lpstr>
      <vt:lpstr>Matriz </vt:lpstr>
      <vt:lpstr>Matriz (continuación)</vt:lpstr>
      <vt:lpstr>Matriz (continuación)</vt:lpstr>
      <vt:lpstr>Matriz (continuación)</vt:lpstr>
      <vt:lpstr>Comandos para  despejar ventanas y borrar variables </vt:lpstr>
      <vt:lpstr> Comandos de ayuda </vt:lpstr>
      <vt:lpstr>Comandos especiales</vt:lpstr>
      <vt:lpstr>Guardando y cargando  información</vt:lpstr>
      <vt:lpstr>Guardando y cargando  información (continuación)</vt:lpstr>
      <vt:lpstr>Inicialización de matrices</vt:lpstr>
      <vt:lpstr>Listas explícitas</vt:lpstr>
      <vt:lpstr>Listando cada fila en  una línea aparte</vt:lpstr>
      <vt:lpstr>Utilizando puntos  suspensivos</vt:lpstr>
      <vt:lpstr>Usando otra matriz  que ya se definió </vt:lpstr>
      <vt:lpstr>Modificación de  matrices </vt:lpstr>
      <vt:lpstr>Referencia a  un elemento</vt:lpstr>
      <vt:lpstr>Operador dos puntos(:) </vt:lpstr>
      <vt:lpstr> Operador dos puntos(:) (continuación) </vt:lpstr>
      <vt:lpstr>Operador dos puntos(:) (continuación) </vt:lpstr>
      <vt:lpstr>Operador dos puntos(:) (continuación)</vt:lpstr>
      <vt:lpstr>Comando linspace </vt:lpstr>
      <vt:lpstr>Comando logspace</vt:lpstr>
      <vt:lpstr>  Matrices especiales  </vt:lpstr>
      <vt:lpstr> Matrices especiales (continuación) </vt:lpstr>
      <vt:lpstr> Matrices especiales (continuación) </vt:lpstr>
      <vt:lpstr>Matrices especiales (continuación)</vt:lpstr>
      <vt:lpstr>Valores  especiales </vt:lpstr>
      <vt:lpstr>Operaciones  con arreglos </vt:lpstr>
      <vt:lpstr>Operaciones  con arreglos</vt:lpstr>
      <vt:lpstr>Estructuras de un  programa</vt:lpstr>
      <vt:lpstr>Comentarios </vt:lpstr>
      <vt:lpstr> Entrada definida por usuario </vt:lpstr>
      <vt:lpstr>Salida </vt:lpstr>
      <vt:lpstr>Salida (continuación)</vt:lpstr>
      <vt:lpstr>Salida (continuación)</vt:lpstr>
      <vt:lpstr>Operadores  relaciónales</vt:lpstr>
      <vt:lpstr>Operadores  lógicos </vt:lpstr>
      <vt:lpstr>Estructuras de selección</vt:lpstr>
      <vt:lpstr>Estructuras de selección (continuación)</vt:lpstr>
      <vt:lpstr>Estructuras de selección (continuación)</vt:lpstr>
      <vt:lpstr>Estructuras de selección (continuación)</vt:lpstr>
      <vt:lpstr>Estructuras de selección (continuación)</vt:lpstr>
      <vt:lpstr>Estructuras de selección (continuación)</vt:lpstr>
      <vt:lpstr> Estructuras iterativas  </vt:lpstr>
      <vt:lpstr> Estructuras iterativas  (continuación) </vt:lpstr>
      <vt:lpstr>Estructuras iterativas  (continuación)</vt:lpstr>
      <vt:lpstr>Estructuras iterativas  vs operación con arreglos</vt:lpstr>
      <vt:lpstr>Estructuras iterativas  vs operación con arreglos</vt:lpstr>
      <vt:lpstr>Función lógica find</vt:lpstr>
      <vt:lpstr>Función lógica find (continuación)</vt:lpstr>
      <vt:lpstr>Función lógica find (continuación)</vt:lpstr>
      <vt:lpstr>Función lógica find (continuación)</vt:lpstr>
      <vt:lpstr>Otras funciones lógicas</vt:lpstr>
      <vt:lpstr>Funciones  internas</vt:lpstr>
      <vt:lpstr>Funciones  trigonométricas</vt:lpstr>
      <vt:lpstr>Funciones  matemáticas especiales</vt:lpstr>
      <vt:lpstr>Funciones  matemáticas especiales</vt:lpstr>
      <vt:lpstr>Otras funciones  especiales</vt:lpstr>
      <vt:lpstr>Funciones de  análisis de datos </vt:lpstr>
      <vt:lpstr>Más funciones de  análisis de datos </vt:lpstr>
      <vt:lpstr>Funciones de  ordenación  </vt:lpstr>
      <vt:lpstr>Más funciones </vt:lpstr>
      <vt:lpstr>Más funciones (continuación) </vt:lpstr>
      <vt:lpstr>Más funciones (continuación) </vt:lpstr>
      <vt:lpstr>Funciones para  medición de tiempo </vt:lpstr>
      <vt:lpstr>Funciones para  manejo de cadenas</vt:lpstr>
      <vt:lpstr>Más Funciones para  manejo de cadenas</vt:lpstr>
      <vt:lpstr>Funciones definidas por el usuario</vt:lpstr>
      <vt:lpstr>Funciones definidas por el usuario (continuación)</vt:lpstr>
      <vt:lpstr>Funciones definidas por el usuario (continuación)</vt:lpstr>
      <vt:lpstr>Funciones definidas por el usuario (continuación)</vt:lpstr>
      <vt:lpstr>Funciones definidas por el usuario (continuación)</vt:lpstr>
      <vt:lpstr>Funciones anónimas</vt:lpstr>
      <vt:lpstr>Gráficas </vt:lpstr>
      <vt:lpstr>Gráficas (continuación) </vt:lpstr>
      <vt:lpstr>Gráficas (continuación) </vt:lpstr>
      <vt:lpstr>Gráficas (continuación) </vt:lpstr>
      <vt:lpstr>Gráficas (continuación) </vt:lpstr>
      <vt:lpstr>Gráficas (continuación)</vt:lpstr>
      <vt:lpstr>Gráficas (continuación)</vt:lpstr>
      <vt:lpstr>Gráficas (continuación)</vt:lpstr>
      <vt:lpstr>Programación  simbólica</vt:lpstr>
      <vt:lpstr>Funciones para  expresiones simbólicas</vt:lpstr>
      <vt:lpstr>Más Funciones para  expresiones simbólicas</vt:lpstr>
      <vt:lpstr>Creación de  caja de herramientas</vt:lpstr>
      <vt:lpstr>Límites computacionales</vt:lpstr>
      <vt:lpstr>Archivos-m script </vt:lpstr>
      <vt:lpstr>Archivos-m script (continuación) </vt:lpstr>
      <vt:lpstr>Importación y exportación  de datos </vt:lpstr>
      <vt:lpstr>Uso modo celda</vt:lpstr>
      <vt:lpstr> Polinomios </vt:lpstr>
      <vt:lpstr>Arreglo celda</vt:lpstr>
      <vt:lpstr>Arreglo estructura</vt:lpstr>
      <vt:lpstr>..... Y hay mucho más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Paulina</dc:creator>
  <cp:lastModifiedBy>htoro</cp:lastModifiedBy>
  <cp:revision>19</cp:revision>
  <dcterms:created xsi:type="dcterms:W3CDTF">2009-06-07T20:30:46Z</dcterms:created>
  <dcterms:modified xsi:type="dcterms:W3CDTF">2012-03-28T20:36:16Z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0x0101001E4243A3390CC842A5629756A08C41F2</vt:lpwstr>
  </property>
</Properties>
</file>