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05" r:id="rId3"/>
    <p:sldId id="322" r:id="rId4"/>
    <p:sldId id="320" r:id="rId5"/>
    <p:sldId id="323" r:id="rId6"/>
    <p:sldId id="283" r:id="rId7"/>
    <p:sldId id="286" r:id="rId8"/>
    <p:sldId id="284" r:id="rId9"/>
    <p:sldId id="281" r:id="rId10"/>
    <p:sldId id="282" r:id="rId11"/>
    <p:sldId id="257" r:id="rId12"/>
    <p:sldId id="258" r:id="rId13"/>
    <p:sldId id="290" r:id="rId14"/>
    <p:sldId id="291" r:id="rId15"/>
    <p:sldId id="287" r:id="rId16"/>
    <p:sldId id="288" r:id="rId17"/>
    <p:sldId id="289" r:id="rId18"/>
    <p:sldId id="292" r:id="rId19"/>
    <p:sldId id="302" r:id="rId20"/>
    <p:sldId id="293" r:id="rId21"/>
    <p:sldId id="294" r:id="rId22"/>
    <p:sldId id="295" r:id="rId23"/>
    <p:sldId id="319" r:id="rId24"/>
    <p:sldId id="297" r:id="rId25"/>
    <p:sldId id="303" r:id="rId26"/>
    <p:sldId id="296" r:id="rId27"/>
    <p:sldId id="299" r:id="rId28"/>
    <p:sldId id="300" r:id="rId29"/>
    <p:sldId id="301" r:id="rId30"/>
    <p:sldId id="309" r:id="rId31"/>
    <p:sldId id="310" r:id="rId32"/>
    <p:sldId id="307" r:id="rId33"/>
    <p:sldId id="324" r:id="rId34"/>
    <p:sldId id="308" r:id="rId35"/>
    <p:sldId id="311" r:id="rId36"/>
    <p:sldId id="312" r:id="rId37"/>
    <p:sldId id="313" r:id="rId38"/>
    <p:sldId id="316" r:id="rId39"/>
    <p:sldId id="314" r:id="rId40"/>
    <p:sldId id="31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F49ACA-DFD4-454D-93C0-96F8D084B8C4}">
          <p14:sldIdLst>
            <p14:sldId id="256"/>
            <p14:sldId id="305"/>
            <p14:sldId id="322"/>
            <p14:sldId id="320"/>
            <p14:sldId id="323"/>
            <p14:sldId id="283"/>
            <p14:sldId id="286"/>
            <p14:sldId id="284"/>
            <p14:sldId id="281"/>
            <p14:sldId id="282"/>
            <p14:sldId id="257"/>
            <p14:sldId id="258"/>
            <p14:sldId id="290"/>
            <p14:sldId id="291"/>
            <p14:sldId id="287"/>
            <p14:sldId id="288"/>
            <p14:sldId id="289"/>
            <p14:sldId id="292"/>
            <p14:sldId id="302"/>
            <p14:sldId id="293"/>
            <p14:sldId id="294"/>
            <p14:sldId id="295"/>
            <p14:sldId id="319"/>
            <p14:sldId id="297"/>
            <p14:sldId id="303"/>
            <p14:sldId id="296"/>
            <p14:sldId id="299"/>
            <p14:sldId id="300"/>
            <p14:sldId id="301"/>
            <p14:sldId id="309"/>
            <p14:sldId id="310"/>
            <p14:sldId id="307"/>
            <p14:sldId id="324"/>
            <p14:sldId id="308"/>
            <p14:sldId id="311"/>
            <p14:sldId id="312"/>
            <p14:sldId id="313"/>
            <p14:sldId id="316"/>
            <p14:sldId id="314"/>
            <p14:sldId id="31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632" y="-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2F3A4-5068-400C-A685-C15B203D224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80ADD-603D-499C-99D1-58ED0459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0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River age estimation is</a:t>
            </a:r>
            <a:r>
              <a:rPr lang="en-US" baseline="0" dirty="0" smtClean="0"/>
              <a:t> totally fascinating.  The Amazon is postulated to have flowed the other direction as an extension of the Congo before South America and Africa separated?  Holy crap!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80ADD-603D-499C-99D1-58ED045927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7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1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6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3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2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5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7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5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4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2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DA3B-3FA7-45B2-858A-A1FA8621FB20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7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"/>
          <a:ea typeface="+mj-ea"/>
          <a:cs typeface="Gill Sans MT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/>
          <a:ea typeface="+mn-ea"/>
          <a:cs typeface="Gill Sans M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ill Sans MT"/>
                <a:cs typeface="Gill Sans MT"/>
              </a:rPr>
              <a:t>Maps and </a:t>
            </a:r>
            <a:br>
              <a:rPr lang="en-US" dirty="0" smtClean="0">
                <a:latin typeface="Gill Sans MT"/>
                <a:cs typeface="Gill Sans MT"/>
              </a:rPr>
            </a:br>
            <a:r>
              <a:rPr lang="en-US" dirty="0" smtClean="0">
                <a:latin typeface="Gill Sans MT"/>
                <a:cs typeface="Gill Sans MT"/>
              </a:rPr>
              <a:t>Spatial Analysis in R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Harborview Injury Prevention &amp; Research Center</a:t>
            </a:r>
          </a:p>
          <a:p>
            <a:r>
              <a:rPr lang="en-US" dirty="0"/>
              <a:t>SER 2018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2477" y="6240510"/>
            <a:ext cx="200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They don’t love you like I love you</a:t>
            </a:r>
            <a:endParaRPr 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181600"/>
            <a:ext cx="1554351" cy="10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976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Epidemiology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Geography is a discipline unto itself</a:t>
            </a:r>
          </a:p>
          <a:p>
            <a:endParaRPr lang="en-US" sz="2400" dirty="0" smtClean="0"/>
          </a:p>
          <a:p>
            <a:r>
              <a:rPr lang="en-US" sz="2400" dirty="0" smtClean="0"/>
              <a:t>Spatial Epidemiology ought to be its own full semester course (or at least an EPIC course)</a:t>
            </a:r>
          </a:p>
          <a:p>
            <a:endParaRPr lang="en-US" dirty="0" smtClean="0"/>
          </a:p>
          <a:p>
            <a:r>
              <a:rPr lang="en-US" sz="2400" dirty="0" smtClean="0"/>
              <a:t>So: this lecture is designed to give you a feel for what you might do rather than introduce everything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703" t="14000" r="24000"/>
          <a:stretch/>
        </p:blipFill>
        <p:spPr>
          <a:xfrm>
            <a:off x="6351372" y="2133600"/>
            <a:ext cx="2259227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So: let’s play around a little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sp and maps packages</a:t>
            </a:r>
          </a:p>
          <a:p>
            <a:endParaRPr lang="en-US" dirty="0" smtClean="0"/>
          </a:p>
          <a:p>
            <a:r>
              <a:rPr lang="en-US" dirty="0" smtClean="0"/>
              <a:t>Load the </a:t>
            </a:r>
            <a:r>
              <a:rPr lang="en-US" dirty="0" err="1" smtClean="0"/>
              <a:t>meuse</a:t>
            </a:r>
            <a:r>
              <a:rPr lang="en-US" dirty="0" smtClean="0"/>
              <a:t> dataset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err="1" smtClean="0"/>
              <a:t>library(sp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data(meuse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47800"/>
            <a:ext cx="24384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0" y="5334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Meuse river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7000" y="5943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(The world’s oldest river?)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5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str</a:t>
            </a:r>
            <a:r>
              <a:rPr lang="en-US" dirty="0" smtClean="0"/>
              <a:t> to look at the </a:t>
            </a:r>
            <a:r>
              <a:rPr lang="en-US" dirty="0" err="1" smtClean="0"/>
              <a:t>meuse</a:t>
            </a:r>
            <a:r>
              <a:rPr lang="en-US" dirty="0" smtClean="0"/>
              <a:t> dataset.</a:t>
            </a:r>
          </a:p>
          <a:p>
            <a:r>
              <a:rPr lang="en-US" dirty="0" smtClean="0"/>
              <a:t>Where are we going to get spatial data out of this data frame?</a:t>
            </a:r>
          </a:p>
          <a:p>
            <a:endParaRPr lang="en-US" dirty="0"/>
          </a:p>
          <a:p>
            <a:pPr lvl="1"/>
            <a:r>
              <a:rPr lang="en-US" dirty="0" smtClean="0"/>
              <a:t> x and y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3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spatial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scatterplot of the points.  Remember how?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plot(</a:t>
            </a:r>
            <a:r>
              <a:rPr lang="en-US" dirty="0" err="1" smtClean="0"/>
              <a:t>meuse$x</a:t>
            </a:r>
            <a:r>
              <a:rPr lang="en-US" dirty="0" smtClean="0"/>
              <a:t>, </a:t>
            </a:r>
            <a:r>
              <a:rPr lang="en-US" dirty="0" err="1" smtClean="0"/>
              <a:t>meuse$y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3429000" cy="270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24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with Google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don’t really look the same.  Why not?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19031"/>
            <a:ext cx="3429000" cy="270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590800"/>
            <a:ext cx="3048000" cy="255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5638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Google Maps image took me, like, forever to find, because it turns out there’s more than one town named Stein in the Netherlands.  Stein =&gt; Dutch for Springfield.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56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maps </a:t>
            </a:r>
            <a:r>
              <a:rPr lang="en-US" dirty="0"/>
              <a:t>n</a:t>
            </a:r>
            <a:r>
              <a:rPr lang="en-US" dirty="0" smtClean="0"/>
              <a:t>eed to match date from a ball to a map drawn as plane.</a:t>
            </a:r>
          </a:p>
          <a:p>
            <a:r>
              <a:rPr lang="en-US" dirty="0" smtClean="0"/>
              <a:t>X and Y are defined </a:t>
            </a:r>
            <a:r>
              <a:rPr lang="en-US" i="1" dirty="0" smtClean="0"/>
              <a:t>within in a coordinate syste</a:t>
            </a:r>
            <a:r>
              <a:rPr lang="en-US" i="1" dirty="0"/>
              <a:t>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52800"/>
            <a:ext cx="608009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9344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systems (more)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Remember this map?  Its projection is inconsistent</a:t>
            </a:r>
          </a:p>
          <a:p>
            <a:pPr lvl="1"/>
            <a:r>
              <a:rPr lang="en-US" dirty="0" smtClean="0"/>
              <a:t>The lines on the colored overlay don’t align with underlying features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USGS State Plane Coordinate Systems are usually the correct projections </a:t>
            </a:r>
            <a:r>
              <a:rPr lang="en-US" smtClean="0"/>
              <a:t>for city-scale maps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76400"/>
            <a:ext cx="448374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923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back to the </a:t>
            </a:r>
            <a:r>
              <a:rPr lang="en-US" dirty="0" err="1" smtClean="0"/>
              <a:t>meuse</a:t>
            </a:r>
            <a:r>
              <a:rPr lang="en-US" dirty="0" smtClean="0"/>
              <a:t>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up documentation for </a:t>
            </a:r>
            <a:r>
              <a:rPr lang="en-US" dirty="0" err="1" smtClean="0"/>
              <a:t>meuse</a:t>
            </a:r>
            <a:endParaRPr lang="en-US" dirty="0" smtClean="0"/>
          </a:p>
          <a:p>
            <a:r>
              <a:rPr lang="en-US" dirty="0" smtClean="0"/>
              <a:t>?</a:t>
            </a:r>
            <a:r>
              <a:rPr lang="en-US" dirty="0" err="1" smtClean="0"/>
              <a:t>meuse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3200400"/>
            <a:ext cx="67246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3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patially aware 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meuse</a:t>
            </a:r>
            <a:r>
              <a:rPr lang="en-US" dirty="0" smtClean="0"/>
              <a:t> is a data frame</a:t>
            </a:r>
          </a:p>
          <a:p>
            <a:r>
              <a:rPr lang="en-US" dirty="0" smtClean="0"/>
              <a:t>Let’s give it coordinates, using a vector or a formula:</a:t>
            </a:r>
          </a:p>
          <a:p>
            <a:pPr lvl="1"/>
            <a:r>
              <a:rPr lang="en-US" dirty="0" smtClean="0"/>
              <a:t>coordinates(</a:t>
            </a:r>
            <a:r>
              <a:rPr lang="en-US" dirty="0" err="1" smtClean="0"/>
              <a:t>meuse</a:t>
            </a:r>
            <a:r>
              <a:rPr lang="en-US" dirty="0" smtClean="0"/>
              <a:t>) &lt;- ~</a:t>
            </a:r>
            <a:r>
              <a:rPr lang="en-US" dirty="0" err="1" smtClean="0"/>
              <a:t>x+y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or</a:t>
            </a:r>
          </a:p>
          <a:p>
            <a:pPr lvl="1"/>
            <a:r>
              <a:rPr lang="en-US" dirty="0"/>
              <a:t>coordinates(</a:t>
            </a:r>
            <a:r>
              <a:rPr lang="en-US" dirty="0" err="1"/>
              <a:t>meuse</a:t>
            </a:r>
            <a:r>
              <a:rPr lang="en-US" dirty="0"/>
              <a:t>) &lt;- </a:t>
            </a:r>
            <a:r>
              <a:rPr lang="en-US" dirty="0" smtClean="0"/>
              <a:t>c(“x”, “y”)</a:t>
            </a:r>
            <a:endParaRPr lang="en-US" dirty="0"/>
          </a:p>
          <a:p>
            <a:r>
              <a:rPr lang="en-US" dirty="0" smtClean="0"/>
              <a:t>And a projection:</a:t>
            </a:r>
          </a:p>
          <a:p>
            <a:pPr lvl="1"/>
            <a:r>
              <a:rPr lang="en-US" dirty="0" smtClean="0"/>
              <a:t>proj4string(</a:t>
            </a:r>
            <a:r>
              <a:rPr lang="en-US" dirty="0" err="1" smtClean="0"/>
              <a:t>meuse</a:t>
            </a:r>
            <a:r>
              <a:rPr lang="en-US" dirty="0"/>
              <a:t>) &lt;- CRS("+</a:t>
            </a:r>
            <a:r>
              <a:rPr lang="en-US" dirty="0" err="1" smtClean="0"/>
              <a:t>init</a:t>
            </a:r>
            <a:r>
              <a:rPr lang="en-US" dirty="0" smtClean="0"/>
              <a:t>=epsg:28992“)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69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with spatially aware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as before:</a:t>
            </a:r>
            <a:endParaRPr lang="en-US" dirty="0"/>
          </a:p>
          <a:p>
            <a:pPr lvl="1"/>
            <a:r>
              <a:rPr lang="en-US" dirty="0"/>
              <a:t>plot(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8"/>
          <a:stretch/>
        </p:blipFill>
        <p:spPr bwMode="auto">
          <a:xfrm>
            <a:off x="304800" y="2876550"/>
            <a:ext cx="3371850" cy="309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44043"/>
            <a:ext cx="3048000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0" y="597217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shape looks closer now…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and intro spatial data in R</a:t>
            </a:r>
          </a:p>
          <a:p>
            <a:r>
              <a:rPr lang="en-US" dirty="0" smtClean="0"/>
              <a:t>Break</a:t>
            </a:r>
            <a:endParaRPr lang="en-US" dirty="0"/>
          </a:p>
          <a:p>
            <a:r>
              <a:rPr lang="en-US" dirty="0" smtClean="0"/>
              <a:t>Work time</a:t>
            </a:r>
          </a:p>
          <a:p>
            <a:r>
              <a:rPr lang="en-US" dirty="0"/>
              <a:t>Concepts in spatial analysis</a:t>
            </a:r>
          </a:p>
        </p:txBody>
      </p:sp>
    </p:spTree>
    <p:extLst>
      <p:ext uri="{BB962C8B-B14F-4D97-AF65-F5344CB8AC3E}">
        <p14:creationId xmlns:p14="http://schemas.microsoft.com/office/powerpoint/2010/main" val="1070311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Spatially aware 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Okay, now let’s look at the </a:t>
            </a:r>
            <a:r>
              <a:rPr lang="en-US" dirty="0" err="1" smtClean="0"/>
              <a:t>meuse</a:t>
            </a:r>
            <a:r>
              <a:rPr lang="en-US" dirty="0" smtClean="0"/>
              <a:t> object again:</a:t>
            </a:r>
          </a:p>
          <a:p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meuse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WTF?!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Aside: why the </a:t>
            </a:r>
            <a:r>
              <a:rPr lang="en-US" dirty="0" err="1" smtClean="0"/>
              <a:t>sp</a:t>
            </a:r>
            <a:r>
              <a:rPr lang="en-US" dirty="0" smtClean="0"/>
              <a:t> package, which is generally awesome, makes me angry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Caveat: the following is just my opinion</a:t>
            </a:r>
          </a:p>
          <a:p>
            <a:endParaRPr lang="en-US" dirty="0" smtClean="0"/>
          </a:p>
          <a:p>
            <a:r>
              <a:rPr lang="en-US" dirty="0" smtClean="0"/>
              <a:t>Quietly changing the underlying type of an object is </a:t>
            </a:r>
            <a:r>
              <a:rPr lang="en-US" i="1" dirty="0" smtClean="0"/>
              <a:t>evil*</a:t>
            </a:r>
            <a:endParaRPr lang="en-US" i="1" dirty="0"/>
          </a:p>
          <a:p>
            <a:r>
              <a:rPr lang="en-US" dirty="0" smtClean="0"/>
              <a:t>For example, try this:</a:t>
            </a:r>
          </a:p>
          <a:p>
            <a:pPr lvl="1"/>
            <a:r>
              <a:rPr lang="en-US" dirty="0" smtClean="0"/>
              <a:t>data(</a:t>
            </a:r>
            <a:r>
              <a:rPr lang="en-US" dirty="0" err="1" smtClean="0"/>
              <a:t>meuse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head(</a:t>
            </a:r>
            <a:r>
              <a:rPr lang="en-US" dirty="0" err="1" smtClean="0"/>
              <a:t>meuse</a:t>
            </a:r>
            <a:r>
              <a:rPr lang="en-US" dirty="0" smtClean="0"/>
              <a:t>[4])</a:t>
            </a:r>
          </a:p>
          <a:p>
            <a:pPr lvl="1"/>
            <a:r>
              <a:rPr lang="en-US" dirty="0" smtClean="0"/>
              <a:t>coordinates(</a:t>
            </a:r>
            <a:r>
              <a:rPr lang="en-US" dirty="0" err="1" smtClean="0"/>
              <a:t>meuse</a:t>
            </a:r>
            <a:r>
              <a:rPr lang="en-US" dirty="0" smtClean="0"/>
              <a:t>) &lt;- c(“x”, “y”)</a:t>
            </a:r>
          </a:p>
          <a:p>
            <a:pPr lvl="1"/>
            <a:r>
              <a:rPr lang="en-US" dirty="0" smtClean="0"/>
              <a:t>head(</a:t>
            </a:r>
            <a:r>
              <a:rPr lang="en-US" dirty="0" err="1" smtClean="0"/>
              <a:t>meuse</a:t>
            </a:r>
            <a:r>
              <a:rPr lang="en-US" dirty="0" smtClean="0"/>
              <a:t>[4])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wherein evil is defined as unnecessarily making it possible to make mistakes without knowing it</a:t>
            </a:r>
          </a:p>
        </p:txBody>
      </p:sp>
    </p:spTree>
    <p:extLst>
      <p:ext uri="{BB962C8B-B14F-4D97-AF65-F5344CB8AC3E}">
        <p14:creationId xmlns:p14="http://schemas.microsoft.com/office/powerpoint/2010/main" val="2615846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SpatialPointsDataFrame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S4 object</a:t>
            </a:r>
          </a:p>
          <a:p>
            <a:pPr lvl="1"/>
            <a:r>
              <a:rPr lang="en-US" dirty="0" smtClean="0"/>
              <a:t>‘slots’</a:t>
            </a:r>
          </a:p>
          <a:p>
            <a:pPr lvl="1"/>
            <a:r>
              <a:rPr lang="en-US" dirty="0" smtClean="0"/>
              <a:t>head(</a:t>
            </a:r>
            <a:r>
              <a:rPr lang="en-US" dirty="0" err="1" smtClean="0"/>
              <a:t>meuse@data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@</a:t>
            </a:r>
            <a:r>
              <a:rPr lang="en-US" dirty="0" err="1" smtClean="0"/>
              <a:t>coords</a:t>
            </a:r>
            <a:r>
              <a:rPr lang="en-US" dirty="0" smtClean="0"/>
              <a:t> to get back to the x and y values:</a:t>
            </a:r>
          </a:p>
          <a:p>
            <a:pPr lvl="1"/>
            <a:r>
              <a:rPr lang="en-US" dirty="0" smtClean="0"/>
              <a:t>plot(</a:t>
            </a:r>
            <a:r>
              <a:rPr lang="en-US" dirty="0" err="1" smtClean="0"/>
              <a:t>meuse@coords</a:t>
            </a:r>
            <a:r>
              <a:rPr lang="en-US" dirty="0" smtClean="0"/>
              <a:t>[,1], </a:t>
            </a:r>
            <a:r>
              <a:rPr lang="en-US" dirty="0" err="1" smtClean="0"/>
              <a:t>meuse@coords</a:t>
            </a:r>
            <a:r>
              <a:rPr lang="en-US" dirty="0" smtClean="0"/>
              <a:t>[,2])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Note for plotting: </a:t>
            </a:r>
            <a:r>
              <a:rPr lang="en-US" dirty="0" err="1" smtClean="0"/>
              <a:t>spplot</a:t>
            </a:r>
            <a:r>
              <a:rPr lang="en-US" dirty="0" smtClean="0"/>
              <a:t> also available:</a:t>
            </a:r>
          </a:p>
          <a:p>
            <a:pPr lvl="1"/>
            <a:r>
              <a:rPr lang="en-US" dirty="0" err="1" smtClean="0"/>
              <a:t>spplot</a:t>
            </a:r>
            <a:r>
              <a:rPr lang="en-US" dirty="0" smtClean="0"/>
              <a:t>(</a:t>
            </a:r>
            <a:r>
              <a:rPr lang="en-US" dirty="0" err="1" smtClean="0"/>
              <a:t>meuse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spplot</a:t>
            </a:r>
            <a:r>
              <a:rPr lang="en-US" dirty="0" smtClean="0"/>
              <a:t>(</a:t>
            </a:r>
            <a:r>
              <a:rPr lang="en-US" dirty="0" err="1" smtClean="0"/>
              <a:t>meuse</a:t>
            </a:r>
            <a:r>
              <a:rPr lang="en-US" dirty="0" smtClean="0"/>
              <a:t>, “copper”)</a:t>
            </a:r>
          </a:p>
          <a:p>
            <a:pPr lvl="1"/>
            <a:r>
              <a:rPr lang="en-US" dirty="0" smtClean="0"/>
              <a:t>Does this look more like what we might want?  Maybe…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8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Spatial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Interpolation is a huge topic, but here's a quick demo of ordinary kriging, a common technique for it: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library(raster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library(</a:t>
            </a:r>
            <a:r>
              <a:rPr lang="en-US" dirty="0" err="1"/>
              <a:t>automap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meuse.extent</a:t>
            </a:r>
            <a:r>
              <a:rPr lang="en-US" dirty="0"/>
              <a:t> &lt;- extent(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lat_vals</a:t>
            </a:r>
            <a:r>
              <a:rPr lang="en-US" dirty="0"/>
              <a:t> &lt;- </a:t>
            </a:r>
            <a:r>
              <a:rPr lang="en-US" dirty="0" err="1"/>
              <a:t>seq</a:t>
            </a:r>
            <a:r>
              <a:rPr lang="en-US" dirty="0"/>
              <a:t>(</a:t>
            </a:r>
            <a:r>
              <a:rPr lang="en-US" dirty="0" err="1"/>
              <a:t>ymin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</a:t>
            </a:r>
            <a:r>
              <a:rPr lang="en-US" dirty="0" err="1"/>
              <a:t>ymax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by=10)</a:t>
            </a:r>
          </a:p>
          <a:p>
            <a:pPr marL="457200" lvl="1" indent="0">
              <a:buNone/>
            </a:pPr>
            <a:r>
              <a:rPr lang="en-US" dirty="0" err="1"/>
              <a:t>lng_vals</a:t>
            </a:r>
            <a:r>
              <a:rPr lang="en-US" dirty="0"/>
              <a:t> &lt;- </a:t>
            </a:r>
            <a:r>
              <a:rPr lang="en-US" dirty="0" err="1"/>
              <a:t>seq</a:t>
            </a:r>
            <a:r>
              <a:rPr lang="en-US" dirty="0"/>
              <a:t>(</a:t>
            </a:r>
            <a:r>
              <a:rPr lang="en-US" dirty="0" err="1"/>
              <a:t>xmin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</a:t>
            </a:r>
            <a:r>
              <a:rPr lang="en-US" dirty="0" err="1"/>
              <a:t>xmax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by=10)</a:t>
            </a:r>
          </a:p>
          <a:p>
            <a:pPr marL="457200" lvl="1" indent="0">
              <a:buNone/>
            </a:pPr>
            <a:r>
              <a:rPr lang="en-US" dirty="0" err="1"/>
              <a:t>meuse.grid</a:t>
            </a:r>
            <a:r>
              <a:rPr lang="en-US" dirty="0"/>
              <a:t> &lt;- </a:t>
            </a:r>
            <a:r>
              <a:rPr lang="en-US" dirty="0" err="1"/>
              <a:t>expand.grid</a:t>
            </a:r>
            <a:r>
              <a:rPr lang="en-US" dirty="0"/>
              <a:t>(</a:t>
            </a:r>
            <a:r>
              <a:rPr lang="en-US" dirty="0" err="1"/>
              <a:t>lat</a:t>
            </a:r>
            <a:r>
              <a:rPr lang="en-US" dirty="0"/>
              <a:t>=</a:t>
            </a:r>
            <a:r>
              <a:rPr lang="en-US" dirty="0" err="1"/>
              <a:t>lat_vals</a:t>
            </a:r>
            <a:r>
              <a:rPr lang="en-US" dirty="0"/>
              <a:t>, </a:t>
            </a:r>
            <a:r>
              <a:rPr lang="en-US" dirty="0" err="1"/>
              <a:t>lng</a:t>
            </a:r>
            <a:r>
              <a:rPr lang="en-US" dirty="0"/>
              <a:t>=</a:t>
            </a:r>
            <a:r>
              <a:rPr lang="en-US" dirty="0" err="1"/>
              <a:t>lng_vals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coordinates(</a:t>
            </a:r>
            <a:r>
              <a:rPr lang="en-US" dirty="0" err="1"/>
              <a:t>meuse.grid</a:t>
            </a:r>
            <a:r>
              <a:rPr lang="en-US" dirty="0"/>
              <a:t>) &lt;- c('</a:t>
            </a:r>
            <a:r>
              <a:rPr lang="en-US" dirty="0" err="1"/>
              <a:t>lng</a:t>
            </a:r>
            <a:r>
              <a:rPr lang="en-US" dirty="0"/>
              <a:t>', '</a:t>
            </a:r>
            <a:r>
              <a:rPr lang="en-US" dirty="0" err="1"/>
              <a:t>lat</a:t>
            </a:r>
            <a:r>
              <a:rPr lang="en-US" dirty="0"/>
              <a:t>')</a:t>
            </a:r>
          </a:p>
          <a:p>
            <a:pPr marL="457200" lvl="1" indent="0">
              <a:buNone/>
            </a:pPr>
            <a:r>
              <a:rPr lang="en-US" dirty="0" err="1"/>
              <a:t>krige_result</a:t>
            </a:r>
            <a:r>
              <a:rPr lang="en-US" dirty="0"/>
              <a:t> &lt;- </a:t>
            </a:r>
            <a:r>
              <a:rPr lang="en-US" dirty="0" err="1"/>
              <a:t>autoKrige</a:t>
            </a:r>
            <a:r>
              <a:rPr lang="en-US" dirty="0"/>
              <a:t>(copper ~ 1, </a:t>
            </a:r>
            <a:r>
              <a:rPr lang="en-US" dirty="0" err="1"/>
              <a:t>meuse</a:t>
            </a:r>
            <a:r>
              <a:rPr lang="en-US" dirty="0"/>
              <a:t>, </a:t>
            </a:r>
            <a:r>
              <a:rPr lang="en-US" dirty="0" err="1"/>
              <a:t>meuse.grid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plot(</a:t>
            </a:r>
            <a:r>
              <a:rPr lang="en-US" dirty="0" err="1"/>
              <a:t>krige_result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74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about spatially aware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Consider computing distance between two points or area of a triangle.  If distances are long enough, the fact that they’re on a sphere might matter.</a:t>
            </a:r>
          </a:p>
          <a:p>
            <a:endParaRPr lang="en-US" dirty="0" smtClean="0"/>
          </a:p>
          <a:p>
            <a:r>
              <a:rPr lang="en-US" dirty="0" smtClean="0"/>
              <a:t>Geosphere package is helpful for computing distances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557" y="3905250"/>
            <a:ext cx="19431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6400" y="57912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Remember: you can get a PhD in geography.  Though we who </a:t>
            </a:r>
            <a:r>
              <a:rPr lang="en-US" dirty="0" smtClean="0"/>
              <a:t>have or are </a:t>
            </a:r>
            <a:r>
              <a:rPr lang="en-US" dirty="0" smtClean="0"/>
              <a:t>getting PhDs in epidemiology probably won’t.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Things you can do with spatially aware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datasets</a:t>
            </a:r>
          </a:p>
          <a:p>
            <a:pPr lvl="1"/>
            <a:r>
              <a:rPr lang="en-US" dirty="0" smtClean="0"/>
              <a:t>E.g. via spatial merge </a:t>
            </a:r>
          </a:p>
          <a:p>
            <a:r>
              <a:rPr lang="en-US" dirty="0" smtClean="0"/>
              <a:t>Spatial statistics</a:t>
            </a:r>
          </a:p>
          <a:p>
            <a:pPr lvl="1"/>
            <a:r>
              <a:rPr lang="en-US" dirty="0" smtClean="0"/>
              <a:t>E.g. cases/zip code</a:t>
            </a:r>
          </a:p>
          <a:p>
            <a:r>
              <a:rPr lang="en-US" dirty="0" smtClean="0"/>
              <a:t>Spatial interpolation 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kriging</a:t>
            </a:r>
            <a:endParaRPr lang="en-US" dirty="0" smtClean="0"/>
          </a:p>
          <a:p>
            <a:r>
              <a:rPr lang="en-US" dirty="0" smtClean="0"/>
              <a:t>Etc.</a:t>
            </a:r>
            <a:endParaRPr lang="en-US" dirty="0"/>
          </a:p>
          <a:p>
            <a:r>
              <a:rPr lang="en-US" dirty="0" smtClean="0"/>
              <a:t>Again, Geography is its own discipline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21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eocoding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lot of datasets, you have an address and want to do something spatial with it</a:t>
            </a:r>
          </a:p>
          <a:p>
            <a:pPr lvl="1"/>
            <a:r>
              <a:rPr lang="en-US" dirty="0" smtClean="0"/>
              <a:t>E.g. you want census data for residential neighborhood</a:t>
            </a:r>
          </a:p>
          <a:p>
            <a:pPr lvl="1"/>
            <a:r>
              <a:rPr lang="en-US" dirty="0" smtClean="0"/>
              <a:t>Solution: get (</a:t>
            </a:r>
            <a:r>
              <a:rPr lang="en-US" dirty="0" err="1" smtClean="0"/>
              <a:t>lat</a:t>
            </a:r>
            <a:r>
              <a:rPr lang="en-US" dirty="0" smtClean="0"/>
              <a:t>, long), from the address then do spatial merge with Census data</a:t>
            </a:r>
          </a:p>
          <a:p>
            <a:pPr lvl="1"/>
            <a:r>
              <a:rPr lang="en-US" dirty="0" smtClean="0"/>
              <a:t>Getting (</a:t>
            </a:r>
            <a:r>
              <a:rPr lang="en-US" dirty="0" err="1" smtClean="0"/>
              <a:t>lat,long</a:t>
            </a:r>
            <a:r>
              <a:rPr lang="en-US" dirty="0" smtClean="0"/>
              <a:t>) from an address is called geocoding</a:t>
            </a:r>
          </a:p>
          <a:p>
            <a:pPr lvl="1"/>
            <a:r>
              <a:rPr lang="en-US" dirty="0" smtClean="0"/>
              <a:t>Any guesses as to what reverse geocoding is?</a:t>
            </a:r>
          </a:p>
        </p:txBody>
      </p:sp>
    </p:spTree>
    <p:extLst>
      <p:ext uri="{BB962C8B-B14F-4D97-AF65-F5344CB8AC3E}">
        <p14:creationId xmlns:p14="http://schemas.microsoft.com/office/powerpoint/2010/main" val="750864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Geocoding with R using </a:t>
            </a:r>
            <a:r>
              <a:rPr lang="en-US" dirty="0" err="1" smtClean="0"/>
              <a:t>ggmap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easiest way to geocode in R is using the geocode() </a:t>
            </a:r>
            <a:r>
              <a:rPr lang="en-US" dirty="0"/>
              <a:t>function in </a:t>
            </a:r>
            <a:r>
              <a:rPr lang="en-US" dirty="0" err="1"/>
              <a:t>ggmap</a:t>
            </a:r>
            <a:endParaRPr lang="en-US" sz="2000" dirty="0"/>
          </a:p>
          <a:p>
            <a:endParaRPr lang="en-US" dirty="0" smtClean="0"/>
          </a:p>
          <a:p>
            <a:r>
              <a:rPr lang="en-US" dirty="0" smtClean="0"/>
              <a:t>Challenge #1: use </a:t>
            </a:r>
            <a:r>
              <a:rPr lang="en-US" dirty="0" err="1" smtClean="0"/>
              <a:t>ggmap</a:t>
            </a:r>
            <a:r>
              <a:rPr lang="en-US" dirty="0"/>
              <a:t> </a:t>
            </a:r>
            <a:r>
              <a:rPr lang="en-US" dirty="0" smtClean="0"/>
              <a:t>to get the (</a:t>
            </a:r>
            <a:r>
              <a:rPr lang="en-US" dirty="0" err="1" smtClean="0"/>
              <a:t>lat</a:t>
            </a:r>
            <a:r>
              <a:rPr lang="en-US" dirty="0" smtClean="0"/>
              <a:t>, long) of 722 W 168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St in New York.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library(</a:t>
            </a:r>
            <a:r>
              <a:rPr lang="en-US" dirty="0" err="1" smtClean="0"/>
              <a:t>ggmap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geocode('722 W 168th St, New York, NY')</a:t>
            </a:r>
          </a:p>
        </p:txBody>
      </p:sp>
    </p:spTree>
    <p:extLst>
      <p:ext uri="{BB962C8B-B14F-4D97-AF65-F5344CB8AC3E}">
        <p14:creationId xmlns:p14="http://schemas.microsoft.com/office/powerpoint/2010/main" val="2645507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#2: compute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 the </a:t>
            </a:r>
            <a:r>
              <a:rPr lang="en-US" dirty="0" smtClean="0"/>
              <a:t>distance in meters </a:t>
            </a:r>
            <a:r>
              <a:rPr lang="en-US" dirty="0"/>
              <a:t>from </a:t>
            </a:r>
            <a:r>
              <a:rPr lang="es-ES" dirty="0" smtClean="0"/>
              <a:t>Hyatt </a:t>
            </a:r>
            <a:r>
              <a:rPr lang="es-ES" dirty="0" err="1"/>
              <a:t>Regency</a:t>
            </a:r>
            <a:r>
              <a:rPr lang="es-ES" dirty="0"/>
              <a:t> </a:t>
            </a:r>
            <a:r>
              <a:rPr lang="es-ES" dirty="0" smtClean="0"/>
              <a:t>Miami (Epi </a:t>
            </a:r>
            <a:r>
              <a:rPr lang="es-ES" dirty="0" err="1" smtClean="0"/>
              <a:t>Congress</a:t>
            </a:r>
            <a:r>
              <a:rPr lang="es-ES" dirty="0" smtClean="0"/>
              <a:t> 2016</a:t>
            </a:r>
            <a:r>
              <a:rPr lang="en-US" dirty="0" smtClean="0"/>
              <a:t>) to the Westin in Seattle (SER 2017)</a:t>
            </a:r>
          </a:p>
          <a:p>
            <a:r>
              <a:rPr lang="en-US" dirty="0" smtClean="0"/>
              <a:t>Hint: use geosphere library</a:t>
            </a:r>
          </a:p>
          <a:p>
            <a:endParaRPr lang="en-US" dirty="0"/>
          </a:p>
          <a:p>
            <a:pPr lvl="1"/>
            <a:r>
              <a:rPr lang="en-US" dirty="0"/>
              <a:t>library(geosphere)</a:t>
            </a:r>
          </a:p>
          <a:p>
            <a:pPr lvl="1"/>
            <a:r>
              <a:rPr lang="en-US" dirty="0" smtClean="0"/>
              <a:t>congress </a:t>
            </a:r>
            <a:r>
              <a:rPr lang="en-US" dirty="0"/>
              <a:t>&lt;- geocode</a:t>
            </a:r>
            <a:r>
              <a:rPr lang="en-US" dirty="0" smtClean="0"/>
              <a:t>('</a:t>
            </a:r>
            <a:r>
              <a:rPr lang="es-ES" dirty="0"/>
              <a:t> Hyatt </a:t>
            </a:r>
            <a:r>
              <a:rPr lang="es-ES" dirty="0" err="1" smtClean="0"/>
              <a:t>Regency</a:t>
            </a:r>
            <a:r>
              <a:rPr lang="es-ES" dirty="0" smtClean="0"/>
              <a:t>, </a:t>
            </a:r>
            <a:r>
              <a:rPr lang="es-ES" dirty="0"/>
              <a:t>Miami, </a:t>
            </a:r>
            <a:r>
              <a:rPr lang="es-ES" dirty="0" smtClean="0"/>
              <a:t>FL</a:t>
            </a:r>
            <a:r>
              <a:rPr lang="en-US" dirty="0" smtClean="0"/>
              <a:t>')</a:t>
            </a:r>
            <a:endParaRPr lang="en-US" dirty="0"/>
          </a:p>
          <a:p>
            <a:pPr lvl="1"/>
            <a:r>
              <a:rPr lang="en-US" dirty="0"/>
              <a:t>ser &lt;- </a:t>
            </a:r>
            <a:r>
              <a:rPr lang="en-US" dirty="0" smtClean="0"/>
              <a:t>geocode('Westin Hotel, Seattle, WA')</a:t>
            </a:r>
            <a:endParaRPr lang="en-US" dirty="0"/>
          </a:p>
          <a:p>
            <a:pPr lvl="1"/>
            <a:r>
              <a:rPr lang="en-US" dirty="0" err="1" smtClean="0"/>
              <a:t>distm</a:t>
            </a:r>
            <a:r>
              <a:rPr lang="en-US" dirty="0" smtClean="0"/>
              <a:t>(congress, </a:t>
            </a:r>
            <a:r>
              <a:rPr lang="en-US" dirty="0"/>
              <a:t>ser)</a:t>
            </a:r>
          </a:p>
        </p:txBody>
      </p:sp>
    </p:spTree>
    <p:extLst>
      <p:ext uri="{BB962C8B-B14F-4D97-AF65-F5344CB8AC3E}">
        <p14:creationId xmlns:p14="http://schemas.microsoft.com/office/powerpoint/2010/main" val="121988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Geocoding: a caveat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Quick challenges</a:t>
            </a:r>
          </a:p>
          <a:p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qmap</a:t>
            </a:r>
            <a:r>
              <a:rPr lang="en-US" dirty="0" smtClean="0"/>
              <a:t> to get a map of Stein, NL at zoom = 12</a:t>
            </a:r>
          </a:p>
          <a:p>
            <a:endParaRPr lang="en-US" dirty="0"/>
          </a:p>
          <a:p>
            <a:pPr lvl="1"/>
            <a:r>
              <a:rPr lang="en-US" dirty="0" smtClean="0"/>
              <a:t>Now use </a:t>
            </a:r>
            <a:r>
              <a:rPr lang="en-US" dirty="0" err="1" smtClean="0"/>
              <a:t>qmap</a:t>
            </a:r>
            <a:r>
              <a:rPr lang="en-US" dirty="0" smtClean="0"/>
              <a:t> to get a map of </a:t>
            </a:r>
            <a:r>
              <a:rPr lang="en-US" dirty="0" err="1" smtClean="0"/>
              <a:t>Geleen</a:t>
            </a:r>
            <a:r>
              <a:rPr lang="en-US" dirty="0" smtClean="0"/>
              <a:t>, NL at zoom = 12.</a:t>
            </a:r>
          </a:p>
          <a:p>
            <a:pPr lvl="2"/>
            <a:r>
              <a:rPr lang="en-US" dirty="0" smtClean="0"/>
              <a:t>(Does the curve of the river on the left look familiar?)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2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Spatial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data, particularly 'secondary' administrative data are spatially located</a:t>
            </a:r>
          </a:p>
          <a:p>
            <a:endParaRPr lang="en-US" dirty="0" smtClean="0"/>
          </a:p>
          <a:p>
            <a:r>
              <a:rPr lang="en-US" dirty="0" smtClean="0"/>
              <a:t>Digression: My FOIL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1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Autocorrelation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Co-variation of properties within geographic space</a:t>
            </a:r>
          </a:p>
          <a:p>
            <a:r>
              <a:rPr lang="en-US" dirty="0" smtClean="0"/>
              <a:t>Note that perfect mixing is not expected if each cell is independent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4114800"/>
            <a:ext cx="558221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15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Modifiable Areal </a:t>
            </a:r>
            <a:r>
              <a:rPr lang="en-US" smtClean="0"/>
              <a:t>Unit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Different spatial unit definitions can result in different findings</a:t>
            </a:r>
          </a:p>
          <a:p>
            <a:endParaRPr lang="en-US" sz="2400" dirty="0" smtClean="0"/>
          </a:p>
          <a:p>
            <a:r>
              <a:rPr lang="en-US" sz="2400" dirty="0" smtClean="0"/>
              <a:t>Usual recommendation: start from theory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4800600" cy="457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680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point data for some phenomenon, are points closer than would be expected by chance?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we are interested in clustering in the population, not in the sample</a:t>
            </a:r>
          </a:p>
          <a:p>
            <a:pPr lvl="1"/>
            <a:r>
              <a:rPr lang="en-US" dirty="0" smtClean="0"/>
              <a:t>many sampling strategies (esp. convenience samples) artificially induce clustering.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23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Clustering: think about your denominator, too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1676400"/>
            <a:ext cx="4277591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364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as the ratio of the mean distance to the nearest neighbor for all observations to the mean distance that would be expected due to chance alone</a:t>
            </a:r>
          </a:p>
          <a:p>
            <a:pPr lvl="1"/>
            <a:r>
              <a:rPr lang="en-US" dirty="0" smtClean="0"/>
              <a:t>Values significantly less than 1 indicate clustering</a:t>
            </a:r>
            <a:endParaRPr lang="en-US" dirty="0"/>
          </a:p>
          <a:p>
            <a:r>
              <a:rPr lang="en-US" dirty="0" smtClean="0"/>
              <a:t>But: 50 randomly distributed </a:t>
            </a:r>
            <a:r>
              <a:rPr lang="en-US" i="1" dirty="0" smtClean="0"/>
              <a:t>pairs</a:t>
            </a:r>
            <a:r>
              <a:rPr lang="en-US" dirty="0" smtClean="0"/>
              <a:t> of points would have a very low index, but no real clusters as we'd traditionally think of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7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cluster detection/analysis methods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Ripley's K function</a:t>
            </a:r>
          </a:p>
          <a:p>
            <a:r>
              <a:rPr lang="en-US" smtClean="0"/>
              <a:t>Kulldorff's</a:t>
            </a:r>
            <a:r>
              <a:rPr lang="en-US" dirty="0" smtClean="0"/>
              <a:t> scan statistic</a:t>
            </a:r>
          </a:p>
          <a:p>
            <a:endParaRPr lang="en-US" dirty="0" smtClean="0"/>
          </a:p>
          <a:p>
            <a:r>
              <a:rPr lang="en-US" dirty="0"/>
              <a:t>Bayesian hierarchical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8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other important spatial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Estimation (actually prediction) at places you didn't observe</a:t>
            </a:r>
          </a:p>
          <a:p>
            <a:pPr lvl="1"/>
            <a:r>
              <a:rPr lang="en-US" dirty="0" smtClean="0"/>
              <a:t>Land use regression</a:t>
            </a:r>
          </a:p>
          <a:p>
            <a:pPr lvl="1"/>
            <a:r>
              <a:rPr lang="en-US" dirty="0" smtClean="0"/>
              <a:t>Interpolation: Kriging/Kernel density estimation</a:t>
            </a:r>
          </a:p>
        </p:txBody>
      </p:sp>
    </p:spTree>
    <p:extLst>
      <p:ext uri="{BB962C8B-B14F-4D97-AF65-F5344CB8AC3E}">
        <p14:creationId xmlns:p14="http://schemas.microsoft.com/office/powerpoint/2010/main" val="3080890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 use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Basically a 4-step process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Pick sample locations (usually a grid)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Measure outcome and land uses (e.g. population density, proximity to highways) at each sample point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Regress outcome on land uses, use model to predict in unmeasured locations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Check residuals for spatial autocorrelation</a:t>
            </a:r>
          </a:p>
        </p:txBody>
      </p:sp>
    </p:spTree>
    <p:extLst>
      <p:ext uri="{BB962C8B-B14F-4D97-AF65-F5344CB8AC3E}">
        <p14:creationId xmlns:p14="http://schemas.microsoft.com/office/powerpoint/2010/main" val="1546216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 Use Regression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its most basic forms, LUR ignores spatial covariance, so it does not </a:t>
            </a:r>
            <a:r>
              <a:rPr lang="en-US" dirty="0"/>
              <a:t>require custom regression model </a:t>
            </a:r>
            <a:r>
              <a:rPr lang="en-US" dirty="0" smtClean="0"/>
              <a:t>fitting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19450"/>
            <a:ext cx="34194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67350" y="3905250"/>
            <a:ext cx="11811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 Ultra Bold" pitchFamily="34" charset="0"/>
              </a:rPr>
              <a:t>lm()</a:t>
            </a:r>
            <a:endParaRPr lang="en-US" sz="2000" dirty="0">
              <a:latin typeface="Gill Sans Ultra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9937" y="62600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Sorry.  I know this is hokey.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79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4-step 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Pick sample points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Sample outcome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spatial covariance in outcome to predict at </a:t>
            </a:r>
            <a:r>
              <a:rPr lang="en-US" dirty="0" err="1" smtClean="0"/>
              <a:t>unsampled</a:t>
            </a:r>
            <a:r>
              <a:rPr lang="en-US" dirty="0" smtClean="0"/>
              <a:t> points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Draw multiple times from posterior distribution of spatial model to get 'conditional realizations' – multiple imputation-like way of including uncertainty in estimates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Universal </a:t>
            </a:r>
            <a:r>
              <a:rPr lang="en-US" dirty="0" err="1" smtClean="0"/>
              <a:t>Kriging</a:t>
            </a:r>
            <a:r>
              <a:rPr lang="en-US" dirty="0" smtClean="0"/>
              <a:t> essentially integrates LUR and </a:t>
            </a:r>
            <a:r>
              <a:rPr lang="en-US" dirty="0" err="1" smtClean="0"/>
              <a:t>Kriging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9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Spatial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… so it turns out I found a CD in my mailbox with about 2000 Excel files, each of which has a traffic or pedestrian count</a:t>
            </a:r>
          </a:p>
          <a:p>
            <a:endParaRPr lang="en-US" dirty="0"/>
          </a:p>
          <a:p>
            <a:r>
              <a:rPr lang="en-US" dirty="0" smtClean="0"/>
              <a:t>This has potential to be interesting data for people doing pedestrian injury work</a:t>
            </a:r>
          </a:p>
          <a:p>
            <a:pPr lvl="1"/>
            <a:r>
              <a:rPr lang="en-US" dirty="0" smtClean="0"/>
              <a:t>Esp. if counts are aligned with pre-existing web cameras?</a:t>
            </a:r>
          </a:p>
          <a:p>
            <a:pPr lvl="1"/>
            <a:r>
              <a:rPr lang="en-US" dirty="0" smtClean="0"/>
              <a:t>But how do I know?  I don't have money to pay for ArcGIS or geographer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7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Kriging</a:t>
            </a:r>
            <a:r>
              <a:rPr lang="en-US" dirty="0" smtClean="0"/>
              <a:t>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Several packages support </a:t>
            </a:r>
            <a:r>
              <a:rPr lang="en-US" dirty="0" err="1" smtClean="0"/>
              <a:t>kriging</a:t>
            </a:r>
            <a:endParaRPr lang="en-US" dirty="0"/>
          </a:p>
          <a:p>
            <a:pPr lvl="1"/>
            <a:r>
              <a:rPr lang="en-US" dirty="0" err="1" smtClean="0"/>
              <a:t>GeoR</a:t>
            </a:r>
            <a:endParaRPr lang="en-US" dirty="0" smtClean="0"/>
          </a:p>
          <a:p>
            <a:pPr lvl="1"/>
            <a:r>
              <a:rPr lang="en-US" dirty="0" err="1" smtClean="0"/>
              <a:t>kriging</a:t>
            </a:r>
            <a:endParaRPr lang="en-US" dirty="0" smtClean="0"/>
          </a:p>
          <a:p>
            <a:pPr lvl="1"/>
            <a:r>
              <a:rPr lang="en-US" dirty="0" err="1" smtClean="0"/>
              <a:t>gstat</a:t>
            </a:r>
            <a:endParaRPr lang="en-US" dirty="0" smtClean="0"/>
          </a:p>
          <a:p>
            <a:r>
              <a:rPr lang="en-US" dirty="0" smtClean="0"/>
              <a:t>There are a lot of details in how you fit the model – talk to me if you’re interested in trying it out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Content Placeholder 4" descr="Screen Shot 2014-03-31 at 8.10.51 AM.png"/>
          <p:cNvPicPr>
            <a:picLocks noChangeAspect="1"/>
          </p:cNvPicPr>
          <p:nvPr/>
        </p:nvPicPr>
        <p:blipFill rotWithShape="1">
          <a:blip r:embed="rId2"/>
          <a:srcRect l="79" r="-385"/>
          <a:stretch/>
        </p:blipFill>
        <p:spPr>
          <a:xfrm>
            <a:off x="5334000" y="2514600"/>
            <a:ext cx="3090952" cy="297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6976" y="5486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Kriged</a:t>
            </a:r>
            <a:r>
              <a:rPr lang="en-US" dirty="0" smtClean="0"/>
              <a:t> using </a:t>
            </a:r>
            <a:r>
              <a:rPr lang="en-US" dirty="0" err="1" smtClean="0"/>
              <a:t>GeoR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94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Spatial R?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744" y="1600200"/>
            <a:ext cx="411451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84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maps are not spatial analysis</a:t>
            </a:r>
            <a:endParaRPr lang="en-US" dirty="0"/>
          </a:p>
        </p:txBody>
      </p:sp>
      <p:pic>
        <p:nvPicPr>
          <p:cNvPr id="5" name="Content Placeholder 4" descr="Screen Shot 2014-03-31 at 8.10.51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7678" r="-37678"/>
          <a:stretch>
            <a:fillRect/>
          </a:stretch>
        </p:blipFill>
        <p:spPr>
          <a:xfrm>
            <a:off x="2971800" y="1600200"/>
            <a:ext cx="7343423" cy="403860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53030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" y="579376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made in ArcGIS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578095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made in 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</a:t>
            </a:r>
            <a:r>
              <a:rPr lang="en-US" dirty="0" smtClean="0"/>
              <a:t>maps </a:t>
            </a:r>
            <a:r>
              <a:rPr lang="en-US" dirty="0"/>
              <a:t>are not spatial analysis</a:t>
            </a:r>
          </a:p>
        </p:txBody>
      </p:sp>
      <p:pic>
        <p:nvPicPr>
          <p:cNvPr id="5" name="Content Placeholder 4" descr="Screen Shot 2014-03-31 at 8.10.51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7678" r="-37678"/>
          <a:stretch>
            <a:fillRect/>
          </a:stretch>
        </p:blipFill>
        <p:spPr>
          <a:xfrm>
            <a:off x="2971800" y="1600200"/>
            <a:ext cx="7343423" cy="403860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53030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5793762"/>
            <a:ext cx="383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Spatial Analysis for this map: Done in 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578095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Spatial </a:t>
            </a:r>
            <a:r>
              <a:rPr lang="en-US" dirty="0" smtClean="0">
                <a:solidFill>
                  <a:prstClr val="black"/>
                </a:solidFill>
              </a:rPr>
              <a:t>Analysis for this map: </a:t>
            </a:r>
            <a:r>
              <a:rPr lang="en-US" dirty="0">
                <a:solidFill>
                  <a:prstClr val="black"/>
                </a:solidFill>
              </a:rPr>
              <a:t>Done in R</a:t>
            </a:r>
          </a:p>
        </p:txBody>
      </p:sp>
    </p:spTree>
    <p:extLst>
      <p:ext uri="{BB962C8B-B14F-4D97-AF65-F5344CB8AC3E}">
        <p14:creationId xmlns:p14="http://schemas.microsoft.com/office/powerpoint/2010/main" val="227633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Maps: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58187" cy="4768149"/>
          </a:xfrm>
        </p:spPr>
        <p:txBody>
          <a:bodyPr>
            <a:normAutofit/>
          </a:bodyPr>
          <a:lstStyle/>
          <a:p>
            <a:r>
              <a:rPr lang="en-US" dirty="0" smtClean="0"/>
              <a:t>Spatial analysis is often well suited to visual communication</a:t>
            </a:r>
          </a:p>
          <a:p>
            <a:r>
              <a:rPr lang="en-US" dirty="0"/>
              <a:t>I</a:t>
            </a:r>
            <a:r>
              <a:rPr lang="en-US" dirty="0" smtClean="0"/>
              <a:t>t’s important to remember that maps are just a kind of figure – a way of communicating some underlying relationships determined through spatial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really: why do we use spatial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Surveillance</a:t>
            </a:r>
          </a:p>
          <a:p>
            <a:pPr lvl="1"/>
            <a:r>
              <a:rPr lang="en-US" dirty="0" smtClean="0"/>
              <a:t>Are the spatial patterns to disease incidence?</a:t>
            </a:r>
          </a:p>
          <a:p>
            <a:r>
              <a:rPr lang="en-US" dirty="0" smtClean="0"/>
              <a:t>Infectious disease etiology/vector identification</a:t>
            </a:r>
          </a:p>
          <a:p>
            <a:pPr lvl="1"/>
            <a:r>
              <a:rPr lang="en-US" dirty="0" smtClean="0"/>
              <a:t>Can the spatial pattern tell us something about how the disease is being transmitted?</a:t>
            </a:r>
          </a:p>
          <a:p>
            <a:r>
              <a:rPr lang="en-US" dirty="0" smtClean="0"/>
              <a:t>Cluster investigations</a:t>
            </a:r>
          </a:p>
          <a:p>
            <a:r>
              <a:rPr lang="en-US" dirty="0" smtClean="0"/>
              <a:t>Neighborhood influences</a:t>
            </a:r>
          </a:p>
          <a:p>
            <a:r>
              <a:rPr lang="en-US" dirty="0" smtClean="0"/>
              <a:t>etc.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67200"/>
            <a:ext cx="2438400" cy="8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9731</TotalTime>
  <Words>1644</Words>
  <Application>Microsoft Macintosh PowerPoint</Application>
  <PresentationFormat>On-screen Show (4:3)</PresentationFormat>
  <Paragraphs>236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Maps and  Spatial Analysis in R</vt:lpstr>
      <vt:lpstr>Agenda</vt:lpstr>
      <vt:lpstr>Why Spatial R?</vt:lpstr>
      <vt:lpstr>Why Spatial R?</vt:lpstr>
      <vt:lpstr>Why Spatial R?</vt:lpstr>
      <vt:lpstr>Note: maps are not spatial analysis</vt:lpstr>
      <vt:lpstr>Note: maps are not spatial analysis</vt:lpstr>
      <vt:lpstr>Maps: why?</vt:lpstr>
      <vt:lpstr>So really: why do we use spatial analysis?</vt:lpstr>
      <vt:lpstr>Spatial Epidemiology</vt:lpstr>
      <vt:lpstr>So: let’s play around a little</vt:lpstr>
      <vt:lpstr>Getting started</vt:lpstr>
      <vt:lpstr>Plotting spatial data</vt:lpstr>
      <vt:lpstr>Compare with Google Maps</vt:lpstr>
      <vt:lpstr>Coordinate systems</vt:lpstr>
      <vt:lpstr>Coordinate systems (more)</vt:lpstr>
      <vt:lpstr>So, back to the meuse dataset</vt:lpstr>
      <vt:lpstr>Spatially aware R objects</vt:lpstr>
      <vt:lpstr>Plot with spatially aware object</vt:lpstr>
      <vt:lpstr>Spatially aware R objects</vt:lpstr>
      <vt:lpstr>Aside: why the sp package, which is generally awesome, makes me angry</vt:lpstr>
      <vt:lpstr>SpatialPointsDataFrame</vt:lpstr>
      <vt:lpstr>Spatial Interpolation</vt:lpstr>
      <vt:lpstr>More about spatially aware objects</vt:lpstr>
      <vt:lpstr>Things you can do with spatially aware objects</vt:lpstr>
      <vt:lpstr>Geocoding</vt:lpstr>
      <vt:lpstr>Geocoding with R using ggmap</vt:lpstr>
      <vt:lpstr>Challenge #2: compute distance</vt:lpstr>
      <vt:lpstr>Geocoding: a caveat</vt:lpstr>
      <vt:lpstr>Spatial Autocorrelation</vt:lpstr>
      <vt:lpstr>Modifiable Areal Unit Problem</vt:lpstr>
      <vt:lpstr>Cluster Detection</vt:lpstr>
      <vt:lpstr>Clustering: think about your denominator, too</vt:lpstr>
      <vt:lpstr>Nearest Neighbor Index</vt:lpstr>
      <vt:lpstr>Other cluster detection/analysis methods </vt:lpstr>
      <vt:lpstr>Two other important spatial techniques</vt:lpstr>
      <vt:lpstr>Land use regression</vt:lpstr>
      <vt:lpstr>Land Use Regression in R</vt:lpstr>
      <vt:lpstr>Kriging</vt:lpstr>
      <vt:lpstr>Kriging in R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Graphics in R</dc:title>
  <dc:creator>Mooney, Stephen</dc:creator>
  <cp:lastModifiedBy>Steve Mooney</cp:lastModifiedBy>
  <cp:revision>83</cp:revision>
  <dcterms:created xsi:type="dcterms:W3CDTF">2014-03-31T04:18:00Z</dcterms:created>
  <dcterms:modified xsi:type="dcterms:W3CDTF">2018-06-15T22:48:19Z</dcterms:modified>
</cp:coreProperties>
</file>