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>
        <p:scale>
          <a:sx n="80" d="100"/>
          <a:sy n="80" d="100"/>
        </p:scale>
        <p:origin x="-1616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smooney27/RWorkshopSER201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github.com/smooney27/RWorkshopSER201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smooney27/RWorkshopSER201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smooney27/RWorkshopSER201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smooney27/RWorkshopSER201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mooney27/RWorkshopSER2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I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Harborview Injury Prevention &amp; Research Center</a:t>
            </a:r>
          </a:p>
          <a:p>
            <a:r>
              <a:rPr lang="en-US" dirty="0" smtClean="0"/>
              <a:t>SER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you’re waiting, download the files </a:t>
            </a:r>
            <a:r>
              <a:rPr lang="en-US" dirty="0"/>
              <a:t>from </a:t>
            </a:r>
            <a:r>
              <a:rPr lang="en-US" dirty="0" err="1"/>
              <a:t>GitHub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</a:t>
            </a:r>
            <a:r>
              <a:rPr lang="en-US" dirty="0" smtClean="0"/>
              <a:t>RWorkshopSER2018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Basic function: </a:t>
            </a:r>
            <a:r>
              <a:rPr lang="en-US" sz="3200" dirty="0"/>
              <a:t>c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myvector</a:t>
            </a:r>
            <a:r>
              <a:rPr lang="en-US" sz="3200" dirty="0" smtClean="0"/>
              <a:t> </a:t>
            </a:r>
            <a:r>
              <a:rPr lang="en-US" sz="3200" dirty="0"/>
              <a:t>&lt;- c</a:t>
            </a:r>
            <a:r>
              <a:rPr lang="en-US" sz="3200" dirty="0" smtClean="0"/>
              <a:t>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logicalvector</a:t>
            </a:r>
            <a:r>
              <a:rPr lang="en-US" sz="3200" dirty="0" smtClean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columns of your datasets are vectors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dig$AGE</a:t>
            </a:r>
            <a:r>
              <a:rPr lang="en-US" dirty="0" smtClean="0"/>
              <a:t> is a vector of 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this idea later…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talk more about indexing later…</a:t>
            </a:r>
            <a:endParaRPr lang="en-US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 smtClean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Run this code:</a:t>
            </a:r>
          </a:p>
          <a:p>
            <a:pPr marL="0" lvl="1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 &lt;- </a:t>
            </a:r>
            <a:r>
              <a:rPr lang="en-US" sz="3200" dirty="0" smtClean="0"/>
              <a:t>c(1,4,7)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Now write the code to select the number 4 from </a:t>
            </a:r>
            <a:r>
              <a:rPr lang="en-US" dirty="0" err="1" smtClean="0"/>
              <a:t>myvec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 &amp; 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Matrix: A 2-dimensional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for vectors: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2x6 numeric:</a:t>
            </a:r>
          </a:p>
          <a:p>
            <a:pPr marL="0" indent="0">
              <a:buNone/>
            </a:pPr>
            <a:r>
              <a:rPr lang="en-US" dirty="0" smtClean="0"/>
              <a:t>11 12  13  14  15  16 </a:t>
            </a:r>
          </a:p>
          <a:p>
            <a:pPr marL="0" indent="0">
              <a:buNone/>
            </a:pPr>
            <a:r>
              <a:rPr lang="en-US" dirty="0" smtClean="0"/>
              <a:t>17 18  19  20  21  22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2x2 character:</a:t>
            </a:r>
          </a:p>
          <a:p>
            <a:pPr marL="0" indent="0">
              <a:buNone/>
            </a:pPr>
            <a:r>
              <a:rPr lang="en-US" dirty="0" smtClean="0"/>
              <a:t>	a b</a:t>
            </a:r>
          </a:p>
          <a:p>
            <a:pPr marL="0" indent="0">
              <a:buNone/>
            </a:pPr>
            <a:r>
              <a:rPr lang="en-US" dirty="0" smtClean="0"/>
              <a:t>	c 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mymatrix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 smtClean="0"/>
          </a:p>
          <a:p>
            <a:r>
              <a:rPr lang="en-US" dirty="0" smtClean="0"/>
              <a:t>First parameter to matrix() is a vector!</a:t>
            </a:r>
          </a:p>
          <a:p>
            <a:pPr lvl="1"/>
            <a:r>
              <a:rPr lang="en-US" dirty="0" smtClean="0"/>
              <a:t>x &lt;- c(1, 2, 3, 4)</a:t>
            </a:r>
          </a:p>
          <a:p>
            <a:pPr lvl="1"/>
            <a:r>
              <a:rPr lang="en-US" dirty="0" smtClean="0"/>
              <a:t>matrix(x, </a:t>
            </a:r>
            <a:r>
              <a:rPr lang="en-US" dirty="0" err="1"/>
              <a:t>nrow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real life, often use table()</a:t>
            </a:r>
          </a:p>
          <a:p>
            <a:pPr lvl="1"/>
            <a:r>
              <a:rPr lang="en-US" dirty="0" smtClean="0"/>
              <a:t>table(</a:t>
            </a:r>
            <a:r>
              <a:rPr lang="en-US" dirty="0" err="1" smtClean="0"/>
              <a:t>dig$TRTMT</a:t>
            </a:r>
            <a:r>
              <a:rPr lang="en-US" dirty="0" smtClean="0"/>
              <a:t>, </a:t>
            </a:r>
            <a:r>
              <a:rPr lang="en-US" dirty="0" err="1" smtClean="0"/>
              <a:t>dig$DEATH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r>
              <a:rPr lang="en-US" dirty="0" smtClean="0"/>
              <a:t> to create matrices by 'binding' vectors together:</a:t>
            </a:r>
          </a:p>
          <a:p>
            <a:pPr lvl="1"/>
            <a:r>
              <a:rPr lang="en-US" dirty="0" smtClean="0"/>
              <a:t>x &lt;- c(1,2,3)</a:t>
            </a:r>
          </a:p>
          <a:p>
            <a:pPr lvl="1"/>
            <a:r>
              <a:rPr lang="en-US" dirty="0" smtClean="0"/>
              <a:t>y &lt;- c(4,5,6)</a:t>
            </a:r>
          </a:p>
          <a:p>
            <a:pPr lvl="1"/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matrix(c(1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5, 7),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[1,1]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1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[2,2]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learning curve is </a:t>
            </a:r>
            <a:r>
              <a:rPr lang="en-US" dirty="0" smtClean="0"/>
              <a:t>steep</a:t>
            </a:r>
          </a:p>
          <a:p>
            <a:endParaRPr lang="en-US" dirty="0" smtClean="0"/>
          </a:p>
          <a:p>
            <a:r>
              <a:rPr lang="en-US" dirty="0" smtClean="0"/>
              <a:t>R comes with no warranty (if it runs, it can be on CRAN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Error messages can be hard to figure out (particularly before you have intuition for what it’s doing)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Array: A 3- (or more-) 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vectors and matrices: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</a:t>
            </a:r>
            <a:r>
              <a:rPr lang="en-US" dirty="0"/>
              <a:t>"SER2018</a:t>
            </a:r>
            <a:r>
              <a:rPr lang="en-US" dirty="0" smtClean="0"/>
              <a:t>"</a:t>
            </a:r>
            <a:r>
              <a:rPr lang="en-US" dirty="0" smtClean="0"/>
              <a:t>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1   2   3 </a:t>
            </a:r>
          </a:p>
          <a:p>
            <a:pPr marL="0" indent="0">
              <a:buNone/>
            </a:pPr>
            <a:r>
              <a:rPr lang="en-US" dirty="0" smtClean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7   8    9 </a:t>
            </a:r>
          </a:p>
          <a:p>
            <a:pPr marL="0" indent="0">
              <a:buNone/>
            </a:pPr>
            <a:r>
              <a:rPr lang="en-US" dirty="0" smtClean="0"/>
              <a:t>10 11 12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for creating arrays: array()</a:t>
            </a:r>
          </a:p>
          <a:p>
            <a:endParaRPr lang="en-US" dirty="0" smtClean="0"/>
          </a:p>
          <a:p>
            <a:r>
              <a:rPr lang="en-US" dirty="0" err="1" smtClean="0"/>
              <a:t>myarray</a:t>
            </a:r>
            <a:r>
              <a:rPr lang="en-US" dirty="0" smtClean="0"/>
              <a:t> &lt;- array(1:12 dim=c(2, 3, 2))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Think stratified analysis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57400" y="64632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Dim specifies dimensions</a:t>
            </a:r>
          </a:p>
          <a:p>
            <a:pPr lvl="1"/>
            <a:r>
              <a:rPr lang="en-US" dirty="0" smtClean="0"/>
              <a:t>array(1:12, dim=c(3,2,2))</a:t>
            </a:r>
          </a:p>
          <a:p>
            <a:pPr lvl="1"/>
            <a:r>
              <a:rPr lang="en-US" dirty="0"/>
              <a:t>array(1:12, </a:t>
            </a:r>
            <a:r>
              <a:rPr lang="en-US" dirty="0" smtClean="0"/>
              <a:t>dim=c(2,2,3))</a:t>
            </a:r>
          </a:p>
          <a:p>
            <a:pPr lvl="1"/>
            <a:endParaRPr lang="en-US" dirty="0"/>
          </a:p>
          <a:p>
            <a:r>
              <a:rPr lang="en-US" dirty="0" smtClean="0"/>
              <a:t>Again, first parameter is a vector:</a:t>
            </a:r>
          </a:p>
          <a:p>
            <a:pPr lvl="1"/>
            <a:r>
              <a:rPr lang="en-US" dirty="0" smtClean="0"/>
              <a:t>y &lt;- c("</a:t>
            </a:r>
            <a:r>
              <a:rPr lang="en-US" dirty="0" err="1" smtClean="0"/>
              <a:t>a","b","c","d","e","f","g","h","i","j","k","l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array(y, dim=c(2,2,3))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endParaRPr lang="en-US" sz="2400" dirty="0" smtClean="0"/>
          </a:p>
          <a:p>
            <a:r>
              <a:rPr lang="en-US" sz="2400" dirty="0" smtClean="0"/>
              <a:t>matrix(c(50, 75, 100, 150), </a:t>
            </a:r>
            <a:r>
              <a:rPr lang="en-US" sz="2400" dirty="0" err="1" smtClean="0"/>
              <a:t>nrow</a:t>
            </a:r>
            <a:r>
              <a:rPr lang="en-US" sz="2400" dirty="0" smtClean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(alternate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matrix fills in cells in a column-wise order.  An alternative is to use </a:t>
            </a:r>
            <a:r>
              <a:rPr lang="en-US" dirty="0" err="1" smtClean="0"/>
              <a:t>byrow</a:t>
            </a:r>
            <a:r>
              <a:rPr lang="en-US" dirty="0" smtClean="0"/>
              <a:t>=T: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matrix(c(50, 100, 75, 150), </a:t>
            </a:r>
            <a:r>
              <a:rPr lang="en-US" dirty="0" err="1" smtClean="0"/>
              <a:t>nrow</a:t>
            </a:r>
            <a:r>
              <a:rPr lang="en-US" dirty="0" smtClean="0"/>
              <a:t>=2, </a:t>
            </a:r>
            <a:r>
              <a:rPr lang="en-US" dirty="0" err="1" smtClean="0"/>
              <a:t>byrow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r>
              <a:rPr lang="en-US" sz="2400" dirty="0" smtClean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object 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types, before </a:t>
            </a:r>
            <a:r>
              <a:rPr lang="en-US" dirty="0" smtClean="0"/>
              <a:t>the break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</a:t>
            </a:r>
            <a:r>
              <a:rPr lang="en-US" dirty="0" smtClean="0"/>
              <a:t>soon, but first let’s look at atomic types a little more…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same type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math can be powerful: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Some functions make </a:t>
            </a:r>
            <a:r>
              <a:rPr lang="en-US" dirty="0">
                <a:cs typeface="Courier New" pitchFamily="49" charset="0"/>
              </a:rPr>
              <a:t>use of whole </a:t>
            </a:r>
            <a:r>
              <a:rPr lang="en-US" dirty="0" smtClean="0">
                <a:cs typeface="Courier New" pitchFamily="49" charset="0"/>
              </a:rPr>
              <a:t>vector: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length(x)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People learn best by doing … but the goal here is to impart my knowledge to you and listening to lectures is not doing</a:t>
            </a:r>
          </a:p>
          <a:p>
            <a:endParaRPr lang="en-US" dirty="0" smtClean="0"/>
          </a:p>
          <a:p>
            <a:r>
              <a:rPr lang="en-US" dirty="0" smtClean="0"/>
              <a:t>My goal: to give you the tools to overcome hurdles on your own, which will be a mix of guided doing, printed materials, and pointing to </a:t>
            </a:r>
            <a:r>
              <a:rPr lang="en-US" smtClean="0"/>
              <a:t>Stack Overflow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</a:t>
            </a:r>
            <a:r>
              <a:rPr lang="pl-PL" dirty="0" smtClean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vectors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talked about 3 kinds of 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</a:t>
            </a:r>
            <a:r>
              <a:rPr lang="en-US" dirty="0" smtClean="0"/>
              <a:t>SER2018"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Factors: categorical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Factors are a compound type, containing a defined set of integer levels and a mapping from levels to names</a:t>
            </a:r>
          </a:p>
          <a:p>
            <a:r>
              <a:rPr lang="en-US" dirty="0" smtClean="0"/>
              <a:t>But essentially… a way to encode categorical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 smtClean="0"/>
          </a:p>
          <a:p>
            <a:r>
              <a:rPr lang="en-US" dirty="0" smtClean="0"/>
              <a:t>Can make factors ordered, define levels explicitly, etc.</a:t>
            </a:r>
          </a:p>
          <a:p>
            <a:pPr lvl="1"/>
            <a:r>
              <a:rPr lang="en-US" dirty="0" smtClean="0"/>
              <a:t>?factor to see help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Basic like element (‘atomic’)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Vector: 1 dimensional collection of like elements</a:t>
            </a:r>
          </a:p>
          <a:p>
            <a:r>
              <a:rPr lang="en-US" sz="2800" dirty="0" smtClean="0"/>
              <a:t>Matrix: 2 dimensional collection of like elements</a:t>
            </a:r>
          </a:p>
          <a:p>
            <a:r>
              <a:rPr lang="en-US" sz="2800" dirty="0" smtClean="0"/>
              <a:t>Array: 3+ dimensional collection of like elements</a:t>
            </a:r>
          </a:p>
          <a:p>
            <a:endParaRPr lang="en-US" dirty="0" smtClean="0"/>
          </a:p>
          <a:p>
            <a:r>
              <a:rPr lang="en-US" dirty="0" smtClean="0"/>
              <a:t>Important kinds of like elements</a:t>
            </a:r>
          </a:p>
          <a:p>
            <a:pPr lvl="1"/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err="1" smtClean="0"/>
              <a:t>Logicals</a:t>
            </a:r>
            <a:endParaRPr lang="en-US" dirty="0" smtClean="0"/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Factors (are really a special case of </a:t>
            </a:r>
            <a:r>
              <a:rPr lang="en-US" dirty="0" err="1" smtClean="0"/>
              <a:t>numerics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kinds of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 smtClean="0"/>
          </a:p>
          <a:p>
            <a:r>
              <a:rPr lang="en-US" dirty="0" smtClean="0"/>
              <a:t>We'll talk more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Pay attention: </a:t>
            </a:r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c("word",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cs typeface="Courier New" pitchFamily="49" charset="0"/>
              </a:rPr>
              <a:t>How could you find out?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automatically coerces all elements in an atomic object (vector, matrix or array) to a single mode:</a:t>
            </a:r>
            <a:endParaRPr lang="en-US" dirty="0"/>
          </a:p>
          <a:p>
            <a:pPr lvl="1"/>
            <a:r>
              <a:rPr lang="en-US" dirty="0" smtClean="0"/>
              <a:t>Character if any characters present</a:t>
            </a:r>
          </a:p>
          <a:p>
            <a:pPr lvl="1"/>
            <a:r>
              <a:rPr lang="en-US" dirty="0" smtClean="0"/>
              <a:t>Numeric if only </a:t>
            </a:r>
            <a:r>
              <a:rPr lang="en-US" dirty="0" err="1" smtClean="0"/>
              <a:t>numerics</a:t>
            </a:r>
            <a:r>
              <a:rPr lang="en-US" dirty="0" smtClean="0"/>
              <a:t> and </a:t>
            </a:r>
            <a:r>
              <a:rPr lang="en-US" dirty="0" err="1" smtClean="0"/>
              <a:t>logicals</a:t>
            </a:r>
            <a:r>
              <a:rPr lang="en-US" dirty="0" smtClean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c(2.3, FALSE)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important Non-Atomic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 smtClean="0"/>
              <a:t>Data Frame</a:t>
            </a:r>
            <a:r>
              <a:rPr lang="en-US" dirty="0"/>
              <a:t>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 kind of non-atomic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One-dimensional, like vectors, but elements need not be the same mode:</a:t>
            </a:r>
          </a:p>
          <a:p>
            <a:endParaRPr lang="en-US" dirty="0" smtClean="0"/>
          </a:p>
          <a:p>
            <a:r>
              <a:rPr lang="en-US" dirty="0" smtClean="0"/>
              <a:t>1 "word" TRUE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elements need not be the same mode, they need not be atomic: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Lists are for keeping a bunch of </a:t>
            </a:r>
            <a:r>
              <a:rPr lang="en-US" dirty="0" smtClean="0"/>
              <a:t>stuff together </a:t>
            </a:r>
            <a:r>
              <a:rPr lang="en-US" dirty="0" smtClean="0"/>
              <a:t>in the same object.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example, results of a chi-square test, where you </a:t>
            </a:r>
            <a:r>
              <a:rPr lang="en-US" dirty="0" smtClean="0"/>
              <a:t>want data and meta-data:</a:t>
            </a:r>
            <a:endParaRPr lang="en-US" dirty="0" smtClean="0"/>
          </a:p>
          <a:p>
            <a:pPr lvl="2"/>
            <a:r>
              <a:rPr lang="en-US" dirty="0" smtClean="0"/>
              <a:t>Chi-square </a:t>
            </a:r>
            <a:r>
              <a:rPr lang="en-US" dirty="0" smtClean="0"/>
              <a:t>score</a:t>
            </a:r>
            <a:endParaRPr lang="en-US" dirty="0" smtClean="0"/>
          </a:p>
          <a:p>
            <a:pPr lvl="2"/>
            <a:r>
              <a:rPr lang="en-US" dirty="0" smtClean="0"/>
              <a:t>P-value</a:t>
            </a:r>
          </a:p>
          <a:p>
            <a:pPr lvl="2"/>
            <a:r>
              <a:rPr lang="en-US" dirty="0" smtClean="0"/>
              <a:t>Degrees of freedom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Index a list using double square brackets: [[</a:t>
            </a:r>
            <a:endParaRPr lang="en-US" sz="3300" dirty="0"/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list(2,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4))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 smtClean="0"/>
              <a:t>May want to index result of indexing: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It's often easier to track what’s in a list by name than by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As a result, there's a special way of indexing a list entry by name: $</a:t>
            </a:r>
            <a:endParaRPr lang="en-US" sz="3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Compute the mean of 1,3, 5, 7, and 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 you want a list or a vector?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list with three items,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first item is named values and is a vector containing 1, 5, and 9</a:t>
            </a:r>
          </a:p>
          <a:p>
            <a:pPr lvl="1"/>
            <a:r>
              <a:rPr lang="en-US" dirty="0" smtClean="0"/>
              <a:t>The second item is named mean and is the mean of 1, 5, and 9</a:t>
            </a:r>
          </a:p>
          <a:p>
            <a:pPr lvl="1"/>
            <a:r>
              <a:rPr lang="en-US" dirty="0" smtClean="0"/>
              <a:t>The third item is named </a:t>
            </a:r>
            <a:r>
              <a:rPr lang="en-US" dirty="0" err="1" smtClean="0"/>
              <a:t>pval</a:t>
            </a:r>
            <a:r>
              <a:rPr lang="en-US" dirty="0" smtClean="0"/>
              <a:t> and has the value 0.163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</a:t>
            </a:r>
            <a:r>
              <a:rPr lang="en-US" dirty="0" smtClean="0"/>
              <a:t>field </a:t>
            </a:r>
            <a:r>
              <a:rPr lang="en-US" dirty="0"/>
              <a:t>or variable (usually numeric vector or factors)</a:t>
            </a:r>
          </a:p>
          <a:p>
            <a:endParaRPr lang="en-US" dirty="0" smtClean="0"/>
          </a:p>
          <a:p>
            <a:r>
              <a:rPr lang="en-US" dirty="0" smtClean="0"/>
              <a:t>"A list that behaves like a matrix"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Data,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load from </a:t>
            </a:r>
            <a:r>
              <a:rPr lang="en-US" dirty="0" smtClean="0"/>
              <a:t>a file (e.g. a CSV) or </a:t>
            </a:r>
            <a:r>
              <a:rPr lang="en-US" dirty="0" smtClean="0"/>
              <a:t>subset from data frame loaded from </a:t>
            </a:r>
            <a:r>
              <a:rPr lang="en-US" dirty="0" smtClean="0"/>
              <a:t>a file</a:t>
            </a:r>
          </a:p>
          <a:p>
            <a:pPr lvl="1"/>
            <a:r>
              <a:rPr lang="en-US" dirty="0" smtClean="0"/>
              <a:t>(How to load data? coming up next…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data.frame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WorkshopPart1-Basics.R </a:t>
            </a:r>
            <a:r>
              <a:rPr lang="en-US" dirty="0" smtClean="0"/>
              <a:t>from the file share</a:t>
            </a:r>
          </a:p>
          <a:p>
            <a:endParaRPr lang="en-US" dirty="0"/>
          </a:p>
          <a:p>
            <a:r>
              <a:rPr lang="en-US" dirty="0" smtClean="0"/>
              <a:t>We’ll switch </a:t>
            </a:r>
            <a:r>
              <a:rPr lang="en-US" dirty="0" smtClean="0"/>
              <a:t>to R for a bit </a:t>
            </a:r>
            <a:r>
              <a:rPr lang="en-US" dirty="0" smtClean="0"/>
              <a:t>here and walk through a basic data analysis</a:t>
            </a:r>
          </a:p>
          <a:p>
            <a:endParaRPr lang="en-US" dirty="0"/>
          </a:p>
          <a:p>
            <a:r>
              <a:rPr lang="en-US" dirty="0" smtClean="0"/>
              <a:t>Don’t worry if you don’t understand each step of what we’re doing here – this is for orientation before we jump into the details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index by name or mix of name and number as well: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 smtClean="0"/>
              <a:t>Can index columns by name using $: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vs.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data frame for your raw data</a:t>
            </a:r>
          </a:p>
          <a:p>
            <a:r>
              <a:rPr lang="en-US" dirty="0" smtClean="0"/>
              <a:t>Use a matrix for summaries (e.g. 2x2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We'll go into more detail on data frames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</a:t>
            </a:r>
            <a:r>
              <a:rPr lang="en-US" dirty="0" smtClean="0"/>
              <a:t>Basic </a:t>
            </a:r>
            <a:r>
              <a:rPr lang="en-US" dirty="0" smtClean="0"/>
              <a:t>Object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Vectors</a:t>
            </a:r>
            <a:r>
              <a:rPr lang="en-US" dirty="0" smtClean="0"/>
              <a:t>: observations of a single variable</a:t>
            </a:r>
          </a:p>
          <a:p>
            <a:r>
              <a:rPr lang="en-US" dirty="0" smtClean="0"/>
              <a:t>Matrix: contingency (2x2) tables</a:t>
            </a:r>
          </a:p>
          <a:p>
            <a:r>
              <a:rPr lang="en-US" dirty="0" smtClean="0"/>
              <a:t>Arrays: stratified analysis results</a:t>
            </a:r>
          </a:p>
          <a:p>
            <a:r>
              <a:rPr lang="en-US" dirty="0" smtClean="0"/>
              <a:t>Data Frames: observations and variables</a:t>
            </a:r>
          </a:p>
          <a:p>
            <a:r>
              <a:rPr lang="en-US" dirty="0" smtClean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help page for any function with help(function-name):</a:t>
            </a:r>
          </a:p>
          <a:p>
            <a:pPr lvl="1"/>
            <a:r>
              <a:rPr lang="en-US" dirty="0" smtClean="0"/>
              <a:t>help(table)</a:t>
            </a:r>
            <a:endParaRPr lang="en-US" dirty="0"/>
          </a:p>
          <a:p>
            <a:r>
              <a:rPr lang="en-US" dirty="0" smtClean="0"/>
              <a:t>Or ?function-name:</a:t>
            </a:r>
          </a:p>
          <a:p>
            <a:pPr lvl="1"/>
            <a:r>
              <a:rPr lang="en-US" dirty="0" smtClean="0"/>
              <a:t>?table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“Cross-tabulation in R”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talk about 5 basic </a:t>
            </a:r>
            <a:r>
              <a:rPr lang="en-US" dirty="0"/>
              <a:t>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Vector: </a:t>
            </a:r>
            <a:r>
              <a:rPr lang="en-US" dirty="0" smtClean="0"/>
              <a:t>1</a:t>
            </a:r>
            <a:r>
              <a:rPr lang="en-US" dirty="0" smtClean="0"/>
              <a:t>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3* </a:t>
            </a:r>
            <a:r>
              <a:rPr lang="en-US" dirty="0"/>
              <a:t>important types of </a:t>
            </a:r>
            <a:r>
              <a:rPr lang="en-US" dirty="0" smtClean="0"/>
              <a:t>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more important type (the factor) we will discuss later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Logical: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62484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://github.com/smooney27/RWorkshopSER2018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2849</Words>
  <Application>Microsoft Macintosh PowerPoint</Application>
  <PresentationFormat>On-screen Show (4:3)</PresentationFormat>
  <Paragraphs>469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33</cp:revision>
  <dcterms:created xsi:type="dcterms:W3CDTF">2017-01-18T16:40:37Z</dcterms:created>
  <dcterms:modified xsi:type="dcterms:W3CDTF">2018-06-14T19:44:49Z</dcterms:modified>
</cp:coreProperties>
</file>