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2" r:id="rId18"/>
    <p:sldId id="273" r:id="rId19"/>
    <p:sldId id="274" r:id="rId20"/>
    <p:sldId id="275" r:id="rId21"/>
    <p:sldId id="297" r:id="rId22"/>
    <p:sldId id="298" r:id="rId23"/>
    <p:sldId id="296" r:id="rId24"/>
    <p:sldId id="276" r:id="rId25"/>
    <p:sldId id="300" r:id="rId26"/>
    <p:sldId id="277" r:id="rId27"/>
    <p:sldId id="278" r:id="rId28"/>
    <p:sldId id="279" r:id="rId29"/>
    <p:sldId id="280" r:id="rId30"/>
    <p:sldId id="281" r:id="rId31"/>
    <p:sldId id="293" r:id="rId32"/>
    <p:sldId id="294" r:id="rId33"/>
    <p:sldId id="295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7877-7615-AF43-A15C-285D0785D6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0A7E1-B1DC-EA43-9384-A08BC8F3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6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8DD35-9531-594F-83BF-4DA14DBC8189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A320-2AE0-054F-B7B0-A079191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8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AEED-F786-AB4A-9D8D-DBEB84781174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0C2C-7840-4D4E-99FE-B03E89588138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702B-D906-D846-9FFA-B2F2237A216C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B524-030F-AF44-B302-F4E72FEF0F48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F56-89A2-1C48-A860-730D8C57FE15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64F-8784-A24B-8774-2C975FA8DFE7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4D85-658E-184E-9F66-D953F6D8C4BF}" type="datetime1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5AB-34CC-B547-B79D-F13D48B27D4E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AE3D-096B-6C44-AE69-AF99EBAEC0CD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84E5-4795-8C41-8EE2-FBC01F67F73B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607-69D5-2B4E-A913-AE8D840245B6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D06E-FDAE-284D-AC13-82681BC42AD9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lumbia.edu/~sjm2186/EPIC_R/titanic.csv" TargetMode="Externa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2</a:t>
            </a:r>
            <a:br>
              <a:rPr lang="en-US" dirty="0" smtClean="0"/>
            </a:br>
            <a:r>
              <a:rPr lang="en-US" dirty="0" smtClean="0"/>
              <a:t>(Data and Packages)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dirty="0" smtClean="0"/>
              <a:t>SER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4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Reading from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638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don't do this a lot now, but it is my belief that connecting to online databases is going to be more important in the future</a:t>
            </a:r>
          </a:p>
          <a:p>
            <a:endParaRPr lang="en-US" dirty="0"/>
          </a:p>
          <a:p>
            <a:r>
              <a:rPr lang="en-US" dirty="0" smtClean="0"/>
              <a:t>If you agree with me, you may want to look into the </a:t>
            </a:r>
            <a:r>
              <a:rPr lang="en-US" i="1" dirty="0" err="1" smtClean="0"/>
              <a:t>sqldf</a:t>
            </a:r>
            <a:r>
              <a:rPr lang="en-US" dirty="0" smtClean="0"/>
              <a:t> package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1" y="2286000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.</a:t>
            </a:r>
            <a:r>
              <a:rPr lang="en-US" dirty="0" err="1" smtClean="0"/>
              <a:t>RData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Rdata</a:t>
            </a:r>
            <a:r>
              <a:rPr lang="en-US" dirty="0" smtClean="0"/>
              <a:t> files save memory of an R session, not just one data frame</a:t>
            </a:r>
          </a:p>
          <a:p>
            <a:pPr lvl="1"/>
            <a:r>
              <a:rPr lang="en-US" dirty="0" err="1" smtClean="0"/>
              <a:t>Rdata</a:t>
            </a:r>
            <a:r>
              <a:rPr lang="en-US" dirty="0" smtClean="0"/>
              <a:t> contains your variable names and data</a:t>
            </a:r>
          </a:p>
          <a:p>
            <a:pPr lvl="1"/>
            <a:r>
              <a:rPr lang="en-US" dirty="0" smtClean="0"/>
              <a:t>load() does not return a data frame – it creates variables in memory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It is my opinion that this is not usually what you want</a:t>
            </a:r>
          </a:p>
          <a:p>
            <a:pPr lvl="1"/>
            <a:r>
              <a:rPr lang="en-US" dirty="0" smtClean="0"/>
              <a:t>Instead, re-run code to recreate session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common ways to take a first look at your data frame</a:t>
            </a:r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tail(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str</a:t>
            </a:r>
            <a:r>
              <a:rPr lang="en-US" dirty="0" smtClean="0"/>
              <a:t> is useful for all kinds of objects, not just data frames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579284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4191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Exploring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eurocentrically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2732314" y="2773818"/>
            <a:ext cx="304800" cy="1798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9771" y="334974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these all work with matrices, too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Get the dimensions of the data frame: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length(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/>
              <a:t>          (why?)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dim(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0386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assume this picture of generically handsome white guys with ties doing </a:t>
            </a:r>
            <a:r>
              <a:rPr lang="en-US" i="1" dirty="0" smtClean="0"/>
              <a:t>very very </a:t>
            </a:r>
            <a:r>
              <a:rPr lang="en-US" dirty="0" smtClean="0"/>
              <a:t>important work with data was taken by a window washer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388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Here's a URL for a CSV file with data about survival (or not) of passengers on the Titanic: </a:t>
            </a:r>
            <a:r>
              <a:rPr lang="en-US" sz="1900" dirty="0">
                <a:hlinkClick r:id="rId2"/>
              </a:rPr>
              <a:t>http://www.columbia.edu/~</a:t>
            </a:r>
            <a:r>
              <a:rPr lang="en-US" sz="1900" dirty="0" smtClean="0">
                <a:hlinkClick r:id="rId2"/>
              </a:rPr>
              <a:t>sjm2186/EPIC_R/titanic.csv</a:t>
            </a:r>
            <a:endParaRPr lang="en-US" sz="1900" dirty="0" smtClean="0"/>
          </a:p>
          <a:p>
            <a:endParaRPr lang="en-US" sz="2800" dirty="0"/>
          </a:p>
          <a:p>
            <a:r>
              <a:rPr lang="en-US" sz="2800" dirty="0" smtClean="0"/>
              <a:t>Challenge: read the CSV into R and figure out how many rows of data it has.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1816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titanic </a:t>
            </a:r>
            <a:r>
              <a:rPr lang="en-US" dirty="0"/>
              <a:t>&lt;- read.csv("http://www.columbia.edu/~sjm2186/EPIC_R/titanic.csv")</a:t>
            </a:r>
          </a:p>
          <a:p>
            <a:r>
              <a:rPr lang="en-US" dirty="0" err="1"/>
              <a:t>nrow</a:t>
            </a:r>
            <a:r>
              <a:rPr lang="en-US" dirty="0"/>
              <a:t>(titanic)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common operations </a:t>
            </a:r>
            <a:br>
              <a:rPr lang="en-US" dirty="0" smtClean="0"/>
            </a:br>
            <a:r>
              <a:rPr lang="en-US" dirty="0" smtClean="0"/>
              <a:t>with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Tabulate the data: table or </a:t>
            </a:r>
            <a:r>
              <a:rPr lang="en-US" dirty="0" err="1" smtClean="0"/>
              <a:t>xtabs</a:t>
            </a:r>
            <a:endParaRPr lang="en-US" dirty="0" smtClean="0"/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(~case, data=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(~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case+parity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Get the proportions in each cell: </a:t>
            </a:r>
            <a:r>
              <a:rPr lang="en-US" dirty="0" err="1" smtClean="0">
                <a:cs typeface="Courier New" pitchFamily="49" charset="0"/>
              </a:rPr>
              <a:t>prop.table</a:t>
            </a:r>
            <a:r>
              <a:rPr lang="en-US" dirty="0" smtClean="0">
                <a:cs typeface="Courier New" pitchFamily="49" charset="0"/>
              </a:rPr>
              <a:t>, passing in a table (or any matrix)</a:t>
            </a:r>
          </a:p>
          <a:p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1)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2)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Remember that $ indexes a data frame column (or a list item) by name</a:t>
            </a:r>
          </a:p>
          <a:p>
            <a:pPr lvl="1"/>
            <a:r>
              <a:rPr lang="en-US" dirty="0" smtClean="0"/>
              <a:t>So, table(</a:t>
            </a:r>
            <a:r>
              <a:rPr lang="en-US" dirty="0" err="1" smtClean="0"/>
              <a:t>infert$case</a:t>
            </a:r>
            <a:r>
              <a:rPr lang="en-US" dirty="0" smtClean="0"/>
              <a:t>) is just tabulating the vector that is the case column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Intuition test: What do you think 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length(table(c(1,2,2,2,2,4))) </a:t>
            </a:r>
          </a:p>
          <a:p>
            <a:pPr marL="0" indent="0">
              <a:buNone/>
            </a:pPr>
            <a:r>
              <a:rPr lang="en-US" dirty="0" smtClean="0"/>
              <a:t>will return?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45871"/>
            <a:ext cx="207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453973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side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Reminder: Indexing data frames to get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rows by position – index is a numeric vector: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[c(1,2),]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[1:2,]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[2:1,]</a:t>
            </a:r>
          </a:p>
          <a:p>
            <a:endParaRPr lang="en-US" dirty="0" smtClean="0"/>
          </a:p>
          <a:p>
            <a:r>
              <a:rPr lang="en-US" dirty="0" smtClean="0"/>
              <a:t>A minus before the position index means everything except those positions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1:244),]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rows 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the row index </a:t>
            </a:r>
            <a:r>
              <a:rPr lang="en-US" dirty="0"/>
              <a:t>is a </a:t>
            </a:r>
            <a:r>
              <a:rPr lang="en-US" dirty="0" smtClean="0"/>
              <a:t>character vector, R will try to find rows with those names: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turns out that </a:t>
            </a:r>
            <a:r>
              <a:rPr lang="en-US" dirty="0" err="1" smtClean="0"/>
              <a:t>infert's</a:t>
            </a:r>
            <a:r>
              <a:rPr lang="en-US" dirty="0" smtClean="0"/>
              <a:t> row names are (character) numbers.  So for </a:t>
            </a:r>
            <a:r>
              <a:rPr lang="en-US" dirty="0" err="1" smtClean="0"/>
              <a:t>infert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["1",]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works just like: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[1,]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data frame rows by name: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… but this is not true in general.  See, for example: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 smtClean="0">
                <a:cs typeface="Courier New" pitchFamily="49" charset="0"/>
              </a:rPr>
              <a:t>For the </a:t>
            </a:r>
            <a:r>
              <a:rPr lang="en-US" sz="3000" dirty="0" err="1" smtClean="0">
                <a:cs typeface="Courier New" pitchFamily="49" charset="0"/>
              </a:rPr>
              <a:t>USArrests</a:t>
            </a:r>
            <a:r>
              <a:rPr lang="en-US" sz="3000" dirty="0" smtClean="0">
                <a:cs typeface="Courier New" pitchFamily="49" charset="0"/>
              </a:rPr>
              <a:t> dataset, </a:t>
            </a:r>
            <a:r>
              <a:rPr lang="en-US" sz="3000" dirty="0" err="1" smtClean="0">
                <a:cs typeface="Courier New" pitchFamily="49" charset="0"/>
              </a:rPr>
              <a:t>rownames</a:t>
            </a:r>
            <a:r>
              <a:rPr lang="en-US" sz="3000" dirty="0" smtClean="0">
                <a:cs typeface="Courier New" pitchFamily="49" charset="0"/>
              </a:rPr>
              <a:t> are state names.  So:</a:t>
            </a:r>
          </a:p>
          <a:p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[1,] # works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["New York",]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["1",] # returns an error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data(dataset-name)</a:t>
            </a:r>
          </a:p>
          <a:p>
            <a:pPr lvl="1"/>
            <a:r>
              <a:rPr lang="en-US" dirty="0" smtClean="0"/>
              <a:t>Loads a dataset built into R into memory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In real life you will almost never use this</a:t>
            </a:r>
          </a:p>
          <a:p>
            <a:endParaRPr lang="en-US" dirty="0"/>
          </a:p>
          <a:p>
            <a:r>
              <a:rPr lang="en-US" dirty="0" smtClean="0"/>
              <a:t>But it's useful for example, so you see it in vignettes, example posts on </a:t>
            </a:r>
            <a:r>
              <a:rPr lang="en-US" dirty="0" err="1" smtClean="0"/>
              <a:t>StackOverflow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 data frames to get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also get columns by position, name, or logical: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[,1]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[,1:2]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[,'age']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[,c(T,T,F,F,F,F,F,F)]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 my experience, most column indexing is by name using $:</a:t>
            </a:r>
            <a:endParaRPr lang="en-US" dirty="0"/>
          </a:p>
          <a:p>
            <a:pPr marL="0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data frames by </a:t>
            </a:r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my experience, you frequently want to index rows to filter your data.</a:t>
            </a:r>
          </a:p>
          <a:p>
            <a:r>
              <a:rPr lang="en-US" dirty="0" smtClean="0"/>
              <a:t>The filter logic can usually be a </a:t>
            </a:r>
            <a:r>
              <a:rPr lang="en-US" dirty="0" err="1" smtClean="0"/>
              <a:t>boolean</a:t>
            </a:r>
            <a:r>
              <a:rPr lang="en-US" dirty="0" smtClean="0"/>
              <a:t> statement: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rows_over_40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40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rows_over_40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table(rows_over_40)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[rows_over_40,]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 40,]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columns to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want to create a dichotomous indicator for over 40</a:t>
            </a:r>
          </a:p>
          <a:p>
            <a:r>
              <a:rPr lang="en-US" dirty="0" smtClean="0"/>
              <a:t>Can assign to columns of data frames just like lists: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infert$rows_over_40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table(infert$rows_over_40)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table(infert$rows_over_40,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 smtClean="0"/>
              <a:t>There is a dataset </a:t>
            </a:r>
            <a:r>
              <a:rPr lang="en-US" i="1" dirty="0" smtClean="0"/>
              <a:t>built into R </a:t>
            </a:r>
            <a:r>
              <a:rPr lang="en-US" dirty="0" smtClean="0"/>
              <a:t>called </a:t>
            </a:r>
            <a:r>
              <a:rPr lang="en-US" dirty="0" err="1" smtClean="0"/>
              <a:t>esoph</a:t>
            </a:r>
            <a:r>
              <a:rPr lang="en-US" dirty="0" smtClean="0"/>
              <a:t>.  Load it and get the third column, second row.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data(</a:t>
            </a:r>
            <a:r>
              <a:rPr lang="en-US" dirty="0" err="1" smtClean="0"/>
              <a:t>esoph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esoph</a:t>
            </a:r>
            <a:r>
              <a:rPr lang="en-US" dirty="0" smtClean="0"/>
              <a:t>[2,3]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61722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8)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00400"/>
            <a:ext cx="3162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6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Note: when you index </a:t>
            </a:r>
            <a:r>
              <a:rPr lang="en-US" dirty="0" smtClean="0">
                <a:cs typeface="Courier New" pitchFamily="49" charset="0"/>
              </a:rPr>
              <a:t>to pull out only one </a:t>
            </a:r>
            <a:r>
              <a:rPr lang="en-US" dirty="0">
                <a:cs typeface="Courier New" pitchFamily="49" charset="0"/>
              </a:rPr>
              <a:t>column, the result is a vector, but when you index more than one column, the result is a data frame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[,1])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[,c(1,5)])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This is more likely to be a problem when you use code to select columns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("cat",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2"/>
          <a:stretch/>
        </p:blipFill>
        <p:spPr bwMode="auto">
          <a:xfrm>
            <a:off x="5943600" y="2209800"/>
            <a:ext cx="309154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 Frames (using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sort() </a:t>
            </a:r>
            <a:r>
              <a:rPr lang="en-US" sz="2400" dirty="0"/>
              <a:t>function returns the vector, sorted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(6,3,2,4,5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The order function returns the order in which a vector would be sorted, e.g.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It's a little mind-bending, but order is the one you use to sort data frames</a:t>
            </a:r>
            <a:endParaRPr lang="en-US" sz="2400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4278086"/>
            <a:ext cx="349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illustrates a sort algorithm known as "insertion sort"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Consider: you want to sort </a:t>
            </a:r>
            <a:r>
              <a:rPr lang="en-US" dirty="0" err="1" smtClean="0"/>
              <a:t>infert</a:t>
            </a:r>
            <a:r>
              <a:rPr lang="en-US" dirty="0" smtClean="0"/>
              <a:t> by age: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ages&lt;-sort(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ages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&lt;-order(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age_order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[ages,]$age # wrong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,]$age # correct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),]$age #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correct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9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 Frames (</a:t>
            </a:r>
            <a:r>
              <a:rPr lang="en-US" dirty="0" err="1" smtClean="0"/>
              <a:t>plyr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r>
              <a:rPr lang="en-US" sz="2400" dirty="0" smtClean="0"/>
              <a:t>Because order() is confusing, Hadley Wickham (who's done a ton of great stuff for R) added the arrange function to his </a:t>
            </a:r>
            <a:r>
              <a:rPr lang="en-US" sz="2400" dirty="0" err="1" smtClean="0"/>
              <a:t>plyr</a:t>
            </a:r>
            <a:r>
              <a:rPr lang="en-US" sz="2400" dirty="0" smtClean="0"/>
              <a:t> library (we'll talk more about libraries)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infert_by_age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 arrange(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age)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55421"/>
            <a:ext cx="1714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43873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Hadley, our hero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on attach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make R have a default data frame using the attach function: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attach(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is </a:t>
            </a:r>
            <a:r>
              <a:rPr lang="en-US" i="1" dirty="0" smtClean="0"/>
              <a:t>not</a:t>
            </a:r>
            <a:r>
              <a:rPr lang="en-US" dirty="0" smtClean="0"/>
              <a:t> recommended </a:t>
            </a:r>
          </a:p>
          <a:p>
            <a:pPr lvl="1"/>
            <a:r>
              <a:rPr lang="en-US" dirty="0" smtClean="0"/>
              <a:t>Harder to read, reuse code</a:t>
            </a:r>
          </a:p>
          <a:p>
            <a:pPr lvl="1"/>
            <a:r>
              <a:rPr lang="en-US" dirty="0" smtClean="0"/>
              <a:t>Easier to make subtle mistakes</a:t>
            </a:r>
          </a:p>
          <a:p>
            <a:r>
              <a:rPr lang="en-US" dirty="0" smtClean="0"/>
              <a:t>But you will sometimes see it in examples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295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3" y="3507058"/>
            <a:ext cx="2143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I'm unclear on whether this image is saying I should or I should not… 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But: I do know you should NOT use attach().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 from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dirty="0" smtClean="0"/>
              <a:t>this from our walk-through?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dig &lt;-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www.columbia.edu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/~sjm2186/EPIC_R/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dirty="0" smtClean="0"/>
          </a:p>
          <a:p>
            <a:r>
              <a:rPr lang="en-US" dirty="0" smtClean="0"/>
              <a:t>In real life, usually read in data with a read() function, like </a:t>
            </a:r>
            <a:r>
              <a:rPr lang="en-US" dirty="0" err="1" smtClean="0"/>
              <a:t>read.csv</a:t>
            </a:r>
            <a:r>
              <a:rPr lang="en-US" dirty="0" smtClean="0"/>
              <a:t>, </a:t>
            </a:r>
            <a:r>
              <a:rPr lang="en-US" dirty="0" err="1" smtClean="0"/>
              <a:t>read.table</a:t>
            </a:r>
            <a:r>
              <a:rPr lang="en-US" dirty="0" smtClean="0"/>
              <a:t>, </a:t>
            </a:r>
            <a:r>
              <a:rPr lang="en-US" dirty="0" err="1" smtClean="0"/>
              <a:t>read.dta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 smtClean="0"/>
              <a:t>Load the </a:t>
            </a:r>
            <a:r>
              <a:rPr lang="en-US" dirty="0" err="1" smtClean="0"/>
              <a:t>USArrests</a:t>
            </a:r>
            <a:r>
              <a:rPr lang="en-US" dirty="0" smtClean="0"/>
              <a:t> dataset (built into R) and print out the list of states, sorted by murder arrest rate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data(</a:t>
            </a:r>
            <a:r>
              <a:rPr lang="en-US" dirty="0" err="1" smtClean="0"/>
              <a:t>USArrests</a:t>
            </a:r>
            <a:r>
              <a:rPr lang="en-US" dirty="0" smtClean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[order(</a:t>
            </a:r>
            <a:r>
              <a:rPr lang="en-US" dirty="0" err="1"/>
              <a:t>USArrests$Murder</a:t>
            </a:r>
            <a:r>
              <a:rPr lang="en-US" dirty="0"/>
              <a:t>),])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0" y="6019800"/>
            <a:ext cx="282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9, 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Formally, a function is a special kind of R object with mode function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Basic form: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 smtClean="0"/>
              <a:t>returnValue</a:t>
            </a:r>
            <a:r>
              <a:rPr lang="en-US" sz="2400" dirty="0" smtClean="0"/>
              <a:t>&lt;-</a:t>
            </a:r>
            <a:r>
              <a:rPr lang="en-US" sz="2400" dirty="0" err="1" smtClean="0"/>
              <a:t>functionName</a:t>
            </a:r>
            <a:r>
              <a:rPr lang="en-US" sz="2400" dirty="0" smtClean="0"/>
              <a:t>(arguments)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It is my belief that being able to write functions is the single best reason to use 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Or at least, being able to write functions can make you </a:t>
            </a:r>
            <a:r>
              <a:rPr lang="en-US" dirty="0" err="1" smtClean="0"/>
              <a:t>hella</a:t>
            </a:r>
            <a:r>
              <a:rPr lang="en-US" dirty="0" smtClean="0"/>
              <a:t> efficient</a:t>
            </a:r>
            <a:endParaRPr lang="en-US" dirty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14600"/>
            <a:ext cx="1676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3"/>
          <p:cNvSpPr txBox="1">
            <a:spLocks noChangeArrowheads="1"/>
          </p:cNvSpPr>
          <p:nvPr/>
        </p:nvSpPr>
        <p:spPr bwMode="auto">
          <a:xfrm>
            <a:off x="6705600" y="4095750"/>
            <a:ext cx="2286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US" altLang="en-US"/>
              <a:t>Ye Olde Function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important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We've come across some important ones before: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show the structure of an object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print the start of a vector/data frame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print a frequency table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We'll also see a more as we start talking about using R with statistical computation in mind: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fivenum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 "five number" summary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generic object summary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 # run a t-test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case~age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run a linear regression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Turning your code into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You can write your own, using the function function(), which returns functions: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mean.ignoreNA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&lt;- function(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return(mean(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na.rm=TRUE))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This calls the mean() function on the same vector, passing a specific parameter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of functions</a:t>
            </a:r>
          </a:p>
          <a:p>
            <a:r>
              <a:rPr lang="en-US" dirty="0" smtClean="0"/>
              <a:t>Some come with R and load every time you start R ('base priority')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utils</a:t>
            </a:r>
            <a:r>
              <a:rPr lang="en-US" dirty="0" smtClean="0"/>
              <a:t>, stats, base, graphics,…</a:t>
            </a:r>
          </a:p>
          <a:p>
            <a:pPr lvl="1"/>
            <a:endParaRPr lang="en-US" dirty="0"/>
          </a:p>
          <a:p>
            <a:r>
              <a:rPr lang="en-US" dirty="0" smtClean="0"/>
              <a:t>Most need to be installed and loaded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'Core R'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what you might think of as "in R" is actually implemented in a 'base Priority' package</a:t>
            </a:r>
          </a:p>
          <a:p>
            <a:pPr lvl="1"/>
            <a:r>
              <a:rPr lang="en-US" dirty="0" smtClean="0"/>
              <a:t>e.g. max  is in the base package: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max(c(1, 3, 2, 1)) # 3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help(max)</a:t>
            </a:r>
          </a:p>
          <a:p>
            <a:pPr lvl="1"/>
            <a:r>
              <a:rPr lang="en-US" dirty="0" err="1" smtClean="0"/>
              <a:t>t.test</a:t>
            </a:r>
            <a:r>
              <a:rPr lang="en-US" dirty="0" smtClean="0"/>
              <a:t> is in the stats package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953000"/>
            <a:ext cx="35718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'User-Defined'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 packages are maintained by the R core team</a:t>
            </a:r>
          </a:p>
          <a:p>
            <a:pPr lvl="1"/>
            <a:r>
              <a:rPr lang="en-US" dirty="0" smtClean="0"/>
              <a:t>A set of people who probably get paid (maybe through grants) to make R better</a:t>
            </a:r>
          </a:p>
          <a:p>
            <a:pPr lvl="1"/>
            <a:r>
              <a:rPr lang="en-US" dirty="0" smtClean="0"/>
              <a:t>What comes with your iPhone</a:t>
            </a:r>
            <a:endParaRPr lang="en-US" dirty="0"/>
          </a:p>
          <a:p>
            <a:r>
              <a:rPr lang="en-US" dirty="0" smtClean="0"/>
              <a:t>User-defined packages provide more specific functionality</a:t>
            </a:r>
          </a:p>
          <a:p>
            <a:pPr lvl="1"/>
            <a:r>
              <a:rPr lang="en-US" dirty="0" smtClean="0"/>
              <a:t>Like iPhone Apps, only without the rigorous </a:t>
            </a:r>
            <a:r>
              <a:rPr lang="en-US" dirty="0" err="1" smtClean="0"/>
              <a:t>AppStore</a:t>
            </a:r>
            <a:r>
              <a:rPr lang="en-US" dirty="0" smtClean="0"/>
              <a:t> validation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accomplish specialized tasks</a:t>
            </a:r>
          </a:p>
          <a:p>
            <a:pPr lvl="1"/>
            <a:r>
              <a:rPr lang="en-US" i="1" dirty="0"/>
              <a:t>survival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smtClean="0"/>
              <a:t>genetics</a:t>
            </a:r>
            <a:endParaRPr lang="en-US" i="1" dirty="0"/>
          </a:p>
          <a:p>
            <a:r>
              <a:rPr lang="en-US" dirty="0"/>
              <a:t>to manipulate data</a:t>
            </a:r>
          </a:p>
          <a:p>
            <a:pPr lvl="1"/>
            <a:r>
              <a:rPr lang="en-US" i="1" dirty="0" err="1"/>
              <a:t>plyr</a:t>
            </a:r>
            <a:r>
              <a:rPr lang="en-US" i="1" dirty="0"/>
              <a:t>, reshape, </a:t>
            </a:r>
            <a:r>
              <a:rPr lang="en-US" i="1" dirty="0" err="1"/>
              <a:t>RecordLinkage</a:t>
            </a:r>
            <a:endParaRPr lang="en-US" i="1" dirty="0"/>
          </a:p>
          <a:p>
            <a:r>
              <a:rPr lang="en-US" dirty="0"/>
              <a:t>for teaching purposes</a:t>
            </a:r>
          </a:p>
          <a:p>
            <a:pPr lvl="1"/>
            <a:r>
              <a:rPr lang="en-US" i="1" dirty="0" smtClean="0"/>
              <a:t>CAR, </a:t>
            </a:r>
            <a:r>
              <a:rPr lang="en-US" i="1" dirty="0" err="1"/>
              <a:t>LearnBayes</a:t>
            </a:r>
            <a:endParaRPr lang="en-US" i="1" dirty="0"/>
          </a:p>
          <a:p>
            <a:r>
              <a:rPr lang="en-US" dirty="0"/>
              <a:t>to extend R's </a:t>
            </a:r>
            <a:r>
              <a:rPr lang="en-US" dirty="0" smtClean="0"/>
              <a:t>capabilities to new methods</a:t>
            </a:r>
          </a:p>
          <a:p>
            <a:pPr lvl="1"/>
            <a:r>
              <a:rPr lang="en-US" i="1" dirty="0" smtClean="0"/>
              <a:t>ggplot2, </a:t>
            </a:r>
            <a:r>
              <a:rPr lang="en-US" i="1" dirty="0" err="1" smtClean="0"/>
              <a:t>sp</a:t>
            </a:r>
            <a:r>
              <a:rPr lang="en-US" i="1" dirty="0"/>
              <a:t>, </a:t>
            </a:r>
            <a:r>
              <a:rPr lang="en-US" i="1" dirty="0" err="1"/>
              <a:t>maptools</a:t>
            </a:r>
            <a:r>
              <a:rPr lang="en-US" i="1" dirty="0" smtClean="0"/>
              <a:t>, survey, </a:t>
            </a:r>
            <a:r>
              <a:rPr lang="en-US" i="1" dirty="0" err="1" smtClean="0"/>
              <a:t>mitools</a:t>
            </a:r>
            <a:endParaRPr lang="en-US" i="1" dirty="0"/>
          </a:p>
          <a:p>
            <a:r>
              <a:rPr lang="en-US" dirty="0"/>
              <a:t>to bring together tools folks have found helpful, and want to share</a:t>
            </a:r>
          </a:p>
          <a:p>
            <a:pPr lvl="1"/>
            <a:r>
              <a:rPr lang="en-US" i="1" dirty="0" err="1"/>
              <a:t>epitools</a:t>
            </a:r>
            <a:r>
              <a:rPr lang="en-US" i="1" dirty="0"/>
              <a:t>, </a:t>
            </a:r>
            <a:r>
              <a:rPr lang="en-US" i="1" dirty="0" err="1"/>
              <a:t>epicalc</a:t>
            </a:r>
            <a:r>
              <a:rPr lang="en-US" i="1" dirty="0"/>
              <a:t>, </a:t>
            </a:r>
            <a:r>
              <a:rPr lang="en-US" i="1" dirty="0" err="1"/>
              <a:t>epiR</a:t>
            </a:r>
            <a:endParaRPr lang="en-US" i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0"/>
            <a:ext cx="23145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library() lists packages</a:t>
            </a:r>
          </a:p>
          <a:p>
            <a:pPr lvl="1"/>
            <a:r>
              <a:rPr lang="en-US" dirty="0" smtClean="0"/>
              <a:t>Like browsing through your iPhone apps</a:t>
            </a:r>
          </a:p>
          <a:p>
            <a:r>
              <a:rPr lang="en-US" dirty="0" err="1" smtClean="0"/>
              <a:t>install.packages</a:t>
            </a:r>
            <a:r>
              <a:rPr lang="en-US" dirty="0" smtClean="0"/>
              <a:t>("package-name") gets the code from CRAN and copies it to your R library</a:t>
            </a:r>
          </a:p>
          <a:p>
            <a:pPr lvl="1"/>
            <a:r>
              <a:rPr lang="en-US" dirty="0" smtClean="0"/>
              <a:t>Like installing from the App Store</a:t>
            </a:r>
          </a:p>
          <a:p>
            <a:r>
              <a:rPr lang="en-US" dirty="0" smtClean="0"/>
              <a:t>library(package) loads the package for this session</a:t>
            </a:r>
          </a:p>
          <a:p>
            <a:pPr lvl="1"/>
            <a:r>
              <a:rPr lang="en-US" dirty="0" smtClean="0"/>
              <a:t>Like running an app</a:t>
            </a:r>
          </a:p>
          <a:p>
            <a:pPr lvl="1"/>
            <a:r>
              <a:rPr lang="en-US" dirty="0" smtClean="0"/>
              <a:t>Note: checking the checkbox next to a library on </a:t>
            </a:r>
            <a:r>
              <a:rPr lang="en-US" dirty="0" err="1" smtClean="0"/>
              <a:t>RStudio</a:t>
            </a:r>
            <a:r>
              <a:rPr lang="en-US" smtClean="0"/>
              <a:t> runs </a:t>
            </a:r>
            <a:r>
              <a:rPr lang="en-US" dirty="0" smtClean="0"/>
              <a:t>library(package) in the console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library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Once a package is loaded, functions become available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births &lt;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'http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://www.columbia.edu/~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sjm2186/P9489/births.dta')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library(foreign)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births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&lt;-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sjm2186/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P9489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/births.dta')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Some packages also make datasets available for load using data() as well</a:t>
            </a:r>
          </a:p>
          <a:p>
            <a:r>
              <a:rPr lang="en-US" dirty="0" smtClean="0"/>
              <a:t>I find it easiest to put my library calls at the top of my code, so all libraries load when I start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read functions are variations on </a:t>
            </a:r>
            <a:r>
              <a:rPr lang="en-US" dirty="0" err="1" smtClean="0"/>
              <a:t>read.table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important parameters to </a:t>
            </a:r>
            <a:r>
              <a:rPr lang="en-US" dirty="0" err="1" smtClean="0"/>
              <a:t>read.table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file=  file name or URL </a:t>
            </a:r>
          </a:p>
          <a:p>
            <a:pPr lvl="2"/>
            <a:r>
              <a:rPr lang="en-US" dirty="0" smtClean="0"/>
              <a:t>Use double backslashes in Windows filenames</a:t>
            </a:r>
            <a:endParaRPr lang="en-US" dirty="0"/>
          </a:p>
          <a:p>
            <a:pPr lvl="1"/>
            <a:r>
              <a:rPr lang="en-US" dirty="0" smtClean="0"/>
              <a:t>header=TRUE: first row is column names</a:t>
            </a:r>
          </a:p>
          <a:p>
            <a:pPr lvl="1"/>
            <a:r>
              <a:rPr lang="en-US" dirty="0" err="1" smtClean="0"/>
              <a:t>stringsAsFactors</a:t>
            </a:r>
            <a:r>
              <a:rPr lang="en-US" dirty="0" smtClean="0"/>
              <a:t>=FALSE: turn off auto-convert </a:t>
            </a:r>
            <a:r>
              <a:rPr lang="en-US" dirty="0"/>
              <a:t>strings to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your packages up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dirty="0" err="1" smtClean="0"/>
              <a:t>update.packages</a:t>
            </a:r>
            <a:r>
              <a:rPr lang="en-US" dirty="0" smtClean="0"/>
              <a:t>() updates all packages</a:t>
            </a:r>
          </a:p>
          <a:p>
            <a:pPr lvl="1"/>
            <a:r>
              <a:rPr lang="en-US" dirty="0" smtClean="0"/>
              <a:t>This is usually a good thing</a:t>
            </a:r>
          </a:p>
          <a:p>
            <a:pPr lvl="1"/>
            <a:r>
              <a:rPr lang="en-US" dirty="0" smtClean="0"/>
              <a:t>But you want to do it at strategic time points – it usually shouldn't break anything, but you never know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384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</a:t>
            </a:r>
            <a:br>
              <a:rPr lang="en-US" dirty="0" smtClean="0"/>
            </a:br>
            <a:r>
              <a:rPr lang="en-US" dirty="0" smtClean="0"/>
              <a:t>Contributing to 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 doesn't happen often, but sometimes you find a problem with a package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e.g. </a:t>
            </a:r>
            <a:r>
              <a:rPr lang="en-US" dirty="0" err="1" smtClean="0"/>
              <a:t>mitools</a:t>
            </a:r>
            <a:r>
              <a:rPr lang="en-US" dirty="0" smtClean="0"/>
              <a:t> + </a:t>
            </a:r>
            <a:r>
              <a:rPr lang="en-US" dirty="0" err="1" smtClean="0"/>
              <a:t>nnet</a:t>
            </a:r>
            <a:r>
              <a:rPr lang="en-US" dirty="0" smtClean="0"/>
              <a:t> for multinomial regression</a:t>
            </a:r>
          </a:p>
          <a:p>
            <a:endParaRPr lang="en-US" dirty="0"/>
          </a:p>
          <a:p>
            <a:r>
              <a:rPr lang="en-US" dirty="0" smtClean="0"/>
              <a:t>If you can fix the code, submit it back! – even if your fix is ugly, it gives the person who wrote the package a head-start on fixing the issue.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6955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3276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Load the '</a:t>
            </a:r>
            <a:r>
              <a:rPr lang="en-US" dirty="0" err="1" smtClean="0"/>
              <a:t>epitools</a:t>
            </a:r>
            <a:r>
              <a:rPr lang="en-US" dirty="0" smtClean="0"/>
              <a:t>' package, load the </a:t>
            </a:r>
            <a:r>
              <a:rPr lang="en-US" dirty="0" err="1" smtClean="0"/>
              <a:t>oswego</a:t>
            </a:r>
            <a:r>
              <a:rPr lang="en-US" dirty="0" smtClean="0"/>
              <a:t> dataset that's built into </a:t>
            </a:r>
            <a:r>
              <a:rPr lang="en-US" dirty="0" err="1" smtClean="0"/>
              <a:t>epitools</a:t>
            </a:r>
            <a:r>
              <a:rPr lang="en-US" dirty="0" smtClean="0"/>
              <a:t>, and compute the odds ratio for ill, conditional on consuming coffee </a:t>
            </a:r>
          </a:p>
          <a:p>
            <a:pPr lvl="1"/>
            <a:r>
              <a:rPr lang="en-US" dirty="0" smtClean="0"/>
              <a:t>(hint: if you get stuck, try ?</a:t>
            </a:r>
            <a:r>
              <a:rPr lang="en-US" dirty="0" err="1" smtClean="0"/>
              <a:t>epitab</a:t>
            </a:r>
            <a:r>
              <a:rPr lang="en-US" dirty="0" smtClean="0"/>
              <a:t> after you've loaded </a:t>
            </a:r>
            <a:r>
              <a:rPr lang="en-US" dirty="0" err="1" smtClean="0"/>
              <a:t>epitools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3343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870" y="507873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 </a:t>
            </a:r>
            <a:endParaRPr lang="en-US" dirty="0" smtClean="0"/>
          </a:p>
          <a:p>
            <a:r>
              <a:rPr lang="en-US" dirty="0" smtClean="0"/>
              <a:t>library(</a:t>
            </a:r>
            <a:r>
              <a:rPr lang="en-US" dirty="0" err="1" smtClean="0"/>
              <a:t>epitools</a:t>
            </a:r>
            <a:r>
              <a:rPr lang="en-US" dirty="0"/>
              <a:t>)</a:t>
            </a:r>
          </a:p>
          <a:p>
            <a:r>
              <a:rPr lang="en-US" dirty="0"/>
              <a:t>data(</a:t>
            </a:r>
            <a:r>
              <a:rPr lang="en-US" dirty="0" err="1"/>
              <a:t>oswego</a:t>
            </a:r>
            <a:r>
              <a:rPr lang="en-US" dirty="0"/>
              <a:t>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oswego$ill</a:t>
            </a:r>
            <a:r>
              <a:rPr lang="en-US" dirty="0"/>
              <a:t>, </a:t>
            </a:r>
            <a:r>
              <a:rPr lang="en-US" dirty="0" err="1"/>
              <a:t>oswego$coffee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5715000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(Bonus: Self-test #10, 11, review)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2743200"/>
          </a:xfrm>
        </p:spPr>
        <p:txBody>
          <a:bodyPr/>
          <a:lstStyle/>
          <a:p>
            <a:r>
              <a:rPr lang="en-US" sz="2400" dirty="0"/>
              <a:t>Load the </a:t>
            </a:r>
            <a:r>
              <a:rPr lang="en-US" sz="2400" dirty="0" smtClean="0"/>
              <a:t>titanic survivor </a:t>
            </a:r>
            <a:r>
              <a:rPr lang="en-US" sz="2400" dirty="0"/>
              <a:t>dataset from http://www.columbia.edu/~sjm2186/P9489/titanic.csv</a:t>
            </a:r>
          </a:p>
          <a:p>
            <a:r>
              <a:rPr lang="en-US" sz="2400" dirty="0"/>
              <a:t>Use </a:t>
            </a:r>
            <a:r>
              <a:rPr lang="en-US" sz="2400" dirty="0" err="1" smtClean="0"/>
              <a:t>epitab</a:t>
            </a:r>
            <a:r>
              <a:rPr lang="en-US" sz="2400" dirty="0" smtClean="0"/>
              <a:t> </a:t>
            </a:r>
            <a:r>
              <a:rPr lang="en-US" sz="2400" dirty="0"/>
              <a:t>to compute </a:t>
            </a:r>
            <a:r>
              <a:rPr lang="en-US" sz="2400" dirty="0" smtClean="0"/>
              <a:t>risk ratios </a:t>
            </a:r>
            <a:r>
              <a:rPr lang="en-US" sz="2400" dirty="0"/>
              <a:t>(with confidence intervals</a:t>
            </a:r>
            <a:r>
              <a:rPr lang="en-US" sz="2400" dirty="0" smtClean="0"/>
              <a:t>) for death for second and third class passengers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76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800600"/>
            <a:ext cx="7315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titanic </a:t>
            </a:r>
            <a:r>
              <a:rPr lang="en-US" dirty="0"/>
              <a:t>&lt;- read.csv("http://www.columbia.edu/~sjm2186/P9489/titanic.csv")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titanic$pclass</a:t>
            </a:r>
            <a:r>
              <a:rPr lang="en-US" dirty="0"/>
              <a:t>, !</a:t>
            </a:r>
            <a:r>
              <a:rPr lang="en-US" dirty="0" err="1"/>
              <a:t>titanic$survived</a:t>
            </a:r>
            <a:r>
              <a:rPr lang="en-US" dirty="0"/>
              <a:t>, method="</a:t>
            </a:r>
            <a:r>
              <a:rPr lang="en-US" dirty="0" err="1"/>
              <a:t>riskratio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4206" y="3905071"/>
            <a:ext cx="222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feel like I can never show this headline too many times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5879068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(Bonus: Self-test #10, 11, review)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parameters to know:</a:t>
            </a:r>
          </a:p>
          <a:p>
            <a:pPr lvl="1"/>
            <a:r>
              <a:rPr lang="en-US" dirty="0" err="1" smtClean="0"/>
              <a:t>sep</a:t>
            </a:r>
            <a:r>
              <a:rPr lang="en-US" dirty="0" smtClean="0"/>
              <a:t>= spaces, tabs, hard returns (default), or specify</a:t>
            </a:r>
          </a:p>
          <a:p>
            <a:pPr lvl="1"/>
            <a:r>
              <a:rPr lang="en-US" dirty="0" err="1" smtClean="0"/>
              <a:t>na.strings</a:t>
            </a:r>
            <a:r>
              <a:rPr lang="en-US" dirty="0" smtClean="0"/>
              <a:t>= how to treat missing values</a:t>
            </a:r>
          </a:p>
          <a:p>
            <a:pPr lvl="1"/>
            <a:r>
              <a:rPr lang="en-US" dirty="0" smtClean="0"/>
              <a:t>skip= rows not to read in</a:t>
            </a:r>
          </a:p>
          <a:p>
            <a:pPr lvl="1"/>
            <a:r>
              <a:rPr lang="en-US" dirty="0" err="1" smtClean="0"/>
              <a:t>nrows</a:t>
            </a:r>
            <a:r>
              <a:rPr lang="en-US" dirty="0" smtClean="0"/>
              <a:t>= number observations to read in</a:t>
            </a:r>
          </a:p>
          <a:p>
            <a:pPr lvl="1"/>
            <a:r>
              <a:rPr lang="en-US" dirty="0" smtClean="0"/>
              <a:t>fill=TRUE if some observations have more variables than others</a:t>
            </a:r>
          </a:p>
          <a:p>
            <a:pPr lvl="2"/>
            <a:r>
              <a:rPr lang="en-US" dirty="0" smtClean="0"/>
              <a:t>(otherwise R expects all observations to be equal)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variations on </a:t>
            </a:r>
            <a:r>
              <a:rPr lang="en-US" dirty="0" err="1" smtClean="0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 smtClean="0"/>
              <a:t>read.csv: reads comma-separated value files</a:t>
            </a:r>
          </a:p>
          <a:p>
            <a:r>
              <a:rPr lang="en-US" dirty="0" err="1" smtClean="0"/>
              <a:t>read.delim</a:t>
            </a:r>
            <a:r>
              <a:rPr lang="en-US" dirty="0" smtClean="0"/>
              <a:t>: reads tab-delimited files</a:t>
            </a:r>
          </a:p>
          <a:p>
            <a:r>
              <a:rPr lang="en-US" dirty="0" err="1" smtClean="0"/>
              <a:t>read.fwf</a:t>
            </a:r>
            <a:r>
              <a:rPr lang="en-US" dirty="0" smtClean="0"/>
              <a:t>: reads fixed-width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read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</a:t>
            </a:r>
            <a:r>
              <a:rPr lang="en-US" i="1" dirty="0" smtClean="0"/>
              <a:t>foreign</a:t>
            </a:r>
            <a:r>
              <a:rPr lang="en-US" dirty="0" smtClean="0"/>
              <a:t> package:</a:t>
            </a:r>
          </a:p>
          <a:p>
            <a:pPr lvl="1"/>
            <a:r>
              <a:rPr lang="en-US" dirty="0" err="1" smtClean="0"/>
              <a:t>read.xport</a:t>
            </a:r>
            <a:r>
              <a:rPr lang="en-US" dirty="0" smtClean="0"/>
              <a:t> (SAS export files)</a:t>
            </a:r>
          </a:p>
          <a:p>
            <a:pPr lvl="1"/>
            <a:r>
              <a:rPr lang="en-US" dirty="0" err="1" smtClean="0"/>
              <a:t>read.dta</a:t>
            </a:r>
            <a:r>
              <a:rPr lang="en-US" dirty="0" smtClean="0"/>
              <a:t> (Stata files, version 12 and lower)</a:t>
            </a:r>
          </a:p>
          <a:p>
            <a:pPr lvl="1"/>
            <a:r>
              <a:rPr lang="en-US" dirty="0" err="1" smtClean="0"/>
              <a:t>read.spss</a:t>
            </a:r>
            <a:r>
              <a:rPr lang="en-US" dirty="0" smtClean="0"/>
              <a:t> (SPSS files)</a:t>
            </a:r>
          </a:p>
          <a:p>
            <a:pPr lvl="1"/>
            <a:r>
              <a:rPr lang="en-US" dirty="0" smtClean="0"/>
              <a:t>… others</a:t>
            </a:r>
          </a:p>
          <a:p>
            <a:pPr lvl="1"/>
            <a:endParaRPr lang="en-US" dirty="0"/>
          </a:p>
          <a:p>
            <a:r>
              <a:rPr lang="en-US" dirty="0" smtClean="0"/>
              <a:t>In the </a:t>
            </a:r>
            <a:r>
              <a:rPr lang="en-US" i="1" dirty="0" smtClean="0"/>
              <a:t>sas7bdat</a:t>
            </a:r>
            <a:r>
              <a:rPr lang="en-US" dirty="0" smtClean="0"/>
              <a:t> package:</a:t>
            </a:r>
          </a:p>
          <a:p>
            <a:pPr lvl="1"/>
            <a:r>
              <a:rPr lang="en-US" dirty="0" smtClean="0"/>
              <a:t>read.sas7bdat (SAS sas7bdat files)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In the </a:t>
            </a:r>
            <a:r>
              <a:rPr lang="en-US" i="1" dirty="0" smtClean="0"/>
              <a:t>readstata13 </a:t>
            </a:r>
            <a:r>
              <a:rPr lang="en-US" dirty="0" smtClean="0"/>
              <a:t>package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read.dta13 </a:t>
            </a:r>
            <a:r>
              <a:rPr lang="en-US" dirty="0"/>
              <a:t>(</a:t>
            </a:r>
            <a:r>
              <a:rPr lang="en-US" dirty="0" smtClean="0"/>
              <a:t>Stata 13 files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(we'll talk more about packages later)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5430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0429" y="31820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American Sign Language for more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data from someone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one clear answer, but…</a:t>
            </a:r>
          </a:p>
          <a:p>
            <a:endParaRPr lang="en-US" dirty="0" smtClean="0"/>
          </a:p>
          <a:p>
            <a:r>
              <a:rPr lang="en-US" dirty="0" smtClean="0"/>
              <a:t>I usually ask others to export as a .</a:t>
            </a:r>
            <a:r>
              <a:rPr lang="en-US" dirty="0" err="1" smtClean="0"/>
              <a:t>csv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Unless the file has a ton of columns (10,000ish?), in which case I ask them to export as .</a:t>
            </a:r>
            <a:r>
              <a:rPr lang="en-US" dirty="0" err="1" smtClean="0"/>
              <a:t>dta</a:t>
            </a:r>
            <a:r>
              <a:rPr lang="en-US" dirty="0" smtClean="0"/>
              <a:t> (even from SAS!)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05050"/>
            <a:ext cx="17526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RStudio</a:t>
            </a:r>
            <a:r>
              <a:rPr lang="en-US" dirty="0" smtClean="0"/>
              <a:t>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Really just a code generator for </a:t>
            </a:r>
            <a:r>
              <a:rPr lang="en-US" dirty="0" err="1" smtClean="0"/>
              <a:t>read.table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Loads data frame into your session, but does not put the code in your editor file</a:t>
            </a:r>
          </a:p>
          <a:p>
            <a:pPr lvl="1"/>
            <a:r>
              <a:rPr lang="en-US" dirty="0" smtClean="0"/>
              <a:t>So you need to run the import every time you restart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828800"/>
            <a:ext cx="36385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553200" y="22860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2714</Words>
  <Application>Microsoft Macintosh PowerPoint</Application>
  <PresentationFormat>On-screen Show (4:3)</PresentationFormat>
  <Paragraphs>403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 Workshop, Part 2 (Data and Packages)</vt:lpstr>
      <vt:lpstr>The data command</vt:lpstr>
      <vt:lpstr>Reading files from disk</vt:lpstr>
      <vt:lpstr>read.table</vt:lpstr>
      <vt:lpstr>More read.table</vt:lpstr>
      <vt:lpstr>Important variations on read.table</vt:lpstr>
      <vt:lpstr>Other read functions</vt:lpstr>
      <vt:lpstr>How to get data from someone else?</vt:lpstr>
      <vt:lpstr>The RStudio import wizard</vt:lpstr>
      <vt:lpstr>Aside: Reading from SQL</vt:lpstr>
      <vt:lpstr>A note on .RData files</vt:lpstr>
      <vt:lpstr>Exploring a data frame</vt:lpstr>
      <vt:lpstr>Working with data frames</vt:lpstr>
      <vt:lpstr>Challenge</vt:lpstr>
      <vt:lpstr>Some common operations  with data frames</vt:lpstr>
      <vt:lpstr>Aside on table</vt:lpstr>
      <vt:lpstr>Reminder: Indexing data frames to get rows</vt:lpstr>
      <vt:lpstr>Getting rows by name</vt:lpstr>
      <vt:lpstr>Indexing data frame rows by name: </vt:lpstr>
      <vt:lpstr>Indexing data frames to get columns</vt:lpstr>
      <vt:lpstr>Indexing data frames by boolean</vt:lpstr>
      <vt:lpstr>Adding columns to data frames</vt:lpstr>
      <vt:lpstr>Challenge</vt:lpstr>
      <vt:lpstr>Caution</vt:lpstr>
      <vt:lpstr>Caution, continued</vt:lpstr>
      <vt:lpstr>Sorting Data Frames (using order)</vt:lpstr>
      <vt:lpstr>Order in action</vt:lpstr>
      <vt:lpstr>Sorting Data Frames (plyr)</vt:lpstr>
      <vt:lpstr>Aside on attach</vt:lpstr>
      <vt:lpstr>Challenge</vt:lpstr>
      <vt:lpstr>Functions</vt:lpstr>
      <vt:lpstr>Some important built-in functions</vt:lpstr>
      <vt:lpstr>Turning your code into a function</vt:lpstr>
      <vt:lpstr>Packages</vt:lpstr>
      <vt:lpstr>'Core R'</vt:lpstr>
      <vt:lpstr>'User-Defined' Packages</vt:lpstr>
      <vt:lpstr>Some examples of packages</vt:lpstr>
      <vt:lpstr>Working with packages</vt:lpstr>
      <vt:lpstr>The library call</vt:lpstr>
      <vt:lpstr>Keeping your packages up to date</vt:lpstr>
      <vt:lpstr>Aside:  Contributing to a package</vt:lpstr>
      <vt:lpstr>Challenge</vt:lpstr>
      <vt:lpstr>Challenge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Mooney</dc:creator>
  <cp:lastModifiedBy>Steve Mooney</cp:lastModifiedBy>
  <cp:revision>34</cp:revision>
  <dcterms:created xsi:type="dcterms:W3CDTF">2017-03-06T20:13:28Z</dcterms:created>
  <dcterms:modified xsi:type="dcterms:W3CDTF">2018-06-15T23:19:39Z</dcterms:modified>
</cp:coreProperties>
</file>