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272" r:id="rId3"/>
    <p:sldId id="258" r:id="rId4"/>
    <p:sldId id="364" r:id="rId5"/>
    <p:sldId id="284" r:id="rId6"/>
    <p:sldId id="285" r:id="rId7"/>
    <p:sldId id="365" r:id="rId8"/>
    <p:sldId id="286" r:id="rId9"/>
    <p:sldId id="287" r:id="rId10"/>
    <p:sldId id="288" r:id="rId11"/>
    <p:sldId id="312" r:id="rId12"/>
    <p:sldId id="290" r:id="rId13"/>
    <p:sldId id="327" r:id="rId14"/>
    <p:sldId id="328" r:id="rId15"/>
    <p:sldId id="291" r:id="rId16"/>
    <p:sldId id="292" r:id="rId17"/>
    <p:sldId id="293" r:id="rId18"/>
    <p:sldId id="333" r:id="rId19"/>
    <p:sldId id="294" r:id="rId20"/>
    <p:sldId id="361" r:id="rId21"/>
    <p:sldId id="362" r:id="rId22"/>
    <p:sldId id="363" r:id="rId23"/>
    <p:sldId id="329" r:id="rId24"/>
    <p:sldId id="330" r:id="rId25"/>
    <p:sldId id="332" r:id="rId26"/>
    <p:sldId id="334" r:id="rId27"/>
    <p:sldId id="335" r:id="rId28"/>
    <p:sldId id="336" r:id="rId29"/>
    <p:sldId id="337" r:id="rId30"/>
    <p:sldId id="366" r:id="rId31"/>
    <p:sldId id="36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348" r:id="rId43"/>
    <p:sldId id="349" r:id="rId44"/>
    <p:sldId id="351" r:id="rId45"/>
    <p:sldId id="352" r:id="rId46"/>
    <p:sldId id="350" r:id="rId47"/>
    <p:sldId id="353" r:id="rId48"/>
    <p:sldId id="354" r:id="rId49"/>
    <p:sldId id="355" r:id="rId50"/>
    <p:sldId id="356" r:id="rId51"/>
    <p:sldId id="357" r:id="rId52"/>
    <p:sldId id="358" r:id="rId53"/>
    <p:sldId id="359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694" autoAdjust="0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5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792E7-FD02-444D-98EB-904287DD5D64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BC321-71FB-634F-9FCB-E4F5B13E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099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59F19-48A4-4320-AEB0-F8746EB4B46C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A5D1A-455D-49B0-9A8B-EA06DE508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760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0F99-2B73-D44A-BFD7-568E87432832}" type="datetime1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7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4F97-D933-494A-8066-987F64E94EB0}" type="datetime1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6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D65-347A-544C-B252-FFB61369C75C}" type="datetime1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7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FBDC-27FE-2246-A6BD-27E29FC41690}" type="datetime1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/smooney27/RWorkshopSER2019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2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5202-158B-1648-823E-AE57EB968243}" type="datetime1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3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6243-15FF-1E48-B623-320FA07824B2}" type="datetime1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3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066B-8219-F64F-B8C2-53A3B89B4A85}" type="datetime1">
              <a:rPr lang="en-US" smtClean="0"/>
              <a:t>1/7/21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7D7BC-6ED1-5643-8901-5A74D745B5F6}" type="datetime1">
              <a:rPr lang="en-US" smtClean="0"/>
              <a:t>1/7/21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0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149-7531-A94B-BF64-9F90465D006E}" type="datetime1">
              <a:rPr lang="en-US" smtClean="0"/>
              <a:t>1/7/21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8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DEC6-74E3-5A45-956D-36673A0B0B6F}" type="datetime1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7371-C5DD-DB40-BAF9-B253BC12B671}" type="datetime1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4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E1620-0FA7-334D-A30B-254236132EE6}" type="datetime1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Workshop, Part I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University of Washington</a:t>
            </a:r>
          </a:p>
          <a:p>
            <a:r>
              <a:rPr lang="en-US" dirty="0"/>
              <a:t>SER 2020 (in Jan 2021)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60198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you’re waiting, download the files you’re going to need: https://</a:t>
            </a:r>
            <a:r>
              <a:rPr lang="en-US" dirty="0" err="1"/>
              <a:t>github.com</a:t>
            </a:r>
            <a:r>
              <a:rPr lang="en-US" dirty="0"/>
              <a:t>/smooney27/RWorkshopSER2020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20669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48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Vectors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1600200"/>
            <a:ext cx="7924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Basic function: c()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/>
              <a:t>c(1,2,3)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/>
              <a:t>c(FALSE, TRUE)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/>
              <a:t>c(F, T)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Use &lt;- to save the result of c() to a variable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err="1"/>
              <a:t>myvector</a:t>
            </a:r>
            <a:r>
              <a:rPr lang="en-US" sz="3200" dirty="0"/>
              <a:t> &lt;- c("a", "b", "c")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err="1"/>
              <a:t>logicalvector</a:t>
            </a:r>
            <a:r>
              <a:rPr lang="en-US" sz="3200" dirty="0"/>
              <a:t> &lt;- c(FALSE)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/smooney27/RWorkshopSER2020</a:t>
            </a:r>
          </a:p>
        </p:txBody>
      </p:sp>
    </p:spTree>
    <p:extLst>
      <p:ext uri="{BB962C8B-B14F-4D97-AF65-F5344CB8AC3E}">
        <p14:creationId xmlns:p14="http://schemas.microsoft.com/office/powerpoint/2010/main" val="2217917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in real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columns of your datasets are vectors</a:t>
            </a:r>
          </a:p>
          <a:p>
            <a:pPr lvl="1"/>
            <a:r>
              <a:rPr lang="en-US" dirty="0"/>
              <a:t>For example: </a:t>
            </a:r>
            <a:r>
              <a:rPr lang="en-US" dirty="0" err="1"/>
              <a:t>dig$AGE</a:t>
            </a:r>
            <a:r>
              <a:rPr lang="en-US" dirty="0"/>
              <a:t> is a vector of 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More on this idea later…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/smooney27/RWorkshopSER2020</a:t>
            </a:r>
          </a:p>
        </p:txBody>
      </p:sp>
    </p:spTree>
    <p:extLst>
      <p:ext uri="{BB962C8B-B14F-4D97-AF65-F5344CB8AC3E}">
        <p14:creationId xmlns:p14="http://schemas.microsoft.com/office/powerpoint/2010/main" val="1484687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 values back out of vectors using square brackets []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&lt;- c(1, 3, 5)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 # 1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[2] # 3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[3] # 5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will talk more about indexing later…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/smooney27/RWorkshopSER2020</a:t>
            </a:r>
          </a:p>
        </p:txBody>
      </p:sp>
    </p:spTree>
    <p:extLst>
      <p:ext uri="{BB962C8B-B14F-4D97-AF65-F5344CB8AC3E}">
        <p14:creationId xmlns:p14="http://schemas.microsoft.com/office/powerpoint/2010/main" val="1457983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One good way to test whether you really know how to code something up is to try</a:t>
            </a:r>
          </a:p>
          <a:p>
            <a:endParaRPr lang="en-US" dirty="0"/>
          </a:p>
          <a:p>
            <a:r>
              <a:rPr lang="en-US" dirty="0"/>
              <a:t>I'm going to describe some challenges in words – you try to write the code!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2438400"/>
            <a:ext cx="260032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/smooney27/RWorkshopSER2020</a:t>
            </a:r>
          </a:p>
        </p:txBody>
      </p:sp>
    </p:spTree>
    <p:extLst>
      <p:ext uri="{BB962C8B-B14F-4D97-AF65-F5344CB8AC3E}">
        <p14:creationId xmlns:p14="http://schemas.microsoft.com/office/powerpoint/2010/main" val="2482052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Run this code:</a:t>
            </a:r>
          </a:p>
          <a:p>
            <a:pPr marL="0" lvl="1" indent="0">
              <a:buNone/>
            </a:pPr>
            <a:r>
              <a:rPr lang="en-US" dirty="0" err="1"/>
              <a:t>myvec</a:t>
            </a:r>
            <a:r>
              <a:rPr lang="en-US" dirty="0"/>
              <a:t> &lt;- </a:t>
            </a:r>
            <a:r>
              <a:rPr lang="en-US" sz="3200" dirty="0"/>
              <a:t>c(1,4,7)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2. Now write the code to select the number 4 from </a:t>
            </a:r>
            <a:r>
              <a:rPr lang="en-US" dirty="0" err="1"/>
              <a:t>myvec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myvec</a:t>
            </a:r>
            <a:r>
              <a:rPr lang="en-US" dirty="0"/>
              <a:t>[2]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86000"/>
            <a:ext cx="17621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551551" y="5486400"/>
            <a:ext cx="2567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1 &amp; 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/smooney27/RWorkshopSER2020</a:t>
            </a:r>
          </a:p>
        </p:txBody>
      </p:sp>
    </p:spTree>
    <p:extLst>
      <p:ext uri="{BB962C8B-B14F-4D97-AF65-F5344CB8AC3E}">
        <p14:creationId xmlns:p14="http://schemas.microsoft.com/office/powerpoint/2010/main" val="197615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/>
          </a:bodyPr>
          <a:lstStyle/>
          <a:p>
            <a:r>
              <a:rPr lang="en-US" dirty="0"/>
              <a:t>Matrix: A 2-dimensional collection of like elements</a:t>
            </a:r>
          </a:p>
          <a:p>
            <a:pPr lvl="1"/>
            <a:endParaRPr lang="en-US" dirty="0"/>
          </a:p>
          <a:p>
            <a:r>
              <a:rPr lang="en-US" dirty="0"/>
              <a:t>Same types of like elements as for vectors:</a:t>
            </a:r>
          </a:p>
          <a:p>
            <a:pPr lvl="1"/>
            <a:r>
              <a:rPr lang="en-US" dirty="0"/>
              <a:t>Numeric: 1, 3.5, 1000, -2, etc.</a:t>
            </a:r>
          </a:p>
          <a:p>
            <a:pPr lvl="1"/>
            <a:r>
              <a:rPr lang="en-US" dirty="0"/>
              <a:t>Character: "</a:t>
            </a:r>
            <a:r>
              <a:rPr lang="en-US" dirty="0" err="1"/>
              <a:t>abcd</a:t>
            </a:r>
            <a:r>
              <a:rPr lang="en-US" dirty="0"/>
              <a:t>", "P9489", etc.</a:t>
            </a:r>
          </a:p>
          <a:p>
            <a:pPr lvl="1"/>
            <a:r>
              <a:rPr lang="en-US" dirty="0"/>
              <a:t>Logical: TRUE, FALSE</a:t>
            </a:r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657" y="411480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/smooney27/RWorkshopSER2020</a:t>
            </a:r>
          </a:p>
        </p:txBody>
      </p:sp>
    </p:spTree>
    <p:extLst>
      <p:ext uri="{BB962C8B-B14F-4D97-AF65-F5344CB8AC3E}">
        <p14:creationId xmlns:p14="http://schemas.microsoft.com/office/powerpoint/2010/main" val="609448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 of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52800" cy="17525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2x6 numeric:</a:t>
            </a:r>
          </a:p>
          <a:p>
            <a:pPr marL="0" indent="0">
              <a:buNone/>
            </a:pPr>
            <a:r>
              <a:rPr lang="en-US" dirty="0"/>
              <a:t>11 12  13  14  15  16 </a:t>
            </a:r>
          </a:p>
          <a:p>
            <a:pPr marL="0" indent="0">
              <a:buNone/>
            </a:pPr>
            <a:r>
              <a:rPr lang="en-US" dirty="0"/>
              <a:t>17 18  19  20  21  22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95800" y="1524000"/>
            <a:ext cx="2667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2x2 character:</a:t>
            </a:r>
          </a:p>
          <a:p>
            <a:pPr marL="0" indent="0">
              <a:buNone/>
            </a:pPr>
            <a:r>
              <a:rPr lang="en-US" dirty="0"/>
              <a:t>	a b</a:t>
            </a:r>
          </a:p>
          <a:p>
            <a:pPr marL="0" indent="0">
              <a:buNone/>
            </a:pPr>
            <a:r>
              <a:rPr lang="en-US" dirty="0"/>
              <a:t>	c d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5200" y="4038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8200" y="4038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91200" y="4038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62200" y="510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05200" y="510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48200" y="510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91200" y="510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362200" y="4038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16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/smooney27/RWorkshopSER2020</a:t>
            </a:r>
          </a:p>
        </p:txBody>
      </p:sp>
    </p:spTree>
    <p:extLst>
      <p:ext uri="{BB962C8B-B14F-4D97-AF65-F5344CB8AC3E}">
        <p14:creationId xmlns:p14="http://schemas.microsoft.com/office/powerpoint/2010/main" val="1333237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 for creating matrices: matrix()</a:t>
            </a:r>
          </a:p>
          <a:p>
            <a:pPr lvl="1"/>
            <a:r>
              <a:rPr lang="en-US" dirty="0" err="1"/>
              <a:t>mymatrix</a:t>
            </a:r>
            <a:r>
              <a:rPr lang="en-US" dirty="0"/>
              <a:t> &lt;- matrix(c("a", "b", "c", "d"), </a:t>
            </a:r>
            <a:r>
              <a:rPr lang="en-US" dirty="0" err="1"/>
              <a:t>nrow</a:t>
            </a:r>
            <a:r>
              <a:rPr lang="en-US" dirty="0"/>
              <a:t>=2)</a:t>
            </a:r>
          </a:p>
          <a:p>
            <a:endParaRPr lang="en-US" dirty="0"/>
          </a:p>
          <a:p>
            <a:r>
              <a:rPr lang="en-US" dirty="0"/>
              <a:t>First parameter to matrix() is a vector!</a:t>
            </a:r>
          </a:p>
          <a:p>
            <a:pPr lvl="1"/>
            <a:r>
              <a:rPr lang="en-US" dirty="0"/>
              <a:t>x &lt;- c(1, 2, 3, 4)</a:t>
            </a:r>
          </a:p>
          <a:p>
            <a:pPr lvl="1"/>
            <a:r>
              <a:rPr lang="en-US" dirty="0"/>
              <a:t>matrix(x, </a:t>
            </a:r>
            <a:r>
              <a:rPr lang="en-US" dirty="0" err="1"/>
              <a:t>nrow</a:t>
            </a:r>
            <a:r>
              <a:rPr lang="en-US" dirty="0"/>
              <a:t>=2)</a:t>
            </a:r>
          </a:p>
          <a:p>
            <a:pPr lvl="1"/>
            <a:endParaRPr lang="en-US" dirty="0"/>
          </a:p>
          <a:p>
            <a:r>
              <a:rPr lang="en-US" dirty="0"/>
              <a:t>In real life, often use table()</a:t>
            </a:r>
          </a:p>
          <a:p>
            <a:pPr lvl="1"/>
            <a:r>
              <a:rPr lang="en-US" dirty="0"/>
              <a:t>table(</a:t>
            </a:r>
            <a:r>
              <a:rPr lang="en-US" dirty="0" err="1"/>
              <a:t>dig$TRTMT</a:t>
            </a:r>
            <a:r>
              <a:rPr lang="en-US" dirty="0"/>
              <a:t>, </a:t>
            </a:r>
            <a:r>
              <a:rPr lang="en-US" dirty="0" err="1"/>
              <a:t>dig$DEATH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/smooney27/RWorkshopSER2020</a:t>
            </a:r>
          </a:p>
        </p:txBody>
      </p:sp>
    </p:spTree>
    <p:extLst>
      <p:ext uri="{BB962C8B-B14F-4D97-AF65-F5344CB8AC3E}">
        <p14:creationId xmlns:p14="http://schemas.microsoft.com/office/powerpoint/2010/main" val="1419608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also use </a:t>
            </a:r>
            <a:r>
              <a:rPr lang="en-US" dirty="0" err="1"/>
              <a:t>cbind</a:t>
            </a:r>
            <a:r>
              <a:rPr lang="en-US" dirty="0"/>
              <a:t> and </a:t>
            </a:r>
            <a:r>
              <a:rPr lang="en-US" dirty="0" err="1"/>
              <a:t>rbind</a:t>
            </a:r>
            <a:r>
              <a:rPr lang="en-US" dirty="0"/>
              <a:t> to create matrices by 'binding' vectors together:</a:t>
            </a:r>
          </a:p>
          <a:p>
            <a:pPr lvl="1"/>
            <a:r>
              <a:rPr lang="en-US" dirty="0"/>
              <a:t>x &lt;- c(1,2,3)</a:t>
            </a:r>
          </a:p>
          <a:p>
            <a:pPr lvl="1"/>
            <a:r>
              <a:rPr lang="en-US" dirty="0"/>
              <a:t>y &lt;- c(4,5,6)</a:t>
            </a:r>
          </a:p>
          <a:p>
            <a:pPr lvl="1"/>
            <a:r>
              <a:rPr lang="en-US" dirty="0" err="1"/>
              <a:t>cbind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rbind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/smooney27/RWorkshopSER2020</a:t>
            </a:r>
          </a:p>
        </p:txBody>
      </p:sp>
    </p:spTree>
    <p:extLst>
      <p:ext uri="{BB962C8B-B14F-4D97-AF65-F5344CB8AC3E}">
        <p14:creationId xmlns:p14="http://schemas.microsoft.com/office/powerpoint/2010/main" val="2642431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values back out of matrices using square brackets [] and row and column separated by a comma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mtx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&lt;- matrix(c(1, 3, 5, 7),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=2)</a:t>
            </a: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mtx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mtx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[1,1] # 1</a:t>
            </a: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mtx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[2,2] # 7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/smooney27/RWorkshopSER2020</a:t>
            </a:r>
          </a:p>
        </p:txBody>
      </p:sp>
    </p:spTree>
    <p:extLst>
      <p:ext uri="{BB962C8B-B14F-4D97-AF65-F5344CB8AC3E}">
        <p14:creationId xmlns:p14="http://schemas.microsoft.com/office/powerpoint/2010/main" val="6927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learn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 learning curve is steep</a:t>
            </a:r>
          </a:p>
          <a:p>
            <a:endParaRPr lang="en-US" dirty="0"/>
          </a:p>
          <a:p>
            <a:r>
              <a:rPr lang="en-US" dirty="0"/>
              <a:t>R comes with no warranty (if it runs, it can be on CRAN)</a:t>
            </a:r>
          </a:p>
          <a:p>
            <a:endParaRPr lang="en-US" dirty="0"/>
          </a:p>
          <a:p>
            <a:r>
              <a:rPr lang="en-US" dirty="0"/>
              <a:t>Error messages can be hard to figure out (particularly before you have intuition for what it’s doing)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/smooney27/RWorkshopSER2020</a:t>
            </a:r>
          </a:p>
        </p:txBody>
      </p:sp>
    </p:spTree>
    <p:extLst>
      <p:ext uri="{BB962C8B-B14F-4D97-AF65-F5344CB8AC3E}">
        <p14:creationId xmlns:p14="http://schemas.microsoft.com/office/powerpoint/2010/main" val="4011369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/>
          </a:bodyPr>
          <a:lstStyle/>
          <a:p>
            <a:r>
              <a:rPr lang="en-US" dirty="0"/>
              <a:t>Array: A 3- (or more-) dimensional collection of like elements</a:t>
            </a:r>
          </a:p>
          <a:p>
            <a:pPr lvl="1"/>
            <a:endParaRPr lang="en-US" dirty="0"/>
          </a:p>
          <a:p>
            <a:r>
              <a:rPr lang="en-US" dirty="0"/>
              <a:t>Same types of like elements as vectors and matrices:</a:t>
            </a:r>
          </a:p>
          <a:p>
            <a:pPr lvl="1"/>
            <a:r>
              <a:rPr lang="en-US" dirty="0"/>
              <a:t>Numeric: 1, 3.5, 1000, -2, etc.</a:t>
            </a:r>
          </a:p>
          <a:p>
            <a:pPr lvl="1"/>
            <a:r>
              <a:rPr lang="en-US" dirty="0"/>
              <a:t>Character: "</a:t>
            </a:r>
            <a:r>
              <a:rPr lang="en-US" dirty="0" err="1"/>
              <a:t>abcd</a:t>
            </a:r>
            <a:r>
              <a:rPr lang="en-US" dirty="0"/>
              <a:t>", "SER2018", etc.</a:t>
            </a:r>
          </a:p>
          <a:p>
            <a:pPr lvl="1"/>
            <a:r>
              <a:rPr lang="en-US" dirty="0"/>
              <a:t>Logical: TRUE, FALSE</a:t>
            </a:r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657" y="411480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/smooney27/RWorkshopSER2020</a:t>
            </a:r>
          </a:p>
        </p:txBody>
      </p:sp>
    </p:spTree>
    <p:extLst>
      <p:ext uri="{BB962C8B-B14F-4D97-AF65-F5344CB8AC3E}">
        <p14:creationId xmlns:p14="http://schemas.microsoft.com/office/powerpoint/2010/main" val="565561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Example of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64731"/>
            <a:ext cx="1828800" cy="304799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1   2   3 </a:t>
            </a:r>
          </a:p>
          <a:p>
            <a:pPr marL="0" indent="0">
              <a:buNone/>
            </a:pPr>
            <a:r>
              <a:rPr lang="en-US" dirty="0"/>
              <a:t>4   5   6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7   8    9 </a:t>
            </a:r>
          </a:p>
          <a:p>
            <a:pPr marL="0" indent="0">
              <a:buNone/>
            </a:pPr>
            <a:r>
              <a:rPr lang="en-US" dirty="0"/>
              <a:t>10 11 12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366656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for creating arrays: array()</a:t>
            </a:r>
          </a:p>
          <a:p>
            <a:endParaRPr lang="en-US" dirty="0"/>
          </a:p>
          <a:p>
            <a:r>
              <a:rPr lang="en-US" dirty="0" err="1"/>
              <a:t>myarray</a:t>
            </a:r>
            <a:r>
              <a:rPr lang="en-US" dirty="0"/>
              <a:t> &lt;- array(1:12 dim=c(2, 3, 2))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34000" y="1524000"/>
            <a:ext cx="2895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/>
              <a:t>Think stratified analysis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438400" y="2285999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590800" y="3962399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0" y="213359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Stratum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0" y="380999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Stratum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40971" y="129539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27371" y="44195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05600" y="22097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848600" y="22097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84371" y="54863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27371" y="54863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705600" y="32765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48600" y="32765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84371" y="44195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584371" y="2209799"/>
            <a:ext cx="1121229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620000" y="2209799"/>
            <a:ext cx="1143000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641771" y="4190999"/>
            <a:ext cx="1121229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584371" y="4190999"/>
            <a:ext cx="1121229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21</a:t>
            </a:fld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57200" y="6488668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/smooney27/RWorkshopSER2020</a:t>
            </a:r>
          </a:p>
        </p:txBody>
      </p:sp>
    </p:spTree>
    <p:extLst>
      <p:ext uri="{BB962C8B-B14F-4D97-AF65-F5344CB8AC3E}">
        <p14:creationId xmlns:p14="http://schemas.microsoft.com/office/powerpoint/2010/main" val="3585394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876800"/>
          </a:xfrm>
        </p:spPr>
        <p:txBody>
          <a:bodyPr>
            <a:normAutofit/>
          </a:bodyPr>
          <a:lstStyle/>
          <a:p>
            <a:r>
              <a:rPr lang="en-US" dirty="0"/>
              <a:t>Dim specifies dimensions</a:t>
            </a:r>
          </a:p>
          <a:p>
            <a:pPr lvl="1"/>
            <a:r>
              <a:rPr lang="en-US" dirty="0"/>
              <a:t>array(1:12, dim=c(3,2,2))</a:t>
            </a:r>
          </a:p>
          <a:p>
            <a:pPr lvl="1"/>
            <a:r>
              <a:rPr lang="en-US" dirty="0"/>
              <a:t>array(1:12, dim=c(2,2,3))</a:t>
            </a:r>
          </a:p>
          <a:p>
            <a:pPr lvl="1"/>
            <a:endParaRPr lang="en-US" dirty="0"/>
          </a:p>
          <a:p>
            <a:r>
              <a:rPr lang="en-US" dirty="0"/>
              <a:t>Again, first parameter is a vector:</a:t>
            </a:r>
          </a:p>
          <a:p>
            <a:pPr lvl="1"/>
            <a:r>
              <a:rPr lang="en-US" dirty="0"/>
              <a:t>y &lt;- c("</a:t>
            </a:r>
            <a:r>
              <a:rPr lang="en-US" dirty="0" err="1"/>
              <a:t>a","b","c","d","e","f","g","h","i","j","k","l</a:t>
            </a:r>
            <a:r>
              <a:rPr lang="en-US" dirty="0"/>
              <a:t>")</a:t>
            </a:r>
          </a:p>
          <a:p>
            <a:pPr lvl="1"/>
            <a:r>
              <a:rPr lang="en-US" dirty="0"/>
              <a:t>array(y, dim=c(2,2,3))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/smooney27/RWorkshopSER2020</a:t>
            </a:r>
          </a:p>
        </p:txBody>
      </p:sp>
    </p:spTree>
    <p:extLst>
      <p:ext uri="{BB962C8B-B14F-4D97-AF65-F5344CB8AC3E}">
        <p14:creationId xmlns:p14="http://schemas.microsoft.com/office/powerpoint/2010/main" val="551639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r>
              <a:rPr lang="en-US" dirty="0"/>
              <a:t>Construct a classic 2x2 table, wherein the a cell has 50 people, b (exposed/not diseased) has 100, c has 75 and d has 150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631837"/>
              </p:ext>
            </p:extLst>
          </p:nvPr>
        </p:nvGraphicFramePr>
        <p:xfrm>
          <a:off x="6172200" y="3505200"/>
          <a:ext cx="213360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2500">
                <a:tc>
                  <a:txBody>
                    <a:bodyPr/>
                    <a:lstStyle/>
                    <a:p>
                      <a:r>
                        <a:rPr lang="en-US" sz="3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r>
                        <a:rPr lang="en-US" sz="320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3810000"/>
            <a:ext cx="525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My answer: </a:t>
            </a:r>
          </a:p>
          <a:p>
            <a:endParaRPr lang="en-US" sz="2400" dirty="0"/>
          </a:p>
          <a:p>
            <a:r>
              <a:rPr lang="en-US" sz="2400" dirty="0"/>
              <a:t>matrix(c(50, 75, 100, 150), </a:t>
            </a:r>
            <a:r>
              <a:rPr lang="en-US" sz="2400" dirty="0" err="1"/>
              <a:t>nrow</a:t>
            </a:r>
            <a:r>
              <a:rPr lang="en-US" sz="2400" dirty="0"/>
              <a:t>=2)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72200" y="5715000"/>
            <a:ext cx="2115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3)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/smooney27/RWorkshopSER2020</a:t>
            </a:r>
          </a:p>
        </p:txBody>
      </p:sp>
    </p:spTree>
    <p:extLst>
      <p:ext uri="{BB962C8B-B14F-4D97-AF65-F5344CB8AC3E}">
        <p14:creationId xmlns:p14="http://schemas.microsoft.com/office/powerpoint/2010/main" val="275460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#2 (alternate solution)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matrix fills in cells in a column-wise order.  An alternative is to use </a:t>
            </a:r>
            <a:r>
              <a:rPr lang="en-US" dirty="0" err="1"/>
              <a:t>byrow</a:t>
            </a:r>
            <a:r>
              <a:rPr lang="en-US" dirty="0"/>
              <a:t>=T: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matrix(c(50, 100, 75, 150), </a:t>
            </a:r>
            <a:r>
              <a:rPr lang="en-US" dirty="0" err="1"/>
              <a:t>nrow</a:t>
            </a:r>
            <a:r>
              <a:rPr lang="en-US" dirty="0"/>
              <a:t>=2, </a:t>
            </a:r>
            <a:r>
              <a:rPr lang="en-US" dirty="0" err="1"/>
              <a:t>byrow</a:t>
            </a:r>
            <a:r>
              <a:rPr lang="en-US" dirty="0"/>
              <a:t>=T)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/smooney27/RWorkshopSER2020</a:t>
            </a:r>
          </a:p>
        </p:txBody>
      </p:sp>
    </p:spTree>
    <p:extLst>
      <p:ext uri="{BB962C8B-B14F-4D97-AF65-F5344CB8AC3E}">
        <p14:creationId xmlns:p14="http://schemas.microsoft.com/office/powerpoint/2010/main" val="3061845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break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3276600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Course website: </a:t>
            </a:r>
          </a:p>
          <a:p>
            <a:pPr algn="ctr"/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/smooney27/RWorkshopSER2020</a:t>
            </a:r>
          </a:p>
        </p:txBody>
      </p:sp>
    </p:spTree>
    <p:extLst>
      <p:ext uri="{BB962C8B-B14F-4D97-AF65-F5344CB8AC3E}">
        <p14:creationId xmlns:p14="http://schemas.microsoft.com/office/powerpoint/2010/main" val="516971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Warmup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r>
              <a:rPr lang="en-US" dirty="0"/>
              <a:t>Construct a 4 unit vector wherein the first value is 20, the second is 40, the third is 60 and the fourth is 80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3810000"/>
            <a:ext cx="525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My answer: </a:t>
            </a:r>
          </a:p>
          <a:p>
            <a:r>
              <a:rPr lang="en-US" sz="2400" dirty="0"/>
              <a:t>c(20, 40, 60, 80)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1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basic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R object types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Matrix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Data Frame</a:t>
            </a:r>
          </a:p>
        </p:txBody>
      </p:sp>
      <p:sp>
        <p:nvSpPr>
          <p:cNvPr id="4" name="Right Brace 3"/>
          <p:cNvSpPr/>
          <p:nvPr/>
        </p:nvSpPr>
        <p:spPr>
          <a:xfrm>
            <a:off x="2362200" y="2286000"/>
            <a:ext cx="609600" cy="1371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3200400" y="3810000"/>
            <a:ext cx="609600" cy="838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25140" y="2787134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Atomic types, before the break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86200" y="38862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Coming soon, but first let’s look at atomic types a little more…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5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same type matter?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Vectorized</a:t>
            </a:r>
            <a:r>
              <a:rPr lang="en-US" dirty="0"/>
              <a:t> math can be powerful: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x &lt;- c(1, 4, 3)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x * 2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x + 3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x/2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x/x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x + c(1, 3, 4)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x + c(1, 2) 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02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operating on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Some functions make use of whole vector: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sum(x)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cumsum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sort(x)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length(x)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/>
              <a:t>People learn best by doing … but the goal here is to impart my knowledge to you and listening to lectures is not doing</a:t>
            </a:r>
          </a:p>
          <a:p>
            <a:endParaRPr lang="en-US" dirty="0"/>
          </a:p>
          <a:p>
            <a:r>
              <a:rPr lang="en-US" dirty="0"/>
              <a:t>My goal: to give you the tools to overcome hurdles on your own, which will be a mix of guided doing, printed materials, and pointing to </a:t>
            </a:r>
            <a:r>
              <a:rPr lang="en-US"/>
              <a:t>Stack Overflow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/smooney27/RWorkshopSER2020</a:t>
            </a:r>
          </a:p>
        </p:txBody>
      </p:sp>
    </p:spTree>
    <p:extLst>
      <p:ext uri="{BB962C8B-B14F-4D97-AF65-F5344CB8AC3E}">
        <p14:creationId xmlns:p14="http://schemas.microsoft.com/office/powerpoint/2010/main" val="2720268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operating on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Similarly, there are useful functions that operate on matrices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2895600"/>
            <a:ext cx="7848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>
                <a:latin typeface="Courier New"/>
                <a:cs typeface="Courier New"/>
              </a:rPr>
              <a:t>mymatrix</a:t>
            </a:r>
            <a:r>
              <a:rPr lang="pl-PL" dirty="0">
                <a:latin typeface="Courier New"/>
                <a:cs typeface="Courier New"/>
              </a:rPr>
              <a:t> &lt;- </a:t>
            </a:r>
            <a:r>
              <a:rPr lang="pl-PL" dirty="0" err="1">
                <a:latin typeface="Courier New"/>
                <a:cs typeface="Courier New"/>
              </a:rPr>
              <a:t>matrix</a:t>
            </a:r>
            <a:r>
              <a:rPr lang="pl-PL" dirty="0">
                <a:latin typeface="Courier New"/>
                <a:cs typeface="Courier New"/>
              </a:rPr>
              <a:t>(c(10,190,10,390), </a:t>
            </a:r>
            <a:r>
              <a:rPr lang="pl-PL" dirty="0" err="1">
                <a:latin typeface="Courier New"/>
                <a:cs typeface="Courier New"/>
              </a:rPr>
              <a:t>nrow</a:t>
            </a:r>
            <a:r>
              <a:rPr lang="pl-PL" dirty="0">
                <a:latin typeface="Courier New"/>
                <a:cs typeface="Courier New"/>
              </a:rPr>
              <a:t>=2, </a:t>
            </a:r>
            <a:r>
              <a:rPr lang="pl-PL" dirty="0" err="1">
                <a:latin typeface="Courier New"/>
                <a:cs typeface="Courier New"/>
              </a:rPr>
              <a:t>byrow</a:t>
            </a:r>
            <a:r>
              <a:rPr lang="pl-PL" dirty="0">
                <a:latin typeface="Courier New"/>
                <a:cs typeface="Courier New"/>
              </a:rPr>
              <a:t>=T)</a:t>
            </a:r>
          </a:p>
          <a:p>
            <a:r>
              <a:rPr lang="pl-PL" dirty="0" err="1">
                <a:latin typeface="Courier New"/>
                <a:cs typeface="Courier New"/>
              </a:rPr>
              <a:t>mymatrix</a:t>
            </a:r>
            <a:endParaRPr lang="pl-PL" dirty="0">
              <a:latin typeface="Courier New"/>
              <a:cs typeface="Courier New"/>
            </a:endParaRPr>
          </a:p>
          <a:p>
            <a:endParaRPr lang="pl-PL" dirty="0">
              <a:latin typeface="Courier New"/>
              <a:cs typeface="Courier New"/>
            </a:endParaRPr>
          </a:p>
          <a:p>
            <a:r>
              <a:rPr lang="pl-PL" dirty="0" err="1">
                <a:latin typeface="Courier New"/>
                <a:cs typeface="Courier New"/>
              </a:rPr>
              <a:t>chisq.test</a:t>
            </a:r>
            <a:r>
              <a:rPr lang="pl-PL" dirty="0">
                <a:latin typeface="Courier New"/>
                <a:cs typeface="Courier New"/>
              </a:rPr>
              <a:t>(</a:t>
            </a:r>
            <a:r>
              <a:rPr lang="pl-PL" dirty="0" err="1">
                <a:latin typeface="Courier New"/>
                <a:cs typeface="Courier New"/>
              </a:rPr>
              <a:t>mymatrix</a:t>
            </a:r>
            <a:r>
              <a:rPr lang="pl-PL" dirty="0">
                <a:latin typeface="Courier New"/>
                <a:cs typeface="Courier New"/>
              </a:rPr>
              <a:t>)</a:t>
            </a:r>
          </a:p>
          <a:p>
            <a:endParaRPr lang="pl-PL" dirty="0">
              <a:latin typeface="Courier New"/>
              <a:cs typeface="Courier New"/>
            </a:endParaRPr>
          </a:p>
          <a:p>
            <a:r>
              <a:rPr lang="pl-PL" dirty="0" err="1">
                <a:latin typeface="Courier New"/>
                <a:cs typeface="Courier New"/>
              </a:rPr>
              <a:t>prop.table</a:t>
            </a:r>
            <a:r>
              <a:rPr lang="pl-PL" dirty="0">
                <a:latin typeface="Courier New"/>
                <a:cs typeface="Courier New"/>
              </a:rPr>
              <a:t>(</a:t>
            </a:r>
            <a:r>
              <a:rPr lang="pl-PL" dirty="0" err="1">
                <a:latin typeface="Courier New"/>
                <a:cs typeface="Courier New"/>
              </a:rPr>
              <a:t>mymatrix</a:t>
            </a:r>
            <a:r>
              <a:rPr lang="pl-PL" dirty="0">
                <a:latin typeface="Courier New"/>
                <a:cs typeface="Courier New"/>
              </a:rPr>
              <a:t>)</a:t>
            </a:r>
          </a:p>
          <a:p>
            <a:r>
              <a:rPr lang="pl-PL" dirty="0" err="1">
                <a:latin typeface="Courier New"/>
                <a:cs typeface="Courier New"/>
              </a:rPr>
              <a:t>prop.table</a:t>
            </a:r>
            <a:r>
              <a:rPr lang="pl-PL" dirty="0">
                <a:latin typeface="Courier New"/>
                <a:cs typeface="Courier New"/>
              </a:rPr>
              <a:t>(</a:t>
            </a:r>
            <a:r>
              <a:rPr lang="pl-PL" dirty="0" err="1">
                <a:latin typeface="Courier New"/>
                <a:cs typeface="Courier New"/>
              </a:rPr>
              <a:t>mymatrix</a:t>
            </a:r>
            <a:r>
              <a:rPr lang="pl-PL" dirty="0">
                <a:latin typeface="Courier New"/>
                <a:cs typeface="Courier New"/>
              </a:rPr>
              <a:t>, </a:t>
            </a:r>
            <a:r>
              <a:rPr lang="pl-PL" dirty="0" err="1">
                <a:latin typeface="Courier New"/>
                <a:cs typeface="Courier New"/>
              </a:rPr>
              <a:t>margin</a:t>
            </a:r>
            <a:r>
              <a:rPr lang="pl-PL" dirty="0">
                <a:latin typeface="Courier New"/>
                <a:cs typeface="Courier New"/>
              </a:rPr>
              <a:t>=1)</a:t>
            </a:r>
          </a:p>
          <a:p>
            <a:r>
              <a:rPr lang="pl-PL" dirty="0" err="1">
                <a:latin typeface="Courier New"/>
                <a:cs typeface="Courier New"/>
              </a:rPr>
              <a:t>prop.table</a:t>
            </a:r>
            <a:r>
              <a:rPr lang="pl-PL" dirty="0">
                <a:latin typeface="Courier New"/>
                <a:cs typeface="Courier New"/>
              </a:rPr>
              <a:t>(</a:t>
            </a:r>
            <a:r>
              <a:rPr lang="pl-PL" dirty="0" err="1">
                <a:latin typeface="Courier New"/>
                <a:cs typeface="Courier New"/>
              </a:rPr>
              <a:t>mymatrix</a:t>
            </a:r>
            <a:r>
              <a:rPr lang="pl-PL" dirty="0">
                <a:latin typeface="Courier New"/>
                <a:cs typeface="Courier New"/>
              </a:rPr>
              <a:t>, </a:t>
            </a:r>
            <a:r>
              <a:rPr lang="pl-PL" dirty="0" err="1">
                <a:latin typeface="Courier New"/>
                <a:cs typeface="Courier New"/>
              </a:rPr>
              <a:t>margin</a:t>
            </a:r>
            <a:r>
              <a:rPr lang="pl-PL" dirty="0">
                <a:latin typeface="Courier New"/>
                <a:cs typeface="Courier New"/>
              </a:rPr>
              <a:t>=2)</a:t>
            </a:r>
          </a:p>
        </p:txBody>
      </p:sp>
    </p:spTree>
    <p:extLst>
      <p:ext uri="{BB962C8B-B14F-4D97-AF65-F5344CB8AC3E}">
        <p14:creationId xmlns:p14="http://schemas.microsoft.com/office/powerpoint/2010/main" val="1436768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vectors &amp;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talked about 3 kinds of like elements:</a:t>
            </a:r>
          </a:p>
          <a:p>
            <a:pPr lvl="1"/>
            <a:r>
              <a:rPr lang="en-US" dirty="0"/>
              <a:t>Numeric: 1, 3.5, 1000, -2, etc.</a:t>
            </a:r>
          </a:p>
          <a:p>
            <a:pPr lvl="1"/>
            <a:r>
              <a:rPr lang="en-US" dirty="0"/>
              <a:t>Character: "</a:t>
            </a:r>
            <a:r>
              <a:rPr lang="en-US" dirty="0" err="1"/>
              <a:t>abcd</a:t>
            </a:r>
            <a:r>
              <a:rPr lang="en-US" dirty="0"/>
              <a:t>", "SER2018", etc.</a:t>
            </a:r>
          </a:p>
          <a:p>
            <a:pPr lvl="1"/>
            <a:r>
              <a:rPr lang="en-US" dirty="0"/>
              <a:t>Logical: TRUE, FALSE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Factors: categorical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39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48400" cy="4525963"/>
          </a:xfrm>
        </p:spPr>
        <p:txBody>
          <a:bodyPr/>
          <a:lstStyle/>
          <a:p>
            <a:r>
              <a:rPr lang="en-US" dirty="0"/>
              <a:t>Factors are a compound type, containing a defined set of integer levels and a mapping from levels to names</a:t>
            </a:r>
          </a:p>
          <a:p>
            <a:r>
              <a:rPr lang="en-US" dirty="0"/>
              <a:t>But essentially… a way to encode categorical variables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733800"/>
            <a:ext cx="21336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for creating factors: factor()</a:t>
            </a:r>
          </a:p>
          <a:p>
            <a:pPr marL="457200" lvl="1" indent="-45720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-45720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c(1, 3, 2, 1, 3)</a:t>
            </a:r>
          </a:p>
          <a:p>
            <a:pPr marL="457200" lvl="1" indent="-45720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factor(x, labels=c("low", "medium", "high"))</a:t>
            </a:r>
          </a:p>
          <a:p>
            <a:endParaRPr lang="en-US" dirty="0"/>
          </a:p>
          <a:p>
            <a:r>
              <a:rPr lang="en-US" dirty="0"/>
              <a:t>Can make factors ordered, define levels explicitly, etc.</a:t>
            </a:r>
          </a:p>
          <a:p>
            <a:pPr lvl="1"/>
            <a:r>
              <a:rPr lang="en-US" dirty="0"/>
              <a:t>?factor to see help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00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Basic like element (‘atomic’) types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Vector: 1 dimensional collection of like elements</a:t>
            </a:r>
          </a:p>
          <a:p>
            <a:r>
              <a:rPr lang="en-US" sz="2800" dirty="0"/>
              <a:t>Matrix: 2 dimensional collection of like elements</a:t>
            </a:r>
          </a:p>
          <a:p>
            <a:r>
              <a:rPr lang="en-US" sz="2800" dirty="0"/>
              <a:t>Array: 3+ dimensional collection of like elements</a:t>
            </a:r>
          </a:p>
          <a:p>
            <a:endParaRPr lang="en-US" dirty="0"/>
          </a:p>
          <a:p>
            <a:r>
              <a:rPr lang="en-US" dirty="0"/>
              <a:t>Important kinds of like elements</a:t>
            </a:r>
          </a:p>
          <a:p>
            <a:pPr lvl="1"/>
            <a:r>
              <a:rPr lang="en-US" dirty="0" err="1"/>
              <a:t>Numerics</a:t>
            </a:r>
            <a:endParaRPr lang="en-US" dirty="0"/>
          </a:p>
          <a:p>
            <a:pPr lvl="1"/>
            <a:r>
              <a:rPr lang="en-US" dirty="0" err="1"/>
              <a:t>Logicals</a:t>
            </a:r>
            <a:endParaRPr lang="en-US" dirty="0"/>
          </a:p>
          <a:p>
            <a:pPr lvl="1"/>
            <a:r>
              <a:rPr lang="en-US" dirty="0"/>
              <a:t>Characters</a:t>
            </a:r>
          </a:p>
          <a:p>
            <a:pPr lvl="1"/>
            <a:r>
              <a:rPr lang="en-US" dirty="0"/>
              <a:t>Factors (are really a special case of </a:t>
            </a:r>
            <a:r>
              <a:rPr lang="en-US" dirty="0" err="1"/>
              <a:t>numerics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give names to rows and columns in vectors, matrices, and arrays: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namedvec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&lt;- c(first=1, second=2)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namedvec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438650"/>
            <a:ext cx="25336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10025" y="534624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29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3 kinds of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index using logical, numeric, or characters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namedvec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namedvec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[c(1,2)]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namedvec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['first']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namedvec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[c(TRUE, FALSE)]</a:t>
            </a:r>
          </a:p>
          <a:p>
            <a:endParaRPr lang="en-US" dirty="0"/>
          </a:p>
          <a:p>
            <a:r>
              <a:rPr lang="en-US" dirty="0"/>
              <a:t>We'll talk more about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791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Pay attention: </a:t>
            </a:r>
            <a:r>
              <a:rPr lang="en-US" dirty="0"/>
              <a:t>Coercion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>
            <a:normAutofit/>
          </a:bodyPr>
          <a:lstStyle/>
          <a:p>
            <a:r>
              <a:rPr lang="en-US" dirty="0"/>
              <a:t>Try this: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c("word", 3)</a:t>
            </a:r>
          </a:p>
          <a:p>
            <a:r>
              <a:rPr lang="en-US" dirty="0">
                <a:cs typeface="Courier New" pitchFamily="49" charset="0"/>
              </a:rPr>
              <a:t>Is the resulting vector numeric or character?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876800"/>
            <a:ext cx="401955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86400" y="3581400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>
                <a:cs typeface="Courier New" pitchFamily="49" charset="0"/>
              </a:rPr>
              <a:t>How could you find out?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mode(c("word", 3))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5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Coercion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automatically coerces all elements in an atomic object (vector, matrix or array) to a single mode:</a:t>
            </a:r>
          </a:p>
          <a:p>
            <a:pPr lvl="1"/>
            <a:r>
              <a:rPr lang="en-US" dirty="0"/>
              <a:t>Character if any characters present</a:t>
            </a:r>
          </a:p>
          <a:p>
            <a:pPr lvl="1"/>
            <a:r>
              <a:rPr lang="en-US" dirty="0"/>
              <a:t>Numeric if only </a:t>
            </a:r>
            <a:r>
              <a:rPr lang="en-US" dirty="0" err="1"/>
              <a:t>numerics</a:t>
            </a:r>
            <a:r>
              <a:rPr lang="en-US" dirty="0"/>
              <a:t> and </a:t>
            </a:r>
            <a:r>
              <a:rPr lang="en-US" dirty="0" err="1"/>
              <a:t>logicals</a:t>
            </a:r>
            <a:r>
              <a:rPr lang="en-US" dirty="0"/>
              <a:t> present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c(2.3, FALSE)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087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important Non-Atomic 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List: collection of objects of any kind (mix and match allowed)</a:t>
            </a:r>
          </a:p>
          <a:p>
            <a:r>
              <a:rPr lang="en-US" dirty="0"/>
              <a:t>Data Frame: tabular data set (each row a record, each column a like element or variable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8620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0400" y="6172200"/>
            <a:ext cx="312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this kind of non-atomic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4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Generally, I'll talk/demo interactively for a little while, then challenge you to write some code yourself</a:t>
            </a:r>
          </a:p>
          <a:p>
            <a:endParaRPr lang="en-US" dirty="0"/>
          </a:p>
          <a:p>
            <a:r>
              <a:rPr lang="en-US" dirty="0"/>
              <a:t>Because some people will finish challenges earlier than others, I will often suggest self-test problems to test another aspect of the lecture in case you find yourself waiting.  Self-test questions and answers are on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/smooney27/RWorkshopSER2020</a:t>
            </a:r>
          </a:p>
        </p:txBody>
      </p:sp>
    </p:spTree>
    <p:extLst>
      <p:ext uri="{BB962C8B-B14F-4D97-AF65-F5344CB8AC3E}">
        <p14:creationId xmlns:p14="http://schemas.microsoft.com/office/powerpoint/2010/main" val="1842206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One-dimensional, like vectors, but elements need not be the same mode:</a:t>
            </a:r>
          </a:p>
          <a:p>
            <a:endParaRPr lang="en-US" dirty="0"/>
          </a:p>
          <a:p>
            <a:r>
              <a:rPr lang="en-US" dirty="0"/>
              <a:t>1 "word" TRUE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&lt;- list(1, "word", TRUE)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mylist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452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as Recursive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elements need not be the same mode, they need not be atomic: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&lt;- list(1,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	c("word 1", "word 2"),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	TRUE)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982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vs.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Lists are for keeping a bunch of stuff together in the same object.  </a:t>
            </a:r>
          </a:p>
          <a:p>
            <a:pPr lvl="1"/>
            <a:r>
              <a:rPr lang="en-US" dirty="0"/>
              <a:t>For example, results of a chi-square test, where you want data and meta-data:</a:t>
            </a:r>
          </a:p>
          <a:p>
            <a:pPr lvl="2"/>
            <a:r>
              <a:rPr lang="en-US" dirty="0"/>
              <a:t>Chi-square score</a:t>
            </a:r>
          </a:p>
          <a:p>
            <a:pPr lvl="2"/>
            <a:r>
              <a:rPr lang="en-US" dirty="0"/>
              <a:t>P-value</a:t>
            </a:r>
          </a:p>
          <a:p>
            <a:pPr lvl="2"/>
            <a:r>
              <a:rPr lang="en-US" dirty="0"/>
              <a:t>Degrees of freedom</a:t>
            </a:r>
          </a:p>
          <a:p>
            <a:pPr lvl="2"/>
            <a:r>
              <a:rPr lang="en-US" dirty="0"/>
              <a:t>Etc.</a:t>
            </a:r>
          </a:p>
          <a:p>
            <a:pPr lvl="1"/>
            <a:endParaRPr lang="en-US" dirty="0"/>
          </a:p>
          <a:p>
            <a:r>
              <a:rPr lang="en-US" dirty="0"/>
              <a:t>Vectors are for raw data, where you may want some operation across the whole thing</a:t>
            </a:r>
          </a:p>
          <a:p>
            <a:pPr lvl="1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328862"/>
            <a:ext cx="207645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34200" y="4555671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45556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855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vs. Vector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myvec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&lt;- c(2, 3, 4)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mean(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myvec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&lt;- list(2, 3, 4)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mean(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list(2, c(2,3,4))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c(2, c(2,3,4))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005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300" dirty="0"/>
              <a:t>Index a list using double square brackets: [[</a:t>
            </a:r>
          </a:p>
          <a:p>
            <a:pPr marL="0" indent="0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&lt;- list(2, 3, c(2, 4))</a:t>
            </a: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[[1]]</a:t>
            </a: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>[[3]]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3300" dirty="0"/>
              <a:t>May want to index result of indexing: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[[3]][2]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836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It's often easier to track what’s in a list by name than by number: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results &lt;- list(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=0.5,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	test="fisher exact test",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=23)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results[[1]]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results[['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']]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3000" dirty="0">
                <a:cs typeface="Courier New" pitchFamily="49" charset="0"/>
              </a:rPr>
              <a:t>As a result, there's a special way of indexing a list entry by name: $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results$pval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474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800"/>
          </a:xfrm>
        </p:spPr>
        <p:txBody>
          <a:bodyPr/>
          <a:lstStyle/>
          <a:p>
            <a:r>
              <a:rPr lang="en-US" dirty="0"/>
              <a:t>Compute the mean of 1,3, 5, 7, and 9.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Hint: Do you want a list or a vector?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4876800"/>
            <a:ext cx="3079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Answer: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c(1,3,5,7,9)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mean(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477000" y="5867400"/>
            <a:ext cx="2305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4-7)</a:t>
            </a:r>
          </a:p>
        </p:txBody>
      </p:sp>
    </p:spTree>
    <p:extLst>
      <p:ext uri="{BB962C8B-B14F-4D97-AF65-F5344CB8AC3E}">
        <p14:creationId xmlns:p14="http://schemas.microsoft.com/office/powerpoint/2010/main" val="11262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list with three items, where:</a:t>
            </a:r>
          </a:p>
          <a:p>
            <a:pPr lvl="1"/>
            <a:r>
              <a:rPr lang="en-US" dirty="0"/>
              <a:t>The first item is named values and is a vector containing 1, 5, and 9</a:t>
            </a:r>
          </a:p>
          <a:p>
            <a:pPr lvl="1"/>
            <a:r>
              <a:rPr lang="en-US" dirty="0"/>
              <a:t>The second item is named mean and is the mean of 1, 5, and 9</a:t>
            </a:r>
          </a:p>
          <a:p>
            <a:pPr lvl="1"/>
            <a:r>
              <a:rPr lang="en-US" dirty="0"/>
              <a:t>The third item is named </a:t>
            </a:r>
            <a:r>
              <a:rPr lang="en-US" dirty="0" err="1"/>
              <a:t>pval</a:t>
            </a:r>
            <a:r>
              <a:rPr lang="en-US" dirty="0"/>
              <a:t> and has the value 0.163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4953000"/>
            <a:ext cx="7629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answer: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list(values=c(1,5,9), mean=mean(c(1,5,9)),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=0.163)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5943600"/>
            <a:ext cx="2305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4-7)</a:t>
            </a:r>
          </a:p>
        </p:txBody>
      </p:sp>
    </p:spTree>
    <p:extLst>
      <p:ext uri="{BB962C8B-B14F-4D97-AF65-F5344CB8AC3E}">
        <p14:creationId xmlns:p14="http://schemas.microsoft.com/office/powerpoint/2010/main" val="221020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usual way of looking at data in R</a:t>
            </a:r>
          </a:p>
          <a:p>
            <a:pPr lvl="1"/>
            <a:r>
              <a:rPr lang="en-US" dirty="0"/>
              <a:t>each row is a record or observation</a:t>
            </a:r>
          </a:p>
          <a:p>
            <a:pPr lvl="1"/>
            <a:r>
              <a:rPr lang="en-US" dirty="0"/>
              <a:t>each column is a field or variable (usually numeric vector or factors)</a:t>
            </a:r>
          </a:p>
          <a:p>
            <a:endParaRPr lang="en-US" dirty="0"/>
          </a:p>
          <a:p>
            <a:r>
              <a:rPr lang="en-US" dirty="0"/>
              <a:t>"A list that behaves like a matrix"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52700"/>
            <a:ext cx="26193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81800" y="4495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Data, </a:t>
            </a:r>
            <a:r>
              <a:rPr lang="en-US" dirty="0" err="1"/>
              <a:t>yo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037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Usually, load from a file (e.g. a CSV) or subset from data frame loaded from a file</a:t>
            </a:r>
          </a:p>
          <a:p>
            <a:pPr lvl="1"/>
            <a:r>
              <a:rPr lang="en-US" dirty="0"/>
              <a:t>(How to load data? coming up next…)</a:t>
            </a:r>
          </a:p>
          <a:p>
            <a:endParaRPr lang="en-US" dirty="0"/>
          </a:p>
          <a:p>
            <a:r>
              <a:rPr lang="en-US" dirty="0"/>
              <a:t>Can also use </a:t>
            </a:r>
            <a:r>
              <a:rPr lang="en-US" dirty="0" err="1"/>
              <a:t>data.frame</a:t>
            </a:r>
            <a:r>
              <a:rPr lang="en-US" dirty="0"/>
              <a:t>() function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=1:5, words=c("one", "two", "three", "four", "five"))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2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Orientation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WorkshopPart1-Basics.R from the file share</a:t>
            </a:r>
          </a:p>
          <a:p>
            <a:endParaRPr lang="en-US" dirty="0"/>
          </a:p>
          <a:p>
            <a:r>
              <a:rPr lang="en-US" dirty="0"/>
              <a:t>We’ll switch to R for a bit here and walk through a basic data analysis</a:t>
            </a:r>
          </a:p>
          <a:p>
            <a:endParaRPr lang="en-US" dirty="0"/>
          </a:p>
          <a:p>
            <a:r>
              <a:rPr lang="en-US" dirty="0"/>
              <a:t>Don’t worry if you don’t understand each step of what we’re doing here – this is for orientation before we jump into the details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/smooney27/RWorkshopSER2020</a:t>
            </a:r>
          </a:p>
        </p:txBody>
      </p:sp>
    </p:spTree>
    <p:extLst>
      <p:ext uri="{BB962C8B-B14F-4D97-AF65-F5344CB8AC3E}">
        <p14:creationId xmlns:p14="http://schemas.microsoft.com/office/powerpoint/2010/main" val="366342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a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Index a data frame using square brackets and row, column syntax (like a matrix)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[1,2]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[2,1]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index by name or mix of name and number as well: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[1,"words"]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781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as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Can think of a data frame of a list of vectors of an identical length</a:t>
            </a:r>
          </a:p>
          <a:p>
            <a:endParaRPr lang="en-US" dirty="0"/>
          </a:p>
          <a:p>
            <a:r>
              <a:rPr lang="en-US" dirty="0"/>
              <a:t>Can index columns by name using $: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df$words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But need [row, column] syntax to index rows by name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['1',]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939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vs.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data frame for your raw data</a:t>
            </a:r>
          </a:p>
          <a:p>
            <a:r>
              <a:rPr lang="en-US" dirty="0"/>
              <a:t>Use a matrix for summaries (e.g. 2x2 tables)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We'll go into more detail on data frames after the 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108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Summary: Basic Object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Vectors: observations of a single variable</a:t>
            </a:r>
          </a:p>
          <a:p>
            <a:r>
              <a:rPr lang="en-US" dirty="0"/>
              <a:t>Matrix: contingency (2x2) tables</a:t>
            </a:r>
          </a:p>
          <a:p>
            <a:r>
              <a:rPr lang="en-US" dirty="0"/>
              <a:t>Arrays: stratified analysis results</a:t>
            </a:r>
          </a:p>
          <a:p>
            <a:r>
              <a:rPr lang="en-US" dirty="0"/>
              <a:t>Data Frames: observations and variables</a:t>
            </a:r>
          </a:p>
          <a:p>
            <a:r>
              <a:rPr lang="en-US" dirty="0"/>
              <a:t>Lists: results of complex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6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First: Help!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get the help page for any function with help(function-name):</a:t>
            </a:r>
          </a:p>
          <a:p>
            <a:pPr lvl="1"/>
            <a:r>
              <a:rPr lang="en-US" dirty="0"/>
              <a:t>help(table)</a:t>
            </a:r>
          </a:p>
          <a:p>
            <a:r>
              <a:rPr lang="en-US" dirty="0"/>
              <a:t>Or ?function-name:</a:t>
            </a:r>
          </a:p>
          <a:p>
            <a:pPr lvl="1"/>
            <a:r>
              <a:rPr lang="en-US" dirty="0"/>
              <a:t>?table</a:t>
            </a:r>
          </a:p>
          <a:p>
            <a:r>
              <a:rPr lang="en-US" dirty="0"/>
              <a:t>Or </a:t>
            </a:r>
            <a:r>
              <a:rPr lang="en-US" dirty="0" err="1"/>
              <a:t>google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“Cross-tabulation in R”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/smooney27/RWorkshopSER2020</a:t>
            </a:r>
          </a:p>
        </p:txBody>
      </p:sp>
    </p:spTree>
    <p:extLst>
      <p:ext uri="{BB962C8B-B14F-4D97-AF65-F5344CB8AC3E}">
        <p14:creationId xmlns:p14="http://schemas.microsoft.com/office/powerpoint/2010/main" val="1706711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going to talk about 5 basic R object types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Matrix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Data Frame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/smooney27/RWorkshopSER2020</a:t>
            </a:r>
          </a:p>
        </p:txBody>
      </p:sp>
    </p:spTree>
    <p:extLst>
      <p:ext uri="{BB962C8B-B14F-4D97-AF65-F5344CB8AC3E}">
        <p14:creationId xmlns:p14="http://schemas.microsoft.com/office/powerpoint/2010/main" val="61298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/>
          </a:bodyPr>
          <a:lstStyle/>
          <a:p>
            <a:r>
              <a:rPr lang="en-US" dirty="0"/>
              <a:t>Vector: 1-dimensional collection of like elements</a:t>
            </a:r>
          </a:p>
          <a:p>
            <a:pPr lvl="1"/>
            <a:endParaRPr lang="en-US" dirty="0"/>
          </a:p>
          <a:p>
            <a:r>
              <a:rPr lang="en-US" dirty="0"/>
              <a:t>3* important types of like elements:</a:t>
            </a:r>
          </a:p>
          <a:p>
            <a:pPr lvl="1"/>
            <a:r>
              <a:rPr lang="en-US" dirty="0"/>
              <a:t>Numeric: 1, 3.5, 1000, -2, etc.</a:t>
            </a:r>
          </a:p>
          <a:p>
            <a:pPr lvl="1"/>
            <a:r>
              <a:rPr lang="en-US" dirty="0"/>
              <a:t>Character: "</a:t>
            </a:r>
            <a:r>
              <a:rPr lang="en-US" dirty="0" err="1"/>
              <a:t>abcd</a:t>
            </a:r>
            <a:r>
              <a:rPr lang="en-US" dirty="0"/>
              <a:t>", "P9489", etc.</a:t>
            </a:r>
          </a:p>
          <a:p>
            <a:pPr lvl="1"/>
            <a:r>
              <a:rPr lang="en-US" dirty="0"/>
              <a:t>Logical: TRUE, FALSE</a:t>
            </a:r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657" y="411480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56388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One more important type (the factor) we will discuss later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/smooney27/RWorkshopSER2020</a:t>
            </a:r>
          </a:p>
        </p:txBody>
      </p:sp>
    </p:spTree>
    <p:extLst>
      <p:ext uri="{BB962C8B-B14F-4D97-AF65-F5344CB8AC3E}">
        <p14:creationId xmlns:p14="http://schemas.microsoft.com/office/powerpoint/2010/main" val="2920546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 of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Numeric: 1 2 3 4 5 6 7 8 9 10 11 12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Character: "a" "b" "c"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Logical: TRUE FALSE </a:t>
            </a:r>
            <a:r>
              <a:rPr lang="en-US" dirty="0" err="1"/>
              <a:t>FALSE</a:t>
            </a:r>
            <a:r>
              <a:rPr lang="en-US" dirty="0"/>
              <a:t> </a:t>
            </a:r>
            <a:r>
              <a:rPr lang="en-US" dirty="0" err="1"/>
              <a:t>FALSE</a:t>
            </a:r>
            <a:r>
              <a:rPr lang="en-US" dirty="0"/>
              <a:t> </a:t>
            </a:r>
            <a:r>
              <a:rPr lang="en-US" dirty="0" err="1"/>
              <a:t>FALSE</a:t>
            </a:r>
            <a:r>
              <a:rPr lang="en-US" dirty="0"/>
              <a:t> TRUE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38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1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4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67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10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772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9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/smooney27/RWorkshopSER2020</a:t>
            </a:r>
          </a:p>
        </p:txBody>
      </p:sp>
    </p:spTree>
    <p:extLst>
      <p:ext uri="{BB962C8B-B14F-4D97-AF65-F5344CB8AC3E}">
        <p14:creationId xmlns:p14="http://schemas.microsoft.com/office/powerpoint/2010/main" val="3491092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9264</TotalTime>
  <Words>2790</Words>
  <Application>Microsoft Macintosh PowerPoint</Application>
  <PresentationFormat>On-screen Show (4:3)</PresentationFormat>
  <Paragraphs>466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Courier New</vt:lpstr>
      <vt:lpstr>Gill Sans MT</vt:lpstr>
      <vt:lpstr>Office Theme</vt:lpstr>
      <vt:lpstr>R Workshop, Part I </vt:lpstr>
      <vt:lpstr>Why NOT learn R</vt:lpstr>
      <vt:lpstr>Process</vt:lpstr>
      <vt:lpstr>Process</vt:lpstr>
      <vt:lpstr>Orientation</vt:lpstr>
      <vt:lpstr>First: Help!</vt:lpstr>
      <vt:lpstr>The building blocks</vt:lpstr>
      <vt:lpstr>The building blocks</vt:lpstr>
      <vt:lpstr>Some Examples of Vectors</vt:lpstr>
      <vt:lpstr>Creating Vectors</vt:lpstr>
      <vt:lpstr>Vectors in real life</vt:lpstr>
      <vt:lpstr>Indexing Vectors</vt:lpstr>
      <vt:lpstr>Challenges</vt:lpstr>
      <vt:lpstr>Challenge #1</vt:lpstr>
      <vt:lpstr>The building blocks</vt:lpstr>
      <vt:lpstr>Some Examples of Matrices</vt:lpstr>
      <vt:lpstr>Creating matrices</vt:lpstr>
      <vt:lpstr>Creating matrices</vt:lpstr>
      <vt:lpstr>Indexing Matrices</vt:lpstr>
      <vt:lpstr>More building blocks</vt:lpstr>
      <vt:lpstr>One Example of an Array</vt:lpstr>
      <vt:lpstr>Creating arrays</vt:lpstr>
      <vt:lpstr>Challenge #2</vt:lpstr>
      <vt:lpstr>Challenge #2 (alternate solution)</vt:lpstr>
      <vt:lpstr>Quick break</vt:lpstr>
      <vt:lpstr>Warmup Challenge</vt:lpstr>
      <vt:lpstr>Reminder: basic types</vt:lpstr>
      <vt:lpstr>Why does same type matter?</vt:lpstr>
      <vt:lpstr>Functions operating on vectors</vt:lpstr>
      <vt:lpstr>Functions operating on matrices</vt:lpstr>
      <vt:lpstr>Data in vectors &amp; arrays</vt:lpstr>
      <vt:lpstr>Factors</vt:lpstr>
      <vt:lpstr>Creating factors</vt:lpstr>
      <vt:lpstr>Review: Basic like element (‘atomic’) types in R</vt:lpstr>
      <vt:lpstr>Names</vt:lpstr>
      <vt:lpstr>The 3 kinds of indexing</vt:lpstr>
      <vt:lpstr>Pay attention: Coercion</vt:lpstr>
      <vt:lpstr>Coercion</vt:lpstr>
      <vt:lpstr>Some important Non-Atomic types </vt:lpstr>
      <vt:lpstr>Lists</vt:lpstr>
      <vt:lpstr>Lists as Recursive Types</vt:lpstr>
      <vt:lpstr>List vs. Vector</vt:lpstr>
      <vt:lpstr>List vs. Vector in action</vt:lpstr>
      <vt:lpstr>Indexing a list</vt:lpstr>
      <vt:lpstr>Named lists</vt:lpstr>
      <vt:lpstr>Challenge</vt:lpstr>
      <vt:lpstr>Challenge</vt:lpstr>
      <vt:lpstr>Data Frames</vt:lpstr>
      <vt:lpstr>Creating a data frame</vt:lpstr>
      <vt:lpstr>Indexing a data frame</vt:lpstr>
      <vt:lpstr>Data Frames as Lists</vt:lpstr>
      <vt:lpstr>Data Frames vs. Matrices</vt:lpstr>
      <vt:lpstr>Summary: Basic Object Types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Workshop, Hour 1</dc:title>
  <dc:creator>Stephen Mooney</dc:creator>
  <cp:lastModifiedBy>Steve Mooney</cp:lastModifiedBy>
  <cp:revision>41</cp:revision>
  <dcterms:created xsi:type="dcterms:W3CDTF">2017-01-18T16:40:37Z</dcterms:created>
  <dcterms:modified xsi:type="dcterms:W3CDTF">2021-01-07T23:00:35Z</dcterms:modified>
</cp:coreProperties>
</file>