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952" y="-1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River age estimation is</a:t>
            </a:r>
            <a:r>
              <a:rPr lang="en-US" baseline="0" dirty="0" smtClean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DA3B-3FA7-45B2-858A-A1FA8621FB20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Maps and </a:t>
            </a:r>
            <a:br>
              <a:rPr lang="en-US" dirty="0" smtClean="0">
                <a:latin typeface="Gill Sans MT"/>
                <a:cs typeface="Gill Sans MT"/>
              </a:rPr>
            </a:br>
            <a:r>
              <a:rPr lang="en-US" dirty="0" smtClean="0">
                <a:latin typeface="Gill Sans MT"/>
                <a:cs typeface="Gill Sans MT"/>
              </a:rPr>
              <a:t>Spatial Analysis in R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They don’t love you like I love you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 smtClean="0"/>
          </a:p>
          <a:p>
            <a:r>
              <a:rPr lang="en-US" sz="2400" dirty="0" smtClean="0"/>
              <a:t>Spatial Epidemiology ought to be its own full semester course (or at least an EPIC course)</a:t>
            </a:r>
          </a:p>
          <a:p>
            <a:endParaRPr lang="en-US" dirty="0" smtClean="0"/>
          </a:p>
          <a:p>
            <a:r>
              <a:rPr lang="en-US" sz="2400" dirty="0" smtClean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let’s play around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sp and maps packages</a:t>
            </a:r>
          </a:p>
          <a:p>
            <a:endParaRPr lang="en-US" dirty="0" smtClean="0"/>
          </a:p>
          <a:p>
            <a:r>
              <a:rPr lang="en-US" dirty="0" smtClean="0"/>
              <a:t>Load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library(sp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data(meuse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Meuse 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world’s oldest river?)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 to look at the </a:t>
            </a:r>
            <a:r>
              <a:rPr lang="en-US" dirty="0" err="1" smtClean="0"/>
              <a:t>meuse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 smtClean="0"/>
              <a:t> x and y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scatterplot of the points.  Remember how?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meuse$x</a:t>
            </a:r>
            <a:r>
              <a:rPr lang="en-US" dirty="0" smtClean="0"/>
              <a:t>, </a:t>
            </a:r>
            <a:r>
              <a:rPr lang="en-US" dirty="0" err="1" smtClean="0"/>
              <a:t>meuse$y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don’t really look the same.  Why not?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Google Maps image took me, like, forever to find, because it turns out there’s more than one town named Stein in the Netherlands.  Stein =&gt; Dutch for Springfield.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maps </a:t>
            </a:r>
            <a:r>
              <a:rPr lang="en-US" dirty="0"/>
              <a:t>n</a:t>
            </a:r>
            <a:r>
              <a:rPr lang="en-US" dirty="0" smtClean="0"/>
              <a:t>eed to match date from a ball to a map drawn as plane.</a:t>
            </a:r>
          </a:p>
          <a:p>
            <a:r>
              <a:rPr lang="en-US" dirty="0" smtClean="0"/>
              <a:t>X and Y are defined </a:t>
            </a:r>
            <a:r>
              <a:rPr lang="en-US" i="1" dirty="0" smtClean="0"/>
              <a:t>within in a coordinate syste</a:t>
            </a:r>
            <a:r>
              <a:rPr lang="en-US" i="1" dirty="0"/>
              <a:t>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this map?  Its projection is inconsistent</a:t>
            </a:r>
          </a:p>
          <a:p>
            <a:pPr lvl="1"/>
            <a:r>
              <a:rPr lang="en-US" dirty="0" smtClean="0"/>
              <a:t>The lines on the colored overlay don’t align with underlying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USGS State Plane Coordinate Systems are usually the correct projections </a:t>
            </a:r>
            <a:r>
              <a:rPr lang="en-US" smtClean="0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documentation for </a:t>
            </a:r>
            <a:r>
              <a:rPr lang="en-US" dirty="0" err="1" smtClean="0"/>
              <a:t>meuse</a:t>
            </a:r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meuse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patially aware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meuse</a:t>
            </a:r>
            <a:r>
              <a:rPr lang="en-US" dirty="0" smtClean="0"/>
              <a:t> is a data frame</a:t>
            </a:r>
          </a:p>
          <a:p>
            <a:r>
              <a:rPr lang="en-US" dirty="0" smtClean="0"/>
              <a:t>Let’s give it coordinates, using a vector or a formula: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~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</a:t>
            </a:r>
            <a:r>
              <a:rPr lang="en-US" dirty="0" smtClean="0"/>
              <a:t>c(“x”, “y”)</a:t>
            </a:r>
            <a:endParaRPr lang="en-US" dirty="0"/>
          </a:p>
          <a:p>
            <a:r>
              <a:rPr lang="en-US" dirty="0" smtClean="0"/>
              <a:t>And a projection:</a:t>
            </a:r>
          </a:p>
          <a:p>
            <a:pPr lvl="1"/>
            <a:r>
              <a:rPr lang="en-US" dirty="0" smtClean="0"/>
              <a:t>proj4string(</a:t>
            </a:r>
            <a:r>
              <a:rPr lang="en-US" dirty="0" err="1" smtClean="0"/>
              <a:t>meuse</a:t>
            </a:r>
            <a:r>
              <a:rPr lang="en-US" dirty="0"/>
              <a:t>) &lt;- CRS("+</a:t>
            </a:r>
            <a:r>
              <a:rPr lang="en-US" dirty="0" err="1" smtClean="0"/>
              <a:t>init</a:t>
            </a:r>
            <a:r>
              <a:rPr lang="en-US" dirty="0" smtClean="0"/>
              <a:t>=epsg:28992“)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spatially aware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as before:</a:t>
            </a:r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shape looks closer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and intro spatial data in R</a:t>
            </a:r>
          </a:p>
          <a:p>
            <a:r>
              <a:rPr lang="en-US" dirty="0" smtClean="0"/>
              <a:t>Break</a:t>
            </a:r>
            <a:endParaRPr lang="en-US" dirty="0"/>
          </a:p>
          <a:p>
            <a:r>
              <a:rPr lang="en-US" dirty="0" smtClean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now let’s look at the </a:t>
            </a:r>
            <a:r>
              <a:rPr lang="en-US" dirty="0" err="1" smtClean="0"/>
              <a:t>meuse</a:t>
            </a:r>
            <a:r>
              <a:rPr lang="en-US" dirty="0" smtClean="0"/>
              <a:t> object again: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WTF?!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why the </a:t>
            </a:r>
            <a:r>
              <a:rPr lang="en-US" dirty="0" err="1" smtClean="0"/>
              <a:t>sp</a:t>
            </a:r>
            <a:r>
              <a:rPr lang="en-US" dirty="0" smtClean="0"/>
              <a:t> package, which is generally awesome, makes me angry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Caveat: the following is just my opinion</a:t>
            </a:r>
          </a:p>
          <a:p>
            <a:endParaRPr lang="en-US" dirty="0" smtClean="0"/>
          </a:p>
          <a:p>
            <a:r>
              <a:rPr lang="en-US" dirty="0" smtClean="0"/>
              <a:t>Quietly changing the underlying type of an object is </a:t>
            </a:r>
            <a:r>
              <a:rPr lang="en-US" i="1" dirty="0" smtClean="0"/>
              <a:t>evil*</a:t>
            </a:r>
            <a:endParaRPr lang="en-US" i="1" dirty="0"/>
          </a:p>
          <a:p>
            <a:r>
              <a:rPr lang="en-US" dirty="0" smtClean="0"/>
              <a:t>For example, try this:</a:t>
            </a:r>
          </a:p>
          <a:p>
            <a:pPr lvl="1"/>
            <a:r>
              <a:rPr lang="en-US" dirty="0" smtClean="0"/>
              <a:t>data(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c(“x”, “y”)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wherein evil is defined as unnecessarily making it possible to make mistakes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S4 object</a:t>
            </a:r>
          </a:p>
          <a:p>
            <a:pPr lvl="1"/>
            <a:r>
              <a:rPr lang="en-US" dirty="0" smtClean="0"/>
              <a:t>‘slots’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meuse@data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@</a:t>
            </a:r>
            <a:r>
              <a:rPr lang="en-US" dirty="0" err="1" smtClean="0"/>
              <a:t>coords</a:t>
            </a:r>
            <a:r>
              <a:rPr lang="en-US" dirty="0" smtClean="0"/>
              <a:t> to get back to the x and y values: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meuse@coords</a:t>
            </a:r>
            <a:r>
              <a:rPr lang="en-US" dirty="0" smtClean="0"/>
              <a:t>[,1], </a:t>
            </a:r>
            <a:r>
              <a:rPr lang="en-US" dirty="0" err="1" smtClean="0"/>
              <a:t>meuse@coords</a:t>
            </a:r>
            <a:r>
              <a:rPr lang="en-US" dirty="0" smtClean="0"/>
              <a:t>[,2])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for plotting: </a:t>
            </a:r>
            <a:r>
              <a:rPr lang="en-US" dirty="0" err="1" smtClean="0"/>
              <a:t>spplot</a:t>
            </a:r>
            <a:r>
              <a:rPr lang="en-US" dirty="0" smtClean="0"/>
              <a:t> also available: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, “copper”)</a:t>
            </a:r>
          </a:p>
          <a:p>
            <a:pPr lvl="1"/>
            <a:r>
              <a:rPr lang="en-US" dirty="0" smtClean="0"/>
              <a:t>Does this look more like what we might want?  Maybe…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library(raster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 smtClean="0"/>
          </a:p>
          <a:p>
            <a:r>
              <a:rPr lang="en-US" dirty="0" smtClean="0"/>
              <a:t>Geosphere package is helpful for computing distances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you can get a PhD in geography.  Though we who have or are getting PhDs in epidemiology probably won’t.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can do with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datasets</a:t>
            </a:r>
          </a:p>
          <a:p>
            <a:pPr lvl="1"/>
            <a:r>
              <a:rPr lang="en-US" dirty="0" smtClean="0"/>
              <a:t>E.g. via spatial merge </a:t>
            </a:r>
          </a:p>
          <a:p>
            <a:r>
              <a:rPr lang="en-US" dirty="0" smtClean="0"/>
              <a:t>Spatial statistics</a:t>
            </a:r>
          </a:p>
          <a:p>
            <a:pPr lvl="1"/>
            <a:r>
              <a:rPr lang="en-US" dirty="0" smtClean="0"/>
              <a:t>E.g. cases/zip code</a:t>
            </a:r>
          </a:p>
          <a:p>
            <a:r>
              <a:rPr lang="en-US" dirty="0" smtClean="0"/>
              <a:t>Spatial interpolation 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kriging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lot of datasets, you have an address and want to do something spatial with it</a:t>
            </a:r>
          </a:p>
          <a:p>
            <a:pPr lvl="1"/>
            <a:r>
              <a:rPr lang="en-US" dirty="0" smtClean="0"/>
              <a:t>E.g. you want census data for residential neighborhood</a:t>
            </a:r>
          </a:p>
          <a:p>
            <a:pPr lvl="1"/>
            <a:r>
              <a:rPr lang="en-US" dirty="0" smtClean="0"/>
              <a:t>Solution: get (</a:t>
            </a:r>
            <a:r>
              <a:rPr lang="en-US" dirty="0" err="1" smtClean="0"/>
              <a:t>lat</a:t>
            </a:r>
            <a:r>
              <a:rPr lang="en-US" dirty="0" smtClean="0"/>
              <a:t>, long), from the address then do spatial merge with Census data</a:t>
            </a:r>
          </a:p>
          <a:p>
            <a:pPr lvl="1"/>
            <a:r>
              <a:rPr lang="en-US" dirty="0" smtClean="0"/>
              <a:t>Getting (</a:t>
            </a:r>
            <a:r>
              <a:rPr lang="en-US" dirty="0" err="1" smtClean="0"/>
              <a:t>lat,long</a:t>
            </a:r>
            <a:r>
              <a:rPr lang="en-US" dirty="0" smtClean="0"/>
              <a:t>) from an address is called geocoding</a:t>
            </a:r>
          </a:p>
          <a:p>
            <a:pPr lvl="1"/>
            <a:r>
              <a:rPr lang="en-US" dirty="0" smtClean="0"/>
              <a:t>Any guesses as to what reverse geocoding is?</a:t>
            </a:r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Geocoding with R using </a:t>
            </a:r>
            <a:r>
              <a:rPr lang="en-US" dirty="0" err="1" smtClean="0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easiest way to geocode in R is using the geocode() </a:t>
            </a:r>
            <a:r>
              <a:rPr lang="en-US" dirty="0"/>
              <a:t>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Challenge #1: use </a:t>
            </a:r>
            <a:r>
              <a:rPr lang="en-US" dirty="0" err="1" smtClean="0"/>
              <a:t>ggmap</a:t>
            </a:r>
            <a:r>
              <a:rPr lang="en-US" dirty="0"/>
              <a:t> </a:t>
            </a:r>
            <a:r>
              <a:rPr lang="en-US" dirty="0" smtClean="0"/>
              <a:t>to get the (</a:t>
            </a:r>
            <a:r>
              <a:rPr lang="en-US" dirty="0" err="1" smtClean="0"/>
              <a:t>lat</a:t>
            </a:r>
            <a:r>
              <a:rPr lang="en-US" dirty="0" smtClean="0"/>
              <a:t>, long) of 722 W 168</a:t>
            </a:r>
            <a:r>
              <a:rPr lang="en-US" baseline="30000" dirty="0" smtClean="0"/>
              <a:t>th</a:t>
            </a:r>
            <a:r>
              <a:rPr lang="en-US" dirty="0" smtClean="0"/>
              <a:t> St in New York.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ggmap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#2: compute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the </a:t>
            </a:r>
            <a:r>
              <a:rPr lang="en-US" dirty="0" smtClean="0"/>
              <a:t>distance in meters </a:t>
            </a:r>
            <a:r>
              <a:rPr lang="en-US" dirty="0"/>
              <a:t>from </a:t>
            </a:r>
            <a:r>
              <a:rPr lang="es-ES" dirty="0" smtClean="0"/>
              <a:t>Hyatt </a:t>
            </a:r>
            <a:r>
              <a:rPr lang="es-ES" dirty="0" err="1"/>
              <a:t>Regency</a:t>
            </a:r>
            <a:r>
              <a:rPr lang="es-ES" dirty="0"/>
              <a:t> </a:t>
            </a:r>
            <a:r>
              <a:rPr lang="es-ES" dirty="0" smtClean="0"/>
              <a:t>Miami (Epi </a:t>
            </a:r>
            <a:r>
              <a:rPr lang="es-ES" dirty="0" err="1" smtClean="0"/>
              <a:t>Congress</a:t>
            </a:r>
            <a:r>
              <a:rPr lang="es-ES" dirty="0" smtClean="0"/>
              <a:t> 2016</a:t>
            </a:r>
            <a:r>
              <a:rPr lang="en-US" dirty="0" smtClean="0"/>
              <a:t>) to the Westin in Seattle (SER 2017)</a:t>
            </a:r>
          </a:p>
          <a:p>
            <a:r>
              <a:rPr lang="en-US" dirty="0" smtClean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 smtClean="0"/>
              <a:t>congress </a:t>
            </a:r>
            <a:r>
              <a:rPr lang="en-US" dirty="0"/>
              <a:t>&lt;- geocode</a:t>
            </a:r>
            <a:r>
              <a:rPr lang="en-US" dirty="0" smtClean="0"/>
              <a:t>('</a:t>
            </a:r>
            <a:r>
              <a:rPr lang="es-ES" dirty="0"/>
              <a:t> Hyatt </a:t>
            </a:r>
            <a:r>
              <a:rPr lang="es-ES" dirty="0" err="1" smtClean="0"/>
              <a:t>Regency</a:t>
            </a:r>
            <a:r>
              <a:rPr lang="es-ES" dirty="0" smtClean="0"/>
              <a:t>, </a:t>
            </a:r>
            <a:r>
              <a:rPr lang="es-ES" dirty="0"/>
              <a:t>Miami, </a:t>
            </a:r>
            <a:r>
              <a:rPr lang="es-ES" dirty="0" smtClean="0"/>
              <a:t>FL</a:t>
            </a:r>
            <a:r>
              <a:rPr lang="en-US" dirty="0" smtClean="0"/>
              <a:t>')</a:t>
            </a:r>
            <a:endParaRPr lang="en-US" dirty="0"/>
          </a:p>
          <a:p>
            <a:pPr lvl="1"/>
            <a:r>
              <a:rPr lang="en-US" dirty="0"/>
              <a:t>ser &lt;- </a:t>
            </a:r>
            <a:r>
              <a:rPr lang="en-US" dirty="0" smtClean="0"/>
              <a:t>geocode('Westin Hotel, Seattle, WA')</a:t>
            </a:r>
            <a:endParaRPr lang="en-US" dirty="0"/>
          </a:p>
          <a:p>
            <a:pPr lvl="1"/>
            <a:r>
              <a:rPr lang="en-US" dirty="0" err="1" smtClean="0"/>
              <a:t>distm</a:t>
            </a:r>
            <a:r>
              <a:rPr lang="en-US" dirty="0" smtClean="0"/>
              <a:t>(congress, </a:t>
            </a:r>
            <a:r>
              <a:rPr lang="en-US" dirty="0"/>
              <a:t>ser)</a:t>
            </a:r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Geocoding: a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Quick challenges</a:t>
            </a:r>
          </a:p>
          <a:p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qmap</a:t>
            </a:r>
            <a:r>
              <a:rPr lang="en-US" dirty="0" smtClean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 smtClean="0"/>
              <a:t>Now use </a:t>
            </a:r>
            <a:r>
              <a:rPr lang="en-US" dirty="0" err="1" smtClean="0"/>
              <a:t>qmap</a:t>
            </a:r>
            <a:r>
              <a:rPr lang="en-US" dirty="0" smtClean="0"/>
              <a:t> to get a map of </a:t>
            </a:r>
            <a:r>
              <a:rPr lang="en-US" dirty="0" err="1" smtClean="0"/>
              <a:t>Geleen</a:t>
            </a:r>
            <a:r>
              <a:rPr lang="en-US" dirty="0" smtClean="0"/>
              <a:t>, NL at zoom = 12.</a:t>
            </a:r>
          </a:p>
          <a:p>
            <a:pPr lvl="2"/>
            <a:r>
              <a:rPr lang="en-US" dirty="0" smtClean="0"/>
              <a:t>(Does the curve of the river on the left look familiar?)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data, particularly 'secondary' administrative data are spatially located</a:t>
            </a:r>
          </a:p>
          <a:p>
            <a:endParaRPr lang="en-US" dirty="0" smtClean="0"/>
          </a:p>
          <a:p>
            <a:r>
              <a:rPr lang="en-US" dirty="0" smtClean="0"/>
              <a:t>Digression: My FOIL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Co-variation of properties within geographic space</a:t>
            </a:r>
          </a:p>
          <a:p>
            <a:r>
              <a:rPr lang="en-US" dirty="0" smtClean="0"/>
              <a:t>Note that perfect mixing is not expected if each cell is independent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Modifiable Areal </a:t>
            </a:r>
            <a:r>
              <a:rPr lang="en-US" smtClean="0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spatial unit definitions can result in different findings</a:t>
            </a:r>
          </a:p>
          <a:p>
            <a:endParaRPr lang="en-US" sz="2400" dirty="0" smtClean="0"/>
          </a:p>
          <a:p>
            <a:r>
              <a:rPr lang="en-US" sz="2400" dirty="0" smtClean="0"/>
              <a:t>Usual recommendation: start from theory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we are interested in clustering in the population, not in the sample</a:t>
            </a:r>
          </a:p>
          <a:p>
            <a:pPr lvl="1"/>
            <a:r>
              <a:rPr lang="en-US" dirty="0" smtClean="0"/>
              <a:t>many sampling strategies (esp. convenience samples) artificially induce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Clustering: think about your denominator, too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 smtClean="0"/>
              <a:t>Values significantly less than 1 indicate clustering</a:t>
            </a:r>
            <a:endParaRPr lang="en-US" dirty="0"/>
          </a:p>
          <a:p>
            <a:r>
              <a:rPr lang="en-US" dirty="0" smtClean="0"/>
              <a:t>But: 50 randomly distributed </a:t>
            </a:r>
            <a:r>
              <a:rPr lang="en-US" i="1" dirty="0" smtClean="0"/>
              <a:t>pairs</a:t>
            </a:r>
            <a:r>
              <a:rPr lang="en-US" dirty="0" smtClean="0"/>
              <a:t> of points would have a very low index, but no real clusters as we'd traditionally think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cluster detection/analysis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Ripley's K function</a:t>
            </a:r>
          </a:p>
          <a:p>
            <a:r>
              <a:rPr lang="en-US" smtClean="0"/>
              <a:t>Kulldorff's</a:t>
            </a:r>
            <a:r>
              <a:rPr lang="en-US" dirty="0" smtClean="0"/>
              <a:t> scan statistic</a:t>
            </a:r>
          </a:p>
          <a:p>
            <a:endParaRPr lang="en-US" dirty="0" smtClean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other important spatial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(actually prediction) at places you didn't observe</a:t>
            </a:r>
          </a:p>
          <a:p>
            <a:pPr lvl="1"/>
            <a:r>
              <a:rPr lang="en-US" dirty="0" smtClean="0"/>
              <a:t>Land use regression</a:t>
            </a:r>
          </a:p>
          <a:p>
            <a:pPr lvl="1"/>
            <a:r>
              <a:rPr lang="en-US" dirty="0" smtClean="0"/>
              <a:t>Interpolation: Kriging/Kernel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residuals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most basic forms, LUR ignores spatial covariance, so it does not </a:t>
            </a:r>
            <a:r>
              <a:rPr lang="en-US" dirty="0"/>
              <a:t>require custom regression model </a:t>
            </a:r>
            <a:r>
              <a:rPr lang="en-US" dirty="0" smtClean="0"/>
              <a:t>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Ultra Bold" pitchFamily="34" charset="0"/>
              </a:rPr>
              <a:t>lm()</a:t>
            </a:r>
            <a:endParaRPr lang="en-US" sz="2000" dirty="0">
              <a:latin typeface="Gill Sans Ul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Sorry.  I know this is hokey.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spatial covariance in outcome to predict at </a:t>
            </a:r>
            <a:r>
              <a:rPr lang="en-US" dirty="0" err="1" smtClean="0"/>
              <a:t>unsampled</a:t>
            </a:r>
            <a:r>
              <a:rPr lang="en-US" dirty="0" smtClean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 err="1" smtClean="0"/>
              <a:t>Kriging</a:t>
            </a:r>
            <a:r>
              <a:rPr lang="en-US" dirty="0" smtClean="0"/>
              <a:t> essentially integrates LUR and </a:t>
            </a:r>
            <a:r>
              <a:rPr lang="en-US" dirty="0" err="1" smtClean="0"/>
              <a:t>Kriging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 smtClean="0"/>
              <a:t>This has potential to be interesting data for people doing pedestrian injury work</a:t>
            </a:r>
          </a:p>
          <a:p>
            <a:pPr lvl="1"/>
            <a:r>
              <a:rPr lang="en-US" dirty="0" smtClean="0"/>
              <a:t>Esp. if counts are aligned with pre-existing web cameras?</a:t>
            </a:r>
          </a:p>
          <a:p>
            <a:pPr lvl="1"/>
            <a:r>
              <a:rPr lang="en-US" dirty="0" smtClean="0"/>
              <a:t>But how do I know?  I don't have money to pay for ArcGIS or geographer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packages support </a:t>
            </a:r>
            <a:r>
              <a:rPr lang="en-US" dirty="0" err="1" smtClean="0"/>
              <a:t>kriging</a:t>
            </a:r>
            <a:endParaRPr lang="en-US" dirty="0"/>
          </a:p>
          <a:p>
            <a:pPr lvl="1"/>
            <a:r>
              <a:rPr lang="en-US" dirty="0" err="1" smtClean="0"/>
              <a:t>GeoR</a:t>
            </a:r>
            <a:endParaRPr lang="en-US" dirty="0" smtClean="0"/>
          </a:p>
          <a:p>
            <a:pPr lvl="1"/>
            <a:r>
              <a:rPr lang="en-US" dirty="0" err="1" smtClean="0"/>
              <a:t>kriging</a:t>
            </a:r>
            <a:endParaRPr lang="en-US" dirty="0" smtClean="0"/>
          </a:p>
          <a:p>
            <a:pPr lvl="1"/>
            <a:r>
              <a:rPr lang="en-US" dirty="0" err="1" smtClean="0"/>
              <a:t>gstat</a:t>
            </a:r>
            <a:endParaRPr lang="en-US" dirty="0" smtClean="0"/>
          </a:p>
          <a:p>
            <a:r>
              <a:rPr lang="en-US" dirty="0" smtClean="0"/>
              <a:t>There are a lot of details in how you fit the model – talk to me if you’re interested in trying it out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Kriged</a:t>
            </a:r>
            <a:r>
              <a:rPr lang="en-US" dirty="0" smtClean="0"/>
              <a:t> using </a:t>
            </a:r>
            <a:r>
              <a:rPr lang="en-US" dirty="0" err="1" smtClean="0"/>
              <a:t>GeoR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maps are not spatial analysis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smtClean="0"/>
              <a:t>maps </a:t>
            </a:r>
            <a:r>
              <a:rPr lang="en-US" dirty="0"/>
              <a:t>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 smtClean="0"/>
              <a:t>Spatial analysis is often well suited to visual communication</a:t>
            </a:r>
          </a:p>
          <a:p>
            <a:r>
              <a:rPr lang="en-US" dirty="0"/>
              <a:t>I</a:t>
            </a:r>
            <a:r>
              <a:rPr lang="en-US" dirty="0" smtClean="0"/>
              <a:t>t’s important to remember that maps are just a kind of figure – a way of communicating some underlying relationships determined through spatial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really: why do we use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pPr lvl="1"/>
            <a:r>
              <a:rPr lang="en-US" dirty="0" smtClean="0"/>
              <a:t>Are the spatial patterns to disease incidence?</a:t>
            </a:r>
          </a:p>
          <a:p>
            <a:r>
              <a:rPr lang="en-US" dirty="0" smtClean="0"/>
              <a:t>Infectious disease etiology/vector identification</a:t>
            </a:r>
          </a:p>
          <a:p>
            <a:pPr lvl="1"/>
            <a:r>
              <a:rPr lang="en-US" dirty="0" smtClean="0"/>
              <a:t>Can the spatial pattern tell us something about how the disease is being transmitted?</a:t>
            </a:r>
          </a:p>
          <a:p>
            <a:r>
              <a:rPr lang="en-US" dirty="0" smtClean="0"/>
              <a:t>Cluster investigations</a:t>
            </a:r>
          </a:p>
          <a:p>
            <a:r>
              <a:rPr lang="en-US" dirty="0" smtClean="0"/>
              <a:t>Neighborhood influences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1641</Words>
  <Application>Microsoft Macintosh PowerPoint</Application>
  <PresentationFormat>On-screen Show (4:3)</PresentationFormat>
  <Paragraphs>236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85</cp:revision>
  <dcterms:created xsi:type="dcterms:W3CDTF">2014-03-31T04:18:00Z</dcterms:created>
  <dcterms:modified xsi:type="dcterms:W3CDTF">2019-06-13T22:31:56Z</dcterms:modified>
</cp:coreProperties>
</file>