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22" r:id="rId4"/>
    <p:sldId id="320" r:id="rId5"/>
    <p:sldId id="323" r:id="rId6"/>
    <p:sldId id="283" r:id="rId7"/>
    <p:sldId id="286" r:id="rId8"/>
    <p:sldId id="284" r:id="rId9"/>
    <p:sldId id="281" r:id="rId10"/>
    <p:sldId id="282" r:id="rId11"/>
    <p:sldId id="257" r:id="rId12"/>
    <p:sldId id="258" r:id="rId13"/>
    <p:sldId id="290" r:id="rId14"/>
    <p:sldId id="291" r:id="rId15"/>
    <p:sldId id="287" r:id="rId16"/>
    <p:sldId id="288" r:id="rId17"/>
    <p:sldId id="289" r:id="rId18"/>
    <p:sldId id="292" r:id="rId19"/>
    <p:sldId id="302" r:id="rId20"/>
    <p:sldId id="293" r:id="rId21"/>
    <p:sldId id="294" r:id="rId22"/>
    <p:sldId id="295" r:id="rId23"/>
    <p:sldId id="319" r:id="rId24"/>
    <p:sldId id="297" r:id="rId25"/>
    <p:sldId id="303" r:id="rId26"/>
    <p:sldId id="296" r:id="rId27"/>
    <p:sldId id="299" r:id="rId28"/>
    <p:sldId id="300" r:id="rId29"/>
    <p:sldId id="301" r:id="rId30"/>
    <p:sldId id="309" r:id="rId31"/>
    <p:sldId id="310" r:id="rId32"/>
    <p:sldId id="307" r:id="rId33"/>
    <p:sldId id="324" r:id="rId34"/>
    <p:sldId id="308" r:id="rId35"/>
    <p:sldId id="311" r:id="rId36"/>
    <p:sldId id="312" r:id="rId37"/>
    <p:sldId id="313" r:id="rId38"/>
    <p:sldId id="316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ACA-DFD4-454D-93C0-96F8D084B8C4}">
          <p14:sldIdLst>
            <p14:sldId id="256"/>
            <p14:sldId id="305"/>
            <p14:sldId id="322"/>
            <p14:sldId id="320"/>
            <p14:sldId id="323"/>
            <p14:sldId id="283"/>
            <p14:sldId id="286"/>
            <p14:sldId id="284"/>
            <p14:sldId id="281"/>
            <p14:sldId id="282"/>
            <p14:sldId id="257"/>
            <p14:sldId id="258"/>
            <p14:sldId id="290"/>
            <p14:sldId id="291"/>
            <p14:sldId id="287"/>
            <p14:sldId id="288"/>
            <p14:sldId id="289"/>
            <p14:sldId id="292"/>
            <p14:sldId id="302"/>
            <p14:sldId id="293"/>
            <p14:sldId id="294"/>
            <p14:sldId id="295"/>
            <p14:sldId id="319"/>
            <p14:sldId id="297"/>
            <p14:sldId id="303"/>
            <p14:sldId id="296"/>
            <p14:sldId id="299"/>
            <p14:sldId id="300"/>
            <p14:sldId id="301"/>
            <p14:sldId id="309"/>
            <p14:sldId id="310"/>
            <p14:sldId id="307"/>
            <p14:sldId id="324"/>
            <p14:sldId id="308"/>
            <p14:sldId id="311"/>
            <p14:sldId id="312"/>
            <p14:sldId id="313"/>
            <p14:sldId id="316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3A4-5068-400C-A685-C15B203D2248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0ADD-603D-499C-99D1-58ED0459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River age estimation is</a:t>
            </a:r>
            <a:r>
              <a:rPr lang="en-US" baseline="0" dirty="0"/>
              <a:t> totally fascinating.  The Amazon is postulated to have flowed the other direction as an extension of the Congo before South America and Africa separated?  Holy crap!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0ADD-603D-499C-99D1-58ED04592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8C21-56F9-7F45-9BE6-170CE0BB39D5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B604-0C62-C04F-B145-E6A0DEC50ECB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A27E-C90F-E447-B643-42AE66CD7C39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6CA1-8BAF-324E-9746-ABECD9EE90D2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2B23-0537-4949-8D22-45E45AB20268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BC46-30BB-FC46-A676-76F958633A30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4F89-B331-CB42-8AFF-F12B7C0ECB68}" type="datetime1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B92E-63A0-3344-AC6B-57E749CCF3DC}" type="datetime1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2058-9D13-094F-9C7C-E0952F6446E9}" type="datetime1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713F-B68F-314D-B86D-0ADACDB226C4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EDC9-1D3F-5641-A12D-1C54240AC06B}" type="datetime1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D99A-7673-924F-BAAA-761381C54795}" type="datetime1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/>
                <a:cs typeface="Gill Sans MT"/>
              </a:rPr>
              <a:t>Maps and </a:t>
            </a:r>
            <a:br>
              <a:rPr lang="en-US" dirty="0">
                <a:latin typeface="Gill Sans MT"/>
                <a:cs typeface="Gill Sans MT"/>
              </a:rPr>
            </a:br>
            <a:r>
              <a:rPr lang="en-US" dirty="0">
                <a:latin typeface="Gill Sans MT"/>
                <a:cs typeface="Gill Sans MT"/>
              </a:rPr>
              <a:t>Spatial Analysis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2477" y="6240510"/>
            <a:ext cx="20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They don’t love you like I love you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54351" cy="1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1" y="397477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6AE1-3AFE-A343-A070-B558DD4E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6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 is a discipline unto itself</a:t>
            </a:r>
          </a:p>
          <a:p>
            <a:endParaRPr lang="en-US" sz="2400" dirty="0"/>
          </a:p>
          <a:p>
            <a:r>
              <a:rPr lang="en-US" sz="2400" dirty="0"/>
              <a:t>Spatial Epidemiology ought to be its own full semester course (or at least an EPIC course)</a:t>
            </a:r>
          </a:p>
          <a:p>
            <a:endParaRPr lang="en-US" dirty="0"/>
          </a:p>
          <a:p>
            <a:r>
              <a:rPr lang="en-US" sz="2400" dirty="0"/>
              <a:t>So: this lecture is designed to give you a feel for what you might do rather than introduce everything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3" t="14000" r="24000"/>
          <a:stretch/>
        </p:blipFill>
        <p:spPr>
          <a:xfrm>
            <a:off x="6351372" y="2133600"/>
            <a:ext cx="2259227" cy="3276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FA3D3-C934-1848-8CE8-9D5C3F2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So: let’s play around a little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sp and maps packages</a:t>
            </a:r>
          </a:p>
          <a:p>
            <a:endParaRPr lang="en-US" dirty="0"/>
          </a:p>
          <a:p>
            <a:r>
              <a:rPr lang="en-US" dirty="0"/>
              <a:t>Load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 err="1"/>
              <a:t>library(sp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data(meuse</a:t>
            </a:r>
            <a:r>
              <a:rPr lang="en-US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438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Meuse river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world’s oldest river?)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5C81E-2E7D-5B40-9927-8F2B4BA0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str</a:t>
            </a:r>
            <a:r>
              <a:rPr lang="en-US" dirty="0"/>
              <a:t> to look at the </a:t>
            </a:r>
            <a:r>
              <a:rPr lang="en-US" dirty="0" err="1"/>
              <a:t>meuse</a:t>
            </a:r>
            <a:r>
              <a:rPr lang="en-US" dirty="0"/>
              <a:t> dataset.</a:t>
            </a:r>
          </a:p>
          <a:p>
            <a:r>
              <a:rPr lang="en-US" dirty="0"/>
              <a:t>Where are we going to get spatial data out of this data frame?</a:t>
            </a:r>
          </a:p>
          <a:p>
            <a:endParaRPr lang="en-US" dirty="0"/>
          </a:p>
          <a:p>
            <a:pPr lvl="1"/>
            <a:r>
              <a:rPr lang="en-US" dirty="0"/>
              <a:t> x and y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4F30-C564-5945-A5E3-6D1995B0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scatterplot of the points.  Remember how?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meuse$x</a:t>
            </a:r>
            <a:r>
              <a:rPr lang="en-US" dirty="0"/>
              <a:t>, </a:t>
            </a:r>
            <a:r>
              <a:rPr lang="en-US" dirty="0" err="1"/>
              <a:t>meuse$y</a:t>
            </a:r>
            <a:r>
              <a:rPr lang="en-US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3A02-1658-CA40-9EE9-E8C1958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with Google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don’t really look the same.  Why not?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9031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3048000" cy="25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Google Maps image took me, like, forever to find, because it turns out there’s more than one town named Stein in the Netherlands.  Stein =&gt; Dutch for Springfield?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46E5-C4D1-6247-A3E0-8CC06792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maps need to match date from a ball to a map drawn as plane.</a:t>
            </a:r>
          </a:p>
          <a:p>
            <a:r>
              <a:rPr lang="en-US" dirty="0"/>
              <a:t>X and Y are defined </a:t>
            </a:r>
            <a:r>
              <a:rPr lang="en-US" i="1" dirty="0"/>
              <a:t>within in a coordinate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60800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3AF5-5356-7C41-AC55-4F4B94AF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 (more)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Remember this map?  Its projection is inconsistent</a:t>
            </a:r>
          </a:p>
          <a:p>
            <a:pPr lvl="1"/>
            <a:r>
              <a:rPr lang="en-US" dirty="0"/>
              <a:t>The lines on the colored overlay don’t align with underlying features</a:t>
            </a:r>
          </a:p>
          <a:p>
            <a:pPr lvl="1"/>
            <a:endParaRPr lang="en-US" dirty="0"/>
          </a:p>
          <a:p>
            <a:r>
              <a:rPr lang="en-US" dirty="0"/>
              <a:t>USGS State Plane Coordinate Systems are usually the correct projections </a:t>
            </a:r>
            <a:r>
              <a:rPr lang="en-US"/>
              <a:t>for city-scale maps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48374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7113-1955-A847-8374-9610150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2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back to the </a:t>
            </a:r>
            <a:r>
              <a:rPr lang="en-US" dirty="0" err="1"/>
              <a:t>meuse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documentation for </a:t>
            </a:r>
            <a:r>
              <a:rPr lang="en-US" dirty="0" err="1"/>
              <a:t>meuse</a:t>
            </a:r>
            <a:endParaRPr lang="en-US" dirty="0"/>
          </a:p>
          <a:p>
            <a:r>
              <a:rPr lang="en-US" dirty="0"/>
              <a:t>?</a:t>
            </a:r>
            <a:r>
              <a:rPr lang="en-US" dirty="0" err="1"/>
              <a:t>meuse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200400"/>
            <a:ext cx="6724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F792F-3C8F-DF47-B6A1-F05A555A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meuse</a:t>
            </a:r>
            <a:r>
              <a:rPr lang="en-US" dirty="0"/>
              <a:t> is a data frame</a:t>
            </a:r>
          </a:p>
          <a:p>
            <a:r>
              <a:rPr lang="en-US" dirty="0"/>
              <a:t>Let’s give it coordinates, using a vector or a formula: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~</a:t>
            </a:r>
            <a:r>
              <a:rPr lang="en-US" dirty="0" err="1"/>
              <a:t>x+y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or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r>
              <a:rPr lang="en-US" dirty="0"/>
              <a:t>And a projection:</a:t>
            </a:r>
          </a:p>
          <a:p>
            <a:pPr lvl="1"/>
            <a:r>
              <a:rPr lang="en-US" dirty="0"/>
              <a:t>proj4string(</a:t>
            </a:r>
            <a:r>
              <a:rPr lang="en-US" dirty="0" err="1"/>
              <a:t>meuse</a:t>
            </a:r>
            <a:r>
              <a:rPr lang="en-US" dirty="0"/>
              <a:t>) &lt;- CRS("+</a:t>
            </a:r>
            <a:r>
              <a:rPr lang="en-US" dirty="0" err="1"/>
              <a:t>init</a:t>
            </a:r>
            <a:r>
              <a:rPr lang="en-US" dirty="0"/>
              <a:t>=epsg:28992“)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569D-DD9C-0546-9234-38A7F22E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with spatially aware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as before: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/>
          <a:stretch/>
        </p:blipFill>
        <p:spPr bwMode="auto">
          <a:xfrm>
            <a:off x="304800" y="2876550"/>
            <a:ext cx="3371850" cy="30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44043"/>
            <a:ext cx="30480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97217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shape looks closer now…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EF082-A345-8C41-A62C-682AB50D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and intro spatial data in R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Work time</a:t>
            </a:r>
          </a:p>
          <a:p>
            <a:r>
              <a:rPr lang="en-US" dirty="0"/>
              <a:t>Concepts in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9CCA-75B2-E64F-A44E-DA4C473D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now let’s look at the </a:t>
            </a:r>
            <a:r>
              <a:rPr lang="en-US" dirty="0" err="1"/>
              <a:t>meuse</a:t>
            </a:r>
            <a:r>
              <a:rPr lang="en-US" dirty="0"/>
              <a:t> object again: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WTF?!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76EC5-B7B1-7E4F-ACF9-66479C18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Aside: why the </a:t>
            </a:r>
            <a:r>
              <a:rPr lang="en-US" dirty="0" err="1"/>
              <a:t>sp</a:t>
            </a:r>
            <a:r>
              <a:rPr lang="en-US" dirty="0"/>
              <a:t> package, which is generally awesome, makes me angry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Caveat: the following is just my opinion</a:t>
            </a:r>
          </a:p>
          <a:p>
            <a:endParaRPr lang="en-US" dirty="0"/>
          </a:p>
          <a:p>
            <a:r>
              <a:rPr lang="en-US" dirty="0"/>
              <a:t>Quietly changing the underlying type of an object is </a:t>
            </a:r>
            <a:r>
              <a:rPr lang="en-US" i="1" dirty="0"/>
              <a:t>evil*</a:t>
            </a:r>
          </a:p>
          <a:p>
            <a:r>
              <a:rPr lang="en-US" dirty="0"/>
              <a:t>For example, try this:</a:t>
            </a:r>
          </a:p>
          <a:p>
            <a:pPr lvl="1"/>
            <a:r>
              <a:rPr lang="en-US" dirty="0"/>
              <a:t>data(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c(“x”, “y”)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</a:t>
            </a:r>
            <a:r>
              <a:rPr lang="en-US" dirty="0"/>
              <a:t>[4])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 wherein evil is defined as unnecessarily making it possible to make mistakes without knowing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BFA16-7749-DD42-B0AE-4F5F23B7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SpatialPointsDataFrame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S4 object</a:t>
            </a:r>
          </a:p>
          <a:p>
            <a:pPr lvl="1"/>
            <a:r>
              <a:rPr lang="en-US" dirty="0"/>
              <a:t>‘slots’</a:t>
            </a:r>
          </a:p>
          <a:p>
            <a:pPr lvl="1"/>
            <a:r>
              <a:rPr lang="en-US" dirty="0"/>
              <a:t>head(</a:t>
            </a:r>
            <a:r>
              <a:rPr lang="en-US" dirty="0" err="1"/>
              <a:t>meuse@data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Use @</a:t>
            </a:r>
            <a:r>
              <a:rPr lang="en-US" dirty="0" err="1"/>
              <a:t>coords</a:t>
            </a:r>
            <a:r>
              <a:rPr lang="en-US" dirty="0"/>
              <a:t> to get back to the x and y values:</a:t>
            </a:r>
          </a:p>
          <a:p>
            <a:pPr lvl="1"/>
            <a:r>
              <a:rPr lang="en-US" dirty="0"/>
              <a:t>plot(</a:t>
            </a:r>
            <a:r>
              <a:rPr lang="en-US" dirty="0" err="1"/>
              <a:t>meuse@coords</a:t>
            </a:r>
            <a:r>
              <a:rPr lang="en-US" dirty="0"/>
              <a:t>[,1], </a:t>
            </a:r>
            <a:r>
              <a:rPr lang="en-US" dirty="0" err="1"/>
              <a:t>meuse@coords</a:t>
            </a:r>
            <a:r>
              <a:rPr lang="en-US" dirty="0"/>
              <a:t>[,2])</a:t>
            </a:r>
          </a:p>
          <a:p>
            <a:pPr lvl="1"/>
            <a:endParaRPr lang="en-US" dirty="0"/>
          </a:p>
          <a:p>
            <a:r>
              <a:rPr lang="en-US" dirty="0"/>
              <a:t>Note for plotting: </a:t>
            </a:r>
            <a:r>
              <a:rPr lang="en-US" dirty="0" err="1"/>
              <a:t>spplot</a:t>
            </a:r>
            <a:r>
              <a:rPr lang="en-US" dirty="0"/>
              <a:t> also available: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spplot</a:t>
            </a:r>
            <a:r>
              <a:rPr lang="en-US" dirty="0"/>
              <a:t>(</a:t>
            </a:r>
            <a:r>
              <a:rPr lang="en-US" dirty="0" err="1"/>
              <a:t>meuse</a:t>
            </a:r>
            <a:r>
              <a:rPr lang="en-US" dirty="0"/>
              <a:t>, “copper”)</a:t>
            </a:r>
          </a:p>
          <a:p>
            <a:pPr lvl="1"/>
            <a:r>
              <a:rPr lang="en-US" dirty="0"/>
              <a:t>Does this look more like what we might want?  Maybe…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E761-B6E5-414B-A589-CAED6E30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Interpolation is a huge topic, but here's a quick demo of ordinary kriging, a common technique for it: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library(raster)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automap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meuse.extent</a:t>
            </a:r>
            <a:r>
              <a:rPr lang="en-US" dirty="0"/>
              <a:t> &lt;- extent(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lat_vals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ymax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lng_vals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xmax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meuse.grid</a:t>
            </a:r>
            <a:r>
              <a:rPr lang="en-US" dirty="0"/>
              <a:t> &lt;- </a:t>
            </a:r>
            <a:r>
              <a:rPr lang="en-US" dirty="0" err="1"/>
              <a:t>expand.grid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=</a:t>
            </a:r>
            <a:r>
              <a:rPr lang="en-US" dirty="0" err="1"/>
              <a:t>lat_vals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=</a:t>
            </a:r>
            <a:r>
              <a:rPr lang="en-US" dirty="0" err="1"/>
              <a:t>lng_vals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coordinates(</a:t>
            </a:r>
            <a:r>
              <a:rPr lang="en-US" dirty="0" err="1"/>
              <a:t>meuse.grid</a:t>
            </a:r>
            <a:r>
              <a:rPr lang="en-US" dirty="0"/>
              <a:t>) &lt;- c('</a:t>
            </a:r>
            <a:r>
              <a:rPr lang="en-US" dirty="0" err="1"/>
              <a:t>lng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krige_result</a:t>
            </a:r>
            <a:r>
              <a:rPr lang="en-US" dirty="0"/>
              <a:t> &lt;- </a:t>
            </a:r>
            <a:r>
              <a:rPr lang="en-US" dirty="0" err="1"/>
              <a:t>autoKrige</a:t>
            </a:r>
            <a:r>
              <a:rPr lang="en-US" dirty="0"/>
              <a:t>(copper ~ 1, </a:t>
            </a:r>
            <a:r>
              <a:rPr lang="en-US" dirty="0" err="1"/>
              <a:t>meuse</a:t>
            </a:r>
            <a:r>
              <a:rPr lang="en-US" dirty="0"/>
              <a:t>, </a:t>
            </a:r>
            <a:r>
              <a:rPr lang="en-US" dirty="0" err="1"/>
              <a:t>meuse.grid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krige_result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0813-5C75-114A-ACA2-50CF8E59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computing distance between two points or area of a triangle.  If distances are long enough, the fact that they’re on a sphere might matter.</a:t>
            </a:r>
          </a:p>
          <a:p>
            <a:endParaRPr lang="en-US" dirty="0"/>
          </a:p>
          <a:p>
            <a:r>
              <a:rPr lang="en-US" dirty="0"/>
              <a:t>Geosphere package is helpful for computing distances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57" y="3905250"/>
            <a:ext cx="194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you can get a PhD in geography.  Though we who have or are getting PhDs in epidemiology probably won’t.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59BEF-901D-384D-8690-9A8B4E39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can do with spatially aware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datasets</a:t>
            </a:r>
          </a:p>
          <a:p>
            <a:pPr lvl="1"/>
            <a:r>
              <a:rPr lang="en-US" dirty="0"/>
              <a:t>E.g. via spatial merge </a:t>
            </a:r>
          </a:p>
          <a:p>
            <a:r>
              <a:rPr lang="en-US" dirty="0"/>
              <a:t>Spatial statistics</a:t>
            </a:r>
          </a:p>
          <a:p>
            <a:pPr lvl="1"/>
            <a:r>
              <a:rPr lang="en-US" dirty="0"/>
              <a:t>E.g. cases/zip code</a:t>
            </a:r>
          </a:p>
          <a:p>
            <a:r>
              <a:rPr lang="en-US" dirty="0"/>
              <a:t>Spatial interpolation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kriging</a:t>
            </a:r>
            <a:endParaRPr lang="en-US" dirty="0"/>
          </a:p>
          <a:p>
            <a:r>
              <a:rPr lang="en-US" dirty="0"/>
              <a:t>Etc.</a:t>
            </a:r>
          </a:p>
          <a:p>
            <a:r>
              <a:rPr lang="en-US" dirty="0"/>
              <a:t>Again, Geography is its own discipline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FC919-DEF8-134A-9E2E-C45F25E0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lot of datasets, you have an address and want to do something spatial with it</a:t>
            </a:r>
          </a:p>
          <a:p>
            <a:pPr lvl="1"/>
            <a:r>
              <a:rPr lang="en-US" dirty="0"/>
              <a:t>E.g. you want census data for residential neighborhood</a:t>
            </a:r>
          </a:p>
          <a:p>
            <a:pPr lvl="1"/>
            <a:r>
              <a:rPr lang="en-US" dirty="0"/>
              <a:t>Solution: get (</a:t>
            </a:r>
            <a:r>
              <a:rPr lang="en-US" dirty="0" err="1"/>
              <a:t>lat</a:t>
            </a:r>
            <a:r>
              <a:rPr lang="en-US" dirty="0"/>
              <a:t>, long), from the address then do spatial merge with Census data</a:t>
            </a:r>
          </a:p>
          <a:p>
            <a:pPr lvl="1"/>
            <a:r>
              <a:rPr lang="en-US" dirty="0"/>
              <a:t>Getting (</a:t>
            </a:r>
            <a:r>
              <a:rPr lang="en-US" dirty="0" err="1"/>
              <a:t>lat,long</a:t>
            </a:r>
            <a:r>
              <a:rPr lang="en-US" dirty="0"/>
              <a:t>) from an address is called geocoding</a:t>
            </a:r>
          </a:p>
          <a:p>
            <a:pPr lvl="1"/>
            <a:r>
              <a:rPr lang="en-US" dirty="0"/>
              <a:t>Any guesses as to what reverse geocoding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B9B8-943D-A44D-BC92-498429E0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Geocoding with R using </a:t>
            </a:r>
            <a:r>
              <a:rPr lang="en-US" dirty="0" err="1"/>
              <a:t>ggmap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easiest way to geocode in R is using the geocode() function in </a:t>
            </a:r>
            <a:r>
              <a:rPr lang="en-US" dirty="0" err="1"/>
              <a:t>ggmap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Challenge #1: use </a:t>
            </a:r>
            <a:r>
              <a:rPr lang="en-US" dirty="0" err="1"/>
              <a:t>ggmap</a:t>
            </a:r>
            <a:r>
              <a:rPr lang="en-US" dirty="0"/>
              <a:t> to get the (</a:t>
            </a:r>
            <a:r>
              <a:rPr lang="en-US" dirty="0" err="1"/>
              <a:t>lat</a:t>
            </a:r>
            <a:r>
              <a:rPr lang="en-US" dirty="0"/>
              <a:t>, long) of 722 W 168</a:t>
            </a:r>
            <a:r>
              <a:rPr lang="en-US" baseline="30000" dirty="0"/>
              <a:t>th</a:t>
            </a:r>
            <a:r>
              <a:rPr lang="en-US" dirty="0"/>
              <a:t> St in New York.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ggmap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geocode('722 W 168th St, New York, NY')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15A2-CC35-AA45-A93B-DDCCFB87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#2: compute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 the distance in meters from Boston </a:t>
            </a:r>
            <a:r>
              <a:rPr lang="es-ES" dirty="0"/>
              <a:t>(SER 2020</a:t>
            </a:r>
            <a:r>
              <a:rPr lang="en-US" dirty="0"/>
              <a:t>) to San Diego (SER 2021)</a:t>
            </a:r>
          </a:p>
          <a:p>
            <a:r>
              <a:rPr lang="en-US" dirty="0"/>
              <a:t>Hint: use geosphere library</a:t>
            </a:r>
          </a:p>
          <a:p>
            <a:endParaRPr lang="en-US" dirty="0"/>
          </a:p>
          <a:p>
            <a:pPr lvl="1"/>
            <a:r>
              <a:rPr lang="en-US" dirty="0"/>
              <a:t>library(geosphere)</a:t>
            </a:r>
          </a:p>
          <a:p>
            <a:pPr lvl="1"/>
            <a:r>
              <a:rPr lang="en-US" dirty="0"/>
              <a:t>ser2020 &lt;- geocode(‘</a:t>
            </a:r>
            <a:r>
              <a:rPr lang="es-ES" dirty="0"/>
              <a:t>Boston, MA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ser2021 &lt;- geocode(‘San Diego, CA')</a:t>
            </a:r>
          </a:p>
          <a:p>
            <a:pPr lvl="1"/>
            <a:r>
              <a:rPr lang="en-US" dirty="0" err="1"/>
              <a:t>distm</a:t>
            </a:r>
            <a:r>
              <a:rPr lang="en-US" dirty="0"/>
              <a:t>(ser2021, ser2020)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285F-617B-3C47-A281-7F425296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Geocoding: a caveat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Quick challenges</a:t>
            </a:r>
          </a:p>
          <a:p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qmap</a:t>
            </a:r>
            <a:r>
              <a:rPr lang="en-US" dirty="0"/>
              <a:t> to get a map of Stein, NL at zoom = 12</a:t>
            </a:r>
          </a:p>
          <a:p>
            <a:endParaRPr lang="en-US" dirty="0"/>
          </a:p>
          <a:p>
            <a:pPr lvl="1"/>
            <a:r>
              <a:rPr lang="en-US" dirty="0"/>
              <a:t>Now use </a:t>
            </a:r>
            <a:r>
              <a:rPr lang="en-US" dirty="0" err="1"/>
              <a:t>qmap</a:t>
            </a:r>
            <a:r>
              <a:rPr lang="en-US" dirty="0"/>
              <a:t> to get a map of </a:t>
            </a:r>
            <a:r>
              <a:rPr lang="en-US" dirty="0" err="1"/>
              <a:t>Geleen</a:t>
            </a:r>
            <a:r>
              <a:rPr lang="en-US" dirty="0"/>
              <a:t>, NL at zoom = 12.</a:t>
            </a:r>
          </a:p>
          <a:p>
            <a:pPr lvl="2"/>
            <a:r>
              <a:rPr lang="en-US" dirty="0"/>
              <a:t>(Does the curve of the river on the left look familiar?)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5E24-0FEB-4648-9DA0-0BC05D80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2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data, particularly 'secondary' administrative data are spatially located</a:t>
            </a:r>
          </a:p>
          <a:p>
            <a:endParaRPr lang="en-US" dirty="0"/>
          </a:p>
          <a:p>
            <a:r>
              <a:rPr lang="en-US" dirty="0"/>
              <a:t>Digression: My FOIL 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19AB-84FE-8743-9CA1-4C4B2600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Co-variation of properties within geographic space</a:t>
            </a:r>
          </a:p>
          <a:p>
            <a:r>
              <a:rPr lang="en-US" dirty="0"/>
              <a:t>Note that perfect mixing is not expected if each cell is independent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55822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A7608-4B25-9946-B781-05612D61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2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Modifiable Areal </a:t>
            </a:r>
            <a:r>
              <a:rPr lang="en-US"/>
              <a:t>Unit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Different spatial unit definitions can result in different findings</a:t>
            </a:r>
          </a:p>
          <a:p>
            <a:endParaRPr lang="en-US" sz="2400" dirty="0"/>
          </a:p>
          <a:p>
            <a:r>
              <a:rPr lang="en-US" sz="2400" dirty="0"/>
              <a:t>Usual recommendation: start from theory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00600" cy="45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30EE4-04D2-A140-A678-047976D9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point data for some phenomenon, are points closer than would be expected by chance?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we are interested in clustering in the population, not in the sample</a:t>
            </a:r>
          </a:p>
          <a:p>
            <a:pPr lvl="1"/>
            <a:r>
              <a:rPr lang="en-US" dirty="0"/>
              <a:t>many sampling strategies (esp. convenience samples) artificially induce clustering.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A956-2191-E644-B7FD-FD12CFBB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Clustering: think about your denominator, too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676400"/>
            <a:ext cx="427759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4221D-5456-4243-8923-60FCC928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6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as the ratio of the mean distance to the nearest neighbor for all observations to the mean distance that would be expected due to chance alone</a:t>
            </a:r>
          </a:p>
          <a:p>
            <a:pPr lvl="1"/>
            <a:r>
              <a:rPr lang="en-US" dirty="0"/>
              <a:t>Values significantly less than 1 indicate clustering</a:t>
            </a:r>
          </a:p>
          <a:p>
            <a:r>
              <a:rPr lang="en-US" dirty="0"/>
              <a:t>But: 50 randomly distributed </a:t>
            </a:r>
            <a:r>
              <a:rPr lang="en-US" i="1" dirty="0"/>
              <a:t>pairs</a:t>
            </a:r>
            <a:r>
              <a:rPr lang="en-US" dirty="0"/>
              <a:t> of points would have a very low index, but no real clusters as we'd traditionally think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2205-E19A-C543-9665-F50E83C4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75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cluster detection/analysis methods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Ripley's K function</a:t>
            </a:r>
          </a:p>
          <a:p>
            <a:r>
              <a:rPr lang="en-US"/>
              <a:t>Kulldorff's</a:t>
            </a:r>
            <a:r>
              <a:rPr lang="en-US" dirty="0"/>
              <a:t> scan statistic</a:t>
            </a:r>
          </a:p>
          <a:p>
            <a:endParaRPr lang="en-US" dirty="0"/>
          </a:p>
          <a:p>
            <a:r>
              <a:rPr lang="en-US" dirty="0"/>
              <a:t>Bayesian hierarchical modeling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C1CF-3334-4541-AD57-B972D842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other important spatial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(actually prediction) at places you didn't observe</a:t>
            </a:r>
          </a:p>
          <a:p>
            <a:pPr lvl="1"/>
            <a:r>
              <a:rPr lang="en-US" dirty="0"/>
              <a:t>Land use regression</a:t>
            </a:r>
          </a:p>
          <a:p>
            <a:pPr lvl="1"/>
            <a:r>
              <a:rPr lang="en-US" dirty="0"/>
              <a:t>Interpolation: Kriging/Kernel density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CADA-1C89-6A48-ACAA-3F4AA55D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 a 4-step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Pick sample locations (usually a grid)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Measure outcome and land uses (e.g. population density, proximity to highways) at each sample point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Regress outcome on land uses, use model to predict in unmeasured 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Check residuals for spatial autocorrelation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D66D-F42E-9042-98FC-93692EFB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6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Use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most basic forms, LUR ignores spatial covariance, so it does not require custom regression model fitting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9450"/>
            <a:ext cx="3419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350" y="3905250"/>
            <a:ext cx="11811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Ultra Bold" pitchFamily="34" charset="0"/>
              </a:rPr>
              <a:t>lm()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9937" y="6260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Sorry.  I know this is hokey.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51AD-4ADC-C248-B77A-DDD5DF50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4-step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sample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Sample outcome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spatial covariance in outcome to predict at </a:t>
            </a:r>
            <a:r>
              <a:rPr lang="en-US" dirty="0" err="1"/>
              <a:t>unsampled</a:t>
            </a:r>
            <a:r>
              <a:rPr lang="en-US" dirty="0"/>
              <a:t>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Draw multiple times from posterior distribution of spatial model to get 'conditional realizations' – multiple imputation-like way of including uncertainty in estimates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Universal </a:t>
            </a:r>
            <a:r>
              <a:rPr lang="en-US" dirty="0" err="1"/>
              <a:t>Kriging</a:t>
            </a:r>
            <a:r>
              <a:rPr lang="en-US" dirty="0"/>
              <a:t> essentially integrates LUR and </a:t>
            </a:r>
            <a:r>
              <a:rPr lang="en-US" dirty="0" err="1"/>
              <a:t>Kriging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D5081-6FC3-5B48-86F9-6AFAA9CD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… so it turns out I found a CD in my mailbox with about 2000 Excel files, each of which has a traffic or pedestrian count</a:t>
            </a:r>
          </a:p>
          <a:p>
            <a:endParaRPr lang="en-US" dirty="0"/>
          </a:p>
          <a:p>
            <a:r>
              <a:rPr lang="en-US" dirty="0"/>
              <a:t>This has potential to be interesting data for people doing pedestrian injury work</a:t>
            </a:r>
          </a:p>
          <a:p>
            <a:pPr lvl="1"/>
            <a:r>
              <a:rPr lang="en-US" dirty="0"/>
              <a:t>Esp. if counts are aligned with pre-existing web cameras?</a:t>
            </a:r>
          </a:p>
          <a:p>
            <a:pPr lvl="1"/>
            <a:r>
              <a:rPr lang="en-US" dirty="0"/>
              <a:t>But how do I know?  I don't have money to pay for ArcGIS or geographer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A1F-147C-7942-90DD-7BAFAA90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4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Kriging</a:t>
            </a:r>
            <a:r>
              <a:rPr lang="en-US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Several packages support </a:t>
            </a:r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GeoR</a:t>
            </a:r>
            <a:endParaRPr lang="en-US" dirty="0"/>
          </a:p>
          <a:p>
            <a:pPr lvl="1"/>
            <a:r>
              <a:rPr lang="en-US" dirty="0" err="1"/>
              <a:t>kriging</a:t>
            </a:r>
            <a:endParaRPr lang="en-US" dirty="0"/>
          </a:p>
          <a:p>
            <a:pPr lvl="1"/>
            <a:r>
              <a:rPr lang="en-US" dirty="0" err="1"/>
              <a:t>gstat</a:t>
            </a:r>
            <a:endParaRPr lang="en-US" dirty="0"/>
          </a:p>
          <a:p>
            <a:r>
              <a:rPr lang="en-US" dirty="0"/>
              <a:t>There are a lot of details in how you fit the model – talk to me if you’re interested in trying it out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Screen Shot 2014-03-31 at 8.10.51 AM.png"/>
          <p:cNvPicPr>
            <a:picLocks noChangeAspect="1"/>
          </p:cNvPicPr>
          <p:nvPr/>
        </p:nvPicPr>
        <p:blipFill rotWithShape="1">
          <a:blip r:embed="rId2"/>
          <a:srcRect l="79" r="-385"/>
          <a:stretch/>
        </p:blipFill>
        <p:spPr>
          <a:xfrm>
            <a:off x="5334000" y="2514600"/>
            <a:ext cx="309095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976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Kriged</a:t>
            </a:r>
            <a:r>
              <a:rPr lang="en-US" dirty="0"/>
              <a:t> using </a:t>
            </a:r>
            <a:r>
              <a:rPr lang="en-US" dirty="0" err="1"/>
              <a:t>GeoR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2754-A0FF-1E40-8047-24E6083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Spatial R?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4" y="1600200"/>
            <a:ext cx="41145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E9871-6CBA-DF4E-BD95-BF1BEF1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4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ArcGIS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made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11C5F-626D-4742-8C20-D4EEDAAC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maps 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Analysis for this map: Done in 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8552-E464-3348-99C0-7638FA2B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8187" cy="4768149"/>
          </a:xfrm>
        </p:spPr>
        <p:txBody>
          <a:bodyPr>
            <a:normAutofit/>
          </a:bodyPr>
          <a:lstStyle/>
          <a:p>
            <a:r>
              <a:rPr lang="en-US" dirty="0"/>
              <a:t>Spatial analysis is often well suited to visual communication</a:t>
            </a:r>
          </a:p>
          <a:p>
            <a:r>
              <a:rPr lang="en-US" dirty="0"/>
              <a:t>It’s important to remember that maps are just a kind of figure – a way of communicating some underlying relationships determined through spatial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EE7-8A60-1547-9350-47D92EB7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really: why do we use spatial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</a:t>
            </a:r>
          </a:p>
          <a:p>
            <a:pPr lvl="1"/>
            <a:r>
              <a:rPr lang="en-US" dirty="0"/>
              <a:t>Are the spatial patterns to disease incidence?</a:t>
            </a:r>
          </a:p>
          <a:p>
            <a:r>
              <a:rPr lang="en-US" dirty="0"/>
              <a:t>Infectious disease etiology/vector identification</a:t>
            </a:r>
          </a:p>
          <a:p>
            <a:pPr lvl="1"/>
            <a:r>
              <a:rPr lang="en-US" dirty="0"/>
              <a:t>Can the spatial pattern tell us something about how the disease is being transmitted?</a:t>
            </a:r>
          </a:p>
          <a:p>
            <a:r>
              <a:rPr lang="en-US" dirty="0"/>
              <a:t>Cluster investigations</a:t>
            </a:r>
          </a:p>
          <a:p>
            <a:r>
              <a:rPr lang="en-US" dirty="0"/>
              <a:t>Neighborhood influences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438400" cy="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D8F7-F307-D54F-AD3C-3E5F2826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1695</Words>
  <Application>Microsoft Macintosh PowerPoint</Application>
  <PresentationFormat>On-screen Show (4:3)</PresentationFormat>
  <Paragraphs>276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 MT</vt:lpstr>
      <vt:lpstr>Gill Sans Ultra Bold</vt:lpstr>
      <vt:lpstr>Office Theme</vt:lpstr>
      <vt:lpstr>Maps and  Spatial Analysis in R</vt:lpstr>
      <vt:lpstr>Agenda</vt:lpstr>
      <vt:lpstr>Why Spatial R?</vt:lpstr>
      <vt:lpstr>Why Spatial R?</vt:lpstr>
      <vt:lpstr>Why Spatial R?</vt:lpstr>
      <vt:lpstr>Note: maps are not spatial analysis</vt:lpstr>
      <vt:lpstr>Note: maps are not spatial analysis</vt:lpstr>
      <vt:lpstr>Maps: why?</vt:lpstr>
      <vt:lpstr>So really: why do we use spatial analysis?</vt:lpstr>
      <vt:lpstr>Spatial Epidemiology</vt:lpstr>
      <vt:lpstr>So: let’s play around a little</vt:lpstr>
      <vt:lpstr>Getting started</vt:lpstr>
      <vt:lpstr>Plotting spatial data</vt:lpstr>
      <vt:lpstr>Compare with Google Maps</vt:lpstr>
      <vt:lpstr>Coordinate systems</vt:lpstr>
      <vt:lpstr>Coordinate systems (more)</vt:lpstr>
      <vt:lpstr>So, back to the meuse dataset</vt:lpstr>
      <vt:lpstr>Spatially aware R objects</vt:lpstr>
      <vt:lpstr>Plot with spatially aware object</vt:lpstr>
      <vt:lpstr>Spatially aware R objects</vt:lpstr>
      <vt:lpstr>Aside: why the sp package, which is generally awesome, makes me angry</vt:lpstr>
      <vt:lpstr>SpatialPointsDataFrame</vt:lpstr>
      <vt:lpstr>Spatial Interpolation</vt:lpstr>
      <vt:lpstr>More about spatially aware objects</vt:lpstr>
      <vt:lpstr>Things you can do with spatially aware objects</vt:lpstr>
      <vt:lpstr>Geocoding</vt:lpstr>
      <vt:lpstr>Geocoding with R using ggmap</vt:lpstr>
      <vt:lpstr>Challenge #2: compute distance</vt:lpstr>
      <vt:lpstr>Geocoding: a caveat</vt:lpstr>
      <vt:lpstr>Spatial Autocorrelation</vt:lpstr>
      <vt:lpstr>Modifiable Areal Unit Problem</vt:lpstr>
      <vt:lpstr>Cluster Detection</vt:lpstr>
      <vt:lpstr>Clustering: think about your denominator, too</vt:lpstr>
      <vt:lpstr>Nearest Neighbor Index</vt:lpstr>
      <vt:lpstr>Other cluster detection/analysis methods </vt:lpstr>
      <vt:lpstr>Two other important spatial techniques</vt:lpstr>
      <vt:lpstr>Land use regression</vt:lpstr>
      <vt:lpstr>Land Use Regression in R</vt:lpstr>
      <vt:lpstr>Kriging</vt:lpstr>
      <vt:lpstr>Kriging in R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 in R</dc:title>
  <dc:creator>Mooney, Stephen</dc:creator>
  <cp:lastModifiedBy>Steve Mooney</cp:lastModifiedBy>
  <cp:revision>86</cp:revision>
  <dcterms:created xsi:type="dcterms:W3CDTF">2014-03-31T04:18:00Z</dcterms:created>
  <dcterms:modified xsi:type="dcterms:W3CDTF">2021-01-07T23:18:53Z</dcterms:modified>
</cp:coreProperties>
</file>