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Bonus</a:t>
            </a:r>
            <a:br>
              <a:rPr lang="en-US" dirty="0"/>
            </a:br>
            <a:r>
              <a:rPr lang="en-US" dirty="0"/>
              <a:t>Simulation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841E-9DAF-3948-98D7-5C4B2F4A7D4E}"/>
              </a:ext>
            </a:extLst>
          </p:cNvPr>
          <p:cNvSpPr txBox="1"/>
          <p:nvPr/>
        </p:nvSpPr>
        <p:spPr>
          <a:xfrm>
            <a:off x="5662449" y="2819400"/>
            <a:ext cx="317149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Compute outcomes given exposure status, exposure effect, and 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A61AE-AF83-7340-88F6-1D4DD1CA0C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400" y="3604230"/>
            <a:ext cx="557049" cy="281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89DE-53D0-EE4A-8BDE-3C4782DD9E82}"/>
              </a:ext>
            </a:extLst>
          </p:cNvPr>
          <p:cNvSpPr txBox="1"/>
          <p:nvPr/>
        </p:nvSpPr>
        <p:spPr>
          <a:xfrm>
            <a:off x="5334000" y="3657600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Fit a model to these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05EE1-2B44-0542-B099-63129C114E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4073099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71BF0-A75E-AF49-B1DD-37EF174E12D3}"/>
              </a:ext>
            </a:extLst>
          </p:cNvPr>
          <p:cNvSpPr txBox="1"/>
          <p:nvPr/>
        </p:nvSpPr>
        <p:spPr>
          <a:xfrm>
            <a:off x="5334000" y="3013501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4. Get the p-value for the effect coefficient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09EF-7B04-7644-BA78-309D54C6A4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3844498"/>
            <a:ext cx="823748" cy="34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4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91B8A-4CEB-744B-93D2-75B95A0186EA}"/>
              </a:ext>
            </a:extLst>
          </p:cNvPr>
          <p:cNvSpPr txBox="1"/>
          <p:nvPr/>
        </p:nvSpPr>
        <p:spPr>
          <a:xfrm>
            <a:off x="5410200" y="2743200"/>
            <a:ext cx="317149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5. Power is the proportion of p-values that are less than alpha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91C74-F863-454D-9FA4-74CCD76E15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24600" y="3943529"/>
            <a:ext cx="671348" cy="853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8F20-E869-D24C-A0D5-1A90EF3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Can loop to build power curves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# Power curve for sample size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sizes &lt;- seq(100, 3000, by=50)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 &lt;- vector(length=length(sizes))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for 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1:length(sizes)) {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 &lt;- </a:t>
            </a:r>
            <a:r>
              <a:rPr lang="en-US" sz="1400" dirty="0" err="1">
                <a:latin typeface="Andale Mono" panose="020B0509000000000004" pitchFamily="49" charset="0"/>
              </a:rPr>
              <a:t>computePower</a:t>
            </a:r>
            <a:r>
              <a:rPr lang="en-US" sz="1400" dirty="0">
                <a:latin typeface="Andale Mono" panose="020B0509000000000004" pitchFamily="49" charset="0"/>
              </a:rPr>
              <a:t>(effect=0.15,sd=1,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nTotalSubjects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],</a:t>
            </a:r>
            <a:r>
              <a:rPr lang="en-US" sz="1400" dirty="0" err="1">
                <a:latin typeface="Andale Mono" panose="020B0509000000000004" pitchFamily="49" charset="0"/>
              </a:rPr>
              <a:t>nTreated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]/2,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nIterations</a:t>
            </a:r>
            <a:r>
              <a:rPr lang="en-US" sz="1400" dirty="0">
                <a:latin typeface="Andale Mono" panose="020B0509000000000004" pitchFamily="49" charset="0"/>
              </a:rPr>
              <a:t>=100)$power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 &lt;- </a:t>
            </a:r>
            <a:r>
              <a:rPr lang="en-US" sz="1400" dirty="0" err="1">
                <a:latin typeface="Andale Mono" panose="020B0509000000000004" pitchFamily="49" charset="0"/>
              </a:rPr>
              <a:t>data.frame</a:t>
            </a:r>
            <a:r>
              <a:rPr lang="en-US" sz="1400" dirty="0">
                <a:latin typeface="Andale Mono" panose="020B0509000000000004" pitchFamily="49" charset="0"/>
              </a:rPr>
              <a:t>(sizes,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ggplot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aes</a:t>
            </a:r>
            <a:r>
              <a:rPr lang="en-US" sz="1400" dirty="0">
                <a:latin typeface="Andale Mono" panose="020B0509000000000004" pitchFamily="49" charset="0"/>
              </a:rPr>
              <a:t>(x=sizes, y=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geom_smooth</a:t>
            </a:r>
            <a:r>
              <a:rPr lang="en-US" sz="1400" dirty="0">
                <a:latin typeface="Andale Mono" panose="020B0509000000000004" pitchFamily="49" charset="0"/>
              </a:rPr>
              <a:t>(se=F) + </a:t>
            </a:r>
            <a:r>
              <a:rPr lang="en-US" sz="1400" dirty="0" err="1">
                <a:latin typeface="Andale Mono" panose="020B0509000000000004" pitchFamily="49" charset="0"/>
              </a:rPr>
              <a:t>geom_point</a:t>
            </a:r>
            <a:r>
              <a:rPr lang="en-US" sz="1400" dirty="0">
                <a:latin typeface="Andale Mono" panose="020B0509000000000004" pitchFamily="49" charset="0"/>
              </a:rPr>
              <a:t>() + 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scale_x_continuous</a:t>
            </a:r>
            <a:r>
              <a:rPr lang="en-US" sz="1400" dirty="0">
                <a:latin typeface="Andale Mono" panose="020B0509000000000004" pitchFamily="49" charset="0"/>
              </a:rPr>
              <a:t>("Sample Size") +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scale_y_continuous</a:t>
            </a:r>
            <a:r>
              <a:rPr lang="en-US" sz="1400" dirty="0">
                <a:latin typeface="Andale Mono" panose="020B0509000000000004" pitchFamily="49" charset="0"/>
              </a:rPr>
              <a:t>("Power")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844FC-6BEC-9F42-9FC5-13A34797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66"/>
            <a:ext cx="7467600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946-6504-F547-97D3-0DD92AA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25C5-C1DF-F743-9714-FD309EE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4929-EA50-5047-93A9-7D68AEF1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19275"/>
            <a:ext cx="6904264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3A015B-6731-EA44-86CC-B69C963C68F4}"/>
              </a:ext>
            </a:extLst>
          </p:cNvPr>
          <p:cNvSpPr/>
          <p:nvPr/>
        </p:nvSpPr>
        <p:spPr>
          <a:xfrm>
            <a:off x="457200" y="541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bmcmedresmethodol.biomedcentral.com</a:t>
            </a:r>
            <a:r>
              <a:rPr lang="en-US" dirty="0"/>
              <a:t>/articles/10.1186/1471-2288-11-94</a:t>
            </a:r>
          </a:p>
        </p:txBody>
      </p:sp>
    </p:spTree>
    <p:extLst>
      <p:ext uri="{BB962C8B-B14F-4D97-AF65-F5344CB8AC3E}">
        <p14:creationId xmlns:p14="http://schemas.microsoft.com/office/powerpoint/2010/main" val="16260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05C0-3F04-6B4A-A981-6B0A92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85F9-1995-8145-85B8-AF2119D7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reminder, power is the probability of avoiding a Type II error given that the alternative hypothesis is true.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1</a:t>
            </a:r>
            <a:r>
              <a:rPr lang="en-US" dirty="0"/>
              <a:t> is true)</a:t>
            </a:r>
          </a:p>
          <a:p>
            <a:endParaRPr lang="en-US" dirty="0"/>
          </a:p>
          <a:p>
            <a:r>
              <a:rPr lang="en-US" dirty="0"/>
              <a:t>Under a traditional approach, power is computed analytically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5D19-61C5-F940-9C7A-CA66A2F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16E-AACB-6449-9DAF-CCCE88B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98E-CF9C-C142-9477-06B31B2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calculations get increasingly complex as analytic techniques get more complex. How do you calculate power for:</a:t>
            </a:r>
          </a:p>
          <a:p>
            <a:pPr lvl="1"/>
            <a:r>
              <a:rPr lang="en-US" dirty="0"/>
              <a:t>Observational studies with strong time-varying confounding</a:t>
            </a:r>
          </a:p>
          <a:p>
            <a:pPr lvl="1"/>
            <a:r>
              <a:rPr lang="en-US" dirty="0"/>
              <a:t>Analyses using principal components to predict an outcome</a:t>
            </a:r>
          </a:p>
          <a:p>
            <a:pPr lvl="1"/>
            <a:r>
              <a:rPr lang="en-US" dirty="0"/>
              <a:t>Studies where complex survey samples were used</a:t>
            </a:r>
          </a:p>
          <a:p>
            <a:pPr lvl="1"/>
            <a:r>
              <a:rPr lang="en-US" dirty="0"/>
              <a:t>A scenario where you expect heteroskedasticity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A21D-D970-144C-BA7F-29A7B50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3F7-6B10-E043-81E2-1E3413F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5AA-4475-6741-9DF4-D30DB02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 is defined in relation to a particular statistical test, so...</a:t>
            </a:r>
          </a:p>
          <a:p>
            <a:pPr lvl="1"/>
            <a:r>
              <a:rPr lang="en-US" dirty="0"/>
              <a:t>... if you know how to compute that test...</a:t>
            </a:r>
          </a:p>
          <a:p>
            <a:pPr lvl="1"/>
            <a:r>
              <a:rPr lang="en-US" dirty="0"/>
              <a:t>... and you know how to simulate your data generating process...</a:t>
            </a:r>
          </a:p>
          <a:p>
            <a:pPr lvl="1"/>
            <a:r>
              <a:rPr lang="en-US" dirty="0"/>
              <a:t>... then you can compute power by simulation rather than work through (potentially untenable) math.</a:t>
            </a:r>
          </a:p>
          <a:p>
            <a:endParaRPr lang="en-US" dirty="0"/>
          </a:p>
          <a:p>
            <a:r>
              <a:rPr lang="en-US" dirty="0"/>
              <a:t>Admittedly, simulation costs CPU time. But CPU time is CHEAP!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7C5-08CF-5140-B7ED-40AFE3A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A0C-CF51-074E-BAD6-56C620AD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C646-E44A-FB40-A88D-614C036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 two-sample t-test is simple, we’ll first explore simulation for power for that scenario to compare the simulation approach to the analytic approach.</a:t>
            </a:r>
          </a:p>
          <a:p>
            <a:endParaRPr lang="en-US" dirty="0"/>
          </a:p>
          <a:p>
            <a:r>
              <a:rPr lang="en-US" dirty="0"/>
              <a:t>The value of the simulation approach is that it scales better with analytic complexity, so starting simple may seem like a waste of time. But simple also gives you a baseline to tweak the code from/chance to check against existing tools.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4237-0892-2A4B-A020-AB76526D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CC6-159E-8A44-B883-6993432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power,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584D-B06A-4049-A284-75D2C23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Power for two sample t test - Cross Validated">
            <a:extLst>
              <a:ext uri="{FF2B5EF4-FFF2-40B4-BE49-F238E27FC236}">
                <a16:creationId xmlns:a16="http://schemas.microsoft.com/office/drawing/2014/main" id="{1F80FD07-2001-D14F-8645-C9939BCE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7" y="1676400"/>
            <a:ext cx="7647406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70D3-7E48-6442-88A3-06E410278703}"/>
              </a:ext>
            </a:extLst>
          </p:cNvPr>
          <p:cNvSpPr txBox="1"/>
          <p:nvPr/>
        </p:nvSpPr>
        <p:spPr>
          <a:xfrm>
            <a:off x="6553200" y="1975652"/>
            <a:ext cx="1981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1. Get some residuals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12112-609F-064A-956F-A732E43C4A6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67400" y="2929759"/>
            <a:ext cx="1676400" cy="714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1292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Gill Sans MT</vt:lpstr>
      <vt:lpstr>Office Theme</vt:lpstr>
      <vt:lpstr>R Workshop Bonus Simulation for Power</vt:lpstr>
      <vt:lpstr>Credit</vt:lpstr>
      <vt:lpstr>Power basics</vt:lpstr>
      <vt:lpstr>The problem…</vt:lpstr>
      <vt:lpstr>Simulation approach</vt:lpstr>
      <vt:lpstr>Simulation approach</vt:lpstr>
      <vt:lpstr>Two-sample t-test power, visually</vt:lpstr>
      <vt:lpstr>Code</vt:lpstr>
      <vt:lpstr>Code</vt:lpstr>
      <vt:lpstr>Code</vt:lpstr>
      <vt:lpstr>Code</vt:lpstr>
      <vt:lpstr>Code</vt:lpstr>
      <vt:lpstr>Code</vt:lpstr>
      <vt:lpstr>Power curve</vt:lpstr>
      <vt:lpstr>Power curve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46</cp:revision>
  <dcterms:created xsi:type="dcterms:W3CDTF">2017-01-18T16:40:37Z</dcterms:created>
  <dcterms:modified xsi:type="dcterms:W3CDTF">2021-01-07T23:56:51Z</dcterms:modified>
</cp:coreProperties>
</file>