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8" r:id="rId9"/>
    <p:sldId id="269" r:id="rId10"/>
    <p:sldId id="263" r:id="rId11"/>
    <p:sldId id="264" r:id="rId12"/>
    <p:sldId id="265" r:id="rId13"/>
    <p:sldId id="266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>
      <p:cViewPr varScale="1">
        <p:scale>
          <a:sx n="121" d="100"/>
          <a:sy n="121" d="100"/>
        </p:scale>
        <p:origin x="1904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9CE214-9AFB-E740-B16B-18F53A0781A3}" type="datetimeFigureOut">
              <a:rPr lang="en-US" smtClean="0"/>
              <a:t>1/7/21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740D53-1D1A-BC45-BC1D-F8EE49FB12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4316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76641D-80A4-7C42-9937-913BB839A9FB}" type="datetimeFigureOut">
              <a:rPr lang="en-US" smtClean="0"/>
              <a:t>1/7/21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47E384-3147-FA40-B122-326363C5F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56990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81724-3C24-F745-B456-03E0C4FEDED5}" type="datetime1">
              <a:rPr lang="en-US" smtClean="0"/>
              <a:t>1/7/21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8D6FD-5CD9-43D1-997C-EB6778D4E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719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CE742-7119-ED44-9927-E2B27E776D63}" type="datetime1">
              <a:rPr lang="en-US" smtClean="0"/>
              <a:t>1/7/21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8D6FD-5CD9-43D1-997C-EB6778D4E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563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AD952-1060-9F43-9AD4-AF3A4D5F503C}" type="datetime1">
              <a:rPr lang="en-US" smtClean="0"/>
              <a:t>1/7/21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8D6FD-5CD9-43D1-997C-EB6778D4E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184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BABAF-6EA5-AD47-906B-8EA3CC7D0523}" type="datetime1">
              <a:rPr lang="en-US" smtClean="0"/>
              <a:t>1/7/21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8D6FD-5CD9-43D1-997C-EB6778D4E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978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7B011-D10F-8F42-828B-CF3653CADB88}" type="datetime1">
              <a:rPr lang="en-US" smtClean="0"/>
              <a:t>1/7/21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8D6FD-5CD9-43D1-997C-EB6778D4E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122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378EC-3739-3D40-943A-9620F09EFE1F}" type="datetime1">
              <a:rPr lang="en-US" smtClean="0"/>
              <a:t>1/7/21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8D6FD-5CD9-43D1-997C-EB6778D4E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727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F5C0-6386-834F-BA2A-0849AD8C2326}" type="datetime1">
              <a:rPr lang="en-US" smtClean="0"/>
              <a:t>1/7/21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8D6FD-5CD9-43D1-997C-EB6778D4E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09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2D1C8-A1B0-864E-9F00-2B03DF3D0AD4}" type="datetime1">
              <a:rPr lang="en-US" smtClean="0"/>
              <a:t>1/7/21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8D6FD-5CD9-43D1-997C-EB6778D4E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009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EF098-2E23-F842-BAAC-53378847314C}" type="datetime1">
              <a:rPr lang="en-US" smtClean="0"/>
              <a:t>1/7/21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8D6FD-5CD9-43D1-997C-EB6778D4E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471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9CEE-D6FC-FB4D-A831-6BB2715BC0B6}" type="datetime1">
              <a:rPr lang="en-US" smtClean="0"/>
              <a:t>1/7/21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8D6FD-5CD9-43D1-997C-EB6778D4E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152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F4DDA-09E1-124B-B855-AE1CB6B864B3}" type="datetime1">
              <a:rPr lang="en-US" smtClean="0"/>
              <a:t>1/7/21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8D6FD-5CD9-43D1-997C-EB6778D4E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484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D3F89A-FA85-B34B-98D9-D80E45DCEF5E}" type="datetime1">
              <a:rPr lang="en-US" smtClean="0"/>
              <a:t>1/7/21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B8D6FD-5CD9-43D1-997C-EB6778D4E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705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Tidyverse: </a:t>
            </a:r>
            <a:br>
              <a:rPr lang="en-US" dirty="0"/>
            </a:br>
            <a:r>
              <a:rPr lang="en-US" dirty="0" err="1"/>
              <a:t>magrittr</a:t>
            </a:r>
            <a:r>
              <a:rPr lang="en-US" dirty="0"/>
              <a:t> and </a:t>
            </a:r>
            <a:r>
              <a:rPr lang="en-US" dirty="0" err="1"/>
              <a:t>dplyr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Steve Mooney</a:t>
            </a:r>
          </a:p>
          <a:p>
            <a:r>
              <a:rPr lang="en-US" dirty="0"/>
              <a:t>University of Washington</a:t>
            </a:r>
          </a:p>
          <a:p>
            <a:r>
              <a:rPr lang="en-US" dirty="0"/>
              <a:t>SER 2020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81000"/>
            <a:ext cx="2066925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28599"/>
            <a:ext cx="2781300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8D6FD-5CD9-43D1-997C-EB6778D4E10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1102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dplyr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Another package making R friendly for Data Science</a:t>
            </a:r>
          </a:p>
          <a:p>
            <a:r>
              <a:rPr lang="en-US" dirty="0"/>
              <a:t>Abstracts the idea of a table, making database access and certain 'Big Data' things much easier</a:t>
            </a:r>
          </a:p>
          <a:p>
            <a:r>
              <a:rPr lang="en-US" dirty="0"/>
              <a:t>Try this:</a:t>
            </a: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library(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dplyr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data(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mtcars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mtcars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%&gt;%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filter(am == 1) %&gt;%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group_by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cyl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 %&gt;%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summarise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mean_mpg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=mean(mpg))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8D6FD-5CD9-43D1-997C-EB6778D4E10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7809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dplyr</a:t>
            </a:r>
            <a:r>
              <a:rPr lang="en-US" dirty="0"/>
              <a:t> 'table verbs'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Filter: keep rows that match (like subset)</a:t>
            </a:r>
          </a:p>
          <a:p>
            <a:r>
              <a:rPr lang="en-US" dirty="0"/>
              <a:t>Select: pick columns by name</a:t>
            </a:r>
          </a:p>
          <a:p>
            <a:r>
              <a:rPr lang="en-US" dirty="0"/>
              <a:t>Arrange: re-order</a:t>
            </a:r>
          </a:p>
          <a:p>
            <a:r>
              <a:rPr lang="en-US" dirty="0"/>
              <a:t>Mutate: add new columns</a:t>
            </a:r>
          </a:p>
          <a:p>
            <a:r>
              <a:rPr lang="en-US" dirty="0" err="1"/>
              <a:t>Summarise</a:t>
            </a:r>
            <a:r>
              <a:rPr lang="en-US" dirty="0"/>
              <a:t>: get summary statistics from columns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8D6FD-5CD9-43D1-997C-EB6778D4E10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5177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</a:t>
            </a:r>
            <a:r>
              <a:rPr lang="en-US" dirty="0" err="1"/>
              <a:t>dplyr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Often want to think in terms of pulling &amp; cleaning data within </a:t>
            </a:r>
            <a:r>
              <a:rPr lang="en-US" dirty="0" err="1"/>
              <a:t>dplyr</a:t>
            </a:r>
            <a:r>
              <a:rPr lang="en-US" dirty="0"/>
              <a:t>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library(ggplot2)</a:t>
            </a:r>
          </a:p>
          <a:p>
            <a:pPr marL="0" indent="0"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data(diamonds)</a:t>
            </a:r>
          </a:p>
          <a:p>
            <a:pPr marL="0" indent="0"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diamonds %&gt;% </a:t>
            </a:r>
          </a:p>
          <a:p>
            <a:pPr marL="0" indent="0"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group_by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(cut, color, clarity) %&gt;% </a:t>
            </a:r>
          </a:p>
          <a:p>
            <a:pPr marL="0" indent="0"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summarise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(total=n(), 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mean_price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=mean(price)) %&gt;% </a:t>
            </a:r>
          </a:p>
          <a:p>
            <a:pPr marL="0" indent="0"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	filter(total &gt; 700)</a:t>
            </a:r>
          </a:p>
          <a:p>
            <a:pPr marL="0" indent="0">
              <a:buNone/>
            </a:pPr>
            <a:endParaRPr lang="en-US" sz="1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8D6FD-5CD9-43D1-997C-EB6778D4E10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4466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 more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magrittr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Vignette at https://cran.r-project.org/web/packages/magrittr/vignettes/magrittr.html</a:t>
            </a:r>
          </a:p>
          <a:p>
            <a:endParaRPr lang="en-US" dirty="0"/>
          </a:p>
          <a:p>
            <a:r>
              <a:rPr lang="en-US" dirty="0" err="1"/>
              <a:t>dplyr</a:t>
            </a:r>
            <a:endParaRPr lang="en-US" dirty="0"/>
          </a:p>
          <a:p>
            <a:pPr lvl="1"/>
            <a:r>
              <a:rPr lang="en-US" dirty="0"/>
              <a:t>Lots of blog posts with examples</a:t>
            </a:r>
          </a:p>
          <a:p>
            <a:pPr lvl="1"/>
            <a:r>
              <a:rPr lang="en-US" dirty="0"/>
              <a:t>Also: https://github.com/hadley/dplyr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8D6FD-5CD9-43D1-997C-EB6778D4E10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438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Magrittr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0" y="2863056"/>
            <a:ext cx="2857500" cy="200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457200" y="19050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Named for Rene Magritte, who painted this: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7200" y="52578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Initially released in 2014 (?) – still pretty new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8D6FD-5CD9-43D1-997C-EB6778D4E10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Magrittr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239169"/>
            <a:ext cx="7620000" cy="324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8D6FD-5CD9-43D1-997C-EB6778D4E10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70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Essentially a way to pass the output from one function into another</a:t>
            </a:r>
          </a:p>
          <a:p>
            <a:r>
              <a:rPr lang="en-US" dirty="0"/>
              <a:t>Minimizes parentheses, and makes code flow more naturally left-to-right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library(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magrittr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data(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infert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infert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%&gt;% subset(case==1) %&gt;%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nrow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Equivalent to: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nrow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infert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infert$case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== 1,])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8D6FD-5CD9-43D1-997C-EB6778D4E10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775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pipes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This looks a little magical, but it's mostly just a syntax layer on top of passing arguments around</a:t>
            </a:r>
          </a:p>
          <a:p>
            <a:pPr lvl="1"/>
            <a:r>
              <a:rPr lang="en-US" dirty="0"/>
              <a:t>By default, the left hand side becomes the first argument of the function on the right hand side…</a:t>
            </a:r>
          </a:p>
          <a:p>
            <a:pPr lvl="1"/>
            <a:r>
              <a:rPr lang="en-US" dirty="0"/>
              <a:t>(… but you can use the . to place it somewhere else)</a:t>
            </a:r>
          </a:p>
          <a:p>
            <a:pPr lvl="1"/>
            <a:r>
              <a:rPr lang="en-US" dirty="0"/>
              <a:t>"Pronounce %&gt;% as </a:t>
            </a:r>
            <a:r>
              <a:rPr lang="en-US" i="1" dirty="0"/>
              <a:t>then</a:t>
            </a:r>
            <a:r>
              <a:rPr lang="en-US" dirty="0"/>
              <a:t>"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infert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%&gt;% subset(case==1) %&gt;% lm(parity ~ age, data=.)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8D6FD-5CD9-43D1-997C-EB6778D4E10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8464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kinds of pipes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%$% to expose the names of the output of the left hand side to the right hand side: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infert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%&gt;% subset(case==1) %$% mean(age)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%&lt;&gt;% to assign the result of the pipe back to the left hand side: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myinfert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infert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myinfert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%&lt;&gt;% subset(case==1) </a:t>
            </a:r>
          </a:p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nrow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myinfert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8D6FD-5CD9-43D1-997C-EB6778D4E10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3702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Should you use </a:t>
            </a:r>
            <a:r>
              <a:rPr lang="en-US" dirty="0" err="1"/>
              <a:t>magrittr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Short answer: if you like the pipe paradigm</a:t>
            </a:r>
          </a:p>
          <a:p>
            <a:endParaRPr lang="en-US" dirty="0"/>
          </a:p>
          <a:p>
            <a:r>
              <a:rPr lang="en-US" dirty="0"/>
              <a:t>Longer answer: several things about </a:t>
            </a:r>
            <a:r>
              <a:rPr lang="en-US" dirty="0" err="1"/>
              <a:t>magrittr</a:t>
            </a:r>
            <a:r>
              <a:rPr lang="en-US" dirty="0"/>
              <a:t>, including but not limited to its joke-y name,  represent a transition from R development being driven by statisticians to R development being driven by programmers/data scientists</a:t>
            </a:r>
          </a:p>
          <a:p>
            <a:pPr lvl="1"/>
            <a:r>
              <a:rPr lang="en-US" dirty="0"/>
              <a:t>Pipes as a concept dates at least from UNIX</a:t>
            </a:r>
          </a:p>
          <a:p>
            <a:pPr lvl="1"/>
            <a:r>
              <a:rPr lang="en-US" dirty="0"/>
              <a:t>Pipes fit very nicely with accessing and cleaning data from databases, which brings us to…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8D6FD-5CD9-43D1-997C-EB6778D4E10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8879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Science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276600" cy="4525963"/>
          </a:xfrm>
        </p:spPr>
        <p:txBody>
          <a:bodyPr/>
          <a:lstStyle/>
          <a:p>
            <a:r>
              <a:rPr lang="en-US" dirty="0"/>
              <a:t>Have we all seen this diagram?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6" name="Picture 2" descr="Data_Science_V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1676400"/>
            <a:ext cx="5029200" cy="4800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091256" y="6477001"/>
            <a:ext cx="3041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Image credit: drewconway.com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8D6FD-5CD9-43D1-997C-EB6778D4E10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2970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Science Diagram Update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676400"/>
            <a:ext cx="6128871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091256" y="6477001"/>
            <a:ext cx="2615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Image credit: joelgrus.com</a:t>
            </a:r>
          </a:p>
        </p:txBody>
      </p:sp>
      <p:sp>
        <p:nvSpPr>
          <p:cNvPr id="5" name="Rectangle 4"/>
          <p:cNvSpPr/>
          <p:nvPr/>
        </p:nvSpPr>
        <p:spPr>
          <a:xfrm>
            <a:off x="2971800" y="3505200"/>
            <a:ext cx="1143000" cy="8382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8D6FD-5CD9-43D1-997C-EB6778D4E10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8794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678</TotalTime>
  <Words>551</Words>
  <Application>Microsoft Macintosh PowerPoint</Application>
  <PresentationFormat>On-screen Show (4:3)</PresentationFormat>
  <Paragraphs>96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Courier New</vt:lpstr>
      <vt:lpstr>Gill Sans MT</vt:lpstr>
      <vt:lpstr>Office Theme</vt:lpstr>
      <vt:lpstr>Tidyverse:  magrittr and dplyr</vt:lpstr>
      <vt:lpstr>Magrittr</vt:lpstr>
      <vt:lpstr>Magrittr</vt:lpstr>
      <vt:lpstr>Pipes</vt:lpstr>
      <vt:lpstr>How pipes work</vt:lpstr>
      <vt:lpstr>Other kinds of pipes</vt:lpstr>
      <vt:lpstr>Should you use magrittr</vt:lpstr>
      <vt:lpstr>Data Science</vt:lpstr>
      <vt:lpstr>Data Science Diagram Update</vt:lpstr>
      <vt:lpstr>dplyr</vt:lpstr>
      <vt:lpstr>dplyr 'table verbs'</vt:lpstr>
      <vt:lpstr>Working with dplyr</vt:lpstr>
      <vt:lpstr>Learn more</vt:lpstr>
    </vt:vector>
  </TitlesOfParts>
  <Company>Columbia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Bleeding Edge: magrittr, dplyr, etc.</dc:title>
  <dc:creator>Stephen Mooney</dc:creator>
  <cp:lastModifiedBy>Steve Mooney</cp:lastModifiedBy>
  <cp:revision>21</cp:revision>
  <dcterms:created xsi:type="dcterms:W3CDTF">2016-03-09T03:13:28Z</dcterms:created>
  <dcterms:modified xsi:type="dcterms:W3CDTF">2021-01-08T00:04:02Z</dcterms:modified>
</cp:coreProperties>
</file>