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98" r:id="rId16"/>
    <p:sldId id="286" r:id="rId17"/>
    <p:sldId id="287" r:id="rId18"/>
    <p:sldId id="299" r:id="rId19"/>
    <p:sldId id="289" r:id="rId20"/>
    <p:sldId id="301" r:id="rId21"/>
    <p:sldId id="290" r:id="rId22"/>
    <p:sldId id="292" r:id="rId23"/>
    <p:sldId id="293" r:id="rId24"/>
    <p:sldId id="294" r:id="rId25"/>
    <p:sldId id="295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61243-D604-5843-845B-7EFB5EA31B62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D577-D776-5F4B-A1BE-0061216F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8036-45D0-F74B-A2DB-993CC21DCE2D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791A-F126-934C-8BFA-A5F9F76E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28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412E-F354-124D-AF0A-ACD59DB5DF72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67C4-9301-5D42-A1ED-080767BDD210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F106-5EB9-E945-A2EE-30AF861D2F9B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2CD8-FE8A-7F4F-8C31-4634541436D1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17BF-5102-DD4C-A5A2-B061E96C7492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FEDB-55AC-2148-84AA-51E6552832D0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224D-79E9-594A-99A3-1E11BDA7D56C}" type="datetime1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21F0-1F56-384F-862A-BA06B2F8EEFD}" type="datetime1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B9DB-A4C6-D845-BBE4-4BB6B955FAE9}" type="datetime1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8A1-49E9-B242-8D67-6FA3E349A5C3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765-FB44-5F40-8A5E-324745C1D5B5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1AF2-CBDC-B64C-850E-07DDAF64AA4E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3</a:t>
            </a:r>
            <a:br>
              <a:rPr lang="en-US" dirty="0"/>
            </a:br>
            <a:r>
              <a:rPr lang="en-US" dirty="0"/>
              <a:t>(Regression &amp; Graphics)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1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Using the Duncan dataset and regression diagnostics, find the occupation that has the largest prestige bump not predicted by education  (i.e. has most positive residual)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029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plot(model)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23665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63810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Prestige!  Because of 3-year 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 Graphics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 has two main flavors of graphics:</a:t>
            </a:r>
          </a:p>
          <a:p>
            <a:pPr lvl="1" eaLnBrk="1" hangingPunct="1"/>
            <a:r>
              <a:rPr lang="en-US" altLang="en-US" dirty="0"/>
              <a:t>'base' graphics</a:t>
            </a:r>
          </a:p>
          <a:p>
            <a:pPr lvl="1" eaLnBrk="1" hangingPunct="1"/>
            <a:r>
              <a:rPr lang="en-US" altLang="en-US" dirty="0"/>
              <a:t>'</a:t>
            </a:r>
            <a:r>
              <a:rPr lang="en-US" altLang="en-US" dirty="0" err="1"/>
              <a:t>ggplot</a:t>
            </a:r>
            <a:r>
              <a:rPr lang="en-US" altLang="en-US" dirty="0"/>
              <a:t>', which is increasingly popular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We'll cover base graphics first, then </a:t>
            </a:r>
            <a:r>
              <a:rPr lang="en-US" altLang="en-US" dirty="0" err="1"/>
              <a:t>ggplot</a:t>
            </a: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plot any object, just wrap it in plot: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Duncan$type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 check: Why were these different?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But wouldn’t a histogram be more informative?</a:t>
            </a:r>
          </a:p>
          <a:p>
            <a:pPr lvl="1" eaLnBrk="1" hangingPunct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/>
              <a:t>Can change up the binning using breaks:</a:t>
            </a:r>
          </a:p>
          <a:p>
            <a:pPr lvl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breaks=</a:t>
            </a:r>
            <a:r>
              <a:rPr lang="en-US" altLang="en-US" dirty="0" err="1"/>
              <a:t>seq</a:t>
            </a:r>
            <a:r>
              <a:rPr lang="en-US" altLang="en-US" dirty="0"/>
              <a:t>(0,100, 5))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scatterplot comparing income (x-axis) to prestige (y-axis):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The x-axis is the one whose name is x, or the first argument by default: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Duncan$prestige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plot(y=</a:t>
            </a:r>
            <a:r>
              <a:rPr lang="en-US" dirty="0" err="1"/>
              <a:t>Duncan$prestige</a:t>
            </a:r>
            <a:r>
              <a:rPr lang="en-US" dirty="0"/>
              <a:t>, x=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You can use type= to change the type of plot: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type="l")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Add a title as another call or in the plot call using main=</a:t>
            </a:r>
          </a:p>
          <a:p>
            <a:pPr lvl="1">
              <a:defRPr/>
            </a:pPr>
            <a:r>
              <a:rPr lang="en-US" dirty="0"/>
              <a:t>title(“Income vs. Prestige”)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main="Income and Prestige")</a:t>
            </a:r>
          </a:p>
          <a:p>
            <a:r>
              <a:rPr lang="en-US" dirty="0"/>
              <a:t>Some plots create titles by default, use main="" to suppress it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, main="")</a:t>
            </a:r>
          </a:p>
          <a:p>
            <a:pPr lvl="1"/>
            <a:r>
              <a:rPr lang="en-US" dirty="0"/>
              <a:t>title("I decide the title, </a:t>
            </a:r>
            <a:r>
              <a:rPr lang="en-US" dirty="0" err="1"/>
              <a:t>yo</a:t>
            </a:r>
            <a:r>
              <a:rPr lang="en-US" dirty="0"/>
              <a:t>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Fiddling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Look at the scatterplot again: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Why doesn't income have ticks at 0 and 100 but prestige does?</a:t>
            </a:r>
          </a:p>
          <a:p>
            <a:pPr eaLnBrk="1" hangingPunct="1"/>
            <a:r>
              <a:rPr lang="en-US" altLang="en-US" dirty="0"/>
              <a:t>Fiddle with plot parameters to override labels, default axis ranges, </a:t>
            </a:r>
            <a:r>
              <a:rPr lang="en-US" altLang="en-US" dirty="0" err="1"/>
              <a:t>etc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, </a:t>
            </a:r>
            <a:r>
              <a:rPr lang="en-US" altLang="en-US" dirty="0" err="1"/>
              <a:t>xlab</a:t>
            </a:r>
            <a:r>
              <a:rPr lang="en-US" altLang="en-US" dirty="0"/>
              <a:t>="Income", </a:t>
            </a:r>
            <a:r>
              <a:rPr lang="en-US" altLang="en-US" dirty="0" err="1"/>
              <a:t>ylab</a:t>
            </a:r>
            <a:r>
              <a:rPr lang="en-US" altLang="en-US" dirty="0"/>
              <a:t>="Prestige", </a:t>
            </a:r>
            <a:r>
              <a:rPr lang="en-US" altLang="en-US" dirty="0" err="1"/>
              <a:t>xlim</a:t>
            </a:r>
            <a:r>
              <a:rPr lang="en-US" altLang="en-US" dirty="0"/>
              <a:t>=c(0,100))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fiddling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Suppose you want to see how education affects the prestige/income relationship by treating jobs as high or low education </a:t>
            </a:r>
          </a:p>
          <a:p>
            <a:pPr eaLnBrk="1" hangingPunct="1"/>
            <a:r>
              <a:rPr lang="en-US" altLang="en-US" dirty="0"/>
              <a:t>First, create a dichotomous variable for education and sanity-check it:</a:t>
            </a:r>
          </a:p>
          <a:p>
            <a:pPr lvl="1"/>
            <a:r>
              <a:rPr lang="en-US" altLang="en-US" sz="2000" dirty="0" err="1"/>
              <a:t>Duncan$high_education</a:t>
            </a:r>
            <a:r>
              <a:rPr lang="en-US" altLang="en-US" sz="2000" dirty="0"/>
              <a:t> &lt;- </a:t>
            </a:r>
            <a:r>
              <a:rPr lang="en-US" altLang="en-US" sz="2000" dirty="0" err="1"/>
              <a:t>Duncan$education</a:t>
            </a:r>
            <a:r>
              <a:rPr lang="en-US" altLang="en-US" sz="2000" dirty="0"/>
              <a:t> &gt; 50</a:t>
            </a:r>
          </a:p>
          <a:p>
            <a:pPr lvl="1"/>
            <a:r>
              <a:rPr lang="en-US" altLang="en-US" sz="2000" dirty="0"/>
              <a:t>table(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plot(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Duncan$education</a:t>
            </a:r>
            <a:r>
              <a:rPr lang="en-US" altLang="en-US" sz="2000" dirty="0"/>
              <a:t>)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different ways to color points by education, but none of them are all that elegant, in my opinion</a:t>
            </a:r>
          </a:p>
          <a:p>
            <a:r>
              <a:rPr lang="en-US" dirty="0"/>
              <a:t>Here's one option: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Duncan$high_education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"red", "blue")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Spoiler: </a:t>
            </a:r>
            <a:r>
              <a:rPr lang="en-US" dirty="0" err="1"/>
              <a:t>ggplot</a:t>
            </a:r>
            <a:r>
              <a:rPr lang="en-US" dirty="0"/>
              <a:t> makes this more elegant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Okay, now run this code: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Duncan$type</a:t>
            </a:r>
            <a:r>
              <a:rPr lang="en-US" altLang="en-US" dirty="0"/>
              <a:t>, 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Note that we don't get a scatterplot, because type is a factor:</a:t>
            </a:r>
          </a:p>
          <a:p>
            <a:pPr lvl="1"/>
            <a:r>
              <a:rPr lang="en-US" altLang="en-US" dirty="0"/>
              <a:t>class(</a:t>
            </a:r>
            <a:r>
              <a:rPr lang="en-US" altLang="en-US" dirty="0" err="1"/>
              <a:t>Duncan$type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We can get one by coercing type to be a numeric: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as.numeric</a:t>
            </a:r>
            <a:r>
              <a:rPr lang="en-US" altLang="en-US" dirty="0"/>
              <a:t>(</a:t>
            </a:r>
            <a:r>
              <a:rPr lang="en-US" altLang="en-US" dirty="0" err="1"/>
              <a:t>Duncan$type</a:t>
            </a:r>
            <a:r>
              <a:rPr lang="en-US" altLang="en-US" dirty="0"/>
              <a:t>), 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USArrests</a:t>
            </a:r>
            <a:r>
              <a:rPr lang="en-US" dirty="0"/>
              <a:t> dataset (built into R) and print out the list of states, sorted by assault arrest rate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USArrests</a:t>
            </a:r>
            <a:r>
              <a:rPr lang="en-US" dirty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USArrests$Assault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60198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the Duncan dataset to make a box-and-whiskers plot titled “Income by Job Type” wherein type is on the x axis, income is on the y axis, and the y axis runs from 0 to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876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Duncan$type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=c(0, 100))</a:t>
            </a:r>
          </a:p>
          <a:p>
            <a:r>
              <a:rPr lang="en-US" dirty="0"/>
              <a:t>title("Income by Job Type")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2" y="1828800"/>
            <a:ext cx="412921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5791200"/>
            <a:ext cx="216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 self-test: #15) </a:t>
            </a:r>
          </a:p>
        </p:txBody>
      </p:sp>
    </p:spTree>
    <p:extLst>
      <p:ext uri="{BB962C8B-B14F-4D97-AF65-F5344CB8AC3E}">
        <p14:creationId xmlns:p14="http://schemas.microsoft.com/office/powerpoint/2010/main" val="27075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ggplot</a:t>
            </a:r>
            <a:r>
              <a:rPr lang="en-US" altLang="en-US" dirty="0"/>
              <a:t> is a whole different beast from base graphics</a:t>
            </a:r>
          </a:p>
          <a:p>
            <a:pPr eaLnBrk="1" hangingPunct="1"/>
            <a:r>
              <a:rPr lang="en-US" altLang="en-US" dirty="0" err="1"/>
              <a:t>ggplot</a:t>
            </a:r>
            <a:r>
              <a:rPr lang="en-US" altLang="en-US" dirty="0"/>
              <a:t> is like R itself – some work to get oriented, but powerful once you do</a:t>
            </a:r>
          </a:p>
          <a:p>
            <a:pPr eaLnBrk="1" hangingPunct="1"/>
            <a:r>
              <a:rPr lang="en-US" altLang="en-US" dirty="0"/>
              <a:t>You don't have to know </a:t>
            </a:r>
            <a:r>
              <a:rPr lang="en-US" altLang="en-US" dirty="0" err="1"/>
              <a:t>ggplot</a:t>
            </a:r>
            <a:r>
              <a:rPr lang="en-US" altLang="en-US" dirty="0"/>
              <a:t> to be successful using 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Plot income vs. prestige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Load the ggplot2 library</a:t>
            </a:r>
          </a:p>
          <a:p>
            <a:pPr lvl="1"/>
            <a:r>
              <a:rPr lang="en-US" altLang="en-US" dirty="0"/>
              <a:t>library(ggplot2)</a:t>
            </a:r>
          </a:p>
          <a:p>
            <a:pPr eaLnBrk="1" hangingPunct="1"/>
            <a:r>
              <a:rPr lang="en-US" altLang="en-US" dirty="0"/>
              <a:t>It will be easiest to start using </a:t>
            </a:r>
            <a:r>
              <a:rPr lang="en-US" altLang="en-US" dirty="0" err="1"/>
              <a:t>qplot</a:t>
            </a:r>
            <a:r>
              <a:rPr lang="en-US" altLang="en-US" dirty="0"/>
              <a:t>.  </a:t>
            </a:r>
            <a:r>
              <a:rPr lang="en-US" altLang="en-US" dirty="0" err="1"/>
              <a:t>Qplot</a:t>
            </a:r>
            <a:r>
              <a:rPr lang="en-US" altLang="en-US" dirty="0"/>
              <a:t> mimics plot(), but uses the </a:t>
            </a:r>
            <a:r>
              <a:rPr lang="en-US" altLang="en-US" dirty="0" err="1"/>
              <a:t>ggplot</a:t>
            </a:r>
            <a:r>
              <a:rPr lang="en-US" altLang="en-US" dirty="0"/>
              <a:t> layout engine.</a:t>
            </a:r>
          </a:p>
          <a:p>
            <a:pPr lvl="1" eaLnBrk="1" hangingPunct="1"/>
            <a:r>
              <a:rPr lang="en-US" altLang="en-US" dirty="0" err="1"/>
              <a:t>qplot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qplot is the training wheels version of ggplot</a:t>
            </a:r>
          </a:p>
          <a:p>
            <a:pPr eaLnBrk="1" hangingPunct="1"/>
            <a:r>
              <a:rPr lang="en-US" altLang="en-US"/>
              <a:t>ggplot's syntax takes some getting used to.  Try this:</a:t>
            </a:r>
          </a:p>
          <a:p>
            <a:pPr lvl="1" eaLnBrk="1" hangingPunct="1"/>
            <a:r>
              <a:rPr lang="en-US" altLang="en-US"/>
              <a:t>ggplot(Duncan) + aes(x=income, y=prestige) + geom_point()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Huh?  What are the pluses about?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 syntax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err="1"/>
              <a:t>ggplot</a:t>
            </a:r>
            <a:r>
              <a:rPr lang="en-US" altLang="en-US" sz="2800" dirty="0"/>
              <a:t> objects are weird</a:t>
            </a:r>
          </a:p>
          <a:p>
            <a:pPr eaLnBrk="1" hangingPunct="1"/>
            <a:r>
              <a:rPr lang="en-US" altLang="en-US" sz="2800" dirty="0"/>
              <a:t>You execute them (like a command) to draw their plot</a:t>
            </a:r>
          </a:p>
          <a:p>
            <a:pPr eaLnBrk="1" hangingPunct="1"/>
            <a:r>
              <a:rPr lang="en-US" altLang="en-US" sz="2800" dirty="0"/>
              <a:t>But you construct them by adding options to them</a:t>
            </a:r>
          </a:p>
          <a:p>
            <a:pPr eaLnBrk="1" hangingPunct="1"/>
            <a:r>
              <a:rPr lang="en-US" altLang="en-US" sz="2800" dirty="0"/>
              <a:t>Options specify data source, data columns,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, resulting in code like this:</a:t>
            </a:r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(Duncan)</a:t>
            </a:r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&lt;- p +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+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All in one line is also okay:</a:t>
            </a:r>
          </a:p>
          <a:p>
            <a:pPr marL="0" indent="0" eaLnBrk="1" hangingPunct="1"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(Duncan)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7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ggplot shines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my opinion, it's harder to think about doing simple plots in ggplot</a:t>
            </a:r>
          </a:p>
          <a:p>
            <a:pPr eaLnBrk="1" hangingPunct="1"/>
            <a:r>
              <a:rPr lang="en-US" altLang="en-US"/>
              <a:t>But when I want to do something multi-faceted (e.g. with different colors, sizes, etc.), ggplot makes it really easy</a:t>
            </a:r>
          </a:p>
          <a:p>
            <a:pPr eaLnBrk="1" hangingPunct="1"/>
            <a:r>
              <a:rPr lang="en-US" altLang="en-US"/>
              <a:t>I use it a lot for to understand 3+-way relationships in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ggplot</a:t>
            </a:r>
            <a:r>
              <a:rPr lang="en-US" dirty="0"/>
              <a:t> to make a scatterplot of prestige vs. income in the Duncan dataset, making size proportional to education and color set by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501396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 answer: </a:t>
            </a:r>
          </a:p>
          <a:p>
            <a:r>
              <a:rPr lang="en-US" dirty="0" err="1"/>
              <a:t>ggplot</a:t>
            </a:r>
            <a:r>
              <a:rPr lang="en-US" dirty="0"/>
              <a:t>(Duncan) + </a:t>
            </a:r>
          </a:p>
          <a:p>
            <a:r>
              <a:rPr lang="en-US" dirty="0" err="1"/>
              <a:t>aes</a:t>
            </a:r>
            <a:r>
              <a:rPr lang="en-US" dirty="0"/>
              <a:t>(x=income, y=prestige,  color=education, size=type) + </a:t>
            </a:r>
          </a:p>
          <a:p>
            <a:r>
              <a:rPr lang="en-US" dirty="0" err="1"/>
              <a:t>geom_point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6019800"/>
            <a:ext cx="335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 self-test: graphics self-test)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on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formula type to specify a model: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y ~ x + 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y is the dependent variable and x and z are predictors,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dig &lt;- read.csv("http://www.columbia.edu/~sjm2186/EPIC_R/dig.csv")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lm(HEARTRTE ~ TRTMT + SEX, data=dig)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model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lm() (and family) return a model object, which subsequent functions interrogate.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model &lt;- lm(SYSBP ~ DIABP + SEX, data=dig)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 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residuals(model)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predict(model)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053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with the model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diagnostics in the car ('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ompanion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egression') package: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data(Duncan)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model&lt;-lm(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prestige~income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data=Duncan)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	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(model, "Cook")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tools for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is a generic function for graphing</a:t>
            </a:r>
          </a:p>
          <a:p>
            <a:r>
              <a:rPr lang="en-US" dirty="0"/>
              <a:t>More details later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identify(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Duncan[c(6, 16),]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plot(model)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933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Glm</a:t>
            </a:r>
            <a:r>
              <a:rPr lang="en-US" dirty="0"/>
              <a:t> –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glm</a:t>
                </a:r>
                <a:r>
                  <a:rPr lang="en-US" dirty="0"/>
                  <a:t>() for logistic, </a:t>
                </a:r>
                <a:r>
                  <a:rPr lang="en-US" dirty="0" err="1"/>
                  <a:t>poisson</a:t>
                </a:r>
                <a:r>
                  <a:rPr lang="en-US" dirty="0"/>
                  <a:t>, etc.</a:t>
                </a:r>
              </a:p>
              <a:p>
                <a:pPr lvl="1"/>
                <a:r>
                  <a:rPr lang="en-US" dirty="0"/>
                  <a:t>Can use for linear, too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Remember the logistic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Specify with logistic model with family=binomial</a:t>
                </a:r>
              </a:p>
              <a:p>
                <a:pPr marL="0" indent="0"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 &lt;- </a:t>
                </a:r>
                <a:r>
                  <a:rPr lang="en-US" sz="2000" dirty="0" err="1">
                    <a:latin typeface="Courier New" pitchFamily="49" charset="0"/>
                    <a:cs typeface="Courier New" pitchFamily="49" charset="0"/>
                  </a:rPr>
                  <a:t>glm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(DEATH ~ DIABP + TRTMT,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		data=dig, family=binomial)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Glm</a:t>
            </a:r>
            <a:r>
              <a:rPr lang="en-US" dirty="0"/>
              <a:t> defaults to assuming a linear outcome, and does not throw a warning if all linear values are 0s and 1s: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data=dig) # wrong, sort of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data=dig, family=binomial)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summary(model)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/>
              <a:t>Load the Duncan dataset (reminder: it's in the car package)</a:t>
            </a:r>
          </a:p>
          <a:p>
            <a:r>
              <a:rPr lang="en-US" dirty="0"/>
              <a:t>Estimate the average increase in prestige associated with a one-unit increase in education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629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6576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Q: How many PhDs use academic robes as bathrobes?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4605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library(car)</a:t>
            </a:r>
          </a:p>
          <a:p>
            <a:r>
              <a:rPr lang="en-US" dirty="0"/>
              <a:t>data(Duncan)</a:t>
            </a:r>
          </a:p>
          <a:p>
            <a:r>
              <a:rPr lang="en-US" dirty="0"/>
              <a:t>model &lt;- lm(</a:t>
            </a:r>
            <a:r>
              <a:rPr lang="en-US" dirty="0" err="1"/>
              <a:t>prestige~education</a:t>
            </a:r>
            <a:r>
              <a:rPr lang="en-US" dirty="0"/>
              <a:t>, data=Duncan)</a:t>
            </a:r>
          </a:p>
          <a:p>
            <a:r>
              <a:rPr lang="en-US" dirty="0"/>
              <a:t>summary(model)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59436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1545</Words>
  <Application>Microsoft Macintosh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Gill Sans MT</vt:lpstr>
      <vt:lpstr>Office Theme</vt:lpstr>
      <vt:lpstr>R Workshop, Part 3 (Regression &amp; Graphics)</vt:lpstr>
      <vt:lpstr>Review Challenge</vt:lpstr>
      <vt:lpstr>Orientation on Regression in R</vt:lpstr>
      <vt:lpstr>Using the model object</vt:lpstr>
      <vt:lpstr>More with the model object</vt:lpstr>
      <vt:lpstr>Graphical tools for regression</vt:lpstr>
      <vt:lpstr>Glm – generalized linear model</vt:lpstr>
      <vt:lpstr>Caution!</vt:lpstr>
      <vt:lpstr>Challenge</vt:lpstr>
      <vt:lpstr>Challenge</vt:lpstr>
      <vt:lpstr>Base Graphics</vt:lpstr>
      <vt:lpstr>Getting started</vt:lpstr>
      <vt:lpstr>Histogram</vt:lpstr>
      <vt:lpstr>Scatterplot</vt:lpstr>
      <vt:lpstr>Plot titles</vt:lpstr>
      <vt:lpstr>Fiddling</vt:lpstr>
      <vt:lpstr>More fiddling</vt:lpstr>
      <vt:lpstr>Adding color</vt:lpstr>
      <vt:lpstr>Bar plot</vt:lpstr>
      <vt:lpstr>Challenge</vt:lpstr>
      <vt:lpstr>ggplot</vt:lpstr>
      <vt:lpstr>Plot income vs. prestige</vt:lpstr>
      <vt:lpstr>ggplot</vt:lpstr>
      <vt:lpstr>ggplot syntax</vt:lpstr>
      <vt:lpstr>Where ggplot shines</vt:lpstr>
      <vt:lpstr>Challenge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Part 4</dc:title>
  <dc:creator>Stephen Mooney</dc:creator>
  <cp:lastModifiedBy>Steve Mooney</cp:lastModifiedBy>
  <cp:revision>22</cp:revision>
  <dcterms:created xsi:type="dcterms:W3CDTF">2017-04-23T06:52:34Z</dcterms:created>
  <dcterms:modified xsi:type="dcterms:W3CDTF">2021-01-07T23:12:16Z</dcterms:modified>
</cp:coreProperties>
</file>