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River age estimation is</a:t>
            </a:r>
            <a:r>
              <a:rPr lang="en-US" baseline="0" dirty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C21-56F9-7F45-9BE6-170CE0BB39D5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B604-0C62-C04F-B145-E6A0DEC50ECB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27E-C90F-E447-B643-42AE66CD7C39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6CA1-8BAF-324E-9746-ABECD9EE90D2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B23-0537-4949-8D22-45E45AB20268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C46-30BB-FC46-A676-76F958633A30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4F89-B331-CB42-8AFF-F12B7C0ECB68}" type="datetime1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B92E-63A0-3344-AC6B-57E749CCF3DC}" type="datetime1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058-9D13-094F-9C7C-E0952F6446E9}" type="datetime1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713F-B68F-314D-B86D-0ADACDB226C4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EDC9-1D3F-5641-A12D-1C54240AC06B}" type="datetime1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D99A-7673-924F-BAAA-761381C54795}" type="datetime1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Maps and </a:t>
            </a:r>
            <a:br>
              <a:rPr lang="en-US" dirty="0">
                <a:latin typeface="Gill Sans MT"/>
                <a:cs typeface="Gill Sans MT"/>
              </a:rPr>
            </a:br>
            <a:r>
              <a:rPr lang="en-US" dirty="0">
                <a:latin typeface="Gill Sans MT"/>
                <a:cs typeface="Gill Sans MT"/>
              </a:rPr>
              <a:t>Spatial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They don’t love you like I love you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6AE1-3AFE-A343-A070-B558DD4E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/>
          </a:p>
          <a:p>
            <a:r>
              <a:rPr lang="en-US" sz="2400" dirty="0"/>
              <a:t>Spatial Epidemiology ought to be its own full semester course (or at least an EPIC course)</a:t>
            </a:r>
          </a:p>
          <a:p>
            <a:endParaRPr lang="en-US" dirty="0"/>
          </a:p>
          <a:p>
            <a:r>
              <a:rPr lang="en-US" sz="2400" dirty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FA3D3-C934-1848-8CE8-9D5C3F2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let’s play around a little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sp and maps packages</a:t>
            </a:r>
          </a:p>
          <a:p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 err="1"/>
              <a:t>library(sp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data(meuse</a:t>
            </a:r>
            <a:r>
              <a:rPr lang="en-US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Meuse 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world’s oldest river?)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C81E-2E7D-5B40-9927-8F2B4BA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 to look at the </a:t>
            </a:r>
            <a:r>
              <a:rPr lang="en-US" dirty="0" err="1"/>
              <a:t>meuse</a:t>
            </a:r>
            <a:r>
              <a:rPr lang="en-US" dirty="0"/>
              <a:t> dataset.</a:t>
            </a:r>
          </a:p>
          <a:p>
            <a:r>
              <a:rPr lang="en-US" dirty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/>
              <a:t> x and y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4F30-C564-5945-A5E3-6D1995B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scatterplot of the points.  Remember how?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meuse$x</a:t>
            </a:r>
            <a:r>
              <a:rPr lang="en-US" dirty="0"/>
              <a:t>, </a:t>
            </a:r>
            <a:r>
              <a:rPr lang="en-US" dirty="0" err="1"/>
              <a:t>meuse$y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3A02-1658-CA40-9EE9-E8C1958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don’t really look the same.  Why not?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 image took me, like, forever to find, because it turns out there’s more than one town named Stein in the Netherlands.  Stein =&gt; Dutch for Springfield?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E5-C4D1-6247-A3E0-8CC06792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maps need to match date from a ball to a map drawn as plane.</a:t>
            </a:r>
          </a:p>
          <a:p>
            <a:r>
              <a:rPr lang="en-US" dirty="0"/>
              <a:t>X and Y are defined </a:t>
            </a:r>
            <a:r>
              <a:rPr lang="en-US" i="1" dirty="0"/>
              <a:t>within in a coordinate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3AF5-5356-7C41-AC55-4F4B94AF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(more)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Remember this map?  Its projection is inconsistent</a:t>
            </a:r>
          </a:p>
          <a:p>
            <a:pPr lvl="1"/>
            <a:r>
              <a:rPr lang="en-US" dirty="0"/>
              <a:t>The lines on the colored overlay don’t align with underlying features</a:t>
            </a:r>
          </a:p>
          <a:p>
            <a:pPr lvl="1"/>
            <a:endParaRPr lang="en-US" dirty="0"/>
          </a:p>
          <a:p>
            <a:r>
              <a:rPr lang="en-US" dirty="0"/>
              <a:t>USGS State Plane Coordinate Systems are usually the correct projections </a:t>
            </a:r>
            <a:r>
              <a:rPr lang="en-US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7113-1955-A847-8374-9610150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back to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documentation for </a:t>
            </a:r>
            <a:r>
              <a:rPr lang="en-US" dirty="0" err="1"/>
              <a:t>meuse</a:t>
            </a:r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meuse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792F-3C8F-DF47-B6A1-F05A555A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meuse</a:t>
            </a:r>
            <a:r>
              <a:rPr lang="en-US" dirty="0"/>
              <a:t> is a data frame</a:t>
            </a:r>
          </a:p>
          <a:p>
            <a:r>
              <a:rPr lang="en-US" dirty="0"/>
              <a:t>Let’s give it coordinates, using a vector or a formula: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~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r>
              <a:rPr lang="en-US" dirty="0"/>
              <a:t>And a projection:</a:t>
            </a:r>
          </a:p>
          <a:p>
            <a:pPr lvl="1"/>
            <a:r>
              <a:rPr lang="en-US" dirty="0"/>
              <a:t>proj4string(</a:t>
            </a:r>
            <a:r>
              <a:rPr lang="en-US" dirty="0" err="1"/>
              <a:t>meuse</a:t>
            </a:r>
            <a:r>
              <a:rPr lang="en-US" dirty="0"/>
              <a:t>) &lt;- CRS("+</a:t>
            </a:r>
            <a:r>
              <a:rPr lang="en-US" dirty="0" err="1"/>
              <a:t>init</a:t>
            </a:r>
            <a:r>
              <a:rPr lang="en-US" dirty="0"/>
              <a:t>=epsg:28992“)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569D-DD9C-0546-9234-38A7F22E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spatially aware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as before: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looks closer now…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F082-A345-8C41-A62C-682AB50D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and intro spatial data in R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9CCA-75B2-E64F-A44E-DA4C473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now let’s look at the </a:t>
            </a:r>
            <a:r>
              <a:rPr lang="en-US" dirty="0" err="1"/>
              <a:t>meuse</a:t>
            </a:r>
            <a:r>
              <a:rPr lang="en-US" dirty="0"/>
              <a:t> object again: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WTF?!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6EC5-B7B1-7E4F-ACF9-66479C18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why the </a:t>
            </a:r>
            <a:r>
              <a:rPr lang="en-US" dirty="0" err="1"/>
              <a:t>sp</a:t>
            </a:r>
            <a:r>
              <a:rPr lang="en-US" dirty="0"/>
              <a:t> package, which is generally awesome, makes me angry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Caveat: the following is just my opinion</a:t>
            </a:r>
          </a:p>
          <a:p>
            <a:endParaRPr lang="en-US" dirty="0"/>
          </a:p>
          <a:p>
            <a:r>
              <a:rPr lang="en-US" dirty="0"/>
              <a:t>Quietly changing the underlying type of an object is </a:t>
            </a:r>
            <a:r>
              <a:rPr lang="en-US" i="1" dirty="0"/>
              <a:t>evil*</a:t>
            </a:r>
          </a:p>
          <a:p>
            <a:r>
              <a:rPr lang="en-US" dirty="0"/>
              <a:t>For example, try this: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 wherein evil is defined as unnecessarily making it possible to make mistakes without knowing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FA16-7749-DD42-B0AE-4F5F23B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S4 object</a:t>
            </a:r>
          </a:p>
          <a:p>
            <a:pPr lvl="1"/>
            <a:r>
              <a:rPr lang="en-US" dirty="0"/>
              <a:t>‘slots’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meuse@data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Use @</a:t>
            </a:r>
            <a:r>
              <a:rPr lang="en-US" dirty="0" err="1"/>
              <a:t>coords</a:t>
            </a:r>
            <a:r>
              <a:rPr lang="en-US" dirty="0"/>
              <a:t> to get back to the x and y values: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meuse@coords</a:t>
            </a:r>
            <a:r>
              <a:rPr lang="en-US" dirty="0"/>
              <a:t>[,1], </a:t>
            </a:r>
            <a:r>
              <a:rPr lang="en-US" dirty="0" err="1"/>
              <a:t>meuse@coords</a:t>
            </a:r>
            <a:r>
              <a:rPr lang="en-US" dirty="0"/>
              <a:t>[,2])</a:t>
            </a:r>
          </a:p>
          <a:p>
            <a:pPr lvl="1"/>
            <a:endParaRPr lang="en-US" dirty="0"/>
          </a:p>
          <a:p>
            <a:r>
              <a:rPr lang="en-US" dirty="0"/>
              <a:t>Note for plotting: </a:t>
            </a:r>
            <a:r>
              <a:rPr lang="en-US" dirty="0" err="1"/>
              <a:t>spplot</a:t>
            </a:r>
            <a:r>
              <a:rPr lang="en-US" dirty="0"/>
              <a:t> also available: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, “copper”)</a:t>
            </a:r>
          </a:p>
          <a:p>
            <a:pPr lvl="1"/>
            <a:r>
              <a:rPr lang="en-US" dirty="0"/>
              <a:t>Does this look more like what we might want?  Maybe…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761-B6E5-414B-A589-CAED6E3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library(raster)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0813-5C75-114A-ACA2-50CF8E5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/>
          </a:p>
          <a:p>
            <a:r>
              <a:rPr lang="en-US" dirty="0"/>
              <a:t>Geosphere package is helpful for computing distances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you can get a PhD in geography.  Though we who have or are getting PhDs in epidemiology probably won’t.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9BEF-901D-384D-8690-9A8B4E3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datasets</a:t>
            </a:r>
          </a:p>
          <a:p>
            <a:pPr lvl="1"/>
            <a:r>
              <a:rPr lang="en-US" dirty="0"/>
              <a:t>E.g. via spatial merge </a:t>
            </a:r>
          </a:p>
          <a:p>
            <a:r>
              <a:rPr lang="en-US" dirty="0"/>
              <a:t>Spatial statistics</a:t>
            </a:r>
          </a:p>
          <a:p>
            <a:pPr lvl="1"/>
            <a:r>
              <a:rPr lang="en-US" dirty="0"/>
              <a:t>E.g. cases/zip code</a:t>
            </a:r>
          </a:p>
          <a:p>
            <a:r>
              <a:rPr lang="en-US" dirty="0"/>
              <a:t>Spatial interpolation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kriging</a:t>
            </a:r>
            <a:endParaRPr lang="en-US" dirty="0"/>
          </a:p>
          <a:p>
            <a:r>
              <a:rPr lang="en-US" dirty="0"/>
              <a:t>Etc.</a:t>
            </a:r>
          </a:p>
          <a:p>
            <a:r>
              <a:rPr lang="en-US" dirty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C919-DEF8-134A-9E2E-C45F25E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lot of datasets, you have an address and want to do something spatial with it</a:t>
            </a:r>
          </a:p>
          <a:p>
            <a:pPr lvl="1"/>
            <a:r>
              <a:rPr lang="en-US" dirty="0"/>
              <a:t>E.g. you want census data for residential neighborhood</a:t>
            </a:r>
          </a:p>
          <a:p>
            <a:pPr lvl="1"/>
            <a:r>
              <a:rPr lang="en-US" dirty="0"/>
              <a:t>Solution: get (</a:t>
            </a:r>
            <a:r>
              <a:rPr lang="en-US" dirty="0" err="1"/>
              <a:t>lat</a:t>
            </a:r>
            <a:r>
              <a:rPr lang="en-US" dirty="0"/>
              <a:t>, long), from the address then do spatial merge with Census data</a:t>
            </a:r>
          </a:p>
          <a:p>
            <a:pPr lvl="1"/>
            <a:r>
              <a:rPr lang="en-US" dirty="0"/>
              <a:t>Getting (</a:t>
            </a:r>
            <a:r>
              <a:rPr lang="en-US" dirty="0" err="1"/>
              <a:t>lat,long</a:t>
            </a:r>
            <a:r>
              <a:rPr lang="en-US" dirty="0"/>
              <a:t>) from an address is called geocoding</a:t>
            </a:r>
          </a:p>
          <a:p>
            <a:pPr lvl="1"/>
            <a:r>
              <a:rPr lang="en-US" dirty="0"/>
              <a:t>Any guesses as to what reverse geocoding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B9B8-943D-A44D-BC92-498429E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 with R using </a:t>
            </a:r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easiest way to geocode in R is using the geocode() 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Challenge #1: use </a:t>
            </a:r>
            <a:r>
              <a:rPr lang="en-US" dirty="0" err="1"/>
              <a:t>ggmap</a:t>
            </a:r>
            <a:r>
              <a:rPr lang="en-US" dirty="0"/>
              <a:t> to get the (</a:t>
            </a:r>
            <a:r>
              <a:rPr lang="en-US" dirty="0" err="1"/>
              <a:t>lat</a:t>
            </a:r>
            <a:r>
              <a:rPr lang="en-US" dirty="0"/>
              <a:t>, long) of 722 W 168</a:t>
            </a:r>
            <a:r>
              <a:rPr lang="en-US" baseline="30000" dirty="0"/>
              <a:t>th</a:t>
            </a:r>
            <a:r>
              <a:rPr lang="en-US" dirty="0"/>
              <a:t> St in New York.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15A2-CC35-AA45-A93B-DDCCFB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#2: compute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distance in meters from Boston </a:t>
            </a:r>
            <a:r>
              <a:rPr lang="es-ES" dirty="0"/>
              <a:t>(SER 2020</a:t>
            </a:r>
            <a:r>
              <a:rPr lang="en-US" dirty="0"/>
              <a:t>) to San Diego (SER 2021)</a:t>
            </a:r>
          </a:p>
          <a:p>
            <a:r>
              <a:rPr lang="en-US" dirty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/>
              <a:t>ser2020 &lt;- geocode(‘</a:t>
            </a:r>
            <a:r>
              <a:rPr lang="es-ES" dirty="0"/>
              <a:t>Boston, MA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ser2021 &lt;- geocode(‘San Diego, CA')</a:t>
            </a:r>
          </a:p>
          <a:p>
            <a:pPr lvl="1"/>
            <a:r>
              <a:rPr lang="en-US" dirty="0" err="1"/>
              <a:t>distm</a:t>
            </a:r>
            <a:r>
              <a:rPr lang="en-US" dirty="0"/>
              <a:t>(ser2021, ser2020)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285F-617B-3C47-A281-7F42529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Geocoding: a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Quick challenges</a:t>
            </a:r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qmap</a:t>
            </a:r>
            <a:r>
              <a:rPr lang="en-US" dirty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/>
              <a:t>Now use </a:t>
            </a:r>
            <a:r>
              <a:rPr lang="en-US" dirty="0" err="1"/>
              <a:t>qmap</a:t>
            </a:r>
            <a:r>
              <a:rPr lang="en-US" dirty="0"/>
              <a:t> to get a map of </a:t>
            </a:r>
            <a:r>
              <a:rPr lang="en-US" dirty="0" err="1"/>
              <a:t>Geleen</a:t>
            </a:r>
            <a:r>
              <a:rPr lang="en-US" dirty="0"/>
              <a:t>, NL at zoom = 12.</a:t>
            </a:r>
          </a:p>
          <a:p>
            <a:pPr lvl="2"/>
            <a:r>
              <a:rPr lang="en-US" dirty="0"/>
              <a:t>(Does the curve of the river on the left look familiar?)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5E24-0FEB-4648-9DA0-0BC05D80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data, particularly 'secondary' administrative data are spatially located</a:t>
            </a:r>
          </a:p>
          <a:p>
            <a:endParaRPr lang="en-US" dirty="0"/>
          </a:p>
          <a:p>
            <a:r>
              <a:rPr lang="en-US" dirty="0"/>
              <a:t>Digression: My FOIL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19AB-84FE-8743-9CA1-4C4B260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Co-variation of properties within geographic space</a:t>
            </a:r>
          </a:p>
          <a:p>
            <a:r>
              <a:rPr lang="en-US" dirty="0"/>
              <a:t>Note that perfect mixing is not expected if each cell is independent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7608-4B25-9946-B781-05612D6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Modifiable Areal </a:t>
            </a:r>
            <a:r>
              <a:rPr lang="en-US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Different spatial unit definitions can result in different findings</a:t>
            </a:r>
          </a:p>
          <a:p>
            <a:endParaRPr lang="en-US" sz="2400" dirty="0"/>
          </a:p>
          <a:p>
            <a:r>
              <a:rPr lang="en-US" sz="2400" dirty="0"/>
              <a:t>Usual recommendation: start from theory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0EE4-04D2-A140-A678-047976D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are interested in clustering in the population, not in the sample</a:t>
            </a:r>
          </a:p>
          <a:p>
            <a:pPr lvl="1"/>
            <a:r>
              <a:rPr lang="en-US" dirty="0"/>
              <a:t>many sampling strategies (esp. convenience samples) artificially induce clustering.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A956-2191-E644-B7FD-FD12CFB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Clustering: think about your denominator, too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4221D-5456-4243-8923-60FCC928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/>
              <a:t>Values significantly less than 1 indicate clustering</a:t>
            </a:r>
          </a:p>
          <a:p>
            <a:r>
              <a:rPr lang="en-US" dirty="0"/>
              <a:t>But: 50 randomly distributed </a:t>
            </a:r>
            <a:r>
              <a:rPr lang="en-US" i="1" dirty="0"/>
              <a:t>pairs</a:t>
            </a:r>
            <a:r>
              <a:rPr lang="en-US" dirty="0"/>
              <a:t> of points would have a very low index, but no real clusters as we'd traditionally think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2205-E19A-C543-9665-F50E83C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cluster detection/analysis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Ripley's K function</a:t>
            </a:r>
          </a:p>
          <a:p>
            <a:r>
              <a:rPr lang="en-US"/>
              <a:t>Kulldorff's</a:t>
            </a:r>
            <a:r>
              <a:rPr lang="en-US" dirty="0"/>
              <a:t> scan statistic</a:t>
            </a:r>
          </a:p>
          <a:p>
            <a:endParaRPr lang="en-US" dirty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1CF-3334-4541-AD57-B972D84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other important spatial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(actually prediction) at places you didn't observe</a:t>
            </a:r>
          </a:p>
          <a:p>
            <a:pPr lvl="1"/>
            <a:r>
              <a:rPr lang="en-US" dirty="0"/>
              <a:t>Land use regression</a:t>
            </a:r>
          </a:p>
          <a:p>
            <a:pPr lvl="1"/>
            <a:r>
              <a:rPr lang="en-US" dirty="0"/>
              <a:t>Interpolation: Kriging/Kernel density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CADA-1C89-6A48-ACAA-3F4AA55D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 residuals for spatial autocorrelation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66D-F42E-9042-98FC-93692E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most basic forms, LUR ignores spatial covariance, so it does not require custom regression model 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Ultra Bold" pitchFamily="34" charset="0"/>
              </a:rPr>
              <a:t>lm()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Sorry.  I know this is hokey.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1AD-4ADC-C248-B77A-DDD5DF50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spatial covariance in outcome to predict at </a:t>
            </a:r>
            <a:r>
              <a:rPr lang="en-US" dirty="0" err="1"/>
              <a:t>unsampled</a:t>
            </a:r>
            <a:r>
              <a:rPr lang="en-US" dirty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Universal </a:t>
            </a:r>
            <a:r>
              <a:rPr lang="en-US" dirty="0" err="1"/>
              <a:t>Kriging</a:t>
            </a:r>
            <a:r>
              <a:rPr lang="en-US" dirty="0"/>
              <a:t> essentially integrates LUR and </a:t>
            </a:r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5081-6FC3-5B48-86F9-6AFAA9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/>
              <a:t>This has potential to be interesting data for people doing pedestrian injury work</a:t>
            </a:r>
          </a:p>
          <a:p>
            <a:pPr lvl="1"/>
            <a:r>
              <a:rPr lang="en-US" dirty="0"/>
              <a:t>Esp. if counts are aligned with pre-existing web cameras?</a:t>
            </a:r>
          </a:p>
          <a:p>
            <a:pPr lvl="1"/>
            <a:r>
              <a:rPr lang="en-US" dirty="0"/>
              <a:t>But how do I know?  I don't have money to pay for ArcGIS or geographer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A1F-147C-7942-90DD-7BAFA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r>
              <a:rPr lang="en-US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packages support </a:t>
            </a:r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GeoR</a:t>
            </a:r>
            <a:endParaRPr lang="en-US" dirty="0"/>
          </a:p>
          <a:p>
            <a:pPr lvl="1"/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gstat</a:t>
            </a:r>
            <a:endParaRPr lang="en-US" dirty="0"/>
          </a:p>
          <a:p>
            <a:r>
              <a:rPr lang="en-US" dirty="0"/>
              <a:t>There are a lot of details in how you fit the model – talk to me if you’re interested in trying it out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Kriged</a:t>
            </a:r>
            <a:r>
              <a:rPr lang="en-US" dirty="0"/>
              <a:t> using </a:t>
            </a:r>
            <a:r>
              <a:rPr lang="en-US" dirty="0" err="1"/>
              <a:t>GeoR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2754-A0FF-1E40-8047-24E6083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E9871-6CBA-DF4E-BD95-BF1BEF1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ArcGIS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1C5F-626D-4742-8C20-D4EEDAA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8552-E464-3348-99C0-7638FA2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/>
              <a:t>Spatial analysis is often well suited to visual communication</a:t>
            </a:r>
          </a:p>
          <a:p>
            <a:r>
              <a:rPr lang="en-US" dirty="0"/>
              <a:t>It’s important to remember that maps are just a kind of figure – a way of communicating some underlying relationships determined through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EE7-8A60-1547-9350-47D92EB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really: why do we use spatial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pPr lvl="1"/>
            <a:r>
              <a:rPr lang="en-US" dirty="0"/>
              <a:t>Are the spatial patterns to disease incidence?</a:t>
            </a:r>
          </a:p>
          <a:p>
            <a:r>
              <a:rPr lang="en-US" dirty="0"/>
              <a:t>Infectious disease etiology/vector identification</a:t>
            </a:r>
          </a:p>
          <a:p>
            <a:pPr lvl="1"/>
            <a:r>
              <a:rPr lang="en-US" dirty="0"/>
              <a:t>Can the spatial pattern tell us something about how the disease is being transmitted?</a:t>
            </a:r>
          </a:p>
          <a:p>
            <a:r>
              <a:rPr lang="en-US" dirty="0"/>
              <a:t>Cluster investigations</a:t>
            </a:r>
          </a:p>
          <a:p>
            <a:r>
              <a:rPr lang="en-US" dirty="0"/>
              <a:t>Neighborhood influences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D8F7-F307-D54F-AD3C-3E5F28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1695</Words>
  <Application>Microsoft Macintosh PowerPoint</Application>
  <PresentationFormat>On-screen Show (4:3)</PresentationFormat>
  <Paragraphs>276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Gill Sans Ultra Bold</vt:lpstr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89</cp:revision>
  <dcterms:created xsi:type="dcterms:W3CDTF">2014-03-31T04:18:00Z</dcterms:created>
  <dcterms:modified xsi:type="dcterms:W3CDTF">2023-05-10T13:54:28Z</dcterms:modified>
</cp:coreProperties>
</file>