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2" r:id="rId3"/>
    <p:sldId id="258" r:id="rId4"/>
    <p:sldId id="364" r:id="rId5"/>
    <p:sldId id="284" r:id="rId6"/>
    <p:sldId id="285" r:id="rId7"/>
    <p:sldId id="365" r:id="rId8"/>
    <p:sldId id="286" r:id="rId9"/>
    <p:sldId id="287" r:id="rId10"/>
    <p:sldId id="288" r:id="rId11"/>
    <p:sldId id="312" r:id="rId12"/>
    <p:sldId id="290" r:id="rId13"/>
    <p:sldId id="327" r:id="rId14"/>
    <p:sldId id="328" r:id="rId15"/>
    <p:sldId id="291" r:id="rId16"/>
    <p:sldId id="292" r:id="rId17"/>
    <p:sldId id="293" r:id="rId18"/>
    <p:sldId id="333" r:id="rId19"/>
    <p:sldId id="294" r:id="rId20"/>
    <p:sldId id="361" r:id="rId21"/>
    <p:sldId id="362" r:id="rId22"/>
    <p:sldId id="363" r:id="rId23"/>
    <p:sldId id="329" r:id="rId24"/>
    <p:sldId id="330" r:id="rId25"/>
    <p:sldId id="332" r:id="rId26"/>
    <p:sldId id="334" r:id="rId27"/>
    <p:sldId id="335" r:id="rId28"/>
    <p:sldId id="336" r:id="rId29"/>
    <p:sldId id="337" r:id="rId30"/>
    <p:sldId id="366" r:id="rId31"/>
    <p:sldId id="36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8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8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I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6249" y="571001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you’re waiting, download the files you’re going to need: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6A407-DC9D-294E-90FC-63F5D573E396}"/>
              </a:ext>
            </a:extLst>
          </p:cNvPr>
          <p:cNvSpPr txBox="1"/>
          <p:nvPr/>
        </p:nvSpPr>
        <p:spPr>
          <a:xfrm>
            <a:off x="228600" y="6427569"/>
            <a:ext cx="835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need to download RStudio, go to: https://</a:t>
            </a:r>
            <a:r>
              <a:rPr lang="en-US" dirty="0" err="1"/>
              <a:t>rstudio.com</a:t>
            </a:r>
            <a:r>
              <a:rPr lang="en-US" dirty="0"/>
              <a:t>/products/</a:t>
            </a:r>
            <a:r>
              <a:rPr lang="en-US" dirty="0" err="1"/>
              <a:t>rstudio</a:t>
            </a:r>
            <a:r>
              <a:rPr lang="en-US" dirty="0"/>
              <a:t>/download/</a:t>
            </a:r>
          </a:p>
        </p:txBody>
      </p:sp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Basic function: c()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myvector</a:t>
            </a:r>
            <a:r>
              <a:rPr lang="en-US" sz="3200" dirty="0"/>
              <a:t> &lt;- c("a",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logicalvector</a:t>
            </a:r>
            <a:r>
              <a:rPr lang="en-US" sz="3200" dirty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columns of your datasets are vectors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dig$AGE</a:t>
            </a:r>
            <a:r>
              <a:rPr lang="en-US" dirty="0"/>
              <a:t> is a vector of 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on this idea later…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talk more about indexing later…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Run this code:</a:t>
            </a:r>
          </a:p>
          <a:p>
            <a:pPr marL="0" lvl="1" indent="0">
              <a:buNone/>
            </a:pPr>
            <a:r>
              <a:rPr lang="en-US" dirty="0" err="1"/>
              <a:t>myvec</a:t>
            </a:r>
            <a:r>
              <a:rPr lang="en-US" dirty="0"/>
              <a:t> &lt;- </a:t>
            </a:r>
            <a:r>
              <a:rPr lang="en-US" sz="3200" dirty="0"/>
              <a:t>c(1,4,7)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Now write the code to select the number 4 from </a:t>
            </a:r>
            <a:r>
              <a:rPr lang="en-US" dirty="0" err="1"/>
              <a:t>myvec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myvec</a:t>
            </a:r>
            <a:r>
              <a:rPr lang="en-US" dirty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1551" y="5486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 &amp;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Matrix: A 2-dimensional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for vectors: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2x6 numeric:</a:t>
            </a:r>
          </a:p>
          <a:p>
            <a:pPr marL="0" indent="0">
              <a:buNone/>
            </a:pPr>
            <a:r>
              <a:rPr lang="en-US" dirty="0"/>
              <a:t>11 12  13  14  15  16 </a:t>
            </a:r>
          </a:p>
          <a:p>
            <a:pPr marL="0" indent="0">
              <a:buNone/>
            </a:pPr>
            <a:r>
              <a:rPr lang="en-US" dirty="0"/>
              <a:t>17 18  19  20  21  22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2x2 character:</a:t>
            </a:r>
          </a:p>
          <a:p>
            <a:pPr marL="0" indent="0">
              <a:buNone/>
            </a:pPr>
            <a:r>
              <a:rPr lang="en-US" dirty="0"/>
              <a:t>	a b</a:t>
            </a:r>
          </a:p>
          <a:p>
            <a:pPr marL="0" indent="0">
              <a:buNone/>
            </a:pPr>
            <a:r>
              <a:rPr lang="en-US" dirty="0"/>
              <a:t>	c 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matrix()</a:t>
            </a:r>
          </a:p>
          <a:p>
            <a:pPr lvl="1"/>
            <a:r>
              <a:rPr lang="en-US" dirty="0" err="1"/>
              <a:t>mymatrix</a:t>
            </a:r>
            <a:r>
              <a:rPr lang="en-US" dirty="0"/>
              <a:t> &lt;- 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/>
          </a:p>
          <a:p>
            <a:r>
              <a:rPr lang="en-US" dirty="0"/>
              <a:t>First parameter to matrix() is a vector!</a:t>
            </a:r>
          </a:p>
          <a:p>
            <a:pPr lvl="1"/>
            <a:r>
              <a:rPr lang="en-US" dirty="0"/>
              <a:t>x &lt;- c(1, 2, 3, 4)</a:t>
            </a:r>
          </a:p>
          <a:p>
            <a:pPr lvl="1"/>
            <a:r>
              <a:rPr lang="en-US" dirty="0"/>
              <a:t>matrix(x,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lvl="1"/>
            <a:endParaRPr lang="en-US" dirty="0"/>
          </a:p>
          <a:p>
            <a:r>
              <a:rPr lang="en-US" dirty="0"/>
              <a:t>In real life, often use table()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dig$TRTMT</a:t>
            </a:r>
            <a:r>
              <a:rPr lang="en-US" dirty="0"/>
              <a:t>, </a:t>
            </a:r>
            <a:r>
              <a:rPr lang="en-US" dirty="0" err="1"/>
              <a:t>dig$DEATH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</a:t>
            </a:r>
            <a:r>
              <a:rPr lang="en-US" dirty="0" err="1"/>
              <a:t>cbind</a:t>
            </a:r>
            <a:r>
              <a:rPr lang="en-US" dirty="0"/>
              <a:t> and </a:t>
            </a:r>
            <a:r>
              <a:rPr lang="en-US" dirty="0" err="1"/>
              <a:t>rbind</a:t>
            </a:r>
            <a:r>
              <a:rPr lang="en-US" dirty="0"/>
              <a:t> to create matrices by 'binding' vectors together:</a:t>
            </a:r>
          </a:p>
          <a:p>
            <a:pPr lvl="1"/>
            <a:r>
              <a:rPr lang="en-US" dirty="0"/>
              <a:t>x &lt;- c(1,2,3)</a:t>
            </a:r>
          </a:p>
          <a:p>
            <a:pPr lvl="1"/>
            <a:r>
              <a:rPr lang="en-US" dirty="0"/>
              <a:t>y &lt;- c(4,5,6)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matrix(c(1, 3, 5, 7),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[1,1] # 1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[2,2] # 7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learn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learning curve is steep</a:t>
            </a:r>
          </a:p>
          <a:p>
            <a:endParaRPr lang="en-US" dirty="0"/>
          </a:p>
          <a:p>
            <a:r>
              <a:rPr lang="en-US" dirty="0"/>
              <a:t>R comes with no warranty (if it runs, it can be on CRAN)</a:t>
            </a:r>
          </a:p>
          <a:p>
            <a:endParaRPr lang="en-US" dirty="0"/>
          </a:p>
          <a:p>
            <a:r>
              <a:rPr lang="en-US" dirty="0"/>
              <a:t>Error messages can be hard to figure out (particularly before you have intuition for what it’s doing)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Array: A 3- (or more-) 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vectors and matrices: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4731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1   2   3 </a:t>
            </a:r>
          </a:p>
          <a:p>
            <a:pPr marL="0" indent="0">
              <a:buNone/>
            </a:pPr>
            <a:r>
              <a:rPr lang="en-US" dirty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7   8    9 </a:t>
            </a:r>
          </a:p>
          <a:p>
            <a:pPr marL="0" indent="0">
              <a:buNone/>
            </a:pPr>
            <a:r>
              <a:rPr lang="en-US" dirty="0"/>
              <a:t>10 11 12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6665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for creating arrays: array()</a:t>
            </a:r>
          </a:p>
          <a:p>
            <a:endParaRPr lang="en-US" dirty="0"/>
          </a:p>
          <a:p>
            <a:r>
              <a:rPr lang="en-US" dirty="0" err="1"/>
              <a:t>myarray</a:t>
            </a:r>
            <a:r>
              <a:rPr lang="en-US" dirty="0"/>
              <a:t> &lt;- array(1:12 dim=c(2, 3, 2))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524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Think stratified analysis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285999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3962399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1335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3809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0971" y="12953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27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2097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209799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/>
              <a:t>Dim specifies dimensions</a:t>
            </a:r>
          </a:p>
          <a:p>
            <a:pPr lvl="1"/>
            <a:r>
              <a:rPr lang="en-US" dirty="0"/>
              <a:t>array(1:12, dim=c(3,2,2))</a:t>
            </a:r>
          </a:p>
          <a:p>
            <a:pPr lvl="1"/>
            <a:r>
              <a:rPr lang="en-US" dirty="0"/>
              <a:t>array(1:12, dim=c(2,2,3))</a:t>
            </a:r>
          </a:p>
          <a:p>
            <a:pPr lvl="1"/>
            <a:endParaRPr lang="en-US" dirty="0"/>
          </a:p>
          <a:p>
            <a:r>
              <a:rPr lang="en-US" dirty="0"/>
              <a:t>Again, first parameter is a vector:</a:t>
            </a:r>
          </a:p>
          <a:p>
            <a:pPr lvl="1"/>
            <a:r>
              <a:rPr lang="en-US" dirty="0"/>
              <a:t>y &lt;- c("</a:t>
            </a:r>
            <a:r>
              <a:rPr lang="en-US" dirty="0" err="1"/>
              <a:t>a","b","c","d","e","f","g","h","i","j","k","l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array(y, dim=c(2,2,3))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endParaRPr lang="en-US" sz="2400" dirty="0"/>
          </a:p>
          <a:p>
            <a:r>
              <a:rPr lang="en-US" sz="2400" dirty="0"/>
              <a:t>matrix(c(50, 75, 100, 150), </a:t>
            </a:r>
            <a:r>
              <a:rPr lang="en-US" sz="2400" dirty="0" err="1"/>
              <a:t>nrow</a:t>
            </a:r>
            <a:r>
              <a:rPr lang="en-US" sz="2400" dirty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7150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 (alternate 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matrix fills in cells in a column-wise order.  An alternative is to use </a:t>
            </a:r>
            <a:r>
              <a:rPr lang="en-US" dirty="0" err="1"/>
              <a:t>byrow</a:t>
            </a:r>
            <a:r>
              <a:rPr lang="en-US" dirty="0"/>
              <a:t>=T: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matrix(c(50, 100, 75, 150), </a:t>
            </a:r>
            <a:r>
              <a:rPr lang="en-US" dirty="0" err="1"/>
              <a:t>nrow</a:t>
            </a:r>
            <a:r>
              <a:rPr lang="en-US" dirty="0"/>
              <a:t>=2, </a:t>
            </a:r>
            <a:r>
              <a:rPr lang="en-US" dirty="0" err="1"/>
              <a:t>byrow</a:t>
            </a:r>
            <a:r>
              <a:rPr lang="en-US" dirty="0"/>
              <a:t>=T)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Course website: </a:t>
            </a:r>
          </a:p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r>
              <a:rPr lang="en-US" sz="2400" dirty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 types, before the break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soon, but first let’s look at atomic types a little more…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same type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Vectorized</a:t>
            </a:r>
            <a:r>
              <a:rPr lang="en-US" dirty="0"/>
              <a:t> math can be powerful: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Some functions make use of whole vector: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sum(x)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length(x)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People learn best by doing … but the goal here is to impart my knowledge to you and listening to lectures is not doing</a:t>
            </a:r>
          </a:p>
          <a:p>
            <a:endParaRPr lang="en-US" dirty="0"/>
          </a:p>
          <a:p>
            <a:r>
              <a:rPr lang="en-US" dirty="0"/>
              <a:t>My goal: to give you the tools to overcome hurdles on your own using </a:t>
            </a:r>
            <a:r>
              <a:rPr lang="en-US" dirty="0" err="1"/>
              <a:t>StackOverflow</a:t>
            </a:r>
            <a:r>
              <a:rPr lang="en-US" dirty="0"/>
              <a:t> and the like</a:t>
            </a:r>
          </a:p>
          <a:p>
            <a:endParaRPr lang="en-US" dirty="0"/>
          </a:p>
          <a:p>
            <a:r>
              <a:rPr lang="en-US" dirty="0"/>
              <a:t>A mix of discussing underlying principles and then  some guided doing, and then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there are useful functions that operate on matrices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 &lt;- </a:t>
            </a:r>
            <a:r>
              <a:rPr lang="pl-PL" dirty="0" err="1">
                <a:latin typeface="Courier New"/>
                <a:cs typeface="Courier New"/>
              </a:rPr>
              <a:t>matrix</a:t>
            </a:r>
            <a:r>
              <a:rPr lang="pl-PL" dirty="0">
                <a:latin typeface="Courier New"/>
                <a:cs typeface="Courier New"/>
              </a:rPr>
              <a:t>(c(10,190,10,390), </a:t>
            </a:r>
            <a:r>
              <a:rPr lang="pl-PL" dirty="0" err="1">
                <a:latin typeface="Courier New"/>
                <a:cs typeface="Courier New"/>
              </a:rPr>
              <a:t>nrow</a:t>
            </a:r>
            <a:r>
              <a:rPr lang="pl-PL" dirty="0">
                <a:latin typeface="Courier New"/>
                <a:cs typeface="Courier New"/>
              </a:rPr>
              <a:t>=2, </a:t>
            </a:r>
            <a:r>
              <a:rPr lang="pl-PL" dirty="0" err="1">
                <a:latin typeface="Courier New"/>
                <a:cs typeface="Courier New"/>
              </a:rPr>
              <a:t>byrow</a:t>
            </a:r>
            <a:r>
              <a:rPr lang="pl-PL" dirty="0">
                <a:latin typeface="Courier New"/>
                <a:cs typeface="Courier New"/>
              </a:rPr>
              <a:t>=T)</a:t>
            </a:r>
          </a:p>
          <a:p>
            <a:r>
              <a:rPr lang="pl-PL" dirty="0" err="1">
                <a:latin typeface="Courier New"/>
                <a:cs typeface="Courier New"/>
              </a:rPr>
              <a:t>mymatrix</a:t>
            </a:r>
            <a:endParaRPr lang="pl-PL" dirty="0">
              <a:latin typeface="Courier New"/>
              <a:cs typeface="Courier New"/>
            </a:endParaRP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chisq.test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=1)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4367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vectors &amp;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talked about 3 kinds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Factors: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/>
              <a:t>Factors are a compound type, containing a defined set of integer levels and a mapping from levels to names</a:t>
            </a:r>
          </a:p>
          <a:p>
            <a:r>
              <a:rPr lang="en-US" dirty="0"/>
              <a:t>But essentially… a way to encode categorical variables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/>
          </a:p>
          <a:p>
            <a:r>
              <a:rPr lang="en-US" dirty="0"/>
              <a:t>Can make factors ordered, define levels explicitly, etc.</a:t>
            </a:r>
          </a:p>
          <a:p>
            <a:pPr lvl="1"/>
            <a:r>
              <a:rPr lang="en-US" dirty="0"/>
              <a:t>?factor to see help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Basic like element (‘atomic’)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Vector: 1 dimensional collection of like elements</a:t>
            </a:r>
          </a:p>
          <a:p>
            <a:r>
              <a:rPr lang="en-US" sz="2800" dirty="0"/>
              <a:t>Matrix: 2 dimensional collection of like elements</a:t>
            </a:r>
          </a:p>
          <a:p>
            <a:r>
              <a:rPr lang="en-US" sz="2800" dirty="0"/>
              <a:t>Array: 3+ dimensional collection of like elements</a:t>
            </a:r>
          </a:p>
          <a:p>
            <a:endParaRPr lang="en-US" dirty="0"/>
          </a:p>
          <a:p>
            <a:r>
              <a:rPr lang="en-US" dirty="0"/>
              <a:t>Important kinds of like elements</a:t>
            </a:r>
          </a:p>
          <a:p>
            <a:pPr lvl="1"/>
            <a:r>
              <a:rPr lang="en-US" dirty="0" err="1"/>
              <a:t>Numerics</a:t>
            </a:r>
            <a:endParaRPr lang="en-US" dirty="0"/>
          </a:p>
          <a:p>
            <a:pPr lvl="1"/>
            <a:r>
              <a:rPr lang="en-US" dirty="0" err="1"/>
              <a:t>Logicals</a:t>
            </a:r>
            <a:endParaRPr lang="en-US" dirty="0"/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Factors (are really a special case of </a:t>
            </a:r>
            <a:r>
              <a:rPr lang="en-US" dirty="0" err="1"/>
              <a:t>numerics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kinds of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/>
          </a:p>
          <a:p>
            <a:r>
              <a:rPr lang="en-US" dirty="0"/>
              <a:t>We'll talk more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Pay attention: </a:t>
            </a:r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/>
              <a:t>Try this: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c("word", 3)</a:t>
            </a:r>
          </a:p>
          <a:p>
            <a:r>
              <a:rPr lang="en-US" dirty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cs typeface="Courier New" pitchFamily="49" charset="0"/>
              </a:rPr>
              <a:t>How could you find out?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automatically coerces all elements in an atomic object (vector, matrix or array) to a single mode:</a:t>
            </a:r>
          </a:p>
          <a:p>
            <a:pPr lvl="1"/>
            <a:r>
              <a:rPr lang="en-US" dirty="0"/>
              <a:t>Character if any characters present</a:t>
            </a:r>
          </a:p>
          <a:p>
            <a:pPr lvl="1"/>
            <a:r>
              <a:rPr lang="en-US" dirty="0"/>
              <a:t>Numeric if only </a:t>
            </a:r>
            <a:r>
              <a:rPr lang="en-US" dirty="0" err="1"/>
              <a:t>numerics</a:t>
            </a:r>
            <a:r>
              <a:rPr lang="en-US" dirty="0"/>
              <a:t> and </a:t>
            </a:r>
            <a:r>
              <a:rPr lang="en-US" dirty="0" err="1"/>
              <a:t>logicals</a:t>
            </a:r>
            <a:r>
              <a:rPr lang="en-US" dirty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c(2.3,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important Non-Atomic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/>
              <a:t>Data Frame: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this kind of non-atomic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will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One-dimensional, like vectors, but elements need not be the same mode:</a:t>
            </a:r>
          </a:p>
          <a:p>
            <a:endParaRPr lang="en-US" dirty="0"/>
          </a:p>
          <a:p>
            <a:r>
              <a:rPr lang="en-US" dirty="0"/>
              <a:t>1 "word"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as Recursive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elements need not be the same mode, they need not be atomic: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Lists are for keeping a bunch of stuff together in the same object.  </a:t>
            </a:r>
          </a:p>
          <a:p>
            <a:pPr lvl="1"/>
            <a:r>
              <a:rPr lang="en-US" dirty="0"/>
              <a:t>For example, results of a chi-square test, where you want data and meta-data:</a:t>
            </a:r>
          </a:p>
          <a:p>
            <a:pPr lvl="2"/>
            <a:r>
              <a:rPr lang="en-US" dirty="0"/>
              <a:t>Chi-square score</a:t>
            </a:r>
          </a:p>
          <a:p>
            <a:pPr lvl="2"/>
            <a:r>
              <a:rPr lang="en-US" dirty="0"/>
              <a:t>P-value</a:t>
            </a:r>
          </a:p>
          <a:p>
            <a:pPr lvl="2"/>
            <a:r>
              <a:rPr lang="en-US" dirty="0"/>
              <a:t>Degrees of freedom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/>
              <a:t>Index a list using double square brackets: [[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c(2, 4))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/>
              <a:t>May want to index result of indexing: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It's often easier to track what’s in a list by name than by number: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As a result, there's a special way of indexing a list entry by name: $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/>
              <a:t>Compute the mean of 1,3, 5, 7, and 9.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Do you want a list or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5867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list with three items, where:</a:t>
            </a:r>
          </a:p>
          <a:p>
            <a:pPr lvl="1"/>
            <a:r>
              <a:rPr lang="en-US" dirty="0"/>
              <a:t>The first item is named values and is a vector containing 1, 5, and 9</a:t>
            </a:r>
          </a:p>
          <a:p>
            <a:pPr lvl="1"/>
            <a:r>
              <a:rPr lang="en-US" dirty="0"/>
              <a:t>The second item is named mean and is the mean of 1, 5, and 9</a:t>
            </a:r>
          </a:p>
          <a:p>
            <a:pPr lvl="1"/>
            <a:r>
              <a:rPr lang="en-US" dirty="0"/>
              <a:t>The third item is named </a:t>
            </a:r>
            <a:r>
              <a:rPr lang="en-US" dirty="0" err="1"/>
              <a:t>pval</a:t>
            </a:r>
            <a:r>
              <a:rPr lang="en-US" dirty="0"/>
              <a:t> and has the value 0.163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59436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field or variable (usually numeric vector or factors)</a:t>
            </a:r>
          </a:p>
          <a:p>
            <a:endParaRPr lang="en-US" dirty="0"/>
          </a:p>
          <a:p>
            <a:r>
              <a:rPr lang="en-US" dirty="0"/>
              <a:t>"A list that behaves like a matrix"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</a:t>
            </a:r>
            <a:r>
              <a:rPr lang="en-US" dirty="0" err="1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load from a file (e.g. a CSV) or subset from data frame loaded from a file</a:t>
            </a:r>
          </a:p>
          <a:p>
            <a:pPr lvl="1"/>
            <a:r>
              <a:rPr lang="en-US" dirty="0"/>
              <a:t>(How to load data? coming up next…)</a:t>
            </a:r>
          </a:p>
          <a:p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data.frame</a:t>
            </a:r>
            <a:r>
              <a:rPr lang="en-US" dirty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WorkshopPart1-Basics.R from the file share</a:t>
            </a:r>
          </a:p>
          <a:p>
            <a:endParaRPr lang="en-US" dirty="0"/>
          </a:p>
          <a:p>
            <a:r>
              <a:rPr lang="en-US" dirty="0"/>
              <a:t>We’ll switch to R for a bit here and walk through a basic data analysis</a:t>
            </a:r>
          </a:p>
          <a:p>
            <a:endParaRPr lang="en-US" dirty="0"/>
          </a:p>
          <a:p>
            <a:r>
              <a:rPr lang="en-US" dirty="0"/>
              <a:t>Don’t worry if you don’t understand each step of what we’re doing here – this is for orientation before we jump into the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index by name or mix of name and number as well: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/>
              <a:t>Can index columns by name using $: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vs.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data frame for your raw data</a:t>
            </a:r>
          </a:p>
          <a:p>
            <a:r>
              <a:rPr lang="en-US" dirty="0"/>
              <a:t>Use a matrix for summaries (e.g. 2x2 tables)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We'll go into more detail on data frames after the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Basic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Vectors: observations of a single variable</a:t>
            </a:r>
          </a:p>
          <a:p>
            <a:r>
              <a:rPr lang="en-US" dirty="0"/>
              <a:t>Matrix: contingency (2x2) tables</a:t>
            </a:r>
          </a:p>
          <a:p>
            <a:r>
              <a:rPr lang="en-US" dirty="0"/>
              <a:t>Arrays: stratified analysis results</a:t>
            </a:r>
          </a:p>
          <a:p>
            <a:r>
              <a:rPr lang="en-US" dirty="0"/>
              <a:t>Data Frames: observations and variables</a:t>
            </a:r>
          </a:p>
          <a:p>
            <a:r>
              <a:rPr lang="en-US" dirty="0"/>
              <a:t>Lists: results of complex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Help!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help page for any function with help(function-name):</a:t>
            </a:r>
          </a:p>
          <a:p>
            <a:pPr lvl="1"/>
            <a:r>
              <a:rPr lang="en-US" dirty="0"/>
              <a:t>help(table)</a:t>
            </a:r>
          </a:p>
          <a:p>
            <a:r>
              <a:rPr lang="en-US" dirty="0"/>
              <a:t>Or ?function-name:</a:t>
            </a:r>
          </a:p>
          <a:p>
            <a:pPr lvl="1"/>
            <a:r>
              <a:rPr lang="en-US" dirty="0"/>
              <a:t>?table</a:t>
            </a:r>
          </a:p>
          <a:p>
            <a:r>
              <a:rPr lang="en-US" dirty="0"/>
              <a:t>Or </a:t>
            </a:r>
            <a:r>
              <a:rPr lang="en-US" dirty="0" err="1"/>
              <a:t>google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“Cross-tabulation in 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talk about 5 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6129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Vector: 1-dimensional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3* important types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One more important type (the factor) we will discuss later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Logical: TRUE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/smooney27/RWorkshopSER2023</a:t>
            </a:r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2812</Words>
  <Application>Microsoft Macintosh PowerPoint</Application>
  <PresentationFormat>On-screen Show (4:3)</PresentationFormat>
  <Paragraphs>469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Gill Sans MT</vt:lpstr>
      <vt:lpstr>Office Theme</vt:lpstr>
      <vt:lpstr>R Workshop, Part I </vt:lpstr>
      <vt:lpstr>Why NOT learn R</vt:lpstr>
      <vt:lpstr>Workshop logic</vt:lpstr>
      <vt:lpstr>Workshop logic</vt:lpstr>
      <vt:lpstr>Orientation</vt:lpstr>
      <vt:lpstr>First: Help!</vt:lpstr>
      <vt:lpstr>The building blocks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does same type matter?</vt:lpstr>
      <vt:lpstr>Functions operating on vectors</vt:lpstr>
      <vt:lpstr>Functions operating on matrices</vt:lpstr>
      <vt:lpstr>Data in vectors &amp; arrays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Basic Object Types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64</cp:revision>
  <dcterms:created xsi:type="dcterms:W3CDTF">2017-01-18T16:40:37Z</dcterms:created>
  <dcterms:modified xsi:type="dcterms:W3CDTF">2023-05-10T07:01:04Z</dcterms:modified>
</cp:coreProperties>
</file>