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1958" autoAdjust="0"/>
  </p:normalViewPr>
  <p:slideViewPr>
    <p:cSldViewPr snapToGrid="0">
      <p:cViewPr varScale="1">
        <p:scale>
          <a:sx n="91" d="100"/>
          <a:sy n="91" d="100"/>
        </p:scale>
        <p:origin x="12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24FC8-169A-41DA-B22B-8D47ACEADE95}" type="datetimeFigureOut">
              <a:rPr lang="en-GB" smtClean="0"/>
              <a:t>28/02/2024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7867-9353-408E-88A3-61A37A09B962}" type="slidenum">
              <a:rPr lang="en-GB" smtClean="0"/>
              <a:t>‹#›</a:t>
            </a:fld>
            <a:endParaRPr lang="en-GB"/>
          </a:p>
        </p:txBody>
      </p:sp>
    </p:spTree>
    <p:extLst>
      <p:ext uri="{BB962C8B-B14F-4D97-AF65-F5344CB8AC3E}">
        <p14:creationId xmlns:p14="http://schemas.microsoft.com/office/powerpoint/2010/main" val="151129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ordpres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ordpress.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Due to Azure Issues – this is frozen :D – Welcome to 2024 -&gt; https://blog.builtwithcaffeine.cloud</a:t>
            </a:r>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2</a:t>
            </a:fld>
            <a:endParaRPr lang="en-GB"/>
          </a:p>
        </p:txBody>
      </p:sp>
    </p:spTree>
    <p:extLst>
      <p:ext uri="{BB962C8B-B14F-4D97-AF65-F5344CB8AC3E}">
        <p14:creationId xmlns:p14="http://schemas.microsoft.com/office/powerpoint/2010/main" val="160080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WordPress comes in two flavours Hosted and Self Hosted.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extLst>
                    <a:ext uri="{A12FA001-AC4F-418D-AE19-62706E023703}">
                      <ahyp:hlinkClr xmlns:ahyp="http://schemas.microsoft.com/office/drawing/2018/hyperlinkcolor" val="tx"/>
                    </a:ext>
                  </a:extLst>
                </a:hlinkClick>
              </a:rPr>
              <a:t>https://wordpress.org</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extLst>
                    <a:ext uri="{A12FA001-AC4F-418D-AE19-62706E023703}">
                      <ahyp:hlinkClr xmlns:ahyp="http://schemas.microsoft.com/office/drawing/2018/hyperlinkcolor" val="tx"/>
                    </a:ext>
                  </a:extLst>
                </a:hlinkClick>
              </a:rPr>
              <a:t>https://wordpress.com</a:t>
            </a:r>
            <a:r>
              <a:rPr lang="en-GB"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5</a:t>
            </a:fld>
            <a:endParaRPr lang="en-GB"/>
          </a:p>
        </p:txBody>
      </p:sp>
    </p:spTree>
    <p:extLst>
      <p:ext uri="{BB962C8B-B14F-4D97-AF65-F5344CB8AC3E}">
        <p14:creationId xmlns:p14="http://schemas.microsoft.com/office/powerpoint/2010/main" val="322745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Ghost is a hosted </a:t>
            </a:r>
            <a:r>
              <a:rPr lang="en-GB" dirty="0" err="1"/>
              <a:t>cms</a:t>
            </a:r>
            <a:r>
              <a:rPr lang="en-GB" dirty="0"/>
              <a:t>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https://ghost.org/</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6</a:t>
            </a:fld>
            <a:endParaRPr lang="en-GB"/>
          </a:p>
        </p:txBody>
      </p:sp>
    </p:spTree>
    <p:extLst>
      <p:ext uri="{BB962C8B-B14F-4D97-AF65-F5344CB8AC3E}">
        <p14:creationId xmlns:p14="http://schemas.microsoft.com/office/powerpoint/2010/main" val="379286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Medium is a hosted platform</a:t>
            </a:r>
          </a:p>
          <a:p>
            <a:r>
              <a:rPr lang="en-GB" dirty="0"/>
              <a:t>https://medium.com</a:t>
            </a:r>
          </a:p>
        </p:txBody>
      </p:sp>
      <p:sp>
        <p:nvSpPr>
          <p:cNvPr id="4" name="Slide Number Placeholder 3"/>
          <p:cNvSpPr>
            <a:spLocks noGrp="1"/>
          </p:cNvSpPr>
          <p:nvPr>
            <p:ph type="sldNum" sz="quarter" idx="5"/>
          </p:nvPr>
        </p:nvSpPr>
        <p:spPr/>
        <p:txBody>
          <a:bodyPr/>
          <a:lstStyle/>
          <a:p>
            <a:fld id="{31697867-9353-408E-88A3-61A37A09B962}" type="slidenum">
              <a:rPr lang="en-GB" smtClean="0"/>
              <a:t>7</a:t>
            </a:fld>
            <a:endParaRPr lang="en-GB"/>
          </a:p>
        </p:txBody>
      </p:sp>
    </p:spTree>
    <p:extLst>
      <p:ext uri="{BB962C8B-B14F-4D97-AF65-F5344CB8AC3E}">
        <p14:creationId xmlns:p14="http://schemas.microsoft.com/office/powerpoint/2010/main" val="37161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Hugo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https://gohugo.io/</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8</a:t>
            </a:fld>
            <a:endParaRPr lang="en-GB"/>
          </a:p>
        </p:txBody>
      </p:sp>
    </p:spTree>
    <p:extLst>
      <p:ext uri="{BB962C8B-B14F-4D97-AF65-F5344CB8AC3E}">
        <p14:creationId xmlns:p14="http://schemas.microsoft.com/office/powerpoint/2010/main" val="392354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Jekyll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https://jekyllrb.com/</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9</a:t>
            </a:fld>
            <a:endParaRPr lang="en-GB"/>
          </a:p>
        </p:txBody>
      </p:sp>
    </p:spTree>
    <p:extLst>
      <p:ext uri="{BB962C8B-B14F-4D97-AF65-F5344CB8AC3E}">
        <p14:creationId xmlns:p14="http://schemas.microsoft.com/office/powerpoint/2010/main" val="224582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prep – Install Packages -&gt; Hugo, Git, </a:t>
            </a:r>
            <a:r>
              <a:rPr lang="en-GB" dirty="0" err="1"/>
              <a:t>VSCode</a:t>
            </a:r>
            <a:r>
              <a:rPr lang="en-GB" dirty="0"/>
              <a:t>, Pwsh7</a:t>
            </a:r>
          </a:p>
          <a:p>
            <a:r>
              <a:rPr lang="en-GB" dirty="0"/>
              <a:t>Configure Git User and Email</a:t>
            </a:r>
          </a:p>
          <a:p>
            <a:r>
              <a:rPr lang="en-GB" dirty="0"/>
              <a:t>Creating GitHub Repo user-group-</a:t>
            </a:r>
            <a:r>
              <a:rPr lang="en-GB" dirty="0" err="1"/>
              <a:t>swa</a:t>
            </a:r>
            <a:r>
              <a:rPr lang="en-GB" dirty="0"/>
              <a:t>-demo</a:t>
            </a:r>
          </a:p>
          <a:p>
            <a:r>
              <a:rPr lang="en-GB" dirty="0"/>
              <a:t>Create Hugo</a:t>
            </a:r>
          </a:p>
          <a:p>
            <a:r>
              <a:rPr lang="en-GB" dirty="0"/>
              <a:t>Clone Repo</a:t>
            </a:r>
          </a:p>
          <a:p>
            <a:r>
              <a:rPr lang="en-GB" dirty="0"/>
              <a:t>Git Init</a:t>
            </a:r>
          </a:p>
          <a:p>
            <a:r>
              <a:rPr lang="en-GB" dirty="0"/>
              <a:t>Install Hugo</a:t>
            </a:r>
          </a:p>
          <a:p>
            <a:r>
              <a:rPr lang="en-GB" dirty="0"/>
              <a:t>Git Commit</a:t>
            </a:r>
          </a:p>
          <a:p>
            <a:r>
              <a:rPr lang="en-GB" dirty="0"/>
              <a:t>Creating Azure Static Web App</a:t>
            </a:r>
          </a:p>
          <a:p>
            <a:r>
              <a:rPr lang="en-GB"/>
              <a:t>Configure Domain and Cert</a:t>
            </a:r>
          </a:p>
          <a:p>
            <a:endParaRPr lang="en-GB"/>
          </a:p>
          <a:p>
            <a:r>
              <a:rPr lang="en-GB" dirty="0"/>
              <a:t>Azure DNS / Cert</a:t>
            </a:r>
          </a:p>
          <a:p>
            <a:endParaRPr lang="en-GB" dirty="0"/>
          </a:p>
          <a:p>
            <a:r>
              <a:rPr lang="en-GB" dirty="0"/>
              <a:t>https://github.com/smoonlee/public-speaking-slide-decks/tree/main/Getting_Started_With_Blogging</a:t>
            </a:r>
          </a:p>
        </p:txBody>
      </p:sp>
      <p:sp>
        <p:nvSpPr>
          <p:cNvPr id="4" name="Slide Number Placeholder 3"/>
          <p:cNvSpPr>
            <a:spLocks noGrp="1"/>
          </p:cNvSpPr>
          <p:nvPr>
            <p:ph type="sldNum" sz="quarter" idx="5"/>
          </p:nvPr>
        </p:nvSpPr>
        <p:spPr/>
        <p:txBody>
          <a:bodyPr/>
          <a:lstStyle/>
          <a:p>
            <a:fld id="{31697867-9353-408E-88A3-61A37A09B962}" type="slidenum">
              <a:rPr lang="en-GB" smtClean="0"/>
              <a:t>11</a:t>
            </a:fld>
            <a:endParaRPr lang="en-GB"/>
          </a:p>
        </p:txBody>
      </p:sp>
    </p:spTree>
    <p:extLst>
      <p:ext uri="{BB962C8B-B14F-4D97-AF65-F5344CB8AC3E}">
        <p14:creationId xmlns:p14="http://schemas.microsoft.com/office/powerpoint/2010/main" val="58183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12</a:t>
            </a:fld>
            <a:endParaRPr lang="en-GB"/>
          </a:p>
        </p:txBody>
      </p:sp>
    </p:spTree>
    <p:extLst>
      <p:ext uri="{BB962C8B-B14F-4D97-AF65-F5344CB8AC3E}">
        <p14:creationId xmlns:p14="http://schemas.microsoft.com/office/powerpoint/2010/main" val="5065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850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5674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6855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60B236-0FDC-478A-BA6C-F858E3FC5F3C}" type="datetimeFigureOut">
              <a:rPr lang="en-GB" smtClean="0"/>
              <a:t>28/02/2024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8272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6438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445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7036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5587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0B236-0FDC-478A-BA6C-F858E3FC5F3C}"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6575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0B236-0FDC-478A-BA6C-F858E3FC5F3C}" type="datetimeFigureOut">
              <a:rPr lang="en-GB" smtClean="0"/>
              <a:t>28/02/2024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20566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0B236-0FDC-478A-BA6C-F858E3FC5F3C}" type="datetimeFigureOut">
              <a:rPr lang="en-GB" smtClean="0"/>
              <a:t>28/02/2024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022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B236-0FDC-478A-BA6C-F858E3FC5F3C}" type="datetimeFigureOut">
              <a:rPr lang="en-GB" smtClean="0"/>
              <a:t>28/02/2024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13166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861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60B236-0FDC-478A-BA6C-F858E3FC5F3C}" type="datetimeFigureOut">
              <a:rPr lang="en-GB" smtClean="0"/>
              <a:t>28/02/2024</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13312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60B236-0FDC-478A-BA6C-F858E3FC5F3C}" type="datetimeFigureOut">
              <a:rPr lang="en-GB" smtClean="0"/>
              <a:t>28/02/2024</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F10F48-6A0E-4B52-BB5F-89DD75C05DED}" type="slidenum">
              <a:rPr lang="en-GB" smtClean="0"/>
              <a:t>‹#›</a:t>
            </a:fld>
            <a:endParaRPr lang="en-GB"/>
          </a:p>
        </p:txBody>
      </p:sp>
    </p:spTree>
    <p:extLst>
      <p:ext uri="{BB962C8B-B14F-4D97-AF65-F5344CB8AC3E}">
        <p14:creationId xmlns:p14="http://schemas.microsoft.com/office/powerpoint/2010/main" val="1416277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5789-F55C-2649-0110-64F75F462248}"/>
              </a:ext>
            </a:extLst>
          </p:cNvPr>
          <p:cNvSpPr>
            <a:spLocks noGrp="1"/>
          </p:cNvSpPr>
          <p:nvPr>
            <p:ph type="ctrTitle"/>
          </p:nvPr>
        </p:nvSpPr>
        <p:spPr>
          <a:xfrm>
            <a:off x="810001" y="643467"/>
            <a:ext cx="10572000" cy="3776731"/>
          </a:xfrm>
          <a:effectLst/>
        </p:spPr>
        <p:txBody>
          <a:bodyPr>
            <a:normAutofit/>
          </a:bodyPr>
          <a:lstStyle/>
          <a:p>
            <a:r>
              <a:rPr lang="en-GB" sz="6600">
                <a:solidFill>
                  <a:schemeClr val="tx1"/>
                </a:solidFill>
              </a:rPr>
              <a:t>Getting started with </a:t>
            </a:r>
            <a:br>
              <a:rPr lang="en-GB" sz="6600">
                <a:solidFill>
                  <a:schemeClr val="tx1"/>
                </a:solidFill>
              </a:rPr>
            </a:br>
            <a:r>
              <a:rPr lang="en-GB" sz="6600">
                <a:solidFill>
                  <a:schemeClr val="tx1"/>
                </a:solidFill>
              </a:rPr>
              <a:t>Static Web Apps and Blogging</a:t>
            </a:r>
          </a:p>
        </p:txBody>
      </p:sp>
      <p:sp>
        <p:nvSpPr>
          <p:cNvPr id="3" name="Subtitle 2">
            <a:extLst>
              <a:ext uri="{FF2B5EF4-FFF2-40B4-BE49-F238E27FC236}">
                <a16:creationId xmlns:a16="http://schemas.microsoft.com/office/drawing/2014/main" id="{8DB0DFCC-1DBC-A7FF-0396-A3052A88D070}"/>
              </a:ext>
            </a:extLst>
          </p:cNvPr>
          <p:cNvSpPr>
            <a:spLocks noGrp="1"/>
          </p:cNvSpPr>
          <p:nvPr>
            <p:ph type="subTitle" idx="1"/>
          </p:nvPr>
        </p:nvSpPr>
        <p:spPr>
          <a:xfrm>
            <a:off x="810001" y="4420198"/>
            <a:ext cx="10572000" cy="1295623"/>
          </a:xfrm>
          <a:effectLst/>
        </p:spPr>
        <p:txBody>
          <a:bodyPr>
            <a:normAutofit/>
          </a:bodyPr>
          <a:lstStyle/>
          <a:p>
            <a:r>
              <a:rPr lang="en-GB" sz="2400">
                <a:solidFill>
                  <a:schemeClr val="accent1"/>
                </a:solidFill>
              </a:rPr>
              <a:t>- Simon Lee</a:t>
            </a:r>
          </a:p>
        </p:txBody>
      </p:sp>
    </p:spTree>
    <p:extLst>
      <p:ext uri="{BB962C8B-B14F-4D97-AF65-F5344CB8AC3E}">
        <p14:creationId xmlns:p14="http://schemas.microsoft.com/office/powerpoint/2010/main" val="17522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0C1F3F0D-5A28-D1C7-636E-BF3849F147DC}"/>
              </a:ext>
            </a:extLst>
          </p:cNvPr>
          <p:cNvSpPr>
            <a:spLocks noGrp="1"/>
          </p:cNvSpPr>
          <p:nvPr>
            <p:ph idx="4294967295"/>
          </p:nvPr>
        </p:nvSpPr>
        <p:spPr>
          <a:xfrm>
            <a:off x="5871648" y="978992"/>
            <a:ext cx="6005256" cy="4900014"/>
          </a:xfrm>
          <a:effectLst/>
        </p:spPr>
        <p:txBody>
          <a:bodyPr vert="horz" lIns="91440" tIns="45720" rIns="91440" bIns="45720" rtlCol="0" anchor="ctr">
            <a:normAutofit/>
          </a:bodyPr>
          <a:lstStyle/>
          <a:p>
            <a:pPr marL="0" indent="0">
              <a:buNone/>
            </a:pPr>
            <a:r>
              <a:rPr lang="en-US" sz="2000" dirty="0">
                <a:solidFill>
                  <a:schemeClr val="bg1"/>
                </a:solidFill>
              </a:rPr>
              <a:t>At the end of the day, it’s your blog and you can pick whichever platform works for you.</a:t>
            </a:r>
          </a:p>
        </p:txBody>
      </p:sp>
    </p:spTree>
    <p:extLst>
      <p:ext uri="{BB962C8B-B14F-4D97-AF65-F5344CB8AC3E}">
        <p14:creationId xmlns:p14="http://schemas.microsoft.com/office/powerpoint/2010/main" val="1770917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dirty="0">
                <a:solidFill>
                  <a:schemeClr val="tx1"/>
                </a:solidFill>
              </a:rPr>
              <a:t>The Fun Part :: Demo Time</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Deploying an Azure Static Web App</a:t>
            </a:r>
          </a:p>
        </p:txBody>
      </p:sp>
    </p:spTree>
    <p:extLst>
      <p:ext uri="{BB962C8B-B14F-4D97-AF65-F5344CB8AC3E}">
        <p14:creationId xmlns:p14="http://schemas.microsoft.com/office/powerpoint/2010/main" val="15607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9A0D4-16AF-94D5-AA15-B2F7A27AE3D8}"/>
              </a:ext>
            </a:extLst>
          </p:cNvPr>
          <p:cNvSpPr/>
          <p:nvPr/>
        </p:nvSpPr>
        <p:spPr>
          <a:xfrm>
            <a:off x="6573692" y="0"/>
            <a:ext cx="5618308"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CE1DC-8103-79B7-BE0C-50139B710C6F}"/>
              </a:ext>
            </a:extLst>
          </p:cNvPr>
          <p:cNvSpPr>
            <a:spLocks noGrp="1"/>
          </p:cNvSpPr>
          <p:nvPr>
            <p:ph type="title"/>
          </p:nvPr>
        </p:nvSpPr>
        <p:spPr>
          <a:xfrm>
            <a:off x="451514" y="1600200"/>
            <a:ext cx="6020987" cy="4441161"/>
          </a:xfrm>
        </p:spPr>
        <p:txBody>
          <a:bodyPr vert="horz" lIns="91440" tIns="45720" rIns="91440" bIns="45720" rtlCol="0" anchor="t">
            <a:normAutofit/>
          </a:bodyPr>
          <a:lstStyle/>
          <a:p>
            <a:pPr algn="r"/>
            <a:r>
              <a:rPr lang="en-US" sz="6600" dirty="0"/>
              <a:t>Questions?</a:t>
            </a:r>
          </a:p>
        </p:txBody>
      </p:sp>
      <p:pic>
        <p:nvPicPr>
          <p:cNvPr id="7" name="Graphic 6" descr="Question mark">
            <a:extLst>
              <a:ext uri="{FF2B5EF4-FFF2-40B4-BE49-F238E27FC236}">
                <a16:creationId xmlns:a16="http://schemas.microsoft.com/office/drawing/2014/main" id="{E49E6B02-9489-E9F9-DFBA-E527E43BB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36" y="1217048"/>
            <a:ext cx="3847950" cy="3847950"/>
          </a:xfrm>
          <a:prstGeom prst="roundRect">
            <a:avLst>
              <a:gd name="adj" fmla="val 3876"/>
            </a:avLst>
          </a:prstGeom>
          <a:ln>
            <a:solidFill>
              <a:schemeClr val="accent1"/>
            </a:solidFill>
          </a:ln>
          <a:effectLst/>
        </p:spPr>
      </p:pic>
      <p:sp>
        <p:nvSpPr>
          <p:cNvPr id="16" name="Rectangle: Rounded Corners 15">
            <a:extLst>
              <a:ext uri="{FF2B5EF4-FFF2-40B4-BE49-F238E27FC236}">
                <a16:creationId xmlns:a16="http://schemas.microsoft.com/office/drawing/2014/main" id="{C90B2A3B-62C2-9A29-B3AB-13BF59EB28EF}"/>
              </a:ext>
            </a:extLst>
          </p:cNvPr>
          <p:cNvSpPr/>
          <p:nvPr/>
        </p:nvSpPr>
        <p:spPr>
          <a:xfrm>
            <a:off x="894873" y="3787517"/>
            <a:ext cx="5577627" cy="25549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Picture 2" descr="A blue square with a white bird in the middle&#10;&#10;Description automatically generated">
            <a:extLst>
              <a:ext uri="{FF2B5EF4-FFF2-40B4-BE49-F238E27FC236}">
                <a16:creationId xmlns:a16="http://schemas.microsoft.com/office/drawing/2014/main" id="{B041013E-FECC-674A-57EE-B3CC69B18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523" y="4328774"/>
            <a:ext cx="565221" cy="490816"/>
          </a:xfrm>
          <a:prstGeom prst="rect">
            <a:avLst/>
          </a:prstGeom>
        </p:spPr>
      </p:pic>
      <p:pic>
        <p:nvPicPr>
          <p:cNvPr id="5" name="Picture 4" descr="A blue square with white letters on it&#10;&#10;Description automatically generated">
            <a:extLst>
              <a:ext uri="{FF2B5EF4-FFF2-40B4-BE49-F238E27FC236}">
                <a16:creationId xmlns:a16="http://schemas.microsoft.com/office/drawing/2014/main" id="{B84CB849-9C93-6BB0-6990-7396F9A843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523" y="4819590"/>
            <a:ext cx="565221" cy="490816"/>
          </a:xfrm>
          <a:prstGeom prst="rect">
            <a:avLst/>
          </a:prstGeom>
        </p:spPr>
      </p:pic>
      <p:pic>
        <p:nvPicPr>
          <p:cNvPr id="6" name="Picture 5" descr="A yellow and blue typewriter with a paper&#10;&#10;Description automatically generated">
            <a:extLst>
              <a:ext uri="{FF2B5EF4-FFF2-40B4-BE49-F238E27FC236}">
                <a16:creationId xmlns:a16="http://schemas.microsoft.com/office/drawing/2014/main" id="{7852BEDA-C715-1C7F-E679-6F0B06B16C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23" y="5711358"/>
            <a:ext cx="565221" cy="490816"/>
          </a:xfrm>
          <a:prstGeom prst="rect">
            <a:avLst/>
          </a:prstGeom>
        </p:spPr>
      </p:pic>
      <p:sp>
        <p:nvSpPr>
          <p:cNvPr id="8" name="TextBox 7">
            <a:extLst>
              <a:ext uri="{FF2B5EF4-FFF2-40B4-BE49-F238E27FC236}">
                <a16:creationId xmlns:a16="http://schemas.microsoft.com/office/drawing/2014/main" id="{F0EED3BA-F76B-F322-A132-BB130E0A85B8}"/>
              </a:ext>
            </a:extLst>
          </p:cNvPr>
          <p:cNvSpPr txBox="1"/>
          <p:nvPr/>
        </p:nvSpPr>
        <p:spPr>
          <a:xfrm>
            <a:off x="1736340" y="4402061"/>
            <a:ext cx="1608242"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@smoon_lee</a:t>
            </a:r>
            <a:endParaRPr lang="en-GB" dirty="0">
              <a:solidFill>
                <a:schemeClr val="bg1"/>
              </a:solidFill>
            </a:endParaRPr>
          </a:p>
        </p:txBody>
      </p:sp>
      <p:sp>
        <p:nvSpPr>
          <p:cNvPr id="9" name="TextBox 8">
            <a:extLst>
              <a:ext uri="{FF2B5EF4-FFF2-40B4-BE49-F238E27FC236}">
                <a16:creationId xmlns:a16="http://schemas.microsoft.com/office/drawing/2014/main" id="{7D6F5A91-2D2D-BD3D-5420-C51E48EAF39D}"/>
              </a:ext>
            </a:extLst>
          </p:cNvPr>
          <p:cNvSpPr txBox="1"/>
          <p:nvPr/>
        </p:nvSpPr>
        <p:spPr>
          <a:xfrm>
            <a:off x="1736340" y="4886446"/>
            <a:ext cx="1944216"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Simon John Lee</a:t>
            </a:r>
            <a:endParaRPr lang="en-GB" dirty="0">
              <a:solidFill>
                <a:schemeClr val="bg1"/>
              </a:solidFill>
            </a:endParaRPr>
          </a:p>
        </p:txBody>
      </p:sp>
      <p:sp>
        <p:nvSpPr>
          <p:cNvPr id="11" name="TextBox 10">
            <a:extLst>
              <a:ext uri="{FF2B5EF4-FFF2-40B4-BE49-F238E27FC236}">
                <a16:creationId xmlns:a16="http://schemas.microsoft.com/office/drawing/2014/main" id="{54A4BD24-38E4-54D7-F4F6-F3B96FD4D261}"/>
              </a:ext>
            </a:extLst>
          </p:cNvPr>
          <p:cNvSpPr txBox="1"/>
          <p:nvPr/>
        </p:nvSpPr>
        <p:spPr>
          <a:xfrm>
            <a:off x="1736339" y="5785389"/>
            <a:ext cx="3982209"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https://blog.builtwithcaffine.cloud</a:t>
            </a:r>
            <a:endParaRPr lang="en-GB" dirty="0">
              <a:solidFill>
                <a:schemeClr val="bg1"/>
              </a:solidFill>
            </a:endParaRPr>
          </a:p>
        </p:txBody>
      </p:sp>
      <p:pic>
        <p:nvPicPr>
          <p:cNvPr id="13" name="Picture 12" descr="A white cat in a circle&#10;&#10;Description automatically generated">
            <a:extLst>
              <a:ext uri="{FF2B5EF4-FFF2-40B4-BE49-F238E27FC236}">
                <a16:creationId xmlns:a16="http://schemas.microsoft.com/office/drawing/2014/main" id="{C9472E76-8D24-EB9A-2FCD-5C039AA7D4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2381" y="5303922"/>
            <a:ext cx="439764" cy="381874"/>
          </a:xfrm>
          <a:prstGeom prst="rect">
            <a:avLst/>
          </a:prstGeom>
        </p:spPr>
      </p:pic>
      <p:sp>
        <p:nvSpPr>
          <p:cNvPr id="15" name="TextBox 14">
            <a:extLst>
              <a:ext uri="{FF2B5EF4-FFF2-40B4-BE49-F238E27FC236}">
                <a16:creationId xmlns:a16="http://schemas.microsoft.com/office/drawing/2014/main" id="{08DB5D70-404D-BB38-5B00-EDDDA511F5B0}"/>
              </a:ext>
            </a:extLst>
          </p:cNvPr>
          <p:cNvSpPr txBox="1"/>
          <p:nvPr/>
        </p:nvSpPr>
        <p:spPr>
          <a:xfrm>
            <a:off x="1721486" y="5329589"/>
            <a:ext cx="149379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@smoonlee</a:t>
            </a:r>
            <a:endParaRPr lang="en-GB" dirty="0">
              <a:solidFill>
                <a:schemeClr val="bg1"/>
              </a:solidFill>
            </a:endParaRPr>
          </a:p>
        </p:txBody>
      </p:sp>
      <p:sp>
        <p:nvSpPr>
          <p:cNvPr id="17" name="TextBox 16">
            <a:extLst>
              <a:ext uri="{FF2B5EF4-FFF2-40B4-BE49-F238E27FC236}">
                <a16:creationId xmlns:a16="http://schemas.microsoft.com/office/drawing/2014/main" id="{6BF9ECFC-CAF6-A2E6-257A-39BB35D744D2}"/>
              </a:ext>
            </a:extLst>
          </p:cNvPr>
          <p:cNvSpPr txBox="1"/>
          <p:nvPr/>
        </p:nvSpPr>
        <p:spPr>
          <a:xfrm>
            <a:off x="1302381" y="3984532"/>
            <a:ext cx="141072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The Socials</a:t>
            </a:r>
            <a:endParaRPr lang="en-GB" dirty="0">
              <a:solidFill>
                <a:schemeClr val="bg1"/>
              </a:solidFill>
            </a:endParaRPr>
          </a:p>
        </p:txBody>
      </p:sp>
    </p:spTree>
    <p:extLst>
      <p:ext uri="{BB962C8B-B14F-4D97-AF65-F5344CB8AC3E}">
        <p14:creationId xmlns:p14="http://schemas.microsoft.com/office/powerpoint/2010/main" val="3585335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E73-A690-9962-4AE5-BD9FD05B8699}"/>
              </a:ext>
            </a:extLst>
          </p:cNvPr>
          <p:cNvSpPr>
            <a:spLocks noGrp="1"/>
          </p:cNvSpPr>
          <p:nvPr>
            <p:ph type="title"/>
          </p:nvPr>
        </p:nvSpPr>
        <p:spPr>
          <a:xfrm>
            <a:off x="810000" y="447188"/>
            <a:ext cx="10571998" cy="970450"/>
          </a:xfrm>
        </p:spPr>
        <p:txBody>
          <a:bodyPr>
            <a:normAutofit/>
          </a:bodyPr>
          <a:lstStyle/>
          <a:p>
            <a:r>
              <a:rPr lang="en-GB" dirty="0"/>
              <a:t>Who am I? </a:t>
            </a:r>
          </a:p>
        </p:txBody>
      </p:sp>
      <p:pic>
        <p:nvPicPr>
          <p:cNvPr id="5" name="Content Placeholder 4" descr="A person wearing sunglasses and earbuds&#10;&#10;Description automatically generated">
            <a:extLst>
              <a:ext uri="{FF2B5EF4-FFF2-40B4-BE49-F238E27FC236}">
                <a16:creationId xmlns:a16="http://schemas.microsoft.com/office/drawing/2014/main" id="{89D765DB-CC9E-364F-06C7-1C75BA40E4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43052" y="4099233"/>
            <a:ext cx="2438946" cy="23115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D2B9F0F4-7986-A3A3-2205-0F763FB5B2DA}"/>
              </a:ext>
            </a:extLst>
          </p:cNvPr>
          <p:cNvSpPr txBox="1"/>
          <p:nvPr/>
        </p:nvSpPr>
        <p:spPr>
          <a:xfrm>
            <a:off x="1378085" y="2672321"/>
            <a:ext cx="889987" cy="684483"/>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Socials:</a:t>
            </a:r>
          </a:p>
          <a:p>
            <a:pPr>
              <a:spcAft>
                <a:spcPts val="600"/>
              </a:spcAft>
            </a:pPr>
            <a:endParaRPr lang="en-GB"/>
          </a:p>
        </p:txBody>
      </p:sp>
      <p:pic>
        <p:nvPicPr>
          <p:cNvPr id="17" name="Picture 16" descr="A blue square with a white bird in the middle&#10;&#10;Description automatically generated">
            <a:extLst>
              <a:ext uri="{FF2B5EF4-FFF2-40B4-BE49-F238E27FC236}">
                <a16:creationId xmlns:a16="http://schemas.microsoft.com/office/drawing/2014/main" id="{269AC1CB-1A71-86F4-E728-CB343CAFA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085" y="3005547"/>
            <a:ext cx="490816" cy="490816"/>
          </a:xfrm>
          <a:prstGeom prst="rect">
            <a:avLst/>
          </a:prstGeom>
        </p:spPr>
      </p:pic>
      <p:pic>
        <p:nvPicPr>
          <p:cNvPr id="19" name="Picture 18" descr="A blue square with white letters on it&#10;&#10;Description automatically generated">
            <a:extLst>
              <a:ext uri="{FF2B5EF4-FFF2-40B4-BE49-F238E27FC236}">
                <a16:creationId xmlns:a16="http://schemas.microsoft.com/office/drawing/2014/main" id="{73B30195-D35F-12E1-584A-A4AE7D3E3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3496363"/>
            <a:ext cx="490816" cy="490816"/>
          </a:xfrm>
          <a:prstGeom prst="rect">
            <a:avLst/>
          </a:prstGeom>
        </p:spPr>
      </p:pic>
      <p:pic>
        <p:nvPicPr>
          <p:cNvPr id="21" name="Picture 20" descr="A yellow and blue typewriter with a paper&#10;&#10;Description automatically generated">
            <a:extLst>
              <a:ext uri="{FF2B5EF4-FFF2-40B4-BE49-F238E27FC236}">
                <a16:creationId xmlns:a16="http://schemas.microsoft.com/office/drawing/2014/main" id="{AF63ED48-7902-480C-6362-9D377FEBA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085" y="4388131"/>
            <a:ext cx="490816" cy="490816"/>
          </a:xfrm>
          <a:prstGeom prst="rect">
            <a:avLst/>
          </a:prstGeom>
        </p:spPr>
      </p:pic>
      <p:sp>
        <p:nvSpPr>
          <p:cNvPr id="22" name="TextBox 21">
            <a:extLst>
              <a:ext uri="{FF2B5EF4-FFF2-40B4-BE49-F238E27FC236}">
                <a16:creationId xmlns:a16="http://schemas.microsoft.com/office/drawing/2014/main" id="{55A40AEB-91DF-2475-5FD4-3E469C321A73}"/>
              </a:ext>
            </a:extLst>
          </p:cNvPr>
          <p:cNvSpPr txBox="1"/>
          <p:nvPr/>
        </p:nvSpPr>
        <p:spPr>
          <a:xfrm>
            <a:off x="1868901" y="3078834"/>
            <a:ext cx="1396536"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@smoon_lee</a:t>
            </a:r>
            <a:endParaRPr lang="en-GB" dirty="0"/>
          </a:p>
        </p:txBody>
      </p:sp>
      <p:sp>
        <p:nvSpPr>
          <p:cNvPr id="23" name="TextBox 22">
            <a:extLst>
              <a:ext uri="{FF2B5EF4-FFF2-40B4-BE49-F238E27FC236}">
                <a16:creationId xmlns:a16="http://schemas.microsoft.com/office/drawing/2014/main" id="{CC4FA235-88D7-F337-EA44-D7BEF6C790A2}"/>
              </a:ext>
            </a:extLst>
          </p:cNvPr>
          <p:cNvSpPr txBox="1"/>
          <p:nvPr/>
        </p:nvSpPr>
        <p:spPr>
          <a:xfrm>
            <a:off x="1868901" y="3563219"/>
            <a:ext cx="1688283"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Simon John Lee</a:t>
            </a:r>
            <a:endParaRPr lang="en-GB" dirty="0"/>
          </a:p>
        </p:txBody>
      </p:sp>
      <p:sp>
        <p:nvSpPr>
          <p:cNvPr id="24" name="TextBox 23">
            <a:extLst>
              <a:ext uri="{FF2B5EF4-FFF2-40B4-BE49-F238E27FC236}">
                <a16:creationId xmlns:a16="http://schemas.microsoft.com/office/drawing/2014/main" id="{BFF195E6-FE6B-20ED-1301-21BFF18165E1}"/>
              </a:ext>
            </a:extLst>
          </p:cNvPr>
          <p:cNvSpPr txBox="1"/>
          <p:nvPr/>
        </p:nvSpPr>
        <p:spPr>
          <a:xfrm>
            <a:off x="1868901" y="4462162"/>
            <a:ext cx="3586238"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https://blog.builtwithcaffeine.cloud</a:t>
            </a:r>
            <a:endParaRPr lang="en-GB" dirty="0"/>
          </a:p>
        </p:txBody>
      </p:sp>
      <p:pic>
        <p:nvPicPr>
          <p:cNvPr id="26" name="Picture 25" descr="A white cat in a circle&#10;&#10;Description automatically generated">
            <a:extLst>
              <a:ext uri="{FF2B5EF4-FFF2-40B4-BE49-F238E27FC236}">
                <a16:creationId xmlns:a16="http://schemas.microsoft.com/office/drawing/2014/main" id="{72081705-66DD-901B-18E3-7CF6B8071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942" y="3980695"/>
            <a:ext cx="381874" cy="381874"/>
          </a:xfrm>
          <a:prstGeom prst="rect">
            <a:avLst/>
          </a:prstGeom>
        </p:spPr>
      </p:pic>
      <p:sp>
        <p:nvSpPr>
          <p:cNvPr id="27" name="TextBox 26">
            <a:extLst>
              <a:ext uri="{FF2B5EF4-FFF2-40B4-BE49-F238E27FC236}">
                <a16:creationId xmlns:a16="http://schemas.microsoft.com/office/drawing/2014/main" id="{3B009CEB-9EF6-DE32-64B1-3E0A1419F0F4}"/>
              </a:ext>
            </a:extLst>
          </p:cNvPr>
          <p:cNvSpPr txBox="1"/>
          <p:nvPr/>
        </p:nvSpPr>
        <p:spPr>
          <a:xfrm>
            <a:off x="1854047" y="4006362"/>
            <a:ext cx="1297150"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@smoonlee</a:t>
            </a:r>
            <a:endParaRPr lang="en-GB" dirty="0"/>
          </a:p>
        </p:txBody>
      </p:sp>
      <p:sp>
        <p:nvSpPr>
          <p:cNvPr id="28" name="TextBox 27">
            <a:extLst>
              <a:ext uri="{FF2B5EF4-FFF2-40B4-BE49-F238E27FC236}">
                <a16:creationId xmlns:a16="http://schemas.microsoft.com/office/drawing/2014/main" id="{64050AD8-7A5E-E15B-4835-FB7CAF155AAF}"/>
              </a:ext>
            </a:extLst>
          </p:cNvPr>
          <p:cNvSpPr txBox="1"/>
          <p:nvPr/>
        </p:nvSpPr>
        <p:spPr>
          <a:xfrm>
            <a:off x="5730643" y="2494722"/>
            <a:ext cx="3516280" cy="1591141"/>
          </a:xfrm>
          <a:prstGeom prst="rect">
            <a:avLst/>
          </a:prstGeom>
          <a:noFill/>
        </p:spPr>
        <p:txBody>
          <a:bodyPr wrap="square" rtlCol="0">
            <a:spAutoFit/>
          </a:bodyPr>
          <a:lstStyle/>
          <a:p>
            <a:pPr defTabSz="393192">
              <a:spcAft>
                <a:spcPts val="600"/>
              </a:spcAft>
            </a:pPr>
            <a:r>
              <a:rPr lang="en-GB" sz="1548" kern="1200" dirty="0">
                <a:solidFill>
                  <a:schemeClr val="tx1"/>
                </a:solidFill>
                <a:latin typeface="+mn-lt"/>
                <a:ea typeface="+mn-ea"/>
                <a:cs typeface="+mn-cs"/>
              </a:rPr>
              <a:t>Azure Consultant @ Intercept BV</a:t>
            </a:r>
          </a:p>
          <a:p>
            <a:pPr defTabSz="393192">
              <a:spcAft>
                <a:spcPts val="600"/>
              </a:spcAft>
            </a:pPr>
            <a:r>
              <a:rPr lang="en-GB" sz="1548" kern="1200" dirty="0">
                <a:solidFill>
                  <a:schemeClr val="tx1"/>
                </a:solidFill>
                <a:latin typeface="+mn-lt"/>
                <a:ea typeface="+mn-ea"/>
                <a:cs typeface="+mn-cs"/>
              </a:rPr>
              <a:t>Over 10 Years in Tech</a:t>
            </a:r>
          </a:p>
          <a:p>
            <a:pPr defTabSz="393192">
              <a:spcAft>
                <a:spcPts val="600"/>
              </a:spcAft>
            </a:pPr>
            <a:r>
              <a:rPr lang="en-GB" sz="1548" kern="1200" dirty="0">
                <a:solidFill>
                  <a:schemeClr val="tx1"/>
                </a:solidFill>
                <a:latin typeface="+mn-lt"/>
                <a:ea typeface="+mn-ea"/>
                <a:cs typeface="+mn-cs"/>
              </a:rPr>
              <a:t>Started in Education </a:t>
            </a:r>
          </a:p>
          <a:p>
            <a:pPr defTabSz="393192">
              <a:spcAft>
                <a:spcPts val="600"/>
              </a:spcAft>
            </a:pPr>
            <a:r>
              <a:rPr lang="en-GB" sz="1548" kern="1200" dirty="0">
                <a:solidFill>
                  <a:schemeClr val="tx1"/>
                </a:solidFill>
                <a:latin typeface="+mn-lt"/>
                <a:ea typeface="+mn-ea"/>
                <a:cs typeface="+mn-cs"/>
              </a:rPr>
              <a:t>Moved to Private Sector</a:t>
            </a:r>
          </a:p>
          <a:p>
            <a:pPr defTabSz="393192">
              <a:spcAft>
                <a:spcPts val="600"/>
              </a:spcAft>
            </a:pPr>
            <a:r>
              <a:rPr lang="en-GB" sz="1548" kern="1200" dirty="0">
                <a:solidFill>
                  <a:schemeClr val="tx1"/>
                </a:solidFill>
                <a:latin typeface="+mn-lt"/>
                <a:ea typeface="+mn-ea"/>
                <a:cs typeface="+mn-cs"/>
              </a:rPr>
              <a:t>Moved to the Cloud</a:t>
            </a:r>
            <a:endParaRPr lang="en-GB" dirty="0"/>
          </a:p>
        </p:txBody>
      </p:sp>
    </p:spTree>
    <p:extLst>
      <p:ext uri="{BB962C8B-B14F-4D97-AF65-F5344CB8AC3E}">
        <p14:creationId xmlns:p14="http://schemas.microsoft.com/office/powerpoint/2010/main" val="26331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08D-8E63-223B-89B6-A114D80B6764}"/>
              </a:ext>
            </a:extLst>
          </p:cNvPr>
          <p:cNvSpPr>
            <a:spLocks noGrp="1"/>
          </p:cNvSpPr>
          <p:nvPr>
            <p:ph type="title"/>
          </p:nvPr>
        </p:nvSpPr>
        <p:spPr/>
        <p:txBody>
          <a:bodyPr/>
          <a:lstStyle/>
          <a:p>
            <a:r>
              <a:rPr lang="en-GB" dirty="0"/>
              <a:t>Reason to Blog</a:t>
            </a:r>
          </a:p>
        </p:txBody>
      </p:sp>
      <p:sp>
        <p:nvSpPr>
          <p:cNvPr id="3" name="Content Placeholder 2">
            <a:extLst>
              <a:ext uri="{FF2B5EF4-FFF2-40B4-BE49-F238E27FC236}">
                <a16:creationId xmlns:a16="http://schemas.microsoft.com/office/drawing/2014/main" id="{CBC5CF7E-1058-4C8D-4973-AF735100460F}"/>
              </a:ext>
            </a:extLst>
          </p:cNvPr>
          <p:cNvSpPr>
            <a:spLocks noGrp="1"/>
          </p:cNvSpPr>
          <p:nvPr>
            <p:ph idx="1"/>
          </p:nvPr>
        </p:nvSpPr>
        <p:spPr/>
        <p:txBody>
          <a:bodyPr/>
          <a:lstStyle/>
          <a:p>
            <a:pPr algn="l">
              <a:buFont typeface="Arial" panose="020B0604020202020204" pitchFamily="34" charset="0"/>
              <a:buChar char="•"/>
            </a:pPr>
            <a:r>
              <a:rPr lang="en-US" b="0" i="0" dirty="0">
                <a:effectLst/>
              </a:rPr>
              <a:t>Sharing expertise through technical blogs benefits both the author and the community.</a:t>
            </a:r>
          </a:p>
          <a:p>
            <a:pPr algn="l">
              <a:buFont typeface="Arial" panose="020B0604020202020204" pitchFamily="34" charset="0"/>
              <a:buChar char="•"/>
            </a:pPr>
            <a:r>
              <a:rPr lang="en-US" b="0" i="0" dirty="0">
                <a:effectLst/>
              </a:rPr>
              <a:t>Empower yourself and others by fostering a culture of knowledge sharing.</a:t>
            </a:r>
          </a:p>
          <a:p>
            <a:pPr algn="l">
              <a:buFont typeface="Arial" panose="020B0604020202020204" pitchFamily="34" charset="0"/>
              <a:buChar char="•"/>
            </a:pPr>
            <a:r>
              <a:rPr lang="en-US" b="0" i="0" dirty="0">
                <a:effectLst/>
              </a:rPr>
              <a:t>Strengthen the tech ecosystem and build your reputation as an industry expert.</a:t>
            </a:r>
          </a:p>
          <a:p>
            <a:pPr algn="l">
              <a:buFont typeface="Arial" panose="020B0604020202020204" pitchFamily="34" charset="0"/>
              <a:buChar char="•"/>
            </a:pPr>
            <a:r>
              <a:rPr lang="en-US" b="0" i="0" dirty="0">
                <a:effectLst/>
              </a:rPr>
              <a:t>Giving back through blogging is a fulfilling journey worth embarking on.</a:t>
            </a:r>
            <a:endParaRPr lang="en-GB" b="0" i="0" dirty="0">
              <a:effectLst/>
            </a:endParaRPr>
          </a:p>
          <a:p>
            <a:pPr algn="l">
              <a:buFont typeface="Arial" panose="020B0604020202020204" pitchFamily="34" charset="0"/>
              <a:buChar char="•"/>
            </a:pPr>
            <a:r>
              <a:rPr lang="en-GB" dirty="0"/>
              <a:t>Online Wiki for Future self.</a:t>
            </a:r>
            <a:endParaRPr lang="en-US" b="0" i="0" dirty="0">
              <a:effectLst/>
            </a:endParaRPr>
          </a:p>
        </p:txBody>
      </p:sp>
    </p:spTree>
    <p:extLst>
      <p:ext uri="{BB962C8B-B14F-4D97-AF65-F5344CB8AC3E}">
        <p14:creationId xmlns:p14="http://schemas.microsoft.com/office/powerpoint/2010/main" val="342197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Choosing the Platform</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WordPress, Ghost, Medium, Hugo, </a:t>
            </a:r>
            <a:r>
              <a:rPr lang="en-US" sz="2400" dirty="0" err="1">
                <a:solidFill>
                  <a:schemeClr val="accent1"/>
                </a:solidFill>
              </a:rPr>
              <a:t>Jekyl</a:t>
            </a:r>
            <a:endParaRPr lang="en-US" sz="2400" dirty="0">
              <a:solidFill>
                <a:schemeClr val="accent1"/>
              </a:solidFill>
            </a:endParaRPr>
          </a:p>
        </p:txBody>
      </p:sp>
    </p:spTree>
    <p:extLst>
      <p:ext uri="{BB962C8B-B14F-4D97-AF65-F5344CB8AC3E}">
        <p14:creationId xmlns:p14="http://schemas.microsoft.com/office/powerpoint/2010/main" val="28080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58B-439B-FC42-40A2-48FB8ECB57B6}"/>
              </a:ext>
            </a:extLst>
          </p:cNvPr>
          <p:cNvSpPr>
            <a:spLocks noGrp="1"/>
          </p:cNvSpPr>
          <p:nvPr>
            <p:ph type="title"/>
          </p:nvPr>
        </p:nvSpPr>
        <p:spPr/>
        <p:txBody>
          <a:bodyPr/>
          <a:lstStyle/>
          <a:p>
            <a:r>
              <a:rPr lang="en-GB" dirty="0"/>
              <a:t>WordPress.org or WordPress.com</a:t>
            </a:r>
          </a:p>
        </p:txBody>
      </p:sp>
      <p:sp>
        <p:nvSpPr>
          <p:cNvPr id="7" name="TextBox 6">
            <a:extLst>
              <a:ext uri="{FF2B5EF4-FFF2-40B4-BE49-F238E27FC236}">
                <a16:creationId xmlns:a16="http://schemas.microsoft.com/office/drawing/2014/main" id="{191C9621-A6A8-5832-7831-7582A9648091}"/>
              </a:ext>
            </a:extLst>
          </p:cNvPr>
          <p:cNvSpPr txBox="1"/>
          <p:nvPr/>
        </p:nvSpPr>
        <p:spPr>
          <a:xfrm>
            <a:off x="285750" y="2394464"/>
            <a:ext cx="4810125" cy="3785652"/>
          </a:xfrm>
          <a:prstGeom prst="rect">
            <a:avLst/>
          </a:prstGeom>
          <a:noFill/>
        </p:spPr>
        <p:txBody>
          <a:bodyPr wrap="square" rtlCol="0">
            <a:spAutoFit/>
          </a:bodyPr>
          <a:lstStyle/>
          <a:p>
            <a:r>
              <a:rPr lang="en-GB" sz="1600" dirty="0"/>
              <a:t>Hosting Control:</a:t>
            </a:r>
            <a:br>
              <a:rPr lang="en-GB" sz="1600" dirty="0"/>
            </a:br>
            <a:r>
              <a:rPr lang="en-GB" sz="1600" dirty="0"/>
              <a:t>Self hosted, you have full control over the WordPress CMS Platform and Server</a:t>
            </a:r>
            <a:br>
              <a:rPr lang="en-GB" sz="1600" dirty="0"/>
            </a:br>
            <a:endParaRPr lang="en-GB" sz="1600" dirty="0"/>
          </a:p>
          <a:p>
            <a:r>
              <a:rPr lang="en-GB" sz="1600" dirty="0"/>
              <a:t>Cost:</a:t>
            </a:r>
          </a:p>
          <a:p>
            <a:r>
              <a:rPr lang="en-GB" sz="1600" dirty="0"/>
              <a:t>There is more upfront cost as you have to pay for the server, and management overhead for patching</a:t>
            </a:r>
          </a:p>
          <a:p>
            <a:endParaRPr lang="en-GB" sz="1600" dirty="0"/>
          </a:p>
          <a:p>
            <a:r>
              <a:rPr lang="en-GB" sz="1600" dirty="0"/>
              <a:t>Security:</a:t>
            </a:r>
            <a:br>
              <a:rPr lang="en-GB" sz="1600" dirty="0"/>
            </a:br>
            <a:r>
              <a:rPr lang="en-GB" sz="1600" dirty="0"/>
              <a:t>You are responsible for the patching of the operating system, themes and WordPress</a:t>
            </a:r>
            <a:br>
              <a:rPr lang="en-GB" sz="1600" dirty="0"/>
            </a:br>
            <a:br>
              <a:rPr lang="en-GB" sz="1600" dirty="0"/>
            </a:br>
            <a:r>
              <a:rPr lang="en-GB" sz="1600" dirty="0"/>
              <a:t>Backup:</a:t>
            </a:r>
            <a:br>
              <a:rPr lang="en-GB" sz="1600" dirty="0"/>
            </a:br>
            <a:r>
              <a:rPr lang="en-GB" sz="1600" dirty="0"/>
              <a:t>Your on your own – You have to manage this</a:t>
            </a:r>
          </a:p>
        </p:txBody>
      </p:sp>
      <p:sp>
        <p:nvSpPr>
          <p:cNvPr id="9" name="TextBox 8">
            <a:extLst>
              <a:ext uri="{FF2B5EF4-FFF2-40B4-BE49-F238E27FC236}">
                <a16:creationId xmlns:a16="http://schemas.microsoft.com/office/drawing/2014/main" id="{D7ABCA4F-05F4-D003-7B89-1314AF6C4957}"/>
              </a:ext>
            </a:extLst>
          </p:cNvPr>
          <p:cNvSpPr txBox="1"/>
          <p:nvPr/>
        </p:nvSpPr>
        <p:spPr>
          <a:xfrm>
            <a:off x="6571873" y="2394464"/>
            <a:ext cx="4810125" cy="4031873"/>
          </a:xfrm>
          <a:prstGeom prst="rect">
            <a:avLst/>
          </a:prstGeom>
          <a:noFill/>
        </p:spPr>
        <p:txBody>
          <a:bodyPr wrap="square" rtlCol="0">
            <a:spAutoFit/>
          </a:bodyPr>
          <a:lstStyle/>
          <a:p>
            <a:r>
              <a:rPr lang="en-GB" sz="1600" dirty="0"/>
              <a:t>Hosting Control:</a:t>
            </a:r>
            <a:br>
              <a:rPr lang="en-GB" sz="1600" dirty="0"/>
            </a:br>
            <a:r>
              <a:rPr lang="en-GB" sz="1600" dirty="0"/>
              <a:t>Less flexibility, as it’s a managed service</a:t>
            </a:r>
            <a:br>
              <a:rPr lang="en-GB" sz="1600" dirty="0"/>
            </a:br>
            <a:endParaRPr lang="en-GB" sz="1600" dirty="0"/>
          </a:p>
          <a:p>
            <a:r>
              <a:rPr lang="en-GB" sz="1600" dirty="0"/>
              <a:t>Cost:</a:t>
            </a:r>
          </a:p>
          <a:p>
            <a:r>
              <a:rPr lang="en-GB" sz="1600" dirty="0"/>
              <a:t>WordPress offer a free tier for starting with</a:t>
            </a:r>
          </a:p>
          <a:p>
            <a:endParaRPr lang="en-GB" sz="1600" dirty="0"/>
          </a:p>
          <a:p>
            <a:r>
              <a:rPr lang="en-GB" sz="1600" dirty="0"/>
              <a:t>Security:</a:t>
            </a:r>
            <a:br>
              <a:rPr lang="en-GB" sz="1600" dirty="0"/>
            </a:br>
            <a:r>
              <a:rPr lang="en-US" sz="1600" b="0" i="0" dirty="0">
                <a:effectLst/>
                <a:latin typeface="+mj-lt"/>
              </a:rPr>
              <a:t>Security measures are typically robust in cloud environments, but you are responsible for securing your WordPress installation, plugins, and themes.</a:t>
            </a:r>
            <a:br>
              <a:rPr lang="en-GB" sz="1600" dirty="0"/>
            </a:br>
            <a:br>
              <a:rPr lang="en-GB" sz="1600" dirty="0"/>
            </a:br>
            <a:r>
              <a:rPr lang="en-GB" sz="1600" dirty="0"/>
              <a:t>Backup:</a:t>
            </a:r>
            <a:br>
              <a:rPr lang="en-GB" sz="1600" dirty="0"/>
            </a:br>
            <a:r>
              <a:rPr lang="en-US" sz="1600" b="0" i="0" dirty="0">
                <a:effectLst/>
                <a:latin typeface="+mj-lt"/>
              </a:rPr>
              <a:t>Cloud platforms usually offer automated backup solutions, making it easier to manage backups.</a:t>
            </a:r>
            <a:endParaRPr lang="en-GB" sz="1600" dirty="0">
              <a:latin typeface="+mj-lt"/>
            </a:endParaRPr>
          </a:p>
        </p:txBody>
      </p:sp>
    </p:spTree>
    <p:extLst>
      <p:ext uri="{BB962C8B-B14F-4D97-AF65-F5344CB8AC3E}">
        <p14:creationId xmlns:p14="http://schemas.microsoft.com/office/powerpoint/2010/main" val="5778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8537-9792-C33E-397D-4AB62B96C73B}"/>
              </a:ext>
            </a:extLst>
          </p:cNvPr>
          <p:cNvSpPr>
            <a:spLocks noGrp="1"/>
          </p:cNvSpPr>
          <p:nvPr>
            <p:ph type="title"/>
          </p:nvPr>
        </p:nvSpPr>
        <p:spPr/>
        <p:txBody>
          <a:bodyPr/>
          <a:lstStyle/>
          <a:p>
            <a:r>
              <a:rPr lang="en-GB" dirty="0"/>
              <a:t>Ghost</a:t>
            </a:r>
          </a:p>
        </p:txBody>
      </p:sp>
      <p:sp>
        <p:nvSpPr>
          <p:cNvPr id="3" name="Content Placeholder 2">
            <a:extLst>
              <a:ext uri="{FF2B5EF4-FFF2-40B4-BE49-F238E27FC236}">
                <a16:creationId xmlns:a16="http://schemas.microsoft.com/office/drawing/2014/main" id="{878A2C0F-4448-2AB8-724C-29C8CF9CE63C}"/>
              </a:ext>
            </a:extLst>
          </p:cNvPr>
          <p:cNvSpPr>
            <a:spLocks noGrp="1"/>
          </p:cNvSpPr>
          <p:nvPr>
            <p:ph idx="1"/>
          </p:nvPr>
        </p:nvSpPr>
        <p:spPr>
          <a:xfrm>
            <a:off x="810000" y="2384699"/>
            <a:ext cx="10554574" cy="4026113"/>
          </a:xfrm>
        </p:spPr>
        <p:txBody>
          <a:bodyPr>
            <a:noAutofit/>
          </a:bodyPr>
          <a:lstStyle/>
          <a:p>
            <a:r>
              <a:rPr lang="en-US" sz="1600" b="1" i="0" dirty="0">
                <a:effectLst/>
              </a:rPr>
              <a:t>Speed and Performance:</a:t>
            </a:r>
            <a:r>
              <a:rPr lang="en-US" sz="1600" b="0" i="0" dirty="0">
                <a:effectLst/>
              </a:rPr>
              <a:t> Ghost is known for its speed and performance. It's designed to be lightweight and optimized for publishing content quickly.</a:t>
            </a:r>
          </a:p>
          <a:p>
            <a:r>
              <a:rPr lang="en-US" sz="1600" b="1" i="0" dirty="0">
                <a:effectLst/>
              </a:rPr>
              <a:t>Focused on Blogging:</a:t>
            </a:r>
            <a:r>
              <a:rPr lang="en-US" sz="1600" b="0" i="0" dirty="0">
                <a:effectLst/>
              </a:rPr>
              <a:t> Ghost is particularly well-suited for bloggers and content creators. It has a simple and elegant interface that makes it easy to write and publish posts.</a:t>
            </a:r>
          </a:p>
          <a:p>
            <a:r>
              <a:rPr lang="en-US" sz="1600" b="1" i="0" dirty="0">
                <a:effectLst/>
              </a:rPr>
              <a:t>Markdown Support:</a:t>
            </a:r>
            <a:r>
              <a:rPr lang="en-US" sz="1600" b="0" i="0" dirty="0">
                <a:effectLst/>
              </a:rPr>
              <a:t> Ghost uses Markdown for formatting content, which many writers prefer for its simplicity and ease of use.</a:t>
            </a:r>
          </a:p>
          <a:p>
            <a:r>
              <a:rPr lang="en-US" sz="1600" b="1" i="0" dirty="0">
                <a:effectLst/>
              </a:rPr>
              <a:t>SEO-Friendly:</a:t>
            </a:r>
            <a:r>
              <a:rPr lang="en-US" sz="1600" b="0" i="0" dirty="0">
                <a:effectLst/>
              </a:rPr>
              <a:t> It offers built-in SEO features and tools that help you optimize your content for search engines.</a:t>
            </a:r>
          </a:p>
          <a:p>
            <a:r>
              <a:rPr lang="en-US" sz="1600" b="1" i="0" dirty="0">
                <a:effectLst/>
              </a:rPr>
              <a:t>Customization:</a:t>
            </a:r>
            <a:r>
              <a:rPr lang="en-US" sz="1600" b="0" i="0" dirty="0">
                <a:effectLst/>
              </a:rPr>
              <a:t> While it's not as flexible as some other CMS platforms like WordPress, Ghost allows you to customize your theme and design to some extent. There are also many third-party themes available.</a:t>
            </a:r>
          </a:p>
          <a:p>
            <a:r>
              <a:rPr lang="en-US" sz="1600" b="1" i="0" dirty="0">
                <a:effectLst/>
              </a:rPr>
              <a:t>Security:</a:t>
            </a:r>
            <a:r>
              <a:rPr lang="en-US" sz="1600" b="0" i="0" dirty="0">
                <a:effectLst/>
              </a:rPr>
              <a:t> Ghost takes security seriously and regularly updates its software to address vulnerabilities.</a:t>
            </a:r>
          </a:p>
          <a:p>
            <a:endParaRPr lang="en-GB" sz="1500" dirty="0"/>
          </a:p>
        </p:txBody>
      </p:sp>
    </p:spTree>
    <p:extLst>
      <p:ext uri="{BB962C8B-B14F-4D97-AF65-F5344CB8AC3E}">
        <p14:creationId xmlns:p14="http://schemas.microsoft.com/office/powerpoint/2010/main" val="24195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152F-3479-19DF-358B-153917557078}"/>
              </a:ext>
            </a:extLst>
          </p:cNvPr>
          <p:cNvSpPr>
            <a:spLocks noGrp="1"/>
          </p:cNvSpPr>
          <p:nvPr>
            <p:ph type="title"/>
          </p:nvPr>
        </p:nvSpPr>
        <p:spPr/>
        <p:txBody>
          <a:bodyPr/>
          <a:lstStyle/>
          <a:p>
            <a:r>
              <a:rPr lang="en-GB" dirty="0"/>
              <a:t>Medium</a:t>
            </a:r>
          </a:p>
        </p:txBody>
      </p:sp>
      <p:sp>
        <p:nvSpPr>
          <p:cNvPr id="5" name="Content Placeholder 2">
            <a:extLst>
              <a:ext uri="{FF2B5EF4-FFF2-40B4-BE49-F238E27FC236}">
                <a16:creationId xmlns:a16="http://schemas.microsoft.com/office/drawing/2014/main" id="{B7ABD6ED-A0CC-15F6-9BA3-36BD60ECF5ED}"/>
              </a:ext>
            </a:extLst>
          </p:cNvPr>
          <p:cNvSpPr>
            <a:spLocks noGrp="1"/>
          </p:cNvSpPr>
          <p:nvPr>
            <p:ph idx="1"/>
          </p:nvPr>
        </p:nvSpPr>
        <p:spPr>
          <a:xfrm>
            <a:off x="810000" y="2403262"/>
            <a:ext cx="10554574" cy="3940875"/>
          </a:xfrm>
        </p:spPr>
        <p:txBody>
          <a:bodyPr>
            <a:noAutofit/>
          </a:bodyPr>
          <a:lstStyle/>
          <a:p>
            <a:r>
              <a:rPr lang="en-US" sz="1500" b="1" i="0" dirty="0">
                <a:effectLst/>
              </a:rPr>
              <a:t>User-Friendly:</a:t>
            </a:r>
            <a:r>
              <a:rPr lang="en-US" sz="1500" b="0" i="0" dirty="0">
                <a:effectLst/>
              </a:rPr>
              <a:t> Medium's interface is clean, intuitive, and user-friendly, making it easy for both beginners and experienced writers to publish content.</a:t>
            </a:r>
          </a:p>
          <a:p>
            <a:r>
              <a:rPr lang="en-US" sz="1500" b="1" i="0" dirty="0">
                <a:effectLst/>
              </a:rPr>
              <a:t>Built-in Audience:</a:t>
            </a:r>
            <a:r>
              <a:rPr lang="en-US" sz="1500" b="0" i="0" dirty="0">
                <a:effectLst/>
              </a:rPr>
              <a:t> Medium has a large and engaged user base, which can help your content reach a broader audience compared to starting your own blog or website from scratch.</a:t>
            </a:r>
          </a:p>
          <a:p>
            <a:r>
              <a:rPr lang="en-US" sz="1500" b="1" i="0" dirty="0">
                <a:effectLst/>
              </a:rPr>
              <a:t>Discoverability:</a:t>
            </a:r>
            <a:r>
              <a:rPr lang="en-US" sz="1500" b="0" i="0" dirty="0">
                <a:effectLst/>
              </a:rPr>
              <a:t> Medium provides tools to help users discover new content based on their interests, increasing the chances of your work being discovered by readers who are interested in your topic.</a:t>
            </a:r>
          </a:p>
          <a:p>
            <a:r>
              <a:rPr lang="en-US" sz="1500" b="1" i="0" dirty="0">
                <a:effectLst/>
              </a:rPr>
              <a:t>No Technical Hassles:</a:t>
            </a:r>
            <a:r>
              <a:rPr lang="en-US" sz="1500" b="0" i="0" dirty="0">
                <a:effectLst/>
              </a:rPr>
              <a:t> You don't need to worry about web hosting, domain management, or technical maintenance, which can be a significant advantage for writers who aren't tech-savvy.</a:t>
            </a:r>
          </a:p>
          <a:p>
            <a:r>
              <a:rPr lang="en-US" sz="1500" b="1" i="0" dirty="0">
                <a:effectLst/>
              </a:rPr>
              <a:t>Formatting Tools:</a:t>
            </a:r>
            <a:r>
              <a:rPr lang="en-US" sz="1500" b="0" i="0" dirty="0">
                <a:effectLst/>
              </a:rPr>
              <a:t> Medium offers a range of formatting options and a WYSIWYG (What You See Is What You Get) editor that makes it easy to create visually appealing articles.</a:t>
            </a:r>
          </a:p>
          <a:p>
            <a:r>
              <a:rPr lang="en-US" sz="1500" b="1" i="0" dirty="0">
                <a:effectLst/>
              </a:rPr>
              <a:t>Monetization:</a:t>
            </a:r>
            <a:r>
              <a:rPr lang="en-US" sz="1500" b="0" i="0" dirty="0">
                <a:effectLst/>
              </a:rPr>
              <a:t> Medium offers opportunities for writers to earn money through its Partner Program, where you can get paid based on the engagement your stories receive from Medium members.</a:t>
            </a:r>
          </a:p>
          <a:p>
            <a:r>
              <a:rPr lang="en-US" sz="1500" b="1" i="0" dirty="0">
                <a:effectLst/>
              </a:rPr>
              <a:t>Community Engagement:</a:t>
            </a:r>
            <a:r>
              <a:rPr lang="en-US" sz="1500" b="0" i="0" dirty="0">
                <a:effectLst/>
              </a:rPr>
              <a:t> Readers can highlight, comment, and share your stories, fostering discussions and interactions around your content.</a:t>
            </a:r>
            <a:endParaRPr lang="en-GB" sz="1500" dirty="0">
              <a:latin typeface="+mj-lt"/>
            </a:endParaRPr>
          </a:p>
        </p:txBody>
      </p:sp>
    </p:spTree>
    <p:extLst>
      <p:ext uri="{BB962C8B-B14F-4D97-AF65-F5344CB8AC3E}">
        <p14:creationId xmlns:p14="http://schemas.microsoft.com/office/powerpoint/2010/main" val="9792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81-53E7-2B78-0F2E-9BCA57084590}"/>
              </a:ext>
            </a:extLst>
          </p:cNvPr>
          <p:cNvSpPr>
            <a:spLocks noGrp="1"/>
          </p:cNvSpPr>
          <p:nvPr>
            <p:ph type="title"/>
          </p:nvPr>
        </p:nvSpPr>
        <p:spPr/>
        <p:txBody>
          <a:bodyPr/>
          <a:lstStyle/>
          <a:p>
            <a:r>
              <a:rPr lang="en-GB" dirty="0"/>
              <a:t>Hugo</a:t>
            </a:r>
          </a:p>
        </p:txBody>
      </p:sp>
      <p:sp>
        <p:nvSpPr>
          <p:cNvPr id="3" name="Content Placeholder 2">
            <a:extLst>
              <a:ext uri="{FF2B5EF4-FFF2-40B4-BE49-F238E27FC236}">
                <a16:creationId xmlns:a16="http://schemas.microsoft.com/office/drawing/2014/main" id="{A4A4AAFA-5E18-90FF-3659-B23AB32DC077}"/>
              </a:ext>
            </a:extLst>
          </p:cNvPr>
          <p:cNvSpPr>
            <a:spLocks noGrp="1"/>
          </p:cNvSpPr>
          <p:nvPr>
            <p:ph idx="1"/>
          </p:nvPr>
        </p:nvSpPr>
        <p:spPr>
          <a:xfrm>
            <a:off x="810000" y="2337074"/>
            <a:ext cx="10554574" cy="4073738"/>
          </a:xfrm>
        </p:spPr>
        <p:txBody>
          <a:bodyPr>
            <a:normAutofit fontScale="92500" lnSpcReduction="20000"/>
          </a:bodyPr>
          <a:lstStyle/>
          <a:p>
            <a:r>
              <a:rPr lang="en-US" b="1" i="0" dirty="0">
                <a:effectLst/>
              </a:rPr>
              <a:t>Speed</a:t>
            </a:r>
            <a:r>
              <a:rPr lang="en-US" b="0" i="0" dirty="0">
                <a:effectLst/>
              </a:rPr>
              <a:t>: Hugo is renowned for its incredible speed in generating static websites. It's one of the fastest static site generators available, which makes it an excellent choice for large websites and blogs.</a:t>
            </a:r>
          </a:p>
          <a:p>
            <a:r>
              <a:rPr lang="en-US" b="1" i="0" dirty="0">
                <a:effectLst/>
              </a:rPr>
              <a:t>Simplicity</a:t>
            </a:r>
            <a:r>
              <a:rPr lang="en-US" b="0" i="0" dirty="0">
                <a:effectLst/>
              </a:rPr>
              <a:t>: Hugo is easy to install and use, thanks to its minimalistic and straightforward structure. You can create and deploy a static website quickly without a steep learning curve.</a:t>
            </a:r>
          </a:p>
          <a:p>
            <a:r>
              <a:rPr lang="en-US" b="1" i="0" dirty="0">
                <a:effectLst/>
              </a:rPr>
              <a:t>Markdown Support</a:t>
            </a:r>
            <a:r>
              <a:rPr lang="en-US" b="0" i="0" dirty="0">
                <a:effectLst/>
              </a:rPr>
              <a:t>: Hugo uses Markdown for content creation, making it a familiar and user-friendly choice for bloggers and content creators.</a:t>
            </a:r>
          </a:p>
          <a:p>
            <a:r>
              <a:rPr lang="en-US" b="1" i="0" dirty="0">
                <a:effectLst/>
              </a:rPr>
              <a:t>Themes</a:t>
            </a:r>
            <a:r>
              <a:rPr lang="en-US" b="0" i="0" dirty="0">
                <a:effectLst/>
              </a:rPr>
              <a:t>: Hugo has a wide range of themes available, both in its official theme gallery and in the wider open-source community. You can easily customize and style your site with these themes.</a:t>
            </a:r>
          </a:p>
          <a:p>
            <a:r>
              <a:rPr lang="en-US" b="1" i="0" dirty="0">
                <a:effectLst/>
              </a:rPr>
              <a:t>Customization</a:t>
            </a:r>
            <a:r>
              <a:rPr lang="en-US" b="0" i="0" dirty="0">
                <a:effectLst/>
              </a:rPr>
              <a:t>: Hugo allows for deep customization through templates and configuration files, giving you control over the look and feel of your site.</a:t>
            </a:r>
          </a:p>
          <a:p>
            <a:r>
              <a:rPr lang="en-US" b="1" i="0" dirty="0">
                <a:effectLst/>
              </a:rPr>
              <a:t>Version Control</a:t>
            </a:r>
            <a:r>
              <a:rPr lang="en-US" b="0" i="0" dirty="0">
                <a:effectLst/>
              </a:rPr>
              <a:t>: Since Hugo generates static files, you can easily manage your site's content using version control systems like Git.</a:t>
            </a:r>
          </a:p>
          <a:p>
            <a:r>
              <a:rPr lang="en-US" b="1" i="0" dirty="0">
                <a:effectLst/>
              </a:rPr>
              <a:t>Security</a:t>
            </a:r>
            <a:r>
              <a:rPr lang="en-US" b="0" i="0" dirty="0">
                <a:effectLst/>
              </a:rPr>
              <a:t>: Static sites generated by Hugo are inherently more secure than dynamic websites because there's no database or server-side scripting to exploit.</a:t>
            </a:r>
            <a:endParaRPr lang="en-GB" dirty="0"/>
          </a:p>
        </p:txBody>
      </p:sp>
    </p:spTree>
    <p:extLst>
      <p:ext uri="{BB962C8B-B14F-4D97-AF65-F5344CB8AC3E}">
        <p14:creationId xmlns:p14="http://schemas.microsoft.com/office/powerpoint/2010/main" val="135387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BB8-0EF8-425C-E9F4-2DED12C81F6F}"/>
              </a:ext>
            </a:extLst>
          </p:cNvPr>
          <p:cNvSpPr>
            <a:spLocks noGrp="1"/>
          </p:cNvSpPr>
          <p:nvPr>
            <p:ph type="title"/>
          </p:nvPr>
        </p:nvSpPr>
        <p:spPr/>
        <p:txBody>
          <a:bodyPr/>
          <a:lstStyle/>
          <a:p>
            <a:r>
              <a:rPr lang="en-GB" dirty="0"/>
              <a:t>Jekyll</a:t>
            </a:r>
          </a:p>
        </p:txBody>
      </p:sp>
      <p:sp>
        <p:nvSpPr>
          <p:cNvPr id="3" name="Content Placeholder 2">
            <a:extLst>
              <a:ext uri="{FF2B5EF4-FFF2-40B4-BE49-F238E27FC236}">
                <a16:creationId xmlns:a16="http://schemas.microsoft.com/office/drawing/2014/main" id="{C9975111-26AA-504E-2F2F-AA9572B6211C}"/>
              </a:ext>
            </a:extLst>
          </p:cNvPr>
          <p:cNvSpPr>
            <a:spLocks noGrp="1"/>
          </p:cNvSpPr>
          <p:nvPr>
            <p:ph idx="1"/>
          </p:nvPr>
        </p:nvSpPr>
        <p:spPr>
          <a:xfrm>
            <a:off x="810000" y="2317537"/>
            <a:ext cx="10554574" cy="4292813"/>
          </a:xfrm>
        </p:spPr>
        <p:txBody>
          <a:bodyPr>
            <a:normAutofit fontScale="85000" lnSpcReduction="10000"/>
          </a:bodyPr>
          <a:lstStyle/>
          <a:p>
            <a:r>
              <a:rPr lang="en-US" b="1" i="0" dirty="0">
                <a:effectLst/>
              </a:rPr>
              <a:t>Simplicity</a:t>
            </a:r>
            <a:r>
              <a:rPr lang="en-US" b="0" i="0" dirty="0">
                <a:effectLst/>
              </a:rPr>
              <a:t>: Jekyll is relatively easy to set up and use, especially for developers who are familiar with Markdown and basic web development. It doesn't require a database or complex server configuration.</a:t>
            </a:r>
          </a:p>
          <a:p>
            <a:r>
              <a:rPr lang="en-US" b="1" i="0" dirty="0">
                <a:effectLst/>
              </a:rPr>
              <a:t>Speed</a:t>
            </a:r>
            <a:r>
              <a:rPr lang="en-US" b="0" i="0" dirty="0">
                <a:effectLst/>
              </a:rPr>
              <a:t>: Since Jekyll generates static HTML files, the resulting websites are incredibly fast. This is advantageous for SEO and user experience.</a:t>
            </a:r>
          </a:p>
          <a:p>
            <a:r>
              <a:rPr lang="en-US" b="1" i="0" dirty="0">
                <a:effectLst/>
              </a:rPr>
              <a:t>Security</a:t>
            </a:r>
            <a:r>
              <a:rPr lang="en-US" b="0" i="0" dirty="0">
                <a:effectLst/>
              </a:rPr>
              <a:t>: Static sites are less vulnerable to security threats compared to dynamic sites that use databases and server-side scripts. There are fewer attack vectors.</a:t>
            </a:r>
          </a:p>
          <a:p>
            <a:r>
              <a:rPr lang="en-US" b="1" i="0" dirty="0">
                <a:effectLst/>
              </a:rPr>
              <a:t>Version Control</a:t>
            </a:r>
            <a:r>
              <a:rPr lang="en-US" b="0" i="0" dirty="0">
                <a:effectLst/>
              </a:rPr>
              <a:t>: Jekyll plays well with version control systems like Git. You can easily manage your site's source code and content with Git.</a:t>
            </a:r>
          </a:p>
          <a:p>
            <a:r>
              <a:rPr lang="en-US" b="1" i="0" dirty="0">
                <a:effectLst/>
              </a:rPr>
              <a:t>Hosting Flexibility</a:t>
            </a:r>
            <a:r>
              <a:rPr lang="en-US" b="0" i="0" dirty="0">
                <a:effectLst/>
              </a:rPr>
              <a:t>: You can host Jekyll sites on various hosting platforms, including GitHub Pages, Netlify, and traditional web hosts.</a:t>
            </a:r>
          </a:p>
          <a:p>
            <a:r>
              <a:rPr lang="en-US" b="1" i="0" dirty="0">
                <a:effectLst/>
              </a:rPr>
              <a:t>Customization</a:t>
            </a:r>
            <a:r>
              <a:rPr lang="en-US" b="0" i="0" dirty="0">
                <a:effectLst/>
              </a:rPr>
              <a:t>: Jekyll allows for a high degree of customization. You can create your own themes and templates or use existing ones.</a:t>
            </a:r>
          </a:p>
          <a:p>
            <a:r>
              <a:rPr lang="en-US" b="1" i="0" dirty="0">
                <a:effectLst/>
              </a:rPr>
              <a:t>Content in Markdown</a:t>
            </a:r>
            <a:r>
              <a:rPr lang="en-US" b="0" i="0" dirty="0">
                <a:effectLst/>
              </a:rPr>
              <a:t>: You write your content in Markdown, which is a simple and widely used markup language. This makes it easy for non-technical users to contribute content.</a:t>
            </a:r>
          </a:p>
          <a:p>
            <a:r>
              <a:rPr lang="en-US" b="1" i="0" dirty="0">
                <a:effectLst/>
              </a:rPr>
              <a:t>Community and Plugins</a:t>
            </a:r>
            <a:r>
              <a:rPr lang="en-US" b="0" i="0" dirty="0">
                <a:effectLst/>
              </a:rPr>
              <a:t>: Jekyll has an active community and a wide range of plugins and themes available, which can extend its functionality.</a:t>
            </a:r>
            <a:endParaRPr lang="en-GB" dirty="0"/>
          </a:p>
        </p:txBody>
      </p:sp>
    </p:spTree>
    <p:extLst>
      <p:ext uri="{BB962C8B-B14F-4D97-AF65-F5344CB8AC3E}">
        <p14:creationId xmlns:p14="http://schemas.microsoft.com/office/powerpoint/2010/main" val="226346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9</TotalTime>
  <Words>1287</Words>
  <Application>Microsoft Office PowerPoint</Application>
  <PresentationFormat>Widescreen</PresentationFormat>
  <Paragraphs>112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2</vt:lpstr>
      <vt:lpstr>Quotable</vt:lpstr>
      <vt:lpstr>Getting started with  Static Web Apps and Blogging</vt:lpstr>
      <vt:lpstr>Who am I? </vt:lpstr>
      <vt:lpstr>Reason to Blog</vt:lpstr>
      <vt:lpstr>Choosing the Platform</vt:lpstr>
      <vt:lpstr>WordPress.org or WordPress.com</vt:lpstr>
      <vt:lpstr>Ghost</vt:lpstr>
      <vt:lpstr>Medium</vt:lpstr>
      <vt:lpstr>Hugo</vt:lpstr>
      <vt:lpstr>Jekyll</vt:lpstr>
      <vt:lpstr>PowerPoint Presentation</vt:lpstr>
      <vt:lpstr>The Fun Part :: Demo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Static Web Apps and Bloggings</dc:title>
  <dc:creator>Simon Lee | Intercept</dc:creator>
  <cp:lastModifiedBy>Simon Lee</cp:lastModifiedBy>
  <cp:revision>6</cp:revision>
  <dcterms:created xsi:type="dcterms:W3CDTF">2023-10-05T07:48:35Z</dcterms:created>
  <dcterms:modified xsi:type="dcterms:W3CDTF">2024-02-28T20:39:31Z</dcterms:modified>
</cp:coreProperties>
</file>