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5"/>
  </p:notesMasterIdLst>
  <p:handoutMasterIdLst>
    <p:handoutMasterId r:id="rId16"/>
  </p:handoutMasterIdLst>
  <p:sldIdLst>
    <p:sldId id="848" r:id="rId2"/>
    <p:sldId id="859" r:id="rId3"/>
    <p:sldId id="861" r:id="rId4"/>
    <p:sldId id="860" r:id="rId5"/>
    <p:sldId id="862" r:id="rId6"/>
    <p:sldId id="863" r:id="rId7"/>
    <p:sldId id="864" r:id="rId8"/>
    <p:sldId id="865" r:id="rId9"/>
    <p:sldId id="866" r:id="rId10"/>
    <p:sldId id="867" r:id="rId11"/>
    <p:sldId id="868" r:id="rId12"/>
    <p:sldId id="869" r:id="rId13"/>
    <p:sldId id="870" r:id="rId14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4161" autoAdjust="0"/>
  </p:normalViewPr>
  <p:slideViewPr>
    <p:cSldViewPr snapToGrid="0">
      <p:cViewPr varScale="1">
        <p:scale>
          <a:sx n="83" d="100"/>
          <a:sy n="83" d="100"/>
        </p:scale>
        <p:origin x="22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0324D-4392-41B7-B579-007349221D6A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676F7-4D7C-46B9-8932-35300FBE6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926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EE5A2-046B-43A1-933F-5042042CA69A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E0E4E-EB4A-44A7-B523-9B756CD0B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408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各位评审专家，老师，大家下午好，我是蔡宏达，下面由我进行嵌入式程序设计基础这门课程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E0E4E-EB4A-44A7-B523-9B756CD0B3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97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E0E4E-EB4A-44A7-B523-9B756CD0B3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41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E0E4E-EB4A-44A7-B523-9B756CD0B3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090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E0E4E-EB4A-44A7-B523-9B756CD0B37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89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E0E4E-EB4A-44A7-B523-9B756CD0B3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8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E0E4E-EB4A-44A7-B523-9B756CD0B3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3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E0E4E-EB4A-44A7-B523-9B756CD0B3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8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E0E4E-EB4A-44A7-B523-9B756CD0B3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374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E0E4E-EB4A-44A7-B523-9B756CD0B3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746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E0E4E-EB4A-44A7-B523-9B756CD0B3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105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E0E4E-EB4A-44A7-B523-9B756CD0B3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719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E0E4E-EB4A-44A7-B523-9B756CD0B3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60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E0E4E-EB4A-44A7-B523-9B756CD0B3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0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32F7-3524-4970-90DE-29AD2C36E1CF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A990-8FB5-4FF3-B962-3EE068A3B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53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CB02-C6C5-40E3-80A6-D4B450457B6D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C503-CB8B-4281-88CD-63098A941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6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CB02-C6C5-40E3-80A6-D4B450457B6D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C503-CB8B-4281-88CD-63098A941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89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" t="12826" r="15" b="4294"/>
          <a:stretch/>
        </p:blipFill>
        <p:spPr>
          <a:xfrm>
            <a:off x="-6306" y="0"/>
            <a:ext cx="9150306" cy="56134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3" y="4589407"/>
            <a:ext cx="6984268" cy="141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75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63"/>
            <a:ext cx="2057400" cy="365125"/>
          </a:xfrm>
          <a:prstGeom prst="rect">
            <a:avLst/>
          </a:prstGeom>
        </p:spPr>
        <p:txBody>
          <a:bodyPr/>
          <a:lstStyle/>
          <a:p>
            <a:fld id="{3101CB02-C6C5-40E3-80A6-D4B450457B6D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6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63"/>
            <a:ext cx="2057400" cy="365125"/>
          </a:xfrm>
          <a:prstGeom prst="rect">
            <a:avLst/>
          </a:prstGeom>
        </p:spPr>
        <p:txBody>
          <a:bodyPr/>
          <a:lstStyle/>
          <a:p>
            <a:fld id="{4425C503-CB8B-4281-88CD-63098A941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8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32F7-3524-4970-90DE-29AD2C36E1CF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A990-8FB5-4FF3-B962-3EE068A3B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6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CB02-C6C5-40E3-80A6-D4B450457B6D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C503-CB8B-4281-88CD-63098A941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34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32F7-3524-4970-90DE-29AD2C36E1CF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A990-8FB5-4FF3-B962-3EE068A3B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8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CB02-C6C5-40E3-80A6-D4B450457B6D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C503-CB8B-4281-88CD-63098A941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4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CB02-C6C5-40E3-80A6-D4B450457B6D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C503-CB8B-4281-88CD-63098A941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28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CB02-C6C5-40E3-80A6-D4B450457B6D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C503-CB8B-4281-88CD-63098A941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62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CB02-C6C5-40E3-80A6-D4B450457B6D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C503-CB8B-4281-88CD-63098A941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05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CB02-C6C5-40E3-80A6-D4B450457B6D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C503-CB8B-4281-88CD-63098A941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02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32F7-3524-4970-90DE-29AD2C36E1CF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AA990-8FB5-4FF3-B962-3EE068A3B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7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65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174590" y="5683717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10">
              <a:defRPr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信息与电气工程学院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55540" y="4719612"/>
            <a:ext cx="7026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嵌入式程序设计基础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F112E154-3EDC-45AF-88C9-8C925AC54AAD}"/>
              </a:ext>
            </a:extLst>
          </p:cNvPr>
          <p:cNvSpPr txBox="1">
            <a:spLocks/>
          </p:cNvSpPr>
          <p:nvPr/>
        </p:nvSpPr>
        <p:spPr>
          <a:xfrm>
            <a:off x="6298910" y="5716461"/>
            <a:ext cx="2883185" cy="303608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蔡宏达 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caihd@zucc.edu.cn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92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73B0EF-83EC-4089-9DA2-691927B5A9DF}"/>
              </a:ext>
            </a:extLst>
          </p:cNvPr>
          <p:cNvSpPr/>
          <p:nvPr/>
        </p:nvSpPr>
        <p:spPr>
          <a:xfrm>
            <a:off x="0" y="0"/>
            <a:ext cx="152400" cy="571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9A2DE80-BA52-45EE-8D0D-B76C7ECAED4F}"/>
              </a:ext>
            </a:extLst>
          </p:cNvPr>
          <p:cNvCxnSpPr>
            <a:cxnSpLocks/>
          </p:cNvCxnSpPr>
          <p:nvPr/>
        </p:nvCxnSpPr>
        <p:spPr>
          <a:xfrm>
            <a:off x="219075" y="571501"/>
            <a:ext cx="6705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E082F9B4-BBCA-4221-95C4-4F3D2534CB59}"/>
              </a:ext>
            </a:extLst>
          </p:cNvPr>
          <p:cNvGrpSpPr/>
          <p:nvPr/>
        </p:nvGrpSpPr>
        <p:grpSpPr>
          <a:xfrm>
            <a:off x="6991350" y="68025"/>
            <a:ext cx="2114550" cy="503476"/>
            <a:chOff x="83061" y="171691"/>
            <a:chExt cx="3067563" cy="68470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64609D2-10CD-4DBE-B435-F25666CC6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61" y="171691"/>
              <a:ext cx="779340" cy="68470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53EF5EF-0ABE-4F48-9A0F-42D4E26A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775" y="187781"/>
              <a:ext cx="2280849" cy="645524"/>
            </a:xfrm>
            <a:prstGeom prst="rect">
              <a:avLst/>
            </a:prstGeom>
          </p:spPr>
        </p:pic>
      </p:grpSp>
      <p:sp>
        <p:nvSpPr>
          <p:cNvPr id="12" name="标题 2">
            <a:extLst>
              <a:ext uri="{FF2B5EF4-FFF2-40B4-BE49-F238E27FC236}">
                <a16:creationId xmlns:a16="http://schemas.microsoft.com/office/drawing/2014/main" id="{9C5CF61B-E146-4F69-9041-98188001607F}"/>
              </a:ext>
            </a:extLst>
          </p:cNvPr>
          <p:cNvSpPr txBox="1">
            <a:spLocks/>
          </p:cNvSpPr>
          <p:nvPr/>
        </p:nvSpPr>
        <p:spPr>
          <a:xfrm>
            <a:off x="251520" y="12642"/>
            <a:ext cx="3579700" cy="571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237A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. </a:t>
            </a: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操作系统简介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218520A-8E04-4AFB-8FA4-FB8226CF750B}"/>
              </a:ext>
            </a:extLst>
          </p:cNvPr>
          <p:cNvSpPr/>
          <p:nvPr/>
        </p:nvSpPr>
        <p:spPr>
          <a:xfrm>
            <a:off x="815369" y="726772"/>
            <a:ext cx="2626858" cy="3368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defRPr/>
            </a:pPr>
            <a:endParaRPr lang="zh-CN" altLang="en-US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B67DF054-5019-4A5E-BB24-0CE2882D7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14162"/>
            <a:ext cx="8229600" cy="496887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）内核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内核是操作系统的核心，具有很多最基本的功能，如内存管理、多任务（调度）、共享库、设备驱动、可执行程序和网络功能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Linux</a:t>
            </a:r>
            <a:r>
              <a:rPr lang="zh-CN" altLang="en-US" sz="2000" dirty="0"/>
              <a:t>内核的主要模块分为</a:t>
            </a:r>
            <a:r>
              <a:rPr lang="zh-CN" altLang="en-US" sz="2000" dirty="0">
                <a:solidFill>
                  <a:srgbClr val="FF0000"/>
                </a:solidFill>
              </a:rPr>
              <a:t>存储管理、</a:t>
            </a:r>
            <a:r>
              <a:rPr lang="en-US" altLang="zh-CN" sz="2000" dirty="0">
                <a:solidFill>
                  <a:srgbClr val="FF0000"/>
                </a:solidFill>
              </a:rPr>
              <a:t>CPU</a:t>
            </a:r>
            <a:r>
              <a:rPr lang="zh-CN" altLang="en-US" sz="2000" dirty="0">
                <a:solidFill>
                  <a:srgbClr val="FF0000"/>
                </a:solidFill>
              </a:rPr>
              <a:t>和进程管理、文件系统、设备管理和驱动、网络通信、系统的初始化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系统调用</a:t>
            </a:r>
            <a:r>
              <a:rPr lang="zh-CN" altLang="en-US" sz="2000" dirty="0"/>
              <a:t>等几个部分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）运行库、系统程序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运行库：经过封装的程序模块，对外提供接口，为外部程序运行提供程序环境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系统程序：维护系统运行的程序，如初始化进程，守护进程等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413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73B0EF-83EC-4089-9DA2-691927B5A9DF}"/>
              </a:ext>
            </a:extLst>
          </p:cNvPr>
          <p:cNvSpPr/>
          <p:nvPr/>
        </p:nvSpPr>
        <p:spPr>
          <a:xfrm>
            <a:off x="0" y="0"/>
            <a:ext cx="152400" cy="571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9A2DE80-BA52-45EE-8D0D-B76C7ECAED4F}"/>
              </a:ext>
            </a:extLst>
          </p:cNvPr>
          <p:cNvCxnSpPr>
            <a:cxnSpLocks/>
          </p:cNvCxnSpPr>
          <p:nvPr/>
        </p:nvCxnSpPr>
        <p:spPr>
          <a:xfrm>
            <a:off x="219075" y="571501"/>
            <a:ext cx="6705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E082F9B4-BBCA-4221-95C4-4F3D2534CB59}"/>
              </a:ext>
            </a:extLst>
          </p:cNvPr>
          <p:cNvGrpSpPr/>
          <p:nvPr/>
        </p:nvGrpSpPr>
        <p:grpSpPr>
          <a:xfrm>
            <a:off x="6991350" y="68025"/>
            <a:ext cx="2114550" cy="503476"/>
            <a:chOff x="83061" y="171691"/>
            <a:chExt cx="3067563" cy="68470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64609D2-10CD-4DBE-B435-F25666CC6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61" y="171691"/>
              <a:ext cx="779340" cy="68470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53EF5EF-0ABE-4F48-9A0F-42D4E26A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775" y="187781"/>
              <a:ext cx="2280849" cy="645524"/>
            </a:xfrm>
            <a:prstGeom prst="rect">
              <a:avLst/>
            </a:prstGeom>
          </p:spPr>
        </p:pic>
      </p:grpSp>
      <p:sp>
        <p:nvSpPr>
          <p:cNvPr id="12" name="标题 2">
            <a:extLst>
              <a:ext uri="{FF2B5EF4-FFF2-40B4-BE49-F238E27FC236}">
                <a16:creationId xmlns:a16="http://schemas.microsoft.com/office/drawing/2014/main" id="{9C5CF61B-E146-4F69-9041-98188001607F}"/>
              </a:ext>
            </a:extLst>
          </p:cNvPr>
          <p:cNvSpPr txBox="1">
            <a:spLocks/>
          </p:cNvSpPr>
          <p:nvPr/>
        </p:nvSpPr>
        <p:spPr>
          <a:xfrm>
            <a:off x="251520" y="12642"/>
            <a:ext cx="3579700" cy="571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237A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. </a:t>
            </a: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操作系统简介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218520A-8E04-4AFB-8FA4-FB8226CF750B}"/>
              </a:ext>
            </a:extLst>
          </p:cNvPr>
          <p:cNvSpPr/>
          <p:nvPr/>
        </p:nvSpPr>
        <p:spPr>
          <a:xfrm>
            <a:off x="815369" y="726772"/>
            <a:ext cx="2626858" cy="3368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defRPr/>
            </a:pPr>
            <a:endParaRPr lang="zh-CN" altLang="en-US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1A64FB1-4010-4A4E-95DC-833816E41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719132"/>
            <a:ext cx="8229600" cy="4525963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Shell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/>
              <a:t>shell</a:t>
            </a:r>
            <a:r>
              <a:rPr lang="zh-CN" altLang="en-US" sz="2000" dirty="0"/>
              <a:t>是系统的用户界面，提供了</a:t>
            </a:r>
            <a:r>
              <a:rPr lang="zh-CN" altLang="en-US" sz="2000" dirty="0">
                <a:solidFill>
                  <a:srgbClr val="FF0000"/>
                </a:solidFill>
              </a:rPr>
              <a:t>用户与内核进行交互操作的一种接口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shell</a:t>
            </a:r>
            <a:r>
              <a:rPr lang="zh-CN" altLang="en-US" sz="2000" dirty="0">
                <a:solidFill>
                  <a:srgbClr val="FF0000"/>
                </a:solidFill>
              </a:rPr>
              <a:t>是一个命令解释器</a:t>
            </a:r>
            <a:r>
              <a:rPr lang="zh-CN" altLang="en-US" sz="2000" dirty="0"/>
              <a:t>，它解释由用户输入的命令并且将它们送到内核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latin typeface="+mn-ea"/>
              </a:rPr>
              <a:t>shell</a:t>
            </a:r>
            <a:r>
              <a:rPr lang="zh-CN" altLang="en-US" sz="2000" dirty="0">
                <a:latin typeface="+mn-ea"/>
              </a:rPr>
              <a:t>负责与用户交互，它会分析、执行用户输入的命令，给出结果或出错提示</a:t>
            </a:r>
            <a:endParaRPr lang="zh-CN" altLang="en-US" sz="2000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dirty="0"/>
              <a:t>可以在设立了环境下进行编程，程序文件称为脚本（</a:t>
            </a:r>
            <a:r>
              <a:rPr lang="en-US" altLang="zh-CN" sz="2000" dirty="0"/>
              <a:t>script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CN" sz="1600" dirty="0"/>
              <a:t>Shell</a:t>
            </a:r>
            <a:r>
              <a:rPr lang="zh-CN" altLang="en-US" sz="1600" dirty="0"/>
              <a:t>编程语言具有普通编程语言的很多特点</a:t>
            </a:r>
            <a:endParaRPr lang="en-US" altLang="zh-CN" sz="1600" dirty="0"/>
          </a:p>
          <a:p>
            <a:pPr lvl="2" eaLnBrk="1" hangingPunct="1">
              <a:lnSpc>
                <a:spcPct val="150000"/>
              </a:lnSpc>
              <a:defRPr/>
            </a:pPr>
            <a:r>
              <a:rPr lang="zh-CN" altLang="en-US" sz="1600" dirty="0"/>
              <a:t>编写的</a:t>
            </a:r>
            <a:r>
              <a:rPr lang="en-US" altLang="zh-CN" sz="1600" dirty="0"/>
              <a:t>Shell</a:t>
            </a:r>
            <a:r>
              <a:rPr lang="zh-CN" altLang="en-US" sz="1600" dirty="0"/>
              <a:t>程序与其他应用程序可以实现类似操作效果</a:t>
            </a:r>
          </a:p>
        </p:txBody>
      </p:sp>
    </p:spTree>
    <p:extLst>
      <p:ext uri="{BB962C8B-B14F-4D97-AF65-F5344CB8AC3E}">
        <p14:creationId xmlns:p14="http://schemas.microsoft.com/office/powerpoint/2010/main" val="368846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73B0EF-83EC-4089-9DA2-691927B5A9DF}"/>
              </a:ext>
            </a:extLst>
          </p:cNvPr>
          <p:cNvSpPr/>
          <p:nvPr/>
        </p:nvSpPr>
        <p:spPr>
          <a:xfrm>
            <a:off x="0" y="0"/>
            <a:ext cx="152400" cy="571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9A2DE80-BA52-45EE-8D0D-B76C7ECAED4F}"/>
              </a:ext>
            </a:extLst>
          </p:cNvPr>
          <p:cNvCxnSpPr>
            <a:cxnSpLocks/>
          </p:cNvCxnSpPr>
          <p:nvPr/>
        </p:nvCxnSpPr>
        <p:spPr>
          <a:xfrm>
            <a:off x="219075" y="571501"/>
            <a:ext cx="6705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E082F9B4-BBCA-4221-95C4-4F3D2534CB59}"/>
              </a:ext>
            </a:extLst>
          </p:cNvPr>
          <p:cNvGrpSpPr/>
          <p:nvPr/>
        </p:nvGrpSpPr>
        <p:grpSpPr>
          <a:xfrm>
            <a:off x="6991350" y="68025"/>
            <a:ext cx="2114550" cy="503476"/>
            <a:chOff x="83061" y="171691"/>
            <a:chExt cx="3067563" cy="68470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64609D2-10CD-4DBE-B435-F25666CC6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61" y="171691"/>
              <a:ext cx="779340" cy="68470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53EF5EF-0ABE-4F48-9A0F-42D4E26A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775" y="187781"/>
              <a:ext cx="2280849" cy="645524"/>
            </a:xfrm>
            <a:prstGeom prst="rect">
              <a:avLst/>
            </a:prstGeom>
          </p:spPr>
        </p:pic>
      </p:grpSp>
      <p:sp>
        <p:nvSpPr>
          <p:cNvPr id="12" name="标题 2">
            <a:extLst>
              <a:ext uri="{FF2B5EF4-FFF2-40B4-BE49-F238E27FC236}">
                <a16:creationId xmlns:a16="http://schemas.microsoft.com/office/drawing/2014/main" id="{9C5CF61B-E146-4F69-9041-98188001607F}"/>
              </a:ext>
            </a:extLst>
          </p:cNvPr>
          <p:cNvSpPr txBox="1">
            <a:spLocks/>
          </p:cNvSpPr>
          <p:nvPr/>
        </p:nvSpPr>
        <p:spPr>
          <a:xfrm>
            <a:off x="251520" y="12642"/>
            <a:ext cx="3579700" cy="571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237A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. </a:t>
            </a: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操作系统简介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218520A-8E04-4AFB-8FA4-FB8226CF750B}"/>
              </a:ext>
            </a:extLst>
          </p:cNvPr>
          <p:cNvSpPr/>
          <p:nvPr/>
        </p:nvSpPr>
        <p:spPr>
          <a:xfrm>
            <a:off x="815369" y="726772"/>
            <a:ext cx="2626858" cy="3368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defRPr/>
            </a:pPr>
            <a:endParaRPr lang="zh-CN" altLang="en-US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Group 4">
            <a:extLst>
              <a:ext uri="{FF2B5EF4-FFF2-40B4-BE49-F238E27FC236}">
                <a16:creationId xmlns:a16="http://schemas.microsoft.com/office/drawing/2014/main" id="{D8DBE16C-1BD9-4CD1-98CB-C7A5DCE0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676162"/>
              </p:ext>
            </p:extLst>
          </p:nvPr>
        </p:nvGraphicFramePr>
        <p:xfrm>
          <a:off x="540543" y="2033509"/>
          <a:ext cx="8062913" cy="3889375"/>
        </p:xfrm>
        <a:graphic>
          <a:graphicData uri="http://schemas.openxmlformats.org/drawingml/2006/table">
            <a:tbl>
              <a:tblPr/>
              <a:tblGrid>
                <a:gridCol w="1411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</a:t>
                      </a: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详 细 描 述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文件位置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</a:t>
                      </a:r>
                      <a:endParaRPr kumimoji="0" lang="en-US" altLang="zh-CN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</a:t>
                      </a: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下应用广泛的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</a:t>
                      </a:r>
                      <a:endParaRPr kumimoji="0" lang="en-US" altLang="zh-CN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/bin/sh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bash</a:t>
                      </a:r>
                      <a:endParaRPr kumimoji="0" lang="en-US" altLang="zh-CN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最常用的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kumimoji="0" lang="en-US" altLang="zh-CN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redhat</a:t>
                      </a: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</a:t>
                      </a:r>
                      <a:endParaRPr kumimoji="0" lang="en-US" altLang="zh-CN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/bin/bash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4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csh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编程语言</a:t>
                      </a: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相近，被很多系统支持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/bin/</a:t>
                      </a:r>
                      <a:r>
                        <a:rPr kumimoji="0" lang="en-US" alt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csh</a:t>
                      </a:r>
                      <a:endParaRPr kumimoji="0" lang="en-US" altLang="zh-CN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tcsh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微型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</a:t>
                      </a:r>
                      <a:r>
                        <a:rPr kumimoji="0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，在一些小型系统里应用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/bin/</a:t>
                      </a:r>
                      <a:r>
                        <a:rPr kumimoji="0" lang="en-US" alt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tcsh</a:t>
                      </a:r>
                      <a:endParaRPr kumimoji="0" lang="en-US" altLang="zh-CN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DC786D4B-3E5C-4A94-A6FC-7D18FD2AE621}"/>
              </a:ext>
            </a:extLst>
          </p:cNvPr>
          <p:cNvGrpSpPr/>
          <p:nvPr/>
        </p:nvGrpSpPr>
        <p:grpSpPr>
          <a:xfrm>
            <a:off x="387105" y="855255"/>
            <a:ext cx="2934827" cy="729488"/>
            <a:chOff x="1835696" y="1095705"/>
            <a:chExt cx="2442281" cy="319180"/>
          </a:xfrm>
          <a:noFill/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112DD3E-8316-4568-AA80-9B0E7B2E27F2}"/>
                </a:ext>
              </a:extLst>
            </p:cNvPr>
            <p:cNvSpPr/>
            <p:nvPr/>
          </p:nvSpPr>
          <p:spPr>
            <a:xfrm>
              <a:off x="1835696" y="1095705"/>
              <a:ext cx="2442281" cy="29869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9">
              <a:extLst>
                <a:ext uri="{FF2B5EF4-FFF2-40B4-BE49-F238E27FC236}">
                  <a16:creationId xmlns:a16="http://schemas.microsoft.com/office/drawing/2014/main" id="{13A7C62C-0653-45E5-B1F7-E2EF439A2390}"/>
                </a:ext>
              </a:extLst>
            </p:cNvPr>
            <p:cNvSpPr txBox="1"/>
            <p:nvPr/>
          </p:nvSpPr>
          <p:spPr>
            <a:xfrm>
              <a:off x="1892686" y="1185955"/>
              <a:ext cx="2039914" cy="22893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 defTabSz="914400">
                <a:defRPr/>
              </a:pPr>
              <a:r>
                <a:rPr lang="zh-CN" altLang="en-US" sz="28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</a:t>
              </a:r>
              <a:r>
                <a:rPr lang="en-US" altLang="zh-CN" sz="28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</a:t>
              </a:r>
              <a:r>
                <a:rPr lang="zh-CN" altLang="en-US" sz="28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0867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73B0EF-83EC-4089-9DA2-691927B5A9DF}"/>
              </a:ext>
            </a:extLst>
          </p:cNvPr>
          <p:cNvSpPr/>
          <p:nvPr/>
        </p:nvSpPr>
        <p:spPr>
          <a:xfrm>
            <a:off x="0" y="0"/>
            <a:ext cx="152400" cy="571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9A2DE80-BA52-45EE-8D0D-B76C7ECAED4F}"/>
              </a:ext>
            </a:extLst>
          </p:cNvPr>
          <p:cNvCxnSpPr>
            <a:cxnSpLocks/>
          </p:cNvCxnSpPr>
          <p:nvPr/>
        </p:nvCxnSpPr>
        <p:spPr>
          <a:xfrm>
            <a:off x="219075" y="571501"/>
            <a:ext cx="6705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E082F9B4-BBCA-4221-95C4-4F3D2534CB59}"/>
              </a:ext>
            </a:extLst>
          </p:cNvPr>
          <p:cNvGrpSpPr/>
          <p:nvPr/>
        </p:nvGrpSpPr>
        <p:grpSpPr>
          <a:xfrm>
            <a:off x="6991350" y="68025"/>
            <a:ext cx="2114550" cy="503476"/>
            <a:chOff x="83061" y="171691"/>
            <a:chExt cx="3067563" cy="68470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64609D2-10CD-4DBE-B435-F25666CC6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61" y="171691"/>
              <a:ext cx="779340" cy="68470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53EF5EF-0ABE-4F48-9A0F-42D4E26A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9775" y="187781"/>
              <a:ext cx="2280849" cy="645524"/>
            </a:xfrm>
            <a:prstGeom prst="rect">
              <a:avLst/>
            </a:prstGeom>
          </p:spPr>
        </p:pic>
      </p:grpSp>
      <p:sp>
        <p:nvSpPr>
          <p:cNvPr id="12" name="标题 2">
            <a:extLst>
              <a:ext uri="{FF2B5EF4-FFF2-40B4-BE49-F238E27FC236}">
                <a16:creationId xmlns:a16="http://schemas.microsoft.com/office/drawing/2014/main" id="{9C5CF61B-E146-4F69-9041-98188001607F}"/>
              </a:ext>
            </a:extLst>
          </p:cNvPr>
          <p:cNvSpPr txBox="1">
            <a:spLocks/>
          </p:cNvSpPr>
          <p:nvPr/>
        </p:nvSpPr>
        <p:spPr>
          <a:xfrm>
            <a:off x="251520" y="12642"/>
            <a:ext cx="3579700" cy="571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237A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. </a:t>
            </a: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操作系统简介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218520A-8E04-4AFB-8FA4-FB8226CF750B}"/>
              </a:ext>
            </a:extLst>
          </p:cNvPr>
          <p:cNvSpPr/>
          <p:nvPr/>
        </p:nvSpPr>
        <p:spPr>
          <a:xfrm>
            <a:off x="815369" y="726772"/>
            <a:ext cx="2626858" cy="3368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defRPr/>
            </a:pPr>
            <a:endParaRPr lang="zh-CN" altLang="en-US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2A6D5E-A728-4348-AE78-633B4069C6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130360"/>
            <a:ext cx="8229600" cy="49688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）文件系统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文件系统是文件存放在磁盘等存储设备上的组织方法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Linux</a:t>
            </a:r>
            <a:r>
              <a:rPr lang="zh-CN" altLang="en-US" sz="2000" dirty="0"/>
              <a:t>系统能支持多种目前流行的文件系统，如</a:t>
            </a:r>
            <a:r>
              <a:rPr lang="en-US" altLang="zh-CN" sz="2000" dirty="0"/>
              <a:t>ext2</a:t>
            </a:r>
            <a:r>
              <a:rPr lang="zh-CN" altLang="en-US" sz="2000" dirty="0"/>
              <a:t>，</a:t>
            </a:r>
            <a:r>
              <a:rPr lang="en-US" altLang="zh-CN" sz="2000" dirty="0"/>
              <a:t>ext3</a:t>
            </a:r>
            <a:r>
              <a:rPr lang="zh-CN" altLang="en-US" sz="2000" dirty="0"/>
              <a:t>，</a:t>
            </a:r>
            <a:r>
              <a:rPr lang="en-US" altLang="zh-CN" sz="2000" dirty="0"/>
              <a:t>ext4</a:t>
            </a:r>
            <a:r>
              <a:rPr lang="zh-CN" altLang="en-US" sz="2000" dirty="0"/>
              <a:t>，</a:t>
            </a:r>
            <a:r>
              <a:rPr lang="en-US" altLang="zh-CN" sz="2000" dirty="0"/>
              <a:t>FAT</a:t>
            </a:r>
            <a:r>
              <a:rPr lang="zh-CN" altLang="en-US" sz="2000" dirty="0"/>
              <a:t>，</a:t>
            </a:r>
            <a:r>
              <a:rPr lang="en-US" altLang="zh-CN" sz="2000" dirty="0"/>
              <a:t>VFAT</a:t>
            </a:r>
            <a:r>
              <a:rPr lang="zh-CN" altLang="en-US" sz="2000" dirty="0"/>
              <a:t>，</a:t>
            </a:r>
            <a:r>
              <a:rPr lang="en-US" altLang="zh-CN" sz="2000" dirty="0"/>
              <a:t>NTFS</a:t>
            </a:r>
            <a:r>
              <a:rPr lang="zh-CN" altLang="en-US" sz="2000" dirty="0"/>
              <a:t>和</a:t>
            </a:r>
            <a:r>
              <a:rPr lang="en-US" altLang="zh-CN" sz="2000" dirty="0"/>
              <a:t>ISO9660</a:t>
            </a:r>
            <a:r>
              <a:rPr lang="zh-CN" altLang="en-US" sz="2000" dirty="0"/>
              <a:t>等 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）应用程序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实现具体功能操作的程序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标准的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系统都有一套称为应用程序的程序集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它</a:t>
            </a:r>
            <a:r>
              <a:rPr lang="zh-CN" altLang="en-US" sz="2000" dirty="0">
                <a:solidFill>
                  <a:srgbClr val="FF0000"/>
                </a:solidFill>
              </a:rPr>
              <a:t>包括文本编辑器、编程语言、</a:t>
            </a:r>
            <a:r>
              <a:rPr lang="en-US" altLang="zh-CN" sz="2000" dirty="0">
                <a:solidFill>
                  <a:srgbClr val="FF0000"/>
                </a:solidFill>
              </a:rPr>
              <a:t>X Window</a:t>
            </a:r>
            <a:r>
              <a:rPr lang="zh-CN" altLang="en-US" sz="2000" dirty="0">
                <a:solidFill>
                  <a:srgbClr val="FF0000"/>
                </a:solidFill>
              </a:rPr>
              <a:t>、办公软件和</a:t>
            </a:r>
            <a:r>
              <a:rPr lang="en-US" altLang="zh-CN" sz="2000" dirty="0">
                <a:solidFill>
                  <a:srgbClr val="FF0000"/>
                </a:solidFill>
              </a:rPr>
              <a:t>Internet</a:t>
            </a:r>
            <a:r>
              <a:rPr lang="zh-CN" altLang="en-US" sz="2000" dirty="0">
                <a:solidFill>
                  <a:srgbClr val="FF0000"/>
                </a:solidFill>
              </a:rPr>
              <a:t>工具</a:t>
            </a:r>
            <a:r>
              <a:rPr lang="zh-CN" altLang="en-US" sz="2000" dirty="0"/>
              <a:t>等 </a:t>
            </a:r>
          </a:p>
        </p:txBody>
      </p:sp>
    </p:spTree>
    <p:extLst>
      <p:ext uri="{BB962C8B-B14F-4D97-AF65-F5344CB8AC3E}">
        <p14:creationId xmlns:p14="http://schemas.microsoft.com/office/powerpoint/2010/main" val="4150728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5FAB32C0-CCE8-4893-AC5B-88C8CF6D1017}"/>
              </a:ext>
            </a:extLst>
          </p:cNvPr>
          <p:cNvSpPr txBox="1"/>
          <p:nvPr/>
        </p:nvSpPr>
        <p:spPr>
          <a:xfrm>
            <a:off x="4026035" y="2855930"/>
            <a:ext cx="4834495" cy="143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AutoNum type="arabicPeriod"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字符界面的使用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AutoNum type="arabicPeriod"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系统简介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10E49AC-F9F5-40EE-B2A5-3FB01EAFB013}"/>
              </a:ext>
            </a:extLst>
          </p:cNvPr>
          <p:cNvGrpSpPr/>
          <p:nvPr/>
        </p:nvGrpSpPr>
        <p:grpSpPr>
          <a:xfrm>
            <a:off x="710996" y="1973851"/>
            <a:ext cx="2979371" cy="3362215"/>
            <a:chOff x="858815" y="1608332"/>
            <a:chExt cx="3936125" cy="3884043"/>
          </a:xfrm>
        </p:grpSpPr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7E6DBBD2-E1FA-4956-BAC5-51C41D234735}"/>
                </a:ext>
              </a:extLst>
            </p:cNvPr>
            <p:cNvSpPr/>
            <p:nvPr/>
          </p:nvSpPr>
          <p:spPr>
            <a:xfrm rot="10013046">
              <a:off x="1225208" y="2282141"/>
              <a:ext cx="3569732" cy="3146999"/>
            </a:xfrm>
            <a:prstGeom prst="triangle">
              <a:avLst>
                <a:gd name="adj" fmla="val 51050"/>
              </a:avLst>
            </a:prstGeom>
            <a:noFill/>
            <a:ln w="19050">
              <a:solidFill>
                <a:srgbClr val="7F7F7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E179424F-9677-4E30-8D23-C2E11E94A24F}"/>
                </a:ext>
              </a:extLst>
            </p:cNvPr>
            <p:cNvSpPr/>
            <p:nvPr/>
          </p:nvSpPr>
          <p:spPr>
            <a:xfrm rot="1814708">
              <a:off x="1456364" y="1608332"/>
              <a:ext cx="3314343" cy="3070125"/>
            </a:xfrm>
            <a:prstGeom prst="triangle">
              <a:avLst>
                <a:gd name="adj" fmla="val 49269"/>
              </a:avLst>
            </a:prstGeom>
            <a:solidFill>
              <a:srgbClr val="003F88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2C4C845-E566-484C-A7E1-DF0F8F4E78A6}"/>
                </a:ext>
              </a:extLst>
            </p:cNvPr>
            <p:cNvSpPr/>
            <p:nvPr/>
          </p:nvSpPr>
          <p:spPr>
            <a:xfrm>
              <a:off x="858815" y="2627313"/>
              <a:ext cx="200025" cy="200025"/>
            </a:xfrm>
            <a:prstGeom prst="ellipse">
              <a:avLst/>
            </a:prstGeom>
            <a:solidFill>
              <a:srgbClr val="7F7F7F"/>
            </a:solidFill>
            <a:ln w="3175">
              <a:solidFill>
                <a:srgbClr val="7F7F7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962D9E6-B4ED-4EB1-B842-82F50B887A3D}"/>
                </a:ext>
              </a:extLst>
            </p:cNvPr>
            <p:cNvSpPr/>
            <p:nvPr/>
          </p:nvSpPr>
          <p:spPr>
            <a:xfrm>
              <a:off x="4292577" y="1818151"/>
              <a:ext cx="200025" cy="200025"/>
            </a:xfrm>
            <a:prstGeom prst="ellipse">
              <a:avLst/>
            </a:prstGeom>
            <a:solidFill>
              <a:srgbClr val="7F7F7F"/>
            </a:solidFill>
            <a:ln w="3175">
              <a:solidFill>
                <a:srgbClr val="7F7F7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D257A12-C24D-4D2C-BFA5-85821D3D6C72}"/>
                </a:ext>
              </a:extLst>
            </p:cNvPr>
            <p:cNvSpPr/>
            <p:nvPr/>
          </p:nvSpPr>
          <p:spPr>
            <a:xfrm>
              <a:off x="3225777" y="5292350"/>
              <a:ext cx="200025" cy="200025"/>
            </a:xfrm>
            <a:prstGeom prst="ellipse">
              <a:avLst/>
            </a:prstGeom>
            <a:solidFill>
              <a:srgbClr val="7F7F7F"/>
            </a:solidFill>
            <a:ln w="3175">
              <a:solidFill>
                <a:srgbClr val="7F7F7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6CD6B30-B04E-4AC2-811B-A030D8F2A789}"/>
                </a:ext>
              </a:extLst>
            </p:cNvPr>
            <p:cNvSpPr txBox="1"/>
            <p:nvPr/>
          </p:nvSpPr>
          <p:spPr>
            <a:xfrm>
              <a:off x="945098" y="2743626"/>
              <a:ext cx="2733938" cy="1777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第一章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常用命令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059257E-A0C7-4CF9-B3F8-E07164FF94B6}"/>
              </a:ext>
            </a:extLst>
          </p:cNvPr>
          <p:cNvGrpSpPr/>
          <p:nvPr/>
        </p:nvGrpSpPr>
        <p:grpSpPr>
          <a:xfrm>
            <a:off x="83061" y="171691"/>
            <a:ext cx="2728683" cy="587851"/>
            <a:chOff x="83061" y="171691"/>
            <a:chExt cx="3067563" cy="684707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827B8198-1E09-422B-9ADD-32794BAFA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61" y="171691"/>
              <a:ext cx="779340" cy="684707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6AE2D75-126C-4C20-91E3-9E65ED84A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775" y="187781"/>
              <a:ext cx="2280849" cy="645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947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73B0EF-83EC-4089-9DA2-691927B5A9DF}"/>
              </a:ext>
            </a:extLst>
          </p:cNvPr>
          <p:cNvSpPr/>
          <p:nvPr/>
        </p:nvSpPr>
        <p:spPr>
          <a:xfrm>
            <a:off x="0" y="0"/>
            <a:ext cx="152400" cy="571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9A2DE80-BA52-45EE-8D0D-B76C7ECAED4F}"/>
              </a:ext>
            </a:extLst>
          </p:cNvPr>
          <p:cNvCxnSpPr>
            <a:cxnSpLocks/>
          </p:cNvCxnSpPr>
          <p:nvPr/>
        </p:nvCxnSpPr>
        <p:spPr>
          <a:xfrm>
            <a:off x="219075" y="571501"/>
            <a:ext cx="6705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E082F9B4-BBCA-4221-95C4-4F3D2534CB59}"/>
              </a:ext>
            </a:extLst>
          </p:cNvPr>
          <p:cNvGrpSpPr/>
          <p:nvPr/>
        </p:nvGrpSpPr>
        <p:grpSpPr>
          <a:xfrm>
            <a:off x="6991350" y="68025"/>
            <a:ext cx="2114550" cy="503476"/>
            <a:chOff x="83061" y="171691"/>
            <a:chExt cx="3067563" cy="68470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64609D2-10CD-4DBE-B435-F25666CC6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61" y="171691"/>
              <a:ext cx="779340" cy="68470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53EF5EF-0ABE-4F48-9A0F-42D4E26A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775" y="187781"/>
              <a:ext cx="2280849" cy="645524"/>
            </a:xfrm>
            <a:prstGeom prst="rect">
              <a:avLst/>
            </a:prstGeom>
          </p:spPr>
        </p:pic>
      </p:grpSp>
      <p:sp>
        <p:nvSpPr>
          <p:cNvPr id="12" name="标题 2">
            <a:extLst>
              <a:ext uri="{FF2B5EF4-FFF2-40B4-BE49-F238E27FC236}">
                <a16:creationId xmlns:a16="http://schemas.microsoft.com/office/drawing/2014/main" id="{9C5CF61B-E146-4F69-9041-98188001607F}"/>
              </a:ext>
            </a:extLst>
          </p:cNvPr>
          <p:cNvSpPr txBox="1">
            <a:spLocks/>
          </p:cNvSpPr>
          <p:nvPr/>
        </p:nvSpPr>
        <p:spPr>
          <a:xfrm>
            <a:off x="251520" y="12642"/>
            <a:ext cx="3579700" cy="571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237A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1. </a:t>
            </a: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字符界面的使用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988F0634-587E-4944-BFD0-3BC67D3F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90" y="1113379"/>
            <a:ext cx="8583612" cy="53276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对于后续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中命令的操作，都在字符界面中进行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进入字符界面的方法</a:t>
            </a:r>
          </a:p>
          <a:p>
            <a:pPr marL="857250" lvl="1" indent="-457200" eaLnBrk="1" hangingPunct="1">
              <a:lnSpc>
                <a:spcPct val="12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使用终端</a:t>
            </a:r>
          </a:p>
          <a:p>
            <a:pPr lvl="1" indent="-342900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字符终端为用户提供了一个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标准的命令行接口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，在字符终端窗口中，会显示一个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提示符</a:t>
            </a:r>
          </a:p>
          <a:p>
            <a:pPr lvl="1" indent="-342900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字符终端窗口中出现的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提示符因用户不同而有所差异，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普通用户的命令提示符为“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$”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，超级管理员用户的命令提示符为“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 indent="-342900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用户可以在提示符后输入带有选项和参数的字符命令，并能够在终端窗口中看到命令的运行结果，此后，将会出现一个新的提示符，标志着新命令行的开始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58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73B0EF-83EC-4089-9DA2-691927B5A9DF}"/>
              </a:ext>
            </a:extLst>
          </p:cNvPr>
          <p:cNvSpPr/>
          <p:nvPr/>
        </p:nvSpPr>
        <p:spPr>
          <a:xfrm>
            <a:off x="0" y="0"/>
            <a:ext cx="152400" cy="571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9A2DE80-BA52-45EE-8D0D-B76C7ECAED4F}"/>
              </a:ext>
            </a:extLst>
          </p:cNvPr>
          <p:cNvCxnSpPr>
            <a:cxnSpLocks/>
          </p:cNvCxnSpPr>
          <p:nvPr/>
        </p:nvCxnSpPr>
        <p:spPr>
          <a:xfrm>
            <a:off x="219075" y="571501"/>
            <a:ext cx="6705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E082F9B4-BBCA-4221-95C4-4F3D2534CB59}"/>
              </a:ext>
            </a:extLst>
          </p:cNvPr>
          <p:cNvGrpSpPr/>
          <p:nvPr/>
        </p:nvGrpSpPr>
        <p:grpSpPr>
          <a:xfrm>
            <a:off x="6991350" y="68025"/>
            <a:ext cx="2114550" cy="503476"/>
            <a:chOff x="83061" y="171691"/>
            <a:chExt cx="3067563" cy="68470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64609D2-10CD-4DBE-B435-F25666CC6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61" y="171691"/>
              <a:ext cx="779340" cy="68470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53EF5EF-0ABE-4F48-9A0F-42D4E26A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775" y="187781"/>
              <a:ext cx="2280849" cy="645524"/>
            </a:xfrm>
            <a:prstGeom prst="rect">
              <a:avLst/>
            </a:prstGeom>
          </p:spPr>
        </p:pic>
      </p:grpSp>
      <p:sp>
        <p:nvSpPr>
          <p:cNvPr id="12" name="标题 2">
            <a:extLst>
              <a:ext uri="{FF2B5EF4-FFF2-40B4-BE49-F238E27FC236}">
                <a16:creationId xmlns:a16="http://schemas.microsoft.com/office/drawing/2014/main" id="{9C5CF61B-E146-4F69-9041-98188001607F}"/>
              </a:ext>
            </a:extLst>
          </p:cNvPr>
          <p:cNvSpPr txBox="1">
            <a:spLocks/>
          </p:cNvSpPr>
          <p:nvPr/>
        </p:nvSpPr>
        <p:spPr>
          <a:xfrm>
            <a:off x="251520" y="12642"/>
            <a:ext cx="3579700" cy="571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237A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1. </a:t>
            </a: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操作系统历史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33A5530-ED25-4929-9D8F-084D4008290D}"/>
              </a:ext>
            </a:extLst>
          </p:cNvPr>
          <p:cNvGrpSpPr/>
          <p:nvPr/>
        </p:nvGrpSpPr>
        <p:grpSpPr>
          <a:xfrm>
            <a:off x="427037" y="681541"/>
            <a:ext cx="328922" cy="370345"/>
            <a:chOff x="4410733" y="1065982"/>
            <a:chExt cx="305810" cy="328413"/>
          </a:xfrm>
          <a:solidFill>
            <a:srgbClr val="F83003"/>
          </a:solidFill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1489EE0-3700-4E31-9E88-31B222432886}"/>
                </a:ext>
              </a:extLst>
            </p:cNvPr>
            <p:cNvSpPr/>
            <p:nvPr/>
          </p:nvSpPr>
          <p:spPr>
            <a:xfrm>
              <a:off x="4417853" y="1095705"/>
              <a:ext cx="298690" cy="29869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TextBox 3">
              <a:extLst>
                <a:ext uri="{FF2B5EF4-FFF2-40B4-BE49-F238E27FC236}">
                  <a16:creationId xmlns:a16="http://schemas.microsoft.com/office/drawing/2014/main" id="{C13716B8-DBB8-4ADF-BCF1-3755DFC09434}"/>
                </a:ext>
              </a:extLst>
            </p:cNvPr>
            <p:cNvSpPr txBox="1"/>
            <p:nvPr/>
          </p:nvSpPr>
          <p:spPr>
            <a:xfrm>
              <a:off x="4410733" y="1065982"/>
              <a:ext cx="280488" cy="32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>
                <a:defRPr/>
              </a:pPr>
              <a:r>
                <a:rPr lang="en-US" altLang="zh-CN" dirty="0">
                  <a:solidFill>
                    <a:prstClr val="white"/>
                  </a:solidFill>
                  <a:ea typeface="宋体" panose="02010600030101010101" pitchFamily="2" charset="-122"/>
                </a:rPr>
                <a:t>3</a:t>
              </a:r>
              <a:endParaRPr lang="zh-CN" altLang="en-US" dirty="0">
                <a:solidFill>
                  <a:prstClr val="white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44D485A-1B1C-446B-909E-9ACFDE551C70}"/>
              </a:ext>
            </a:extLst>
          </p:cNvPr>
          <p:cNvGrpSpPr/>
          <p:nvPr/>
        </p:nvGrpSpPr>
        <p:grpSpPr>
          <a:xfrm>
            <a:off x="788133" y="726772"/>
            <a:ext cx="2654094" cy="338554"/>
            <a:chOff x="1810374" y="1095705"/>
            <a:chExt cx="2467603" cy="300222"/>
          </a:xfrm>
          <a:noFill/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218520A-8E04-4AFB-8FA4-FB8226CF750B}"/>
                </a:ext>
              </a:extLst>
            </p:cNvPr>
            <p:cNvSpPr/>
            <p:nvPr/>
          </p:nvSpPr>
          <p:spPr>
            <a:xfrm>
              <a:off x="1835696" y="1095705"/>
              <a:ext cx="2442281" cy="29869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9">
              <a:extLst>
                <a:ext uri="{FF2B5EF4-FFF2-40B4-BE49-F238E27FC236}">
                  <a16:creationId xmlns:a16="http://schemas.microsoft.com/office/drawing/2014/main" id="{D46C93EC-7D5C-44B9-A92F-90970BAE05C4}"/>
                </a:ext>
              </a:extLst>
            </p:cNvPr>
            <p:cNvSpPr txBox="1"/>
            <p:nvPr/>
          </p:nvSpPr>
          <p:spPr>
            <a:xfrm>
              <a:off x="1810374" y="1095705"/>
              <a:ext cx="1009277" cy="30022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 defTabSz="914400">
                <a:defRPr/>
              </a:pPr>
              <a:r>
                <a: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GNU</a:t>
              </a:r>
              <a:r>
                <a:rPr lang="zh-CN" altLang="en-US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</a:t>
              </a: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FB05AF93-EE1F-46C7-97DD-1A4A0FFD0335}"/>
              </a:ext>
            </a:extLst>
          </p:cNvPr>
          <p:cNvSpPr/>
          <p:nvPr/>
        </p:nvSpPr>
        <p:spPr>
          <a:xfrm>
            <a:off x="419100" y="1150793"/>
            <a:ext cx="8265689" cy="2217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44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1984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Richard Mathew Stallman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计划，这个计划的目的是：建一个自由、开放的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为了引起大家的关注，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Stallman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决定写一个大家都会使用的软件，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 C Compiler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），为了写</a:t>
            </a:r>
            <a:r>
              <a:rPr lang="en-US" altLang="zh-CN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，他开放了程序编辑器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Emacs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的源代码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成立自由软件基金会（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 Software Foundation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FSF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1990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年，在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FSF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框架下，完成了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 shell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18CA612-E6D8-4085-96AE-18FB72788F26}"/>
              </a:ext>
            </a:extLst>
          </p:cNvPr>
          <p:cNvGrpSpPr/>
          <p:nvPr/>
        </p:nvGrpSpPr>
        <p:grpSpPr>
          <a:xfrm>
            <a:off x="424486" y="3411527"/>
            <a:ext cx="328922" cy="370345"/>
            <a:chOff x="4410733" y="1065982"/>
            <a:chExt cx="305810" cy="328413"/>
          </a:xfrm>
          <a:solidFill>
            <a:srgbClr val="F83003"/>
          </a:solidFill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AD4B3AE-2C9F-4CE3-B1BB-DEB91A0D4E32}"/>
                </a:ext>
              </a:extLst>
            </p:cNvPr>
            <p:cNvSpPr/>
            <p:nvPr/>
          </p:nvSpPr>
          <p:spPr>
            <a:xfrm>
              <a:off x="4417853" y="1095705"/>
              <a:ext cx="298690" cy="29869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" name="TextBox 3">
              <a:extLst>
                <a:ext uri="{FF2B5EF4-FFF2-40B4-BE49-F238E27FC236}">
                  <a16:creationId xmlns:a16="http://schemas.microsoft.com/office/drawing/2014/main" id="{5885CFBE-BFFF-4DD1-828A-332FA2BA21EC}"/>
                </a:ext>
              </a:extLst>
            </p:cNvPr>
            <p:cNvSpPr txBox="1"/>
            <p:nvPr/>
          </p:nvSpPr>
          <p:spPr>
            <a:xfrm>
              <a:off x="4410733" y="1065982"/>
              <a:ext cx="280488" cy="32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>
                <a:defRPr/>
              </a:pPr>
              <a:r>
                <a:rPr lang="en-US" altLang="zh-CN" dirty="0">
                  <a:solidFill>
                    <a:prstClr val="white"/>
                  </a:solidFill>
                  <a:ea typeface="宋体" panose="02010600030101010101" pitchFamily="2" charset="-122"/>
                </a:rPr>
                <a:t>4</a:t>
              </a:r>
              <a:endParaRPr lang="zh-CN" altLang="en-US" dirty="0">
                <a:solidFill>
                  <a:prstClr val="white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EB373308-C2CC-4147-AE64-F0ABA94C2C0F}"/>
              </a:ext>
            </a:extLst>
          </p:cNvPr>
          <p:cNvSpPr txBox="1"/>
          <p:nvPr/>
        </p:nvSpPr>
        <p:spPr>
          <a:xfrm>
            <a:off x="771758" y="3445045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的通用公共许可证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8EF041C-55A5-42B9-A250-E781163B0D07}"/>
              </a:ext>
            </a:extLst>
          </p:cNvPr>
          <p:cNvSpPr/>
          <p:nvPr/>
        </p:nvSpPr>
        <p:spPr>
          <a:xfrm>
            <a:off x="543155" y="3788568"/>
            <a:ext cx="8265689" cy="2938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44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1985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年，为了避免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所开发的自由软件被其他人所利用而称为专利软件，所以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Stallman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与律师草拟了有名的通用公共许可证（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General Public License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GPL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需要指明的是，直到此时，有了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Emacs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有了</a:t>
            </a:r>
            <a:r>
              <a:rPr lang="en-US" altLang="zh-CN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 C Library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，有了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 shell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，“建立一个自由的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操作系统”构想并没有实现</a:t>
            </a:r>
          </a:p>
          <a:p>
            <a:pPr marL="285750" indent="-285750" algn="just" defTabSz="9144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1991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年，芬兰赫尔辛基大学的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Torvalds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BBS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上发了一则消息，宣称他以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工具写了一个小小的内核程序，可以在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386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机器上运行，这让很多人感兴趣，从此开始到了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的不平凡的旅程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73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73B0EF-83EC-4089-9DA2-691927B5A9DF}"/>
              </a:ext>
            </a:extLst>
          </p:cNvPr>
          <p:cNvSpPr/>
          <p:nvPr/>
        </p:nvSpPr>
        <p:spPr>
          <a:xfrm>
            <a:off x="0" y="0"/>
            <a:ext cx="152400" cy="571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9A2DE80-BA52-45EE-8D0D-B76C7ECAED4F}"/>
              </a:ext>
            </a:extLst>
          </p:cNvPr>
          <p:cNvCxnSpPr>
            <a:cxnSpLocks/>
          </p:cNvCxnSpPr>
          <p:nvPr/>
        </p:nvCxnSpPr>
        <p:spPr>
          <a:xfrm>
            <a:off x="219075" y="571501"/>
            <a:ext cx="6705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E082F9B4-BBCA-4221-95C4-4F3D2534CB59}"/>
              </a:ext>
            </a:extLst>
          </p:cNvPr>
          <p:cNvGrpSpPr/>
          <p:nvPr/>
        </p:nvGrpSpPr>
        <p:grpSpPr>
          <a:xfrm>
            <a:off x="6991350" y="68025"/>
            <a:ext cx="2114550" cy="503476"/>
            <a:chOff x="83061" y="171691"/>
            <a:chExt cx="3067563" cy="68470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64609D2-10CD-4DBE-B435-F25666CC6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61" y="171691"/>
              <a:ext cx="779340" cy="68470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53EF5EF-0ABE-4F48-9A0F-42D4E26A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775" y="187781"/>
              <a:ext cx="2280849" cy="645524"/>
            </a:xfrm>
            <a:prstGeom prst="rect">
              <a:avLst/>
            </a:prstGeom>
          </p:spPr>
        </p:pic>
      </p:grpSp>
      <p:sp>
        <p:nvSpPr>
          <p:cNvPr id="12" name="标题 2">
            <a:extLst>
              <a:ext uri="{FF2B5EF4-FFF2-40B4-BE49-F238E27FC236}">
                <a16:creationId xmlns:a16="http://schemas.microsoft.com/office/drawing/2014/main" id="{9C5CF61B-E146-4F69-9041-98188001607F}"/>
              </a:ext>
            </a:extLst>
          </p:cNvPr>
          <p:cNvSpPr txBox="1">
            <a:spLocks/>
          </p:cNvSpPr>
          <p:nvPr/>
        </p:nvSpPr>
        <p:spPr>
          <a:xfrm>
            <a:off x="251520" y="12642"/>
            <a:ext cx="3579700" cy="571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237A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1. </a:t>
            </a: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操作系统历史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33A5530-ED25-4929-9D8F-084D4008290D}"/>
              </a:ext>
            </a:extLst>
          </p:cNvPr>
          <p:cNvGrpSpPr/>
          <p:nvPr/>
        </p:nvGrpSpPr>
        <p:grpSpPr>
          <a:xfrm>
            <a:off x="427037" y="681541"/>
            <a:ext cx="328922" cy="370345"/>
            <a:chOff x="4410733" y="1065982"/>
            <a:chExt cx="305810" cy="328413"/>
          </a:xfrm>
          <a:solidFill>
            <a:srgbClr val="F83003"/>
          </a:solidFill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1489EE0-3700-4E31-9E88-31B222432886}"/>
                </a:ext>
              </a:extLst>
            </p:cNvPr>
            <p:cNvSpPr/>
            <p:nvPr/>
          </p:nvSpPr>
          <p:spPr>
            <a:xfrm>
              <a:off x="4417853" y="1095705"/>
              <a:ext cx="298690" cy="29869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TextBox 3">
              <a:extLst>
                <a:ext uri="{FF2B5EF4-FFF2-40B4-BE49-F238E27FC236}">
                  <a16:creationId xmlns:a16="http://schemas.microsoft.com/office/drawing/2014/main" id="{C13716B8-DBB8-4ADF-BCF1-3755DFC09434}"/>
                </a:ext>
              </a:extLst>
            </p:cNvPr>
            <p:cNvSpPr txBox="1"/>
            <p:nvPr/>
          </p:nvSpPr>
          <p:spPr>
            <a:xfrm>
              <a:off x="4410733" y="1065982"/>
              <a:ext cx="280488" cy="32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>
                <a:defRPr/>
              </a:pPr>
              <a:r>
                <a:rPr lang="en-US" altLang="zh-CN" dirty="0">
                  <a:solidFill>
                    <a:prstClr val="white"/>
                  </a:solidFill>
                  <a:ea typeface="宋体" panose="02010600030101010101" pitchFamily="2" charset="-122"/>
                </a:rPr>
                <a:t>5</a:t>
              </a:r>
              <a:endParaRPr lang="zh-CN" altLang="en-US" dirty="0">
                <a:solidFill>
                  <a:prstClr val="white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2218520A-8E04-4AFB-8FA4-FB8226CF750B}"/>
              </a:ext>
            </a:extLst>
          </p:cNvPr>
          <p:cNvSpPr/>
          <p:nvPr/>
        </p:nvSpPr>
        <p:spPr>
          <a:xfrm>
            <a:off x="815369" y="726772"/>
            <a:ext cx="2626858" cy="3368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defRPr/>
            </a:pPr>
            <a:endParaRPr lang="zh-CN" altLang="en-US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05AF93-EE1F-46C7-97DD-1A4A0FFD0335}"/>
              </a:ext>
            </a:extLst>
          </p:cNvPr>
          <p:cNvSpPr/>
          <p:nvPr/>
        </p:nvSpPr>
        <p:spPr>
          <a:xfrm>
            <a:off x="419100" y="1150793"/>
            <a:ext cx="8265689" cy="5818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44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1994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Linux1.0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发布，标志是可爱的企鹅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单个人维护阶段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 defTabSz="9144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他将发布的</a:t>
            </a:r>
            <a:r>
              <a:rPr lang="en-US" altLang="zh-CN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内核放置在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上面，大家下载安装使用，如果发生问题，或是由于特殊需求急需某些硬件的驱动程序，那么这些用户就会主动反馈给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</a:p>
          <a:p>
            <a:pPr marL="742950" lvl="1" indent="-285750" algn="just" defTabSz="9144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能够解决的问题范围内，他都能很快速地进行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内核的更新与除错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广大黑客志愿者加入阶段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 defTabSz="9144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不能获取所有的硬件，那么就会有志愿者跳出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defTabSz="914400">
              <a:lnSpc>
                <a:spcPct val="130000"/>
              </a:lnSpc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出来说，“这个硬件我有，我来帮忙写驱动程序”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 defTabSz="9144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为应对这种随时都有程序代码加入的状况，于是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defTabSz="914400">
              <a:lnSpc>
                <a:spcPct val="130000"/>
              </a:lnSpc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Linux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有的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（模块）的功能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内核功能详细分工发展阶段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 defTabSz="9144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工具及</a:t>
            </a:r>
            <a:r>
              <a:rPr lang="en-US" altLang="zh-CN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maitainer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 defTabSz="9144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1994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年，这些甚至素未谋面的“团队”，终于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defTabSz="914400">
              <a:lnSpc>
                <a:spcPct val="130000"/>
              </a:lnSpc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完成并发布了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Version1.0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2B89A1B5-7102-41A6-9A8D-18CB8AA02F09}"/>
              </a:ext>
            </a:extLst>
          </p:cNvPr>
          <p:cNvSpPr txBox="1"/>
          <p:nvPr/>
        </p:nvSpPr>
        <p:spPr>
          <a:xfrm>
            <a:off x="769130" y="690504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的发展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E0C343-873D-4C2C-87F1-8311CE8CD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310" y="4187152"/>
            <a:ext cx="2405921" cy="259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1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73B0EF-83EC-4089-9DA2-691927B5A9DF}"/>
              </a:ext>
            </a:extLst>
          </p:cNvPr>
          <p:cNvSpPr/>
          <p:nvPr/>
        </p:nvSpPr>
        <p:spPr>
          <a:xfrm>
            <a:off x="0" y="0"/>
            <a:ext cx="152400" cy="571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9A2DE80-BA52-45EE-8D0D-B76C7ECAED4F}"/>
              </a:ext>
            </a:extLst>
          </p:cNvPr>
          <p:cNvCxnSpPr>
            <a:cxnSpLocks/>
          </p:cNvCxnSpPr>
          <p:nvPr/>
        </p:nvCxnSpPr>
        <p:spPr>
          <a:xfrm>
            <a:off x="219075" y="571501"/>
            <a:ext cx="6705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E082F9B4-BBCA-4221-95C4-4F3D2534CB59}"/>
              </a:ext>
            </a:extLst>
          </p:cNvPr>
          <p:cNvGrpSpPr/>
          <p:nvPr/>
        </p:nvGrpSpPr>
        <p:grpSpPr>
          <a:xfrm>
            <a:off x="6991350" y="68025"/>
            <a:ext cx="2114550" cy="503476"/>
            <a:chOff x="83061" y="171691"/>
            <a:chExt cx="3067563" cy="68470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64609D2-10CD-4DBE-B435-F25666CC6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61" y="171691"/>
              <a:ext cx="779340" cy="68470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53EF5EF-0ABE-4F48-9A0F-42D4E26A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775" y="187781"/>
              <a:ext cx="2280849" cy="645524"/>
            </a:xfrm>
            <a:prstGeom prst="rect">
              <a:avLst/>
            </a:prstGeom>
          </p:spPr>
        </p:pic>
      </p:grpSp>
      <p:sp>
        <p:nvSpPr>
          <p:cNvPr id="12" name="标题 2">
            <a:extLst>
              <a:ext uri="{FF2B5EF4-FFF2-40B4-BE49-F238E27FC236}">
                <a16:creationId xmlns:a16="http://schemas.microsoft.com/office/drawing/2014/main" id="{9C5CF61B-E146-4F69-9041-98188001607F}"/>
              </a:ext>
            </a:extLst>
          </p:cNvPr>
          <p:cNvSpPr txBox="1">
            <a:spLocks/>
          </p:cNvSpPr>
          <p:nvPr/>
        </p:nvSpPr>
        <p:spPr>
          <a:xfrm>
            <a:off x="251520" y="12642"/>
            <a:ext cx="3579700" cy="571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237A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1. </a:t>
            </a: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操作系统历史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218520A-8E04-4AFB-8FA4-FB8226CF750B}"/>
              </a:ext>
            </a:extLst>
          </p:cNvPr>
          <p:cNvSpPr/>
          <p:nvPr/>
        </p:nvSpPr>
        <p:spPr>
          <a:xfrm>
            <a:off x="815369" y="726772"/>
            <a:ext cx="2626858" cy="3368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defRPr/>
            </a:pPr>
            <a:endParaRPr lang="zh-CN" altLang="en-US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799C0CC8-40DC-4486-B5A4-18EF598937A7}"/>
              </a:ext>
            </a:extLst>
          </p:cNvPr>
          <p:cNvSpPr txBox="1">
            <a:spLocks noChangeArrowheads="1"/>
          </p:cNvSpPr>
          <p:nvPr/>
        </p:nvSpPr>
        <p:spPr>
          <a:xfrm>
            <a:off x="508000" y="2122750"/>
            <a:ext cx="8128000" cy="4435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defRPr/>
            </a:pPr>
            <a:r>
              <a:rPr lang="en-US" altLang="zh-CN" dirty="0"/>
              <a:t>GPL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/>
              <a:t>eneral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/>
              <a:t>ublic 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icense</a:t>
            </a:r>
          </a:p>
          <a:p>
            <a:pPr lvl="1" fontAlgn="b">
              <a:lnSpc>
                <a:spcPct val="170000"/>
              </a:lnSpc>
              <a:defRPr/>
            </a:pPr>
            <a:r>
              <a:rPr lang="zh-CN" altLang="en-US" dirty="0"/>
              <a:t>软件以源代码的形式发布，任何用户都能够以源代码的形式将软件复制或发布给别的用户</a:t>
            </a:r>
          </a:p>
          <a:p>
            <a:pPr lvl="1" fontAlgn="b">
              <a:lnSpc>
                <a:spcPct val="150000"/>
              </a:lnSpc>
              <a:defRPr/>
            </a:pPr>
            <a:r>
              <a:rPr lang="zh-CN" altLang="en-US" dirty="0"/>
              <a:t>提醒用户，对于该软件不提供任何形式的担保</a:t>
            </a:r>
          </a:p>
          <a:p>
            <a:pPr lvl="1" fontAlgn="b">
              <a:lnSpc>
                <a:spcPct val="150000"/>
              </a:lnSpc>
              <a:defRPr/>
            </a:pPr>
            <a:r>
              <a:rPr lang="zh-CN" altLang="en-US" dirty="0"/>
              <a:t>软件使用了受</a:t>
            </a:r>
            <a:r>
              <a:rPr lang="en-US" altLang="zh-CN" dirty="0"/>
              <a:t>GPL</a:t>
            </a:r>
            <a:r>
              <a:rPr lang="zh-CN" altLang="en-US" dirty="0"/>
              <a:t>保护的任何软件的一部分，那么，该软件就继承了</a:t>
            </a:r>
            <a:r>
              <a:rPr lang="en-US" altLang="zh-CN" dirty="0"/>
              <a:t>GPL</a:t>
            </a:r>
            <a:r>
              <a:rPr lang="zh-CN" altLang="en-US" dirty="0"/>
              <a:t>软件，并因此而成为</a:t>
            </a:r>
            <a:r>
              <a:rPr lang="en-US" altLang="zh-CN" dirty="0"/>
              <a:t>GPL</a:t>
            </a:r>
            <a:r>
              <a:rPr lang="zh-CN" altLang="en-US" dirty="0"/>
              <a:t>软件，必须随应用程序一起发布源代码</a:t>
            </a:r>
            <a:endParaRPr lang="en-US" altLang="zh-CN" dirty="0"/>
          </a:p>
          <a:p>
            <a:pPr lvl="1" fontAlgn="b">
              <a:lnSpc>
                <a:spcPct val="150000"/>
              </a:lnSpc>
              <a:defRPr/>
            </a:pPr>
            <a:r>
              <a:rPr lang="zh-CN" altLang="en-US" dirty="0"/>
              <a:t>不可以修改授权</a:t>
            </a:r>
            <a:endParaRPr lang="en-US" altLang="zh-CN" dirty="0"/>
          </a:p>
          <a:p>
            <a:pPr lvl="1" fontAlgn="b">
              <a:lnSpc>
                <a:spcPct val="150000"/>
              </a:lnSpc>
              <a:defRPr/>
            </a:pPr>
            <a:r>
              <a:rPr lang="zh-CN" altLang="en-US" dirty="0"/>
              <a:t>不可单纯销售（可以配套服务收费） </a:t>
            </a:r>
          </a:p>
          <a:p>
            <a:pPr fontAlgn="b">
              <a:lnSpc>
                <a:spcPct val="80000"/>
              </a:lnSpc>
              <a:defRPr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B0B8B8-5967-4121-8A31-C46E5829AEB6}"/>
              </a:ext>
            </a:extLst>
          </p:cNvPr>
          <p:cNvSpPr txBox="1"/>
          <p:nvPr/>
        </p:nvSpPr>
        <p:spPr>
          <a:xfrm>
            <a:off x="508000" y="1016553"/>
            <a:ext cx="7951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“Free software” is a matter of liberty, not price. To understand the concept, you should think of</a:t>
            </a:r>
            <a:r>
              <a:rPr lang="zh-CN" altLang="en-US" dirty="0"/>
              <a:t> </a:t>
            </a:r>
            <a:r>
              <a:rPr lang="en-US" altLang="zh-CN" dirty="0"/>
              <a:t>“free speech”, not “free beer”. “Free software” refers to the users’ </a:t>
            </a:r>
          </a:p>
          <a:p>
            <a:r>
              <a:rPr lang="en-US" altLang="zh-CN" dirty="0"/>
              <a:t>freedom to run, copy, distribute, study, change, and improve the software.</a:t>
            </a:r>
          </a:p>
        </p:txBody>
      </p:sp>
    </p:spTree>
    <p:extLst>
      <p:ext uri="{BB962C8B-B14F-4D97-AF65-F5344CB8AC3E}">
        <p14:creationId xmlns:p14="http://schemas.microsoft.com/office/powerpoint/2010/main" val="349994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73B0EF-83EC-4089-9DA2-691927B5A9DF}"/>
              </a:ext>
            </a:extLst>
          </p:cNvPr>
          <p:cNvSpPr/>
          <p:nvPr/>
        </p:nvSpPr>
        <p:spPr>
          <a:xfrm>
            <a:off x="0" y="0"/>
            <a:ext cx="152400" cy="571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9A2DE80-BA52-45EE-8D0D-B76C7ECAED4F}"/>
              </a:ext>
            </a:extLst>
          </p:cNvPr>
          <p:cNvCxnSpPr>
            <a:cxnSpLocks/>
          </p:cNvCxnSpPr>
          <p:nvPr/>
        </p:nvCxnSpPr>
        <p:spPr>
          <a:xfrm>
            <a:off x="219075" y="571501"/>
            <a:ext cx="6705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E082F9B4-BBCA-4221-95C4-4F3D2534CB59}"/>
              </a:ext>
            </a:extLst>
          </p:cNvPr>
          <p:cNvGrpSpPr/>
          <p:nvPr/>
        </p:nvGrpSpPr>
        <p:grpSpPr>
          <a:xfrm>
            <a:off x="6991350" y="68025"/>
            <a:ext cx="2114550" cy="503476"/>
            <a:chOff x="83061" y="171691"/>
            <a:chExt cx="3067563" cy="68470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64609D2-10CD-4DBE-B435-F25666CC6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61" y="171691"/>
              <a:ext cx="779340" cy="68470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53EF5EF-0ABE-4F48-9A0F-42D4E26A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775" y="187781"/>
              <a:ext cx="2280849" cy="645524"/>
            </a:xfrm>
            <a:prstGeom prst="rect">
              <a:avLst/>
            </a:prstGeom>
          </p:spPr>
        </p:pic>
      </p:grpSp>
      <p:sp>
        <p:nvSpPr>
          <p:cNvPr id="12" name="标题 2">
            <a:extLst>
              <a:ext uri="{FF2B5EF4-FFF2-40B4-BE49-F238E27FC236}">
                <a16:creationId xmlns:a16="http://schemas.microsoft.com/office/drawing/2014/main" id="{9C5CF61B-E146-4F69-9041-98188001607F}"/>
              </a:ext>
            </a:extLst>
          </p:cNvPr>
          <p:cNvSpPr txBox="1">
            <a:spLocks/>
          </p:cNvSpPr>
          <p:nvPr/>
        </p:nvSpPr>
        <p:spPr>
          <a:xfrm>
            <a:off x="251520" y="12642"/>
            <a:ext cx="3579700" cy="571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237A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1. </a:t>
            </a: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操作系统历史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218520A-8E04-4AFB-8FA4-FB8226CF750B}"/>
              </a:ext>
            </a:extLst>
          </p:cNvPr>
          <p:cNvSpPr/>
          <p:nvPr/>
        </p:nvSpPr>
        <p:spPr>
          <a:xfrm>
            <a:off x="815369" y="726772"/>
            <a:ext cx="2626858" cy="3368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defRPr/>
            </a:pPr>
            <a:endParaRPr lang="zh-CN" altLang="en-US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49C7B03-03A2-4BC5-A632-652023BCD163}"/>
              </a:ext>
            </a:extLst>
          </p:cNvPr>
          <p:cNvSpPr txBox="1">
            <a:spLocks noChangeArrowheads="1"/>
          </p:cNvSpPr>
          <p:nvPr/>
        </p:nvSpPr>
        <p:spPr>
          <a:xfrm>
            <a:off x="547376" y="712307"/>
            <a:ext cx="7772400" cy="4689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228600" indent="-228600" defTabSz="9144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 defTabSz="914400" fontAlgn="b">
              <a:lnSpc>
                <a:spcPct val="17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LGPL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FF0000"/>
                </a:solidFill>
              </a:rPr>
              <a:t>L</a:t>
            </a:r>
            <a:r>
              <a:rPr lang="en-US" altLang="zh-CN" dirty="0" err="1"/>
              <a:t>ibraray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/>
              <a:t>eneral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/>
              <a:t>ublic 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icense</a:t>
            </a:r>
          </a:p>
          <a:p>
            <a:pPr lvl="1"/>
            <a:r>
              <a:rPr lang="en-US" altLang="zh-CN" dirty="0"/>
              <a:t>LGPL</a:t>
            </a:r>
            <a:r>
              <a:rPr lang="zh-CN" altLang="en-US" dirty="0"/>
              <a:t>是</a:t>
            </a:r>
            <a:r>
              <a:rPr lang="en-US" altLang="zh-CN" dirty="0"/>
              <a:t>GPL</a:t>
            </a:r>
            <a:r>
              <a:rPr lang="zh-CN" altLang="en-US" dirty="0"/>
              <a:t>的一个主要为类库使用设计的开源协议和</a:t>
            </a:r>
          </a:p>
          <a:p>
            <a:pPr lvl="1"/>
            <a:r>
              <a:rPr lang="en-US" altLang="zh-CN" dirty="0"/>
              <a:t>LGPL</a:t>
            </a:r>
            <a:r>
              <a:rPr lang="zh-CN" altLang="en-US" dirty="0"/>
              <a:t>允许商业软件通过类库引用</a:t>
            </a:r>
            <a:r>
              <a:rPr lang="en-US" altLang="zh-CN" dirty="0"/>
              <a:t>(link)</a:t>
            </a:r>
            <a:r>
              <a:rPr lang="zh-CN" altLang="en-US" dirty="0"/>
              <a:t>方式使用</a:t>
            </a:r>
            <a:r>
              <a:rPr lang="en-US" altLang="zh-CN" dirty="0"/>
              <a:t>LGPL</a:t>
            </a:r>
            <a:r>
              <a:rPr lang="zh-CN" altLang="en-US" dirty="0"/>
              <a:t>类库而不需要开源商业软件的代码</a:t>
            </a:r>
            <a:endParaRPr lang="en-US" altLang="zh-CN" dirty="0"/>
          </a:p>
          <a:p>
            <a:pPr lvl="1"/>
            <a:r>
              <a:rPr lang="zh-CN" altLang="en-US" dirty="0"/>
              <a:t>采用</a:t>
            </a:r>
            <a:r>
              <a:rPr lang="en-US" altLang="zh-CN" dirty="0"/>
              <a:t>LGPL</a:t>
            </a:r>
            <a:r>
              <a:rPr lang="zh-CN" altLang="en-US" dirty="0"/>
              <a:t>协议的开源代码可以被商业软件作为类库引用并发布和销售</a:t>
            </a:r>
          </a:p>
          <a:p>
            <a:pPr lvl="1"/>
            <a:r>
              <a:rPr lang="en-US" altLang="zh-CN" dirty="0"/>
              <a:t>GPL/LGPL</a:t>
            </a:r>
            <a:r>
              <a:rPr lang="zh-CN" altLang="en-US" dirty="0"/>
              <a:t>都保障原作者的知识产权，避免有人利用开源代码复制并开发类似的产品</a:t>
            </a:r>
          </a:p>
        </p:txBody>
      </p:sp>
    </p:spTree>
    <p:extLst>
      <p:ext uri="{BB962C8B-B14F-4D97-AF65-F5344CB8AC3E}">
        <p14:creationId xmlns:p14="http://schemas.microsoft.com/office/powerpoint/2010/main" val="4933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5FAB32C0-CCE8-4893-AC5B-88C8CF6D1017}"/>
              </a:ext>
            </a:extLst>
          </p:cNvPr>
          <p:cNvSpPr txBox="1"/>
          <p:nvPr/>
        </p:nvSpPr>
        <p:spPr>
          <a:xfrm>
            <a:off x="4026035" y="2855930"/>
            <a:ext cx="4834495" cy="143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AutoNum type="arabicPeriod"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操作系统历史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AutoNum type="arabicPeriod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操作系统简介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10E49AC-F9F5-40EE-B2A5-3FB01EAFB013}"/>
              </a:ext>
            </a:extLst>
          </p:cNvPr>
          <p:cNvGrpSpPr/>
          <p:nvPr/>
        </p:nvGrpSpPr>
        <p:grpSpPr>
          <a:xfrm>
            <a:off x="710996" y="1973851"/>
            <a:ext cx="2979371" cy="3362215"/>
            <a:chOff x="858815" y="1608332"/>
            <a:chExt cx="3936125" cy="3884043"/>
          </a:xfrm>
        </p:grpSpPr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7E6DBBD2-E1FA-4956-BAC5-51C41D234735}"/>
                </a:ext>
              </a:extLst>
            </p:cNvPr>
            <p:cNvSpPr/>
            <p:nvPr/>
          </p:nvSpPr>
          <p:spPr>
            <a:xfrm rot="10013046">
              <a:off x="1225208" y="2282141"/>
              <a:ext cx="3569732" cy="3146999"/>
            </a:xfrm>
            <a:prstGeom prst="triangle">
              <a:avLst>
                <a:gd name="adj" fmla="val 51050"/>
              </a:avLst>
            </a:prstGeom>
            <a:noFill/>
            <a:ln w="19050">
              <a:solidFill>
                <a:srgbClr val="7F7F7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E179424F-9677-4E30-8D23-C2E11E94A24F}"/>
                </a:ext>
              </a:extLst>
            </p:cNvPr>
            <p:cNvSpPr/>
            <p:nvPr/>
          </p:nvSpPr>
          <p:spPr>
            <a:xfrm rot="1814708">
              <a:off x="1456364" y="1608332"/>
              <a:ext cx="3314343" cy="3070125"/>
            </a:xfrm>
            <a:prstGeom prst="triangle">
              <a:avLst>
                <a:gd name="adj" fmla="val 49269"/>
              </a:avLst>
            </a:prstGeom>
            <a:solidFill>
              <a:srgbClr val="003F88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2C4C845-E566-484C-A7E1-DF0F8F4E78A6}"/>
                </a:ext>
              </a:extLst>
            </p:cNvPr>
            <p:cNvSpPr/>
            <p:nvPr/>
          </p:nvSpPr>
          <p:spPr>
            <a:xfrm>
              <a:off x="858815" y="2627313"/>
              <a:ext cx="200025" cy="200025"/>
            </a:xfrm>
            <a:prstGeom prst="ellipse">
              <a:avLst/>
            </a:prstGeom>
            <a:solidFill>
              <a:srgbClr val="7F7F7F"/>
            </a:solidFill>
            <a:ln w="3175">
              <a:solidFill>
                <a:srgbClr val="7F7F7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962D9E6-B4ED-4EB1-B842-82F50B887A3D}"/>
                </a:ext>
              </a:extLst>
            </p:cNvPr>
            <p:cNvSpPr/>
            <p:nvPr/>
          </p:nvSpPr>
          <p:spPr>
            <a:xfrm>
              <a:off x="4292577" y="1818151"/>
              <a:ext cx="200025" cy="200025"/>
            </a:xfrm>
            <a:prstGeom prst="ellipse">
              <a:avLst/>
            </a:prstGeom>
            <a:solidFill>
              <a:srgbClr val="7F7F7F"/>
            </a:solidFill>
            <a:ln w="3175">
              <a:solidFill>
                <a:srgbClr val="7F7F7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D257A12-C24D-4D2C-BFA5-85821D3D6C72}"/>
                </a:ext>
              </a:extLst>
            </p:cNvPr>
            <p:cNvSpPr/>
            <p:nvPr/>
          </p:nvSpPr>
          <p:spPr>
            <a:xfrm>
              <a:off x="3225777" y="5292350"/>
              <a:ext cx="200025" cy="200025"/>
            </a:xfrm>
            <a:prstGeom prst="ellipse">
              <a:avLst/>
            </a:prstGeom>
            <a:solidFill>
              <a:srgbClr val="7F7F7F"/>
            </a:solidFill>
            <a:ln w="3175">
              <a:solidFill>
                <a:srgbClr val="7F7F7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6CD6B30-B04E-4AC2-811B-A030D8F2A789}"/>
                </a:ext>
              </a:extLst>
            </p:cNvPr>
            <p:cNvSpPr txBox="1"/>
            <p:nvPr/>
          </p:nvSpPr>
          <p:spPr>
            <a:xfrm>
              <a:off x="945098" y="2743626"/>
              <a:ext cx="2733938" cy="1777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第一章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常用命令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059257E-A0C7-4CF9-B3F8-E07164FF94B6}"/>
              </a:ext>
            </a:extLst>
          </p:cNvPr>
          <p:cNvGrpSpPr/>
          <p:nvPr/>
        </p:nvGrpSpPr>
        <p:grpSpPr>
          <a:xfrm>
            <a:off x="83061" y="171691"/>
            <a:ext cx="2728683" cy="587851"/>
            <a:chOff x="83061" y="171691"/>
            <a:chExt cx="3067563" cy="684707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827B8198-1E09-422B-9ADD-32794BAFA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61" y="171691"/>
              <a:ext cx="779340" cy="684707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6AE2D75-126C-4C20-91E3-9E65ED84A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775" y="187781"/>
              <a:ext cx="2280849" cy="645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919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73B0EF-83EC-4089-9DA2-691927B5A9DF}"/>
              </a:ext>
            </a:extLst>
          </p:cNvPr>
          <p:cNvSpPr/>
          <p:nvPr/>
        </p:nvSpPr>
        <p:spPr>
          <a:xfrm>
            <a:off x="0" y="0"/>
            <a:ext cx="152400" cy="571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9A2DE80-BA52-45EE-8D0D-B76C7ECAED4F}"/>
              </a:ext>
            </a:extLst>
          </p:cNvPr>
          <p:cNvCxnSpPr>
            <a:cxnSpLocks/>
          </p:cNvCxnSpPr>
          <p:nvPr/>
        </p:nvCxnSpPr>
        <p:spPr>
          <a:xfrm>
            <a:off x="219075" y="571501"/>
            <a:ext cx="6705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E082F9B4-BBCA-4221-95C4-4F3D2534CB59}"/>
              </a:ext>
            </a:extLst>
          </p:cNvPr>
          <p:cNvGrpSpPr/>
          <p:nvPr/>
        </p:nvGrpSpPr>
        <p:grpSpPr>
          <a:xfrm>
            <a:off x="6991350" y="68025"/>
            <a:ext cx="2114550" cy="503476"/>
            <a:chOff x="83061" y="171691"/>
            <a:chExt cx="3067563" cy="68470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64609D2-10CD-4DBE-B435-F25666CC6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61" y="171691"/>
              <a:ext cx="779340" cy="68470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53EF5EF-0ABE-4F48-9A0F-42D4E26A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775" y="187781"/>
              <a:ext cx="2280849" cy="645524"/>
            </a:xfrm>
            <a:prstGeom prst="rect">
              <a:avLst/>
            </a:prstGeom>
          </p:spPr>
        </p:pic>
      </p:grpSp>
      <p:sp>
        <p:nvSpPr>
          <p:cNvPr id="12" name="标题 2">
            <a:extLst>
              <a:ext uri="{FF2B5EF4-FFF2-40B4-BE49-F238E27FC236}">
                <a16:creationId xmlns:a16="http://schemas.microsoft.com/office/drawing/2014/main" id="{9C5CF61B-E146-4F69-9041-98188001607F}"/>
              </a:ext>
            </a:extLst>
          </p:cNvPr>
          <p:cNvSpPr txBox="1">
            <a:spLocks/>
          </p:cNvSpPr>
          <p:nvPr/>
        </p:nvSpPr>
        <p:spPr>
          <a:xfrm>
            <a:off x="251520" y="12642"/>
            <a:ext cx="3579700" cy="571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237A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. </a:t>
            </a: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操作系统简介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218520A-8E04-4AFB-8FA4-FB8226CF750B}"/>
              </a:ext>
            </a:extLst>
          </p:cNvPr>
          <p:cNvSpPr/>
          <p:nvPr/>
        </p:nvSpPr>
        <p:spPr>
          <a:xfrm>
            <a:off x="815369" y="726772"/>
            <a:ext cx="2626858" cy="3368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defRPr/>
            </a:pPr>
            <a:endParaRPr lang="zh-CN" altLang="en-US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1C12220-D2ED-4E1D-96F8-8DE69EF3B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67" y="1026441"/>
            <a:ext cx="7272337" cy="40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Linux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系统一般有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个主要部分：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内核</a:t>
            </a:r>
            <a:endParaRPr lang="en-US" altLang="zh-CN" sz="28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运行库、系统程序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Char char="•"/>
            </a:pP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应用程序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432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4093</TotalTime>
  <Words>1247</Words>
  <Application>Microsoft Office PowerPoint</Application>
  <PresentationFormat>全屏显示(4:3)</PresentationFormat>
  <Paragraphs>122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Wingdings</vt:lpstr>
      <vt:lpstr>Wingdings 2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Rudolf</dc:creator>
  <cp:lastModifiedBy>Cai</cp:lastModifiedBy>
  <cp:revision>182</cp:revision>
  <cp:lastPrinted>2020-07-17T05:48:34Z</cp:lastPrinted>
  <dcterms:created xsi:type="dcterms:W3CDTF">2020-07-14T14:24:05Z</dcterms:created>
  <dcterms:modified xsi:type="dcterms:W3CDTF">2022-02-28T08:00:56Z</dcterms:modified>
</cp:coreProperties>
</file>