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3"/>
  </p:notesMasterIdLst>
  <p:sldIdLst>
    <p:sldId id="4778" r:id="rId2"/>
    <p:sldId id="1010" r:id="rId3"/>
    <p:sldId id="4780" r:id="rId4"/>
    <p:sldId id="4779" r:id="rId5"/>
    <p:sldId id="4781" r:id="rId6"/>
    <p:sldId id="4787" r:id="rId7"/>
    <p:sldId id="4788" r:id="rId8"/>
    <p:sldId id="4784" r:id="rId9"/>
    <p:sldId id="4785" r:id="rId10"/>
    <p:sldId id="4786" r:id="rId11"/>
    <p:sldId id="275" r:id="rId12"/>
  </p:sldIdLst>
  <p:sldSz cx="12192000" cy="6858000"/>
  <p:notesSz cx="6858000" cy="9144000"/>
  <p:embeddedFontLst>
    <p:embeddedFont>
      <p:font typeface="Roboto" panose="02000000000000000000" pitchFamily="2" charset="0"/>
      <p:regular r:id="rId14"/>
      <p:bold r:id="rId15"/>
      <p:italic r:id="rId16"/>
      <p:boldItalic r:id="rId17"/>
    </p:embeddedFont>
    <p:embeddedFont>
      <p:font typeface="Roboto Light" panose="02000000000000000000" pitchFamily="2" charset="0"/>
      <p:regular r:id="rId18"/>
      <p:italic r:id="rId19"/>
    </p:embeddedFont>
    <p:embeddedFont>
      <p:font typeface="Roboto Medium" panose="02000000000000000000" pitchFamily="2" charset="0"/>
      <p:regular r:id="rId20"/>
      <p:italic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7"/>
            <p14:sldId id="4788"/>
            <p14:sldId id="4784"/>
            <p14:sldId id="4785"/>
            <p14:sldId id="4786"/>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8617" autoAdjust="0"/>
    <p:restoredTop sz="91283" autoAdjust="0"/>
  </p:normalViewPr>
  <p:slideViewPr>
    <p:cSldViewPr snapToGrid="0" showGuides="1">
      <p:cViewPr varScale="1">
        <p:scale>
          <a:sx n="75" d="100"/>
          <a:sy n="75" d="100"/>
        </p:scale>
        <p:origin x="1445" y="53"/>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19/01/2024</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11</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January 2024</a:t>
            </a:r>
          </a:p>
        </p:txBody>
      </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196974" y="453370"/>
            <a:ext cx="10827385" cy="5642629"/>
          </a:xfrm>
        </p:spPr>
        <p:txBody>
          <a:bodyPr/>
          <a:lstStyle/>
          <a:p>
            <a:pPr marL="457200" indent="-457200">
              <a:buFont typeface="+mj-lt"/>
              <a:buAutoNum type="arabicPeriod"/>
            </a:pPr>
            <a:r>
              <a:rPr lang="en-US" sz="2000" dirty="0"/>
              <a:t>Trial store 77: Control store 233</a:t>
            </a:r>
          </a:p>
          <a:p>
            <a:pPr marL="457200" indent="-457200">
              <a:buFont typeface="+mj-lt"/>
              <a:buAutoNum type="arabicPeriod"/>
            </a:pPr>
            <a:r>
              <a:rPr lang="en-US" sz="2000" dirty="0"/>
              <a:t>Trial store 86: Control store 155</a:t>
            </a:r>
          </a:p>
          <a:p>
            <a:pPr marL="457200" indent="-457200">
              <a:buFont typeface="+mj-lt"/>
              <a:buAutoNum type="arabicPeriod"/>
            </a:pPr>
            <a:r>
              <a:rPr lang="en-US" sz="2000" dirty="0"/>
              <a:t>Trial store 88: Control store 40</a:t>
            </a:r>
          </a:p>
          <a:p>
            <a:pPr marL="457200" indent="-457200">
              <a:buFont typeface="+mj-lt"/>
              <a:buAutoNum type="arabicPeriod"/>
            </a:pPr>
            <a:r>
              <a:rPr lang="en-US" sz="2000" dirty="0"/>
              <a:t>Both trial store 77 and 86 showed significant increase in Total Sales and Number of Customers during trial period. But not for trial store 88. Perhaps the client knows if there's anything about trial 88 that differs it from the other two trial.</a:t>
            </a:r>
          </a:p>
          <a:p>
            <a:pPr marL="457200" indent="-457200">
              <a:buFont typeface="+mj-lt"/>
              <a:buAutoNum type="arabicPeriod"/>
            </a:pPr>
            <a:r>
              <a:rPr lang="en-US" sz="2000" dirty="0"/>
              <a:t>Overall the trial showed positive significant result.</a:t>
            </a:r>
          </a:p>
        </p:txBody>
      </p:sp>
      <p:pic>
        <p:nvPicPr>
          <p:cNvPr id="5" name="Picture 4"/>
          <p:cNvPicPr>
            <a:picLocks noChangeAspect="1"/>
          </p:cNvPicPr>
          <p:nvPr/>
        </p:nvPicPr>
        <p:blipFill>
          <a:blip r:embed="rId2"/>
          <a:stretch>
            <a:fillRect/>
          </a:stretch>
        </p:blipFill>
        <p:spPr>
          <a:xfrm>
            <a:off x="2555953" y="3108960"/>
            <a:ext cx="8109425" cy="3170295"/>
          </a:xfrm>
          <a:prstGeom prst="rect">
            <a:avLst/>
          </a:prstGeom>
        </p:spPr>
      </p:pic>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137053"/>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4" y="3686628"/>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02</a:t>
            </a: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277772"/>
            <a:ext cx="1896185" cy="2408856"/>
          </a:xfrm>
          <a:prstGeom prst="rect">
            <a:avLst/>
          </a:prstGeom>
          <a:noFill/>
        </p:spPr>
        <p:txBody>
          <a:bodyPr wrap="square" lIns="0" tIns="0" rIns="0" bIns="0" rtlCol="0" anchor="t">
            <a:noAutofit/>
          </a:bodyPr>
          <a:lstStyle/>
          <a:p>
            <a:r>
              <a:rPr lang="en-AU" sz="1400" dirty="0">
                <a:latin typeface="Roboto" panose="02000000000000000000" pitchFamily="2" charset="0"/>
                <a:ea typeface="Roboto" panose="02000000000000000000" pitchFamily="2" charset="0"/>
                <a:cs typeface="Roboto" panose="02000000000000000000" pitchFamily="2" charset="0"/>
              </a:rPr>
              <a:t>Chips Category Review</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3787519"/>
            <a:ext cx="1896185" cy="1718741"/>
          </a:xfrm>
          <a:prstGeom prst="rect">
            <a:avLst/>
          </a:prstGeom>
          <a:noFill/>
        </p:spPr>
        <p:txBody>
          <a:bodyPr wrap="square" lIns="0" tIns="0" rIns="0" bIns="0" rtlCol="0" anchor="t">
            <a:noAutofit/>
          </a:bodyPr>
          <a:lstStyle/>
          <a:p>
            <a:r>
              <a:rPr lang="en-AU" sz="1400" dirty="0">
                <a:latin typeface="Roboto" panose="02000000000000000000" pitchFamily="2" charset="0"/>
                <a:ea typeface="Roboto" panose="02000000000000000000" pitchFamily="2" charset="0"/>
                <a:cs typeface="Roboto" panose="02000000000000000000" pitchFamily="2" charset="0"/>
              </a:rPr>
              <a:t>Store Analysis</a:t>
            </a:r>
          </a:p>
        </p:txBody>
      </p:sp>
      <p:sp>
        <p:nvSpPr>
          <p:cNvPr id="7" name="TextBox 6">
            <a:extLst>
              <a:ext uri="{FF2B5EF4-FFF2-40B4-BE49-F238E27FC236}">
                <a16:creationId xmlns:a16="http://schemas.microsoft.com/office/drawing/2014/main" id="{7C949C27-3E05-4AA4-A1A8-5696F6F3C356}"/>
              </a:ext>
            </a:extLst>
          </p:cNvPr>
          <p:cNvSpPr txBox="1"/>
          <p:nvPr/>
        </p:nvSpPr>
        <p:spPr>
          <a:xfrm>
            <a:off x="4084607" y="1277771"/>
            <a:ext cx="7591967" cy="1685348"/>
          </a:xfrm>
          <a:prstGeom prst="rect">
            <a:avLst/>
          </a:prstGeom>
          <a:noFill/>
        </p:spPr>
        <p:txBody>
          <a:bodyPr wrap="square" lIns="0" tIns="0" rIns="0" bIns="0" rtlCol="0" anchor="t">
            <a:noAutofit/>
          </a:bodyPr>
          <a:lstStyle/>
          <a:p>
            <a:pPr marL="171450" indent="-17145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The Mainstream category of Young and Mid-age Singles/Couples have the highest spending of chips per purchase.</a:t>
            </a:r>
          </a:p>
          <a:p>
            <a:pPr marL="171450" indent="-17145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The Older Families(Budget) have the highest frequency of purchase followed by Young Singles/Couples (Mainstream) and at last Retirees (Mainstream) contributing to a total 25% sales revenue.</a:t>
            </a:r>
          </a:p>
          <a:p>
            <a:pPr marL="171450" indent="-17145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Chips Brand Kettle is the most purchased brand in all stores.</a:t>
            </a:r>
          </a:p>
          <a:p>
            <a:pPr marL="171450" indent="-17145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Young and Mid-age Singles/Couples is the only segment having Doritos as the highest purchase brand while Smiths is for other segments.</a:t>
            </a:r>
          </a:p>
          <a:p>
            <a:pPr marL="171450" indent="-17145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Most frequent chip size purchased is 175 gr followed by 150 gr size for all segments.</a:t>
            </a:r>
          </a:p>
          <a:p>
            <a:pPr marL="171450" indent="-17145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Chips transactions increase a lot before Christmas which can be an advantage with the help of promotional offers.</a:t>
            </a:r>
          </a:p>
        </p:txBody>
      </p:sp>
      <p:sp>
        <p:nvSpPr>
          <p:cNvPr id="9" name="TextBox 8">
            <a:extLst>
              <a:ext uri="{FF2B5EF4-FFF2-40B4-BE49-F238E27FC236}">
                <a16:creationId xmlns:a16="http://schemas.microsoft.com/office/drawing/2014/main" id="{FF9D96EA-4B80-4F92-A071-B09915E427CE}"/>
              </a:ext>
            </a:extLst>
          </p:cNvPr>
          <p:cNvSpPr txBox="1"/>
          <p:nvPr/>
        </p:nvSpPr>
        <p:spPr>
          <a:xfrm>
            <a:off x="4084606" y="3787519"/>
            <a:ext cx="7591967" cy="2141685"/>
          </a:xfrm>
          <a:prstGeom prst="rect">
            <a:avLst/>
          </a:prstGeom>
          <a:noFill/>
        </p:spPr>
        <p:txBody>
          <a:bodyPr wrap="square" lIns="0" tIns="0" rIns="0" bIns="0" rtlCol="0" anchor="t">
            <a:noAutofit/>
          </a:bodyPr>
          <a:lstStyle/>
          <a:p>
            <a:pPr marL="171450" indent="-171450">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Trial stores 77 and 86 have significant increase in total sales and number of customers during trial as compared to control store.</a:t>
            </a:r>
          </a:p>
          <a:p>
            <a:pPr marL="171450" indent="-171450">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Trial store 88 had increase as well but not as good as stores 77 and 86.</a:t>
            </a: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Category</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198150" y="3526971"/>
            <a:ext cx="8477250" cy="2371725"/>
          </a:xfrm>
          <a:prstGeom prst="rect">
            <a:avLst/>
          </a:prstGeom>
        </p:spPr>
      </p:pic>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1"/>
            <a:ext cx="10479600" cy="5623338"/>
          </a:xfrm>
        </p:spPr>
        <p:txBody>
          <a:bodyPr/>
          <a:lstStyle/>
          <a:p>
            <a:pPr marL="342900" indent="-342900" algn="just">
              <a:buFont typeface="Arial" panose="020B0604020202020204" pitchFamily="34" charset="0"/>
              <a:buChar char="•"/>
            </a:pPr>
            <a:r>
              <a:rPr lang="en-AU" dirty="0"/>
              <a:t>The day with no transaction is a Christmas day that is when the store is closed hence there is a dip in sales on 25</a:t>
            </a:r>
            <a:r>
              <a:rPr lang="en-AU" baseline="30000" dirty="0"/>
              <a:t>th</a:t>
            </a:r>
            <a:r>
              <a:rPr lang="en-AU" dirty="0"/>
              <a:t> December as shops were non-operational. </a:t>
            </a:r>
          </a:p>
          <a:p>
            <a:pPr marL="342900" indent="-342900" algn="just">
              <a:buFont typeface="Arial" panose="020B0604020202020204" pitchFamily="34" charset="0"/>
              <a:buChar char="•"/>
            </a:pPr>
            <a:r>
              <a:rPr lang="en-AU" dirty="0"/>
              <a:t>Sales increase steadily as the Christmas day approaches and return again to early December sales level during New Year Eve.</a:t>
            </a:r>
          </a:p>
          <a:p>
            <a:pPr marL="342900" indent="-342900" algn="just">
              <a:buFont typeface="Arial" panose="020B0604020202020204" pitchFamily="34" charset="0"/>
              <a:buChar char="•"/>
            </a:pPr>
            <a:endParaRPr lang="en-AU" sz="1800" dirty="0"/>
          </a:p>
        </p:txBody>
      </p:sp>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953936" y="2775857"/>
            <a:ext cx="9033428" cy="2951516"/>
          </a:xfrm>
          <a:prstGeom prst="rect">
            <a:avLst/>
          </a:prstGeom>
        </p:spPr>
      </p:pic>
      <p:sp>
        <p:nvSpPr>
          <p:cNvPr id="2" name="Text Placeholder 1"/>
          <p:cNvSpPr>
            <a:spLocks noGrp="1"/>
          </p:cNvSpPr>
          <p:nvPr>
            <p:ph type="body" sz="quarter" idx="10"/>
          </p:nvPr>
        </p:nvSpPr>
        <p:spPr>
          <a:xfrm>
            <a:off x="1196975" y="453371"/>
            <a:ext cx="10547350" cy="5518804"/>
          </a:xfrm>
        </p:spPr>
        <p:txBody>
          <a:bodyPr/>
          <a:lstStyle/>
          <a:p>
            <a:pPr marL="342900" indent="-342900" algn="just">
              <a:buFont typeface="Arial" panose="020B0604020202020204" pitchFamily="34" charset="0"/>
              <a:buChar char="•"/>
            </a:pPr>
            <a:r>
              <a:rPr lang="en-US" dirty="0"/>
              <a:t>Sales mainly came from Budget - older families, Mainstream - young singles/couples, and Mainstream - retirees. In total contributing 25% of sales revenue. </a:t>
            </a:r>
          </a:p>
          <a:p>
            <a:pPr marL="342900" indent="-342900" algn="just">
              <a:buFont typeface="Arial" panose="020B0604020202020204" pitchFamily="34" charset="0"/>
              <a:buChar char="•"/>
            </a:pPr>
            <a:r>
              <a:rPr lang="en-US" dirty="0"/>
              <a:t>Older and Young Family segment have the highest average purchase units per unique customer</a:t>
            </a:r>
            <a:endParaRPr lang="en-IN" dirty="0"/>
          </a:p>
        </p:txBody>
      </p:sp>
    </p:spTree>
    <p:extLst>
      <p:ext uri="{BB962C8B-B14F-4D97-AF65-F5344CB8AC3E}">
        <p14:creationId xmlns:p14="http://schemas.microsoft.com/office/powerpoint/2010/main" val="4003431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96975" y="453370"/>
            <a:ext cx="10479600" cy="5383549"/>
          </a:xfrm>
        </p:spPr>
        <p:txBody>
          <a:bodyPr/>
          <a:lstStyle/>
          <a:p>
            <a:pPr marL="342900" indent="-342900">
              <a:buFont typeface="Arial" panose="020B0604020202020204" pitchFamily="34" charset="0"/>
              <a:buChar char="•"/>
            </a:pPr>
            <a:r>
              <a:rPr lang="en-US" dirty="0"/>
              <a:t>Sales mainly came from Budget - older families, Mainstream - young singles/couples, and Mainstream - retirees. In total, older customers buy more than younger customers. Non-premium customers buy more than premium customers.</a:t>
            </a:r>
          </a:p>
          <a:p>
            <a:pPr marL="342900" indent="-342900">
              <a:buFont typeface="Arial" panose="020B0604020202020204" pitchFamily="34" charset="0"/>
              <a:buChar char="•"/>
            </a:pPr>
            <a:endParaRPr lang="en-IN" dirty="0"/>
          </a:p>
        </p:txBody>
      </p:sp>
      <p:pic>
        <p:nvPicPr>
          <p:cNvPr id="3" name="Picture 2"/>
          <p:cNvPicPr>
            <a:picLocks noChangeAspect="1"/>
          </p:cNvPicPr>
          <p:nvPr/>
        </p:nvPicPr>
        <p:blipFill>
          <a:blip r:embed="rId2"/>
          <a:stretch>
            <a:fillRect/>
          </a:stretch>
        </p:blipFill>
        <p:spPr>
          <a:xfrm>
            <a:off x="1804728" y="2682240"/>
            <a:ext cx="9264093" cy="3154679"/>
          </a:xfrm>
          <a:prstGeom prst="rect">
            <a:avLst/>
          </a:prstGeom>
        </p:spPr>
      </p:pic>
    </p:spTree>
    <p:extLst>
      <p:ext uri="{BB962C8B-B14F-4D97-AF65-F5344CB8AC3E}">
        <p14:creationId xmlns:p14="http://schemas.microsoft.com/office/powerpoint/2010/main" val="1522712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0"/>
            <a:ext cx="10479600" cy="5429269"/>
          </a:xfrm>
        </p:spPr>
        <p:txBody>
          <a:bodyPr/>
          <a:lstStyle/>
          <a:p>
            <a:pPr marL="342900" indent="-342900" algn="just">
              <a:buFont typeface="Arial" panose="020B0604020202020204" pitchFamily="34" charset="0"/>
              <a:buChar char="•"/>
            </a:pPr>
            <a:r>
              <a:rPr lang="en-US" dirty="0"/>
              <a:t>We can see that Trial store 77 sales for Feb, March, and April exceeds 95% threshold of control store. Same goes to store 86 sales for all 3 trial months.</a:t>
            </a:r>
          </a:p>
          <a:p>
            <a:pPr marL="342900" indent="-342900" algn="just">
              <a:buFont typeface="Arial" panose="020B0604020202020204" pitchFamily="34" charset="0"/>
              <a:buChar char="•"/>
            </a:pPr>
            <a:r>
              <a:rPr lang="en-US" dirty="0"/>
              <a:t>Whereas trial store 88 sales increase is insignificant.</a:t>
            </a:r>
          </a:p>
          <a:p>
            <a:pPr marL="342900" indent="-342900" algn="just">
              <a:buFont typeface="Arial" panose="020B0604020202020204" pitchFamily="34" charset="0"/>
              <a:buChar char="•"/>
            </a:pPr>
            <a:endParaRPr lang="en-AU" dirty="0"/>
          </a:p>
        </p:txBody>
      </p:sp>
      <p:pic>
        <p:nvPicPr>
          <p:cNvPr id="3" name="Picture 2"/>
          <p:cNvPicPr>
            <a:picLocks noChangeAspect="1"/>
          </p:cNvPicPr>
          <p:nvPr/>
        </p:nvPicPr>
        <p:blipFill>
          <a:blip r:embed="rId2"/>
          <a:stretch>
            <a:fillRect/>
          </a:stretch>
        </p:blipFill>
        <p:spPr>
          <a:xfrm>
            <a:off x="1430655" y="2279331"/>
            <a:ext cx="10245920" cy="3603308"/>
          </a:xfrm>
          <a:prstGeom prst="rect">
            <a:avLst/>
          </a:prstGeom>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6425</TotalTime>
  <Words>671</Words>
  <Application>Microsoft Office PowerPoint</Application>
  <PresentationFormat>Widescreen</PresentationFormat>
  <Paragraphs>47</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Roboto Light</vt:lpstr>
      <vt:lpstr>Roboto</vt:lpstr>
      <vt:lpstr>Calibri</vt:lpstr>
      <vt:lpstr>Roboto Medium</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02</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EDITINK</cp:lastModifiedBy>
  <cp:revision>473</cp:revision>
  <dcterms:created xsi:type="dcterms:W3CDTF">2018-02-07T23:23:24Z</dcterms:created>
  <dcterms:modified xsi:type="dcterms:W3CDTF">2024-01-19T16:06:19Z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