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9"/>
  </p:notesMasterIdLst>
  <p:handoutMasterIdLst>
    <p:handoutMasterId r:id="rId40"/>
  </p:handoutMasterIdLst>
  <p:sldIdLst>
    <p:sldId id="259" r:id="rId2"/>
    <p:sldId id="294" r:id="rId3"/>
    <p:sldId id="266" r:id="rId4"/>
    <p:sldId id="325" r:id="rId5"/>
    <p:sldId id="310" r:id="rId6"/>
    <p:sldId id="335" r:id="rId7"/>
    <p:sldId id="336" r:id="rId8"/>
    <p:sldId id="337" r:id="rId9"/>
    <p:sldId id="338" r:id="rId10"/>
    <p:sldId id="339" r:id="rId11"/>
    <p:sldId id="340" r:id="rId12"/>
    <p:sldId id="324" r:id="rId13"/>
    <p:sldId id="351" r:id="rId14"/>
    <p:sldId id="301" r:id="rId15"/>
    <p:sldId id="344" r:id="rId16"/>
    <p:sldId id="345" r:id="rId17"/>
    <p:sldId id="347" r:id="rId18"/>
    <p:sldId id="352" r:id="rId19"/>
    <p:sldId id="343" r:id="rId20"/>
    <p:sldId id="348" r:id="rId21"/>
    <p:sldId id="349" r:id="rId22"/>
    <p:sldId id="350" r:id="rId23"/>
    <p:sldId id="353" r:id="rId24"/>
    <p:sldId id="341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42" r:id="rId33"/>
    <p:sldId id="361" r:id="rId34"/>
    <p:sldId id="306" r:id="rId35"/>
    <p:sldId id="307" r:id="rId36"/>
    <p:sldId id="308" r:id="rId37"/>
    <p:sldId id="304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D3D"/>
    <a:srgbClr val="F4F3EE"/>
    <a:srgbClr val="F8F8F6"/>
    <a:srgbClr val="F9F673"/>
    <a:srgbClr val="DAF347"/>
    <a:srgbClr val="FBF9A5"/>
    <a:srgbClr val="FDFDDF"/>
    <a:srgbClr val="525252"/>
    <a:srgbClr val="FEFEF4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EF4FB-88C6-47C3-87CB-9DE0E0316118}" v="2" dt="2019-03-31T13:40:30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4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3832e7e6e309dd38" providerId="LiveId" clId="{B11EF4FB-88C6-47C3-87CB-9DE0E0316118}"/>
    <pc:docChg chg="undo custSel modSld">
      <pc:chgData name=" " userId="3832e7e6e309dd38" providerId="LiveId" clId="{B11EF4FB-88C6-47C3-87CB-9DE0E0316118}" dt="2019-03-31T13:40:37.513" v="60" actId="1037"/>
      <pc:docMkLst>
        <pc:docMk/>
      </pc:docMkLst>
      <pc:sldChg chg="addSp delSp modSp">
        <pc:chgData name=" " userId="3832e7e6e309dd38" providerId="LiveId" clId="{B11EF4FB-88C6-47C3-87CB-9DE0E0316118}" dt="2019-03-31T13:40:37.513" v="60" actId="1037"/>
        <pc:sldMkLst>
          <pc:docMk/>
          <pc:sldMk cId="3963864440" sldId="355"/>
        </pc:sldMkLst>
        <pc:spChg chg="del">
          <ac:chgData name=" " userId="3832e7e6e309dd38" providerId="LiveId" clId="{B11EF4FB-88C6-47C3-87CB-9DE0E0316118}" dt="2019-03-31T13:40:29.212" v="11" actId="478"/>
          <ac:spMkLst>
            <pc:docMk/>
            <pc:sldMk cId="3963864440" sldId="355"/>
            <ac:spMk id="7" creationId="{906E4C91-677D-417A-8A99-659621F7C6AA}"/>
          </ac:spMkLst>
        </pc:spChg>
        <pc:spChg chg="add mod">
          <ac:chgData name=" " userId="3832e7e6e309dd38" providerId="LiveId" clId="{B11EF4FB-88C6-47C3-87CB-9DE0E0316118}" dt="2019-03-31T13:40:37.513" v="60" actId="1037"/>
          <ac:spMkLst>
            <pc:docMk/>
            <pc:sldMk cId="3963864440" sldId="355"/>
            <ac:spMk id="16" creationId="{DD83F31B-0B56-456E-A1E6-D1B78B102751}"/>
          </ac:spMkLst>
        </pc:spChg>
      </pc:sldChg>
      <pc:sldChg chg="modSp">
        <pc:chgData name=" " userId="3832e7e6e309dd38" providerId="LiveId" clId="{B11EF4FB-88C6-47C3-87CB-9DE0E0316118}" dt="2019-03-31T13:40:21.912" v="10" actId="1076"/>
        <pc:sldMkLst>
          <pc:docMk/>
          <pc:sldMk cId="3454009614" sldId="356"/>
        </pc:sldMkLst>
        <pc:spChg chg="mod">
          <ac:chgData name=" " userId="3832e7e6e309dd38" providerId="LiveId" clId="{B11EF4FB-88C6-47C3-87CB-9DE0E0316118}" dt="2019-03-31T13:40:21.912" v="10" actId="1076"/>
          <ac:spMkLst>
            <pc:docMk/>
            <pc:sldMk cId="3454009614" sldId="356"/>
            <ac:spMk id="7" creationId="{906E4C91-677D-417A-8A99-659621F7C6AA}"/>
          </ac:spMkLst>
        </pc:spChg>
        <pc:picChg chg="mod">
          <ac:chgData name=" " userId="3832e7e6e309dd38" providerId="LiveId" clId="{B11EF4FB-88C6-47C3-87CB-9DE0E0316118}" dt="2019-03-31T13:40:12.055" v="7" actId="1076"/>
          <ac:picMkLst>
            <pc:docMk/>
            <pc:sldMk cId="3454009614" sldId="356"/>
            <ac:picMk id="5" creationId="{F823A24B-0463-4545-985B-72B03D4C83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2019-03-31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 dirty="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300" dirty="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b="1" spc="-300" dirty="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b="1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dirty="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dirty="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4767652" cy="660429"/>
            <a:chOff x="1188881" y="351819"/>
            <a:chExt cx="4767652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1218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4767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Keyword Recommendation 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9A5C52-F1F8-48C3-85C4-7CFD09BC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5" y="2450837"/>
            <a:ext cx="4002755" cy="2133961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B1D2E4-5111-4652-BF5B-2076D2DCC10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4185138" y="2370406"/>
            <a:ext cx="2715563" cy="298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CD75BCD9-C3F4-4DD2-ACC7-195D4CF9DEE1}"/>
              </a:ext>
            </a:extLst>
          </p:cNvPr>
          <p:cNvSpPr/>
          <p:nvPr/>
        </p:nvSpPr>
        <p:spPr>
          <a:xfrm>
            <a:off x="3854548" y="2503676"/>
            <a:ext cx="330590" cy="330591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94868-6EF3-4E19-A319-025F0F20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91" y="1842867"/>
            <a:ext cx="2903985" cy="351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9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4767652" cy="660429"/>
            <a:chOff x="1188881" y="351819"/>
            <a:chExt cx="4767652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1218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4767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Keyword Recommendation 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94868-6EF3-4E19-A319-025F0F20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14" y="1969477"/>
            <a:ext cx="2903985" cy="35189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B39036-2FA6-4454-B805-EB861A8C7F76}"/>
              </a:ext>
            </a:extLst>
          </p:cNvPr>
          <p:cNvSpPr/>
          <p:nvPr/>
        </p:nvSpPr>
        <p:spPr>
          <a:xfrm>
            <a:off x="7527273" y="2166425"/>
            <a:ext cx="3376245" cy="302454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KeywordList.html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5E45AA-D057-4ECF-A414-F2A27A256364}"/>
              </a:ext>
            </a:extLst>
          </p:cNvPr>
          <p:cNvSpPr/>
          <p:nvPr/>
        </p:nvSpPr>
        <p:spPr>
          <a:xfrm>
            <a:off x="7527273" y="2468879"/>
            <a:ext cx="3376245" cy="326365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Airplane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Apple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Backpack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Banana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Bear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Car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Cat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Person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…..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…..</a:t>
            </a:r>
          </a:p>
        </p:txBody>
      </p:sp>
      <p:sp>
        <p:nvSpPr>
          <p:cNvPr id="19" name="오른쪽 화살표 1">
            <a:extLst>
              <a:ext uri="{FF2B5EF4-FFF2-40B4-BE49-F238E27FC236}">
                <a16:creationId xmlns:a16="http://schemas.microsoft.com/office/drawing/2014/main" id="{29E007C2-D997-4463-A744-D0FC80584F4C}"/>
              </a:ext>
            </a:extLst>
          </p:cNvPr>
          <p:cNvSpPr/>
          <p:nvPr/>
        </p:nvSpPr>
        <p:spPr>
          <a:xfrm>
            <a:off x="4825218" y="3094905"/>
            <a:ext cx="2049232" cy="1431376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11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A77A8-2705-4459-900E-49BF7280183A}"/>
              </a:ext>
            </a:extLst>
          </p:cNvPr>
          <p:cNvSpPr txBox="1"/>
          <p:nvPr/>
        </p:nvSpPr>
        <p:spPr>
          <a:xfrm>
            <a:off x="533434" y="3549402"/>
            <a:ext cx="161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Progress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651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A77A8-2705-4459-900E-49BF7280183A}"/>
              </a:ext>
            </a:extLst>
          </p:cNvPr>
          <p:cNvSpPr txBox="1"/>
          <p:nvPr/>
        </p:nvSpPr>
        <p:spPr>
          <a:xfrm>
            <a:off x="533434" y="3549402"/>
            <a:ext cx="3552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Dataset &amp; Category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8992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48482" cy="660429"/>
            <a:chOff x="1188881" y="351819"/>
            <a:chExt cx="264848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484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Dataset &amp; Category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F90AAF7-1665-4F9A-9F95-C7F8FAFB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31" y="2936611"/>
            <a:ext cx="4184328" cy="1244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484529-4E2B-4909-AD51-721AB5199EF5}"/>
              </a:ext>
            </a:extLst>
          </p:cNvPr>
          <p:cNvSpPr txBox="1"/>
          <p:nvPr/>
        </p:nvSpPr>
        <p:spPr>
          <a:xfrm>
            <a:off x="5270716" y="2820253"/>
            <a:ext cx="6011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MS COCO 2017 Train Images</a:t>
            </a:r>
          </a:p>
          <a:p>
            <a:endParaRPr lang="en-US" altLang="ko-KR" sz="3000" dirty="0"/>
          </a:p>
          <a:p>
            <a:r>
              <a:rPr lang="en-US" altLang="ko-KR" sz="3000" dirty="0"/>
              <a:t>-&gt; 118K Image &amp; 91 Category </a:t>
            </a: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48482" cy="660429"/>
            <a:chOff x="1188881" y="351819"/>
            <a:chExt cx="264848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484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Dataset &amp; Category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484529-4E2B-4909-AD51-721AB5199EF5}"/>
              </a:ext>
            </a:extLst>
          </p:cNvPr>
          <p:cNvSpPr txBox="1"/>
          <p:nvPr/>
        </p:nvSpPr>
        <p:spPr>
          <a:xfrm>
            <a:off x="749440" y="2866182"/>
            <a:ext cx="6478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We use Category &amp; Super Category</a:t>
            </a:r>
          </a:p>
          <a:p>
            <a:endParaRPr lang="en-US" altLang="ko-KR" sz="3000" dirty="0"/>
          </a:p>
          <a:p>
            <a:r>
              <a:rPr lang="en-US" altLang="ko-KR" sz="3000" dirty="0"/>
              <a:t>-&gt; 91 Category &amp; 12 Super Category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29425-21EC-4F4A-A986-9F1B47281F41}"/>
              </a:ext>
            </a:extLst>
          </p:cNvPr>
          <p:cNvSpPr/>
          <p:nvPr/>
        </p:nvSpPr>
        <p:spPr>
          <a:xfrm>
            <a:off x="7674984" y="2103120"/>
            <a:ext cx="3376245" cy="302454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Animal	&lt;Super Category&gt;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FF71AE-836A-4B4A-9A35-4BBEB77A19E0}"/>
              </a:ext>
            </a:extLst>
          </p:cNvPr>
          <p:cNvSpPr/>
          <p:nvPr/>
        </p:nvSpPr>
        <p:spPr>
          <a:xfrm>
            <a:off x="7674984" y="2405574"/>
            <a:ext cx="3376245" cy="326365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Bird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Cat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Dog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Horse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Sheep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Cow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Elephant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Bear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Zebra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Giraffe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(Animal include these)</a:t>
            </a:r>
          </a:p>
        </p:txBody>
      </p:sp>
    </p:spTree>
    <p:extLst>
      <p:ext uri="{BB962C8B-B14F-4D97-AF65-F5344CB8AC3E}">
        <p14:creationId xmlns:p14="http://schemas.microsoft.com/office/powerpoint/2010/main" val="2581287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48482" cy="660429"/>
            <a:chOff x="1188881" y="351819"/>
            <a:chExt cx="264848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484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Dataset &amp; Category</a:t>
              </a:r>
              <a:endParaRPr lang="ko-KR" altLang="en-US" sz="22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D29425-21EC-4F4A-A986-9F1B47281F41}"/>
              </a:ext>
            </a:extLst>
          </p:cNvPr>
          <p:cNvSpPr/>
          <p:nvPr/>
        </p:nvSpPr>
        <p:spPr>
          <a:xfrm>
            <a:off x="1188881" y="2060918"/>
            <a:ext cx="3376245" cy="302454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&lt;Super Category&gt;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FF71AE-836A-4B4A-9A35-4BBEB77A19E0}"/>
              </a:ext>
            </a:extLst>
          </p:cNvPr>
          <p:cNvSpPr/>
          <p:nvPr/>
        </p:nvSpPr>
        <p:spPr>
          <a:xfrm>
            <a:off x="1188881" y="2363372"/>
            <a:ext cx="3376245" cy="326365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Accessory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Animal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Appliance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Electronic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Food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Furniture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Indoor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Kitchen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Outdoor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Person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Sports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E3C1A-7880-405F-9A72-D7EBA2DF17E9}"/>
              </a:ext>
            </a:extLst>
          </p:cNvPr>
          <p:cNvSpPr txBox="1"/>
          <p:nvPr/>
        </p:nvSpPr>
        <p:spPr>
          <a:xfrm>
            <a:off x="5040087" y="3098299"/>
            <a:ext cx="64781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If we need more dataset,</a:t>
            </a:r>
          </a:p>
          <a:p>
            <a:r>
              <a:rPr lang="en-US" altLang="ko-KR" sz="3000" dirty="0"/>
              <a:t>We will add Specific dataset later.</a:t>
            </a:r>
          </a:p>
          <a:p>
            <a:endParaRPr lang="en-US" altLang="ko-KR" sz="3000" dirty="0"/>
          </a:p>
          <a:p>
            <a:r>
              <a:rPr lang="en-US" altLang="ko-KR" sz="3000" dirty="0"/>
              <a:t>Ex) Watch …</a:t>
            </a:r>
          </a:p>
        </p:txBody>
      </p:sp>
    </p:spTree>
    <p:extLst>
      <p:ext uri="{BB962C8B-B14F-4D97-AF65-F5344CB8AC3E}">
        <p14:creationId xmlns:p14="http://schemas.microsoft.com/office/powerpoint/2010/main" val="60665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648482" cy="660429"/>
            <a:chOff x="1188881" y="351819"/>
            <a:chExt cx="2648482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6484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Dataset &amp; Category</a:t>
              </a:r>
              <a:endParaRPr lang="ko-KR" altLang="en-US" sz="2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38E3C1A-7880-405F-9A72-D7EBA2DF17E9}"/>
              </a:ext>
            </a:extLst>
          </p:cNvPr>
          <p:cNvSpPr txBox="1"/>
          <p:nvPr/>
        </p:nvSpPr>
        <p:spPr>
          <a:xfrm>
            <a:off x="2513122" y="4331880"/>
            <a:ext cx="84742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We collect category list from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</a:rPr>
              <a:t>Instances json file</a:t>
            </a:r>
          </a:p>
          <a:p>
            <a:endParaRPr lang="en-US" altLang="ko-KR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ko-KR" sz="2800" dirty="0"/>
              <a:t>This file has ‘super category’ &amp; ‘name’</a:t>
            </a:r>
          </a:p>
          <a:p>
            <a:endParaRPr lang="en-US" altLang="ko-KR" sz="3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79A83-1C63-4CC0-B2D6-2366BB80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1602790"/>
            <a:ext cx="41719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A77A8-2705-4459-900E-49BF7280183A}"/>
              </a:ext>
            </a:extLst>
          </p:cNvPr>
          <p:cNvSpPr txBox="1"/>
          <p:nvPr/>
        </p:nvSpPr>
        <p:spPr>
          <a:xfrm>
            <a:off x="533434" y="3549402"/>
            <a:ext cx="489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Basic Function &amp; Simple UI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7378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741456" cy="660429"/>
            <a:chOff x="1188881" y="351819"/>
            <a:chExt cx="27414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7414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Basic Function &amp; UI 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163C45-BCDB-4D96-80A7-ABBFEA0AF353}"/>
              </a:ext>
            </a:extLst>
          </p:cNvPr>
          <p:cNvSpPr txBox="1"/>
          <p:nvPr/>
        </p:nvSpPr>
        <p:spPr>
          <a:xfrm>
            <a:off x="1629508" y="1348498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Basic Function &amp; Simple UI - QT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901DF9-31B0-40CE-8842-53D7C9CEA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995" y="2115635"/>
            <a:ext cx="6784010" cy="401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3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Progress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 dirty="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 dirty="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741456" cy="660429"/>
            <a:chOff x="1188881" y="351819"/>
            <a:chExt cx="27414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7414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Basic Function &amp; UI </a:t>
              </a:r>
              <a:endParaRPr lang="ko-KR" altLang="en-US" sz="2200" dirty="0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1F6C614-168B-4929-8AEC-234D632D5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43" y="2163170"/>
            <a:ext cx="6947914" cy="41134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70F30C-A494-40ED-A8E5-05FD9BCC31B7}"/>
              </a:ext>
            </a:extLst>
          </p:cNvPr>
          <p:cNvSpPr txBox="1"/>
          <p:nvPr/>
        </p:nvSpPr>
        <p:spPr>
          <a:xfrm>
            <a:off x="1629508" y="1348498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Click File Open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8057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741456" cy="660429"/>
            <a:chOff x="1188881" y="351819"/>
            <a:chExt cx="27414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7414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Basic Function &amp; UI 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BE42708-B3D9-4447-A62E-1B9F87FA9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09" y="2115635"/>
            <a:ext cx="7028205" cy="4161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FDA94-3C7C-4C2C-90C0-3400E126E8D5}"/>
              </a:ext>
            </a:extLst>
          </p:cNvPr>
          <p:cNvSpPr txBox="1"/>
          <p:nvPr/>
        </p:nvSpPr>
        <p:spPr>
          <a:xfrm>
            <a:off x="1629508" y="1348498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Click Lasso Function</a:t>
            </a:r>
            <a:endParaRPr lang="ko-KR" altLang="en-US" sz="36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B751278-183C-48B3-A93B-2B80CA46060D}"/>
              </a:ext>
            </a:extLst>
          </p:cNvPr>
          <p:cNvSpPr/>
          <p:nvPr/>
        </p:nvSpPr>
        <p:spPr>
          <a:xfrm>
            <a:off x="2405575" y="2504049"/>
            <a:ext cx="583810" cy="37982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44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741456" cy="660429"/>
            <a:chOff x="1188881" y="351819"/>
            <a:chExt cx="274145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74145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Basic Function &amp; UI </a:t>
              </a:r>
              <a:endParaRPr lang="ko-KR" altLang="en-US" sz="2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8EFDA94-3C7C-4C2C-90C0-3400E126E8D5}"/>
              </a:ext>
            </a:extLst>
          </p:cNvPr>
          <p:cNvSpPr txBox="1"/>
          <p:nvPr/>
        </p:nvSpPr>
        <p:spPr>
          <a:xfrm>
            <a:off x="1629508" y="1024260"/>
            <a:ext cx="89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Something to think about…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E528B2-F4C6-4263-B6B4-0D92218EB81D}"/>
              </a:ext>
            </a:extLst>
          </p:cNvPr>
          <p:cNvSpPr/>
          <p:nvPr/>
        </p:nvSpPr>
        <p:spPr>
          <a:xfrm>
            <a:off x="2479433" y="2096086"/>
            <a:ext cx="360483" cy="33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한쪽 모서리가 잘린 사각형 35">
            <a:extLst>
              <a:ext uri="{FF2B5EF4-FFF2-40B4-BE49-F238E27FC236}">
                <a16:creationId xmlns:a16="http://schemas.microsoft.com/office/drawing/2014/main" id="{07682AD7-F9AD-4921-8A4A-BBC1AD36B634}"/>
              </a:ext>
            </a:extLst>
          </p:cNvPr>
          <p:cNvSpPr/>
          <p:nvPr/>
        </p:nvSpPr>
        <p:spPr>
          <a:xfrm flipH="1">
            <a:off x="2850741" y="2142147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0D8FD4-2397-40DA-B67A-C5824783B267}"/>
              </a:ext>
            </a:extLst>
          </p:cNvPr>
          <p:cNvSpPr/>
          <p:nvPr/>
        </p:nvSpPr>
        <p:spPr>
          <a:xfrm>
            <a:off x="2479433" y="1849901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2BFBD6B-1981-49BD-8E98-7FEE4A417D15}"/>
              </a:ext>
            </a:extLst>
          </p:cNvPr>
          <p:cNvSpPr/>
          <p:nvPr/>
        </p:nvSpPr>
        <p:spPr>
          <a:xfrm>
            <a:off x="6319712" y="1849901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86AF40-928A-41BB-B172-16F4453A4811}"/>
              </a:ext>
            </a:extLst>
          </p:cNvPr>
          <p:cNvSpPr txBox="1"/>
          <p:nvPr/>
        </p:nvSpPr>
        <p:spPr>
          <a:xfrm>
            <a:off x="3648809" y="6376182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7B5AE-81F4-4F23-80C0-ED63292EF187}"/>
              </a:ext>
            </a:extLst>
          </p:cNvPr>
          <p:cNvSpPr txBox="1"/>
          <p:nvPr/>
        </p:nvSpPr>
        <p:spPr>
          <a:xfrm>
            <a:off x="3884734" y="6170148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BBFA1C-2AE4-4E61-BD25-7A363530882C}"/>
              </a:ext>
            </a:extLst>
          </p:cNvPr>
          <p:cNvSpPr txBox="1"/>
          <p:nvPr/>
        </p:nvSpPr>
        <p:spPr>
          <a:xfrm>
            <a:off x="7572616" y="6191516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F6E7E7B-C3D5-4616-A4EA-5349574C3439}"/>
              </a:ext>
            </a:extLst>
          </p:cNvPr>
          <p:cNvCxnSpPr/>
          <p:nvPr/>
        </p:nvCxnSpPr>
        <p:spPr>
          <a:xfrm>
            <a:off x="2479433" y="2096086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237A799-BB89-46B7-9AAC-38450468E7E7}"/>
              </a:ext>
            </a:extLst>
          </p:cNvPr>
          <p:cNvCxnSpPr/>
          <p:nvPr/>
        </p:nvCxnSpPr>
        <p:spPr>
          <a:xfrm>
            <a:off x="2839916" y="2096086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6B29449-67C3-4039-B03D-9978FC539ECF}"/>
              </a:ext>
            </a:extLst>
          </p:cNvPr>
          <p:cNvCxnSpPr/>
          <p:nvPr/>
        </p:nvCxnSpPr>
        <p:spPr>
          <a:xfrm>
            <a:off x="2963009" y="1849901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82EC907-C5D7-49AC-A175-0A381B3087D5}"/>
              </a:ext>
            </a:extLst>
          </p:cNvPr>
          <p:cNvSpPr txBox="1"/>
          <p:nvPr/>
        </p:nvSpPr>
        <p:spPr>
          <a:xfrm>
            <a:off x="2505457" y="1811410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CBB7022-6E0E-43D7-9DA2-B13E00A9758D}"/>
              </a:ext>
            </a:extLst>
          </p:cNvPr>
          <p:cNvCxnSpPr/>
          <p:nvPr/>
        </p:nvCxnSpPr>
        <p:spPr>
          <a:xfrm>
            <a:off x="2479433" y="2430193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683F8A94-CC17-4F16-AC3B-10A19BC1B7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96" y="2142482"/>
            <a:ext cx="255356" cy="255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5F4845-094F-404F-9711-D7FC7B040FAC}"/>
              </a:ext>
            </a:extLst>
          </p:cNvPr>
          <p:cNvCxnSpPr/>
          <p:nvPr/>
        </p:nvCxnSpPr>
        <p:spPr>
          <a:xfrm>
            <a:off x="2839916" y="2331704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한쪽 모서리가 잘린 사각형 10">
            <a:extLst>
              <a:ext uri="{FF2B5EF4-FFF2-40B4-BE49-F238E27FC236}">
                <a16:creationId xmlns:a16="http://schemas.microsoft.com/office/drawing/2014/main" id="{45601B8E-C211-4689-B1B5-7D467177A121}"/>
              </a:ext>
            </a:extLst>
          </p:cNvPr>
          <p:cNvSpPr/>
          <p:nvPr/>
        </p:nvSpPr>
        <p:spPr>
          <a:xfrm flipH="1">
            <a:off x="2850741" y="2136791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9D5D34-4799-49D8-9B0F-ABD6F53C3DEF}"/>
              </a:ext>
            </a:extLst>
          </p:cNvPr>
          <p:cNvSpPr txBox="1"/>
          <p:nvPr/>
        </p:nvSpPr>
        <p:spPr>
          <a:xfrm>
            <a:off x="2866786" y="210983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33" name="한쪽 모서리가 잘린 사각형 26">
            <a:extLst>
              <a:ext uri="{FF2B5EF4-FFF2-40B4-BE49-F238E27FC236}">
                <a16:creationId xmlns:a16="http://schemas.microsoft.com/office/drawing/2014/main" id="{4233689B-60A1-487E-9197-43B5A53C684E}"/>
              </a:ext>
            </a:extLst>
          </p:cNvPr>
          <p:cNvSpPr/>
          <p:nvPr/>
        </p:nvSpPr>
        <p:spPr>
          <a:xfrm flipH="1">
            <a:off x="3727149" y="2137449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D7F8F-E5A2-479B-97CD-6A6054F6D31E}"/>
              </a:ext>
            </a:extLst>
          </p:cNvPr>
          <p:cNvSpPr txBox="1"/>
          <p:nvPr/>
        </p:nvSpPr>
        <p:spPr>
          <a:xfrm>
            <a:off x="3746853" y="210983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35" name="Picture 2" descr="http://kor.theasian.asia/wp-content/uploads/2018/04/NISI20180427_0014030995-620x618.jpg">
            <a:extLst>
              <a:ext uri="{FF2B5EF4-FFF2-40B4-BE49-F238E27FC236}">
                <a16:creationId xmlns:a16="http://schemas.microsoft.com/office/drawing/2014/main" id="{690612A9-C80A-45D0-9FC9-8D295AEE5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91" y="2775094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7835E903-FCF8-4224-86BA-AB7B4B05F125}"/>
              </a:ext>
            </a:extLst>
          </p:cNvPr>
          <p:cNvSpPr/>
          <p:nvPr/>
        </p:nvSpPr>
        <p:spPr>
          <a:xfrm>
            <a:off x="2700997" y="1969477"/>
            <a:ext cx="2213402" cy="57325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0BB33A8-7E70-491A-B06D-40F3D5F304A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74985" y="2256106"/>
            <a:ext cx="626012" cy="3393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CF5F436-BF56-42D8-AD53-FD358F1A3BFA}"/>
              </a:ext>
            </a:extLst>
          </p:cNvPr>
          <p:cNvSpPr/>
          <p:nvPr/>
        </p:nvSpPr>
        <p:spPr>
          <a:xfrm>
            <a:off x="9186000" y="2373175"/>
            <a:ext cx="158425" cy="249877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97E6D0-7715-47DC-AC4E-6F6D34772ADB}"/>
              </a:ext>
            </a:extLst>
          </p:cNvPr>
          <p:cNvSpPr/>
          <p:nvPr/>
        </p:nvSpPr>
        <p:spPr>
          <a:xfrm>
            <a:off x="6661681" y="2096086"/>
            <a:ext cx="2692308" cy="180767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292569A0-1062-4A4E-B18A-C3EB871AA7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408" y="2539316"/>
            <a:ext cx="924574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BA5388D-25F2-47CD-8A40-03049C49288A}"/>
              </a:ext>
            </a:extLst>
          </p:cNvPr>
          <p:cNvCxnSpPr/>
          <p:nvPr/>
        </p:nvCxnSpPr>
        <p:spPr>
          <a:xfrm>
            <a:off x="6657561" y="2364296"/>
            <a:ext cx="2692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D4549DF-876A-425D-B78D-E157A55B44E5}"/>
              </a:ext>
            </a:extLst>
          </p:cNvPr>
          <p:cNvCxnSpPr/>
          <p:nvPr/>
        </p:nvCxnSpPr>
        <p:spPr>
          <a:xfrm>
            <a:off x="7478052" y="2087208"/>
            <a:ext cx="0" cy="2880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F0684B8-20BE-4E71-A431-C06CFC0279B5}"/>
              </a:ext>
            </a:extLst>
          </p:cNvPr>
          <p:cNvSpPr txBox="1"/>
          <p:nvPr/>
        </p:nvSpPr>
        <p:spPr>
          <a:xfrm>
            <a:off x="6703481" y="2059465"/>
            <a:ext cx="7745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person</a:t>
            </a:r>
            <a:endParaRPr lang="ko-KR" altLang="en-US" sz="150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C0B52655-29EB-441C-822C-D79E8A8488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7"/>
          <a:stretch/>
        </p:blipFill>
        <p:spPr>
          <a:xfrm>
            <a:off x="8021472" y="2539316"/>
            <a:ext cx="957800" cy="92121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318266B-3981-48F8-B2A0-23EADCED48C7}"/>
              </a:ext>
            </a:extLst>
          </p:cNvPr>
          <p:cNvCxnSpPr/>
          <p:nvPr/>
        </p:nvCxnSpPr>
        <p:spPr>
          <a:xfrm>
            <a:off x="9191442" y="2364296"/>
            <a:ext cx="0" cy="1539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C50922-E8C6-4EC8-A95A-33381E455858}"/>
              </a:ext>
            </a:extLst>
          </p:cNvPr>
          <p:cNvSpPr txBox="1"/>
          <p:nvPr/>
        </p:nvSpPr>
        <p:spPr>
          <a:xfrm>
            <a:off x="265814" y="2708832"/>
            <a:ext cx="214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implement Tabs or Layers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F67DDC-0FB5-40B7-82AB-CBAFFFE4DD25}"/>
              </a:ext>
            </a:extLst>
          </p:cNvPr>
          <p:cNvSpPr/>
          <p:nvPr/>
        </p:nvSpPr>
        <p:spPr>
          <a:xfrm>
            <a:off x="6319712" y="1849901"/>
            <a:ext cx="3260386" cy="2405576"/>
          </a:xfrm>
          <a:prstGeom prst="ellipse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81C0C79-4C16-44CC-A259-5BDE6EAC04D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580098" y="3052689"/>
            <a:ext cx="534573" cy="407839"/>
          </a:xfrm>
          <a:prstGeom prst="straightConnector1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F5537DD-12E1-4D2E-8461-20503E0206FB}"/>
              </a:ext>
            </a:extLst>
          </p:cNvPr>
          <p:cNvSpPr txBox="1"/>
          <p:nvPr/>
        </p:nvSpPr>
        <p:spPr>
          <a:xfrm>
            <a:off x="9834078" y="3618360"/>
            <a:ext cx="2141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How to implement &amp; position Custom Widget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FCC161-8D4D-448E-84B1-E17E37432E63}"/>
              </a:ext>
            </a:extLst>
          </p:cNvPr>
          <p:cNvSpPr txBox="1"/>
          <p:nvPr/>
        </p:nvSpPr>
        <p:spPr>
          <a:xfrm>
            <a:off x="6604783" y="5119045"/>
            <a:ext cx="278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Unfamiliar </a:t>
            </a:r>
            <a:r>
              <a:rPr lang="en-US" altLang="ko-KR" dirty="0"/>
              <a:t>with using QT..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84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46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2.3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53A77A8-2705-4459-900E-49BF7280183A}"/>
              </a:ext>
            </a:extLst>
          </p:cNvPr>
          <p:cNvSpPr txBox="1"/>
          <p:nvPr/>
        </p:nvSpPr>
        <p:spPr>
          <a:xfrm>
            <a:off x="533434" y="3549402"/>
            <a:ext cx="4034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Deep Learning Models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225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21D10E-3C2B-4B96-A143-341DE6C499F7}"/>
              </a:ext>
            </a:extLst>
          </p:cNvPr>
          <p:cNvSpPr/>
          <p:nvPr/>
        </p:nvSpPr>
        <p:spPr>
          <a:xfrm>
            <a:off x="4059588" y="1575580"/>
            <a:ext cx="3376245" cy="2278968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CPU : Intel i5 – 4600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RAM : 16Gb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Graphic Card : GTX 1080 </a:t>
            </a:r>
            <a:r>
              <a:rPr lang="en-US" altLang="ko-KR" dirty="0" err="1">
                <a:solidFill>
                  <a:schemeClr val="tx1"/>
                </a:solidFill>
              </a:rPr>
              <a:t>Ti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HDD : 500Gb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98457-2813-4923-B4B2-0784E9EBACBA}"/>
              </a:ext>
            </a:extLst>
          </p:cNvPr>
          <p:cNvSpPr txBox="1"/>
          <p:nvPr/>
        </p:nvSpPr>
        <p:spPr>
          <a:xfrm>
            <a:off x="985814" y="4329421"/>
            <a:ext cx="1092405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Last Week….</a:t>
            </a:r>
          </a:p>
          <a:p>
            <a:endParaRPr lang="en-US" altLang="ko-KR" sz="2800" dirty="0"/>
          </a:p>
          <a:p>
            <a:r>
              <a:rPr lang="en-US" altLang="ko-KR" sz="3000" dirty="0"/>
              <a:t>We have Poor development environment for Deep Learning </a:t>
            </a:r>
          </a:p>
        </p:txBody>
      </p:sp>
    </p:spTree>
    <p:extLst>
      <p:ext uri="{BB962C8B-B14F-4D97-AF65-F5344CB8AC3E}">
        <p14:creationId xmlns:p14="http://schemas.microsoft.com/office/powerpoint/2010/main" val="189776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21D10E-3C2B-4B96-A143-341DE6C499F7}"/>
              </a:ext>
            </a:extLst>
          </p:cNvPr>
          <p:cNvSpPr/>
          <p:nvPr/>
        </p:nvSpPr>
        <p:spPr>
          <a:xfrm>
            <a:off x="1377173" y="1568234"/>
            <a:ext cx="3376245" cy="2278968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CPU : Intel i5 – 4600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RAM : 16Gb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Graphic Card : GTX 1080 </a:t>
            </a:r>
            <a:r>
              <a:rPr lang="en-US" altLang="ko-KR" dirty="0" err="1">
                <a:solidFill>
                  <a:schemeClr val="tx1"/>
                </a:solidFill>
              </a:rPr>
              <a:t>Ti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HDD : 500Gb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667105-C65B-4C70-A67E-A03A9A13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540" y="4354573"/>
            <a:ext cx="7000875" cy="1371600"/>
          </a:xfrm>
          <a:prstGeom prst="rect">
            <a:avLst/>
          </a:prstGeom>
        </p:spPr>
      </p:pic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E0547161-7056-410B-A0E9-076F631B441B}"/>
              </a:ext>
            </a:extLst>
          </p:cNvPr>
          <p:cNvSpPr/>
          <p:nvPr/>
        </p:nvSpPr>
        <p:spPr>
          <a:xfrm>
            <a:off x="1434905" y="1448972"/>
            <a:ext cx="3066757" cy="2468877"/>
          </a:xfrm>
          <a:prstGeom prst="mathMultiply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오른쪽 화살표 1">
            <a:extLst>
              <a:ext uri="{FF2B5EF4-FFF2-40B4-BE49-F238E27FC236}">
                <a16:creationId xmlns:a16="http://schemas.microsoft.com/office/drawing/2014/main" id="{41B74AEA-886E-49AB-A858-5D2FF0F44068}"/>
              </a:ext>
            </a:extLst>
          </p:cNvPr>
          <p:cNvSpPr/>
          <p:nvPr/>
        </p:nvSpPr>
        <p:spPr>
          <a:xfrm>
            <a:off x="5092504" y="2197806"/>
            <a:ext cx="1596684" cy="1151925"/>
          </a:xfrm>
          <a:prstGeom prst="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81F2C6-77A8-4C40-A4BB-F3023D3C2D09}"/>
              </a:ext>
            </a:extLst>
          </p:cNvPr>
          <p:cNvSpPr/>
          <p:nvPr/>
        </p:nvSpPr>
        <p:spPr>
          <a:xfrm>
            <a:off x="6952668" y="1543926"/>
            <a:ext cx="3376245" cy="2278968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awsì ëí ì´ë¯¸ì§ ê²ìê²°ê³¼">
            <a:extLst>
              <a:ext uri="{FF2B5EF4-FFF2-40B4-BE49-F238E27FC236}">
                <a16:creationId xmlns:a16="http://schemas.microsoft.com/office/drawing/2014/main" id="{83330EA1-1316-4B06-AF08-72D9D1C95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90" y="2161960"/>
            <a:ext cx="190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하트 3">
            <a:extLst>
              <a:ext uri="{FF2B5EF4-FFF2-40B4-BE49-F238E27FC236}">
                <a16:creationId xmlns:a16="http://schemas.microsoft.com/office/drawing/2014/main" id="{38969F4E-0B73-4622-83E5-6EB3F3254246}"/>
              </a:ext>
            </a:extLst>
          </p:cNvPr>
          <p:cNvSpPr/>
          <p:nvPr/>
        </p:nvSpPr>
        <p:spPr>
          <a:xfrm>
            <a:off x="7688290" y="4529797"/>
            <a:ext cx="780461" cy="591912"/>
          </a:xfrm>
          <a:prstGeom prst="hear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C191B-7609-417F-9AA9-AF14B6E5484E}"/>
              </a:ext>
            </a:extLst>
          </p:cNvPr>
          <p:cNvSpPr txBox="1"/>
          <p:nvPr/>
        </p:nvSpPr>
        <p:spPr>
          <a:xfrm>
            <a:off x="3261889" y="5935798"/>
            <a:ext cx="5668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3/26 – Upload Notice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155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F0ED2EE-D70E-4AD8-BA11-45ED0AB7A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8" y="1565266"/>
            <a:ext cx="5641521" cy="4265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23A24B-0463-4545-985B-72B03D4C8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644" y="3280233"/>
            <a:ext cx="8812183" cy="2483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4E1F10-99FB-4102-8708-4DC82EF86439}"/>
              </a:ext>
            </a:extLst>
          </p:cNvPr>
          <p:cNvSpPr txBox="1"/>
          <p:nvPr/>
        </p:nvSpPr>
        <p:spPr>
          <a:xfrm>
            <a:off x="5920738" y="2099584"/>
            <a:ext cx="573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3/27 – Try to use AWS EC2</a:t>
            </a:r>
            <a:endParaRPr lang="ko-KR" altLang="en-US" sz="36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D83F31B-0B56-456E-A1E6-D1B78B102751}"/>
              </a:ext>
            </a:extLst>
          </p:cNvPr>
          <p:cNvSpPr/>
          <p:nvPr/>
        </p:nvSpPr>
        <p:spPr>
          <a:xfrm>
            <a:off x="7770524" y="3591214"/>
            <a:ext cx="928542" cy="4007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864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823A24B-0463-4545-985B-72B03D4C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98" y="2998880"/>
            <a:ext cx="8812183" cy="2483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4E1F10-99FB-4102-8708-4DC82EF86439}"/>
              </a:ext>
            </a:extLst>
          </p:cNvPr>
          <p:cNvSpPr txBox="1"/>
          <p:nvPr/>
        </p:nvSpPr>
        <p:spPr>
          <a:xfrm>
            <a:off x="3492717" y="1860433"/>
            <a:ext cx="5734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3/28 – After 24 hours….?</a:t>
            </a:r>
            <a:endParaRPr lang="ko-KR" altLang="en-US" sz="36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06E4C91-677D-417A-8A99-659621F7C6AA}"/>
              </a:ext>
            </a:extLst>
          </p:cNvPr>
          <p:cNvSpPr/>
          <p:nvPr/>
        </p:nvSpPr>
        <p:spPr>
          <a:xfrm>
            <a:off x="7558088" y="3295650"/>
            <a:ext cx="928542" cy="40076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4E1F10-99FB-4102-8708-4DC82EF86439}"/>
              </a:ext>
            </a:extLst>
          </p:cNvPr>
          <p:cNvSpPr txBox="1"/>
          <p:nvPr/>
        </p:nvSpPr>
        <p:spPr>
          <a:xfrm>
            <a:off x="2848213" y="1594480"/>
            <a:ext cx="69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3/29 – Help….Support Center….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5C70D8-20B5-4F11-9C10-C582C6CAD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1" y="2554626"/>
            <a:ext cx="8727716" cy="37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81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4E1F10-99FB-4102-8708-4DC82EF86439}"/>
              </a:ext>
            </a:extLst>
          </p:cNvPr>
          <p:cNvSpPr txBox="1"/>
          <p:nvPr/>
        </p:nvSpPr>
        <p:spPr>
          <a:xfrm>
            <a:off x="2848213" y="1594480"/>
            <a:ext cx="69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3/30 – Thanks to Mortimer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0083C-ADB7-4DDB-A550-DC800718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13" y="2361617"/>
            <a:ext cx="9441766" cy="39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0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4E1F10-99FB-4102-8708-4DC82EF86439}"/>
              </a:ext>
            </a:extLst>
          </p:cNvPr>
          <p:cNvSpPr txBox="1"/>
          <p:nvPr/>
        </p:nvSpPr>
        <p:spPr>
          <a:xfrm>
            <a:off x="2848213" y="1594480"/>
            <a:ext cx="69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3/30 – Thanks to Mortimer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40083C-ADB7-4DDB-A550-DC800718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13" y="2361617"/>
            <a:ext cx="9441766" cy="39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846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303836" cy="660429"/>
            <a:chOff x="1188881" y="351819"/>
            <a:chExt cx="230383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30383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Detection Model </a:t>
              </a:r>
              <a:endParaRPr lang="ko-KR" altLang="en-US" sz="2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64E1F10-99FB-4102-8708-4DC82EF86439}"/>
              </a:ext>
            </a:extLst>
          </p:cNvPr>
          <p:cNvSpPr txBox="1"/>
          <p:nvPr/>
        </p:nvSpPr>
        <p:spPr>
          <a:xfrm>
            <a:off x="2612694" y="1382665"/>
            <a:ext cx="69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3/31 – Finally, I can use AWS</a:t>
            </a:r>
            <a:endParaRPr lang="ko-KR" altLang="en-US" sz="3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56C960-ACFD-45DD-93D3-17DF5F4F7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409" y="2149802"/>
            <a:ext cx="7958797" cy="35841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CC55C6-50A4-47A0-9853-51A04A6F2B18}"/>
              </a:ext>
            </a:extLst>
          </p:cNvPr>
          <p:cNvSpPr txBox="1"/>
          <p:nvPr/>
        </p:nvSpPr>
        <p:spPr>
          <a:xfrm>
            <a:off x="1878037" y="5858060"/>
            <a:ext cx="8873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Therefore, Detail setting &amp; Detection model will be announced next week!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638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7131" cy="660429"/>
            <a:chOff x="1188881" y="351819"/>
            <a:chExt cx="19271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27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Segmentation</a:t>
              </a:r>
              <a:endParaRPr lang="ko-KR" altLang="en-US" sz="22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D1E78A4-E5BB-4332-8F8C-9B6344488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606" y="1241790"/>
            <a:ext cx="8262788" cy="29209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60BBD-033D-481C-BF4D-D1E6526DAFB1}"/>
              </a:ext>
            </a:extLst>
          </p:cNvPr>
          <p:cNvSpPr txBox="1"/>
          <p:nvPr/>
        </p:nvSpPr>
        <p:spPr>
          <a:xfrm>
            <a:off x="1659211" y="4500528"/>
            <a:ext cx="887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Semantic Segmentation : Identify the object category of each pixel for every known object within an image. </a:t>
            </a:r>
            <a:r>
              <a:rPr lang="en-US" altLang="ko-KR" sz="2000" b="1" dirty="0"/>
              <a:t>Labels are class-aware.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F6023-35C5-49F7-B469-3C586ACBD9CD}"/>
              </a:ext>
            </a:extLst>
          </p:cNvPr>
          <p:cNvSpPr txBox="1"/>
          <p:nvPr/>
        </p:nvSpPr>
        <p:spPr>
          <a:xfrm>
            <a:off x="1659211" y="5546184"/>
            <a:ext cx="8873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Instance Segmentation : Identify each object instance of each pixel for every known object within an image. </a:t>
            </a:r>
            <a:r>
              <a:rPr lang="en-US" altLang="ko-KR" sz="2000" b="1" dirty="0"/>
              <a:t>Labels are instance-aware.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662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927131" cy="660429"/>
            <a:chOff x="1188881" y="351819"/>
            <a:chExt cx="1927131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Progress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9271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Segmentation</a:t>
              </a:r>
              <a:endParaRPr lang="ko-KR" altLang="en-US" sz="2200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37F6023-35C5-49F7-B469-3C586ACBD9CD}"/>
              </a:ext>
            </a:extLst>
          </p:cNvPr>
          <p:cNvSpPr txBox="1"/>
          <p:nvPr/>
        </p:nvSpPr>
        <p:spPr>
          <a:xfrm>
            <a:off x="5066714" y="3102335"/>
            <a:ext cx="5705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We decide to use </a:t>
            </a:r>
            <a:r>
              <a:rPr lang="en-US" altLang="ko-KR" sz="2000" b="1" dirty="0"/>
              <a:t>Instance Segmentation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dirty="0"/>
              <a:t>This is suitable for our Lasso Function!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8B3B15-4032-49E1-B340-A0F5E0FB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59" y="1533359"/>
            <a:ext cx="3056339" cy="47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610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3.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294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2612382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Total 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8130B2-BC58-4F00-9082-CD27E475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085" y="1204808"/>
            <a:ext cx="6063448" cy="51604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B33B1A8-AD93-455A-950D-351E9F1DAC27}"/>
              </a:ext>
            </a:extLst>
          </p:cNvPr>
          <p:cNvSpPr/>
          <p:nvPr/>
        </p:nvSpPr>
        <p:spPr>
          <a:xfrm>
            <a:off x="5788856" y="2468880"/>
            <a:ext cx="253218" cy="1835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61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0CEB2-F0C8-493D-9D98-42850D78EEEC}"/>
              </a:ext>
            </a:extLst>
          </p:cNvPr>
          <p:cNvSpPr txBox="1"/>
          <p:nvPr/>
        </p:nvSpPr>
        <p:spPr>
          <a:xfrm>
            <a:off x="1185265" y="382052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Schedule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8071DF-32CE-4F5C-ADD5-7CEFE0B9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33499"/>
            <a:ext cx="4074405" cy="48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E6E11E-1D2D-4149-B7D0-EE19A0A2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805" y="1533499"/>
            <a:ext cx="4013812" cy="4838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B9B8B1-9EA4-437D-AA1F-43DE5FF3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15" y="1529246"/>
            <a:ext cx="3835707" cy="483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0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4.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9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031325" cy="660429"/>
            <a:chOff x="1188881" y="351819"/>
            <a:chExt cx="2031325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2031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	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4253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Feedback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F20139-43AF-4C96-8311-1B6AE51DDFDB}"/>
              </a:ext>
            </a:extLst>
          </p:cNvPr>
          <p:cNvSpPr txBox="1"/>
          <p:nvPr/>
        </p:nvSpPr>
        <p:spPr>
          <a:xfrm>
            <a:off x="749440" y="3984674"/>
            <a:ext cx="10132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Spoqa Han Sans"/>
              </a:rPr>
              <a:t>It would be nice to have a recommendation for input text in the lasso function.</a:t>
            </a:r>
            <a:endParaRPr lang="ko-KR" altLang="en-US" sz="4000" dirty="0">
              <a:latin typeface="Spoqa Ha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0A935-00FD-46B5-A5AC-FE7DA462DE55}"/>
              </a:ext>
            </a:extLst>
          </p:cNvPr>
          <p:cNvSpPr txBox="1"/>
          <p:nvPr/>
        </p:nvSpPr>
        <p:spPr>
          <a:xfrm>
            <a:off x="749440" y="2067574"/>
            <a:ext cx="75718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spc="-150" dirty="0">
                <a:solidFill>
                  <a:schemeClr val="tx2"/>
                </a:solidFill>
                <a:latin typeface="+mn-ea"/>
              </a:rPr>
              <a:t>Keyword Recommendation</a:t>
            </a:r>
            <a:endParaRPr lang="ko-KR" altLang="en-US" sz="50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49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8881" y="351819"/>
            <a:ext cx="2031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Q&amp;A Feedback	</a:t>
            </a:r>
            <a:endParaRPr lang="ko-KR" altLang="en-US" sz="1200"/>
          </a:p>
        </p:txBody>
      </p:sp>
      <p:sp>
        <p:nvSpPr>
          <p:cNvPr id="2" name="TextBox 1"/>
          <p:cNvSpPr txBox="1"/>
          <p:nvPr/>
        </p:nvSpPr>
        <p:spPr>
          <a:xfrm>
            <a:off x="581322" y="2456571"/>
            <a:ext cx="112240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We will implement Keyword Recommendation such as “dictionary.”</a:t>
            </a:r>
          </a:p>
          <a:p>
            <a:endParaRPr lang="en-US" altLang="ko-KR" sz="4000" dirty="0"/>
          </a:p>
          <a:p>
            <a:r>
              <a:rPr lang="en-US" altLang="ko-KR" sz="4000" dirty="0"/>
              <a:t>And all Keywords will be written in the manual.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538A1-73FE-4055-B3D2-DC0CDB70B38B}"/>
              </a:ext>
            </a:extLst>
          </p:cNvPr>
          <p:cNvSpPr txBox="1"/>
          <p:nvPr/>
        </p:nvSpPr>
        <p:spPr>
          <a:xfrm>
            <a:off x="1188881" y="581361"/>
            <a:ext cx="1425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3025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03586" y="1617785"/>
            <a:ext cx="360483" cy="33410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한쪽 모서리가 잘린 사각형 35"/>
          <p:cNvSpPr/>
          <p:nvPr/>
        </p:nvSpPr>
        <p:spPr>
          <a:xfrm flipH="1">
            <a:off x="2674894" y="1663846"/>
            <a:ext cx="800100" cy="190996"/>
          </a:xfrm>
          <a:prstGeom prst="snip1Rect">
            <a:avLst>
              <a:gd name="adj" fmla="val 50000"/>
            </a:avLst>
          </a:prstGeom>
          <a:solidFill>
            <a:srgbClr val="F9F67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303586" y="1371600"/>
            <a:ext cx="3840280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143865" y="1371600"/>
            <a:ext cx="3376245" cy="4079632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472962" y="5897881"/>
            <a:ext cx="7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08887" y="5691847"/>
            <a:ext cx="1029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Main</a:t>
            </a:r>
            <a:endParaRPr lang="ko-KR" altLang="en-US" sz="3000" dirty="0"/>
          </a:p>
        </p:txBody>
      </p:sp>
      <p:sp>
        <p:nvSpPr>
          <p:cNvPr id="26" name="TextBox 25"/>
          <p:cNvSpPr txBox="1"/>
          <p:nvPr/>
        </p:nvSpPr>
        <p:spPr>
          <a:xfrm>
            <a:off x="7396769" y="5713215"/>
            <a:ext cx="870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Sub</a:t>
            </a:r>
            <a:endParaRPr lang="ko-KR" altLang="en-US" sz="3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303586" y="1617785"/>
            <a:ext cx="3840279" cy="0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664069" y="1617785"/>
            <a:ext cx="0" cy="3833447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787162" y="1371600"/>
            <a:ext cx="0" cy="246185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29610" y="133310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file</a:t>
            </a:r>
            <a:endParaRPr lang="ko-KR" altLang="en-US" sz="15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2303586" y="1951892"/>
            <a:ext cx="360483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49" y="1664181"/>
            <a:ext cx="255356" cy="255356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2664069" y="1853403"/>
            <a:ext cx="3479796" cy="0"/>
          </a:xfrm>
          <a:prstGeom prst="line">
            <a:avLst/>
          </a:prstGeom>
          <a:ln w="19050">
            <a:solidFill>
              <a:srgbClr val="3D3D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한쪽 모서리가 잘린 사각형 10"/>
          <p:cNvSpPr/>
          <p:nvPr/>
        </p:nvSpPr>
        <p:spPr>
          <a:xfrm flipH="1">
            <a:off x="2674894" y="1658490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90939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1</a:t>
            </a:r>
            <a:endParaRPr lang="ko-KR" altLang="en-US" sz="1000" b="1" dirty="0"/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551302" y="1659148"/>
            <a:ext cx="800100" cy="190996"/>
          </a:xfrm>
          <a:prstGeom prst="snip1Rect">
            <a:avLst>
              <a:gd name="adj" fmla="val 50000"/>
            </a:avLst>
          </a:prstGeom>
          <a:noFill/>
          <a:ln w="19050">
            <a:solidFill>
              <a:srgbClr val="3D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1006" y="16315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example 2</a:t>
            </a:r>
            <a:endParaRPr lang="ko-KR" altLang="en-US" sz="1000" b="1" dirty="0"/>
          </a:p>
        </p:txBody>
      </p:sp>
      <p:pic>
        <p:nvPicPr>
          <p:cNvPr id="1026" name="Picture 2" descr="http://kor.theasian.asia/wp-content/uploads/2018/04/NISI20180427_0014030995-620x6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44" y="2296793"/>
            <a:ext cx="2618308" cy="260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F49393-E14B-4DE8-99E4-F72012400BE1}"/>
              </a:ext>
            </a:extLst>
          </p:cNvPr>
          <p:cNvCxnSpPr>
            <a:cxnSpLocks/>
          </p:cNvCxnSpPr>
          <p:nvPr/>
        </p:nvCxnSpPr>
        <p:spPr>
          <a:xfrm flipH="1">
            <a:off x="1899422" y="1755030"/>
            <a:ext cx="404163" cy="5862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4767652" cy="660429"/>
            <a:chOff x="1188881" y="351819"/>
            <a:chExt cx="4767652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1218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4767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Keyword Recommendation 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9A5C52-F1F8-48C3-85C4-7CFD09BC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46" y="2408634"/>
            <a:ext cx="2165352" cy="115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6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4767652" cy="660429"/>
            <a:chOff x="1188881" y="351819"/>
            <a:chExt cx="4767652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1218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4767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Keyword Recommendation 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9A5C52-F1F8-48C3-85C4-7CFD09BC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5" y="2450837"/>
            <a:ext cx="4002755" cy="213396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BF9BEC-D38F-47DE-BC18-9AEB1165A747}"/>
              </a:ext>
            </a:extLst>
          </p:cNvPr>
          <p:cNvSpPr/>
          <p:nvPr/>
        </p:nvSpPr>
        <p:spPr>
          <a:xfrm>
            <a:off x="6472196" y="2060917"/>
            <a:ext cx="3376245" cy="302454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B1D2E4-5111-4652-BF5B-2076D2DCC10B}"/>
              </a:ext>
            </a:extLst>
          </p:cNvPr>
          <p:cNvCxnSpPr>
            <a:cxnSpLocks/>
          </p:cNvCxnSpPr>
          <p:nvPr/>
        </p:nvCxnSpPr>
        <p:spPr>
          <a:xfrm flipV="1">
            <a:off x="4874455" y="2300068"/>
            <a:ext cx="1448973" cy="1041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A587A1-FEAD-45B1-90D0-EB4480C319D0}"/>
              </a:ext>
            </a:extLst>
          </p:cNvPr>
          <p:cNvSpPr/>
          <p:nvPr/>
        </p:nvSpPr>
        <p:spPr>
          <a:xfrm>
            <a:off x="6472196" y="2363371"/>
            <a:ext cx="3376245" cy="326365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Bicycle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Bus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Boat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Bench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Bird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Bear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A0FDE3-1489-43EE-900D-6BEF1CFB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19" y="2108982"/>
            <a:ext cx="268715" cy="1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8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4767652" cy="660429"/>
            <a:chOff x="1188881" y="351819"/>
            <a:chExt cx="4767652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1218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4767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Keyword Recommendation 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9A5C52-F1F8-48C3-85C4-7CFD09BC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5" y="2450837"/>
            <a:ext cx="4002755" cy="213396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BF9BEC-D38F-47DE-BC18-9AEB1165A747}"/>
              </a:ext>
            </a:extLst>
          </p:cNvPr>
          <p:cNvSpPr/>
          <p:nvPr/>
        </p:nvSpPr>
        <p:spPr>
          <a:xfrm>
            <a:off x="6472196" y="2060917"/>
            <a:ext cx="3376245" cy="302454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B1D2E4-5111-4652-BF5B-2076D2DCC10B}"/>
              </a:ext>
            </a:extLst>
          </p:cNvPr>
          <p:cNvCxnSpPr>
            <a:cxnSpLocks/>
          </p:cNvCxnSpPr>
          <p:nvPr/>
        </p:nvCxnSpPr>
        <p:spPr>
          <a:xfrm flipV="1">
            <a:off x="4874455" y="2300068"/>
            <a:ext cx="1448973" cy="1041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A587A1-FEAD-45B1-90D0-EB4480C319D0}"/>
              </a:ext>
            </a:extLst>
          </p:cNvPr>
          <p:cNvSpPr/>
          <p:nvPr/>
        </p:nvSpPr>
        <p:spPr>
          <a:xfrm>
            <a:off x="6472196" y="2363371"/>
            <a:ext cx="3376245" cy="326365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Bench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Bear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A0FDE3-1489-43EE-900D-6BEF1CFB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19" y="2108982"/>
            <a:ext cx="268715" cy="1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6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38986" y="245110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D204D0-4CA5-4F23-AC07-9C8938AE9C37}"/>
              </a:ext>
            </a:extLst>
          </p:cNvPr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E8BFE4-9533-4EAF-8AD7-2BBA73BB30DD}"/>
              </a:ext>
            </a:extLst>
          </p:cNvPr>
          <p:cNvGrpSpPr/>
          <p:nvPr/>
        </p:nvGrpSpPr>
        <p:grpSpPr>
          <a:xfrm>
            <a:off x="1188881" y="351819"/>
            <a:ext cx="4767652" cy="660429"/>
            <a:chOff x="1188881" y="351819"/>
            <a:chExt cx="4767652" cy="6604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4FC403-AA94-48CA-952D-E53EE09E1191}"/>
                </a:ext>
              </a:extLst>
            </p:cNvPr>
            <p:cNvSpPr txBox="1"/>
            <p:nvPr/>
          </p:nvSpPr>
          <p:spPr>
            <a:xfrm>
              <a:off x="1188881" y="351819"/>
              <a:ext cx="1218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Q&amp;A Feedback</a:t>
              </a:r>
              <a:endParaRPr lang="ko-KR" altLang="en-US" sz="1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32BFF5-BEE6-4D1F-BB1C-03F883327EEA}"/>
                </a:ext>
              </a:extLst>
            </p:cNvPr>
            <p:cNvSpPr txBox="1"/>
            <p:nvPr/>
          </p:nvSpPr>
          <p:spPr>
            <a:xfrm>
              <a:off x="1188881" y="581361"/>
              <a:ext cx="47676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Keyword Recommendation Scenario</a:t>
              </a:r>
              <a:endParaRPr lang="ko-KR" altLang="en-US" sz="2200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6942839-57B0-4A4F-AFEB-7949B3C16138}"/>
              </a:ext>
            </a:extLst>
          </p:cNvPr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9A5C52-F1F8-48C3-85C4-7CFD09BC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5" y="2450837"/>
            <a:ext cx="4002755" cy="213396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A8BF9BEC-D38F-47DE-BC18-9AEB1165A747}"/>
              </a:ext>
            </a:extLst>
          </p:cNvPr>
          <p:cNvSpPr/>
          <p:nvPr/>
        </p:nvSpPr>
        <p:spPr>
          <a:xfrm>
            <a:off x="6472196" y="2060917"/>
            <a:ext cx="3376245" cy="302454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Bench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FB1D2E4-5111-4652-BF5B-2076D2DCC10B}"/>
              </a:ext>
            </a:extLst>
          </p:cNvPr>
          <p:cNvCxnSpPr>
            <a:cxnSpLocks/>
          </p:cNvCxnSpPr>
          <p:nvPr/>
        </p:nvCxnSpPr>
        <p:spPr>
          <a:xfrm flipV="1">
            <a:off x="4874455" y="2300068"/>
            <a:ext cx="1448973" cy="10410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5A587A1-FEAD-45B1-90D0-EB4480C319D0}"/>
              </a:ext>
            </a:extLst>
          </p:cNvPr>
          <p:cNvSpPr/>
          <p:nvPr/>
        </p:nvSpPr>
        <p:spPr>
          <a:xfrm>
            <a:off x="6472196" y="2363371"/>
            <a:ext cx="3376245" cy="3263657"/>
          </a:xfrm>
          <a:prstGeom prst="rect">
            <a:avLst/>
          </a:prstGeom>
          <a:noFill/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u="sng" dirty="0">
                <a:solidFill>
                  <a:schemeClr val="tx1"/>
                </a:solidFill>
              </a:rPr>
              <a:t>Bench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A0FDE3-1489-43EE-900D-6BEF1CFB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119" y="2108982"/>
            <a:ext cx="268715" cy="1910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D0CDCA-D11F-4973-A448-B30D939B61F0}"/>
              </a:ext>
            </a:extLst>
          </p:cNvPr>
          <p:cNvSpPr txBox="1"/>
          <p:nvPr/>
        </p:nvSpPr>
        <p:spPr>
          <a:xfrm>
            <a:off x="1393777" y="5745637"/>
            <a:ext cx="8988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Implement C++ code, Not apply QT yet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2258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</TotalTime>
  <Words>593</Words>
  <Application>Microsoft Office PowerPoint</Application>
  <PresentationFormat>와이드스크린</PresentationFormat>
  <Paragraphs>236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Spoqa Han Sans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 </cp:lastModifiedBy>
  <cp:revision>48</cp:revision>
  <dcterms:created xsi:type="dcterms:W3CDTF">2015-01-21T11:35:38Z</dcterms:created>
  <dcterms:modified xsi:type="dcterms:W3CDTF">2019-03-31T13:40:38Z</dcterms:modified>
</cp:coreProperties>
</file>