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259" r:id="rId2"/>
    <p:sldId id="294" r:id="rId3"/>
    <p:sldId id="301" r:id="rId4"/>
    <p:sldId id="266" r:id="rId5"/>
    <p:sldId id="325" r:id="rId6"/>
    <p:sldId id="358" r:id="rId7"/>
    <p:sldId id="359" r:id="rId8"/>
    <p:sldId id="326" r:id="rId9"/>
    <p:sldId id="328" r:id="rId10"/>
    <p:sldId id="365" r:id="rId11"/>
    <p:sldId id="366" r:id="rId12"/>
    <p:sldId id="368" r:id="rId13"/>
    <p:sldId id="367" r:id="rId14"/>
    <p:sldId id="361" r:id="rId15"/>
    <p:sldId id="369" r:id="rId16"/>
    <p:sldId id="329" r:id="rId17"/>
    <p:sldId id="370" r:id="rId18"/>
    <p:sldId id="375" r:id="rId19"/>
    <p:sldId id="372" r:id="rId20"/>
    <p:sldId id="371" r:id="rId21"/>
    <p:sldId id="373" r:id="rId22"/>
    <p:sldId id="333" r:id="rId23"/>
    <p:sldId id="374" r:id="rId24"/>
    <p:sldId id="381" r:id="rId25"/>
    <p:sldId id="376" r:id="rId26"/>
    <p:sldId id="377" r:id="rId27"/>
    <p:sldId id="378" r:id="rId28"/>
    <p:sldId id="379" r:id="rId29"/>
    <p:sldId id="380" r:id="rId30"/>
    <p:sldId id="382" r:id="rId31"/>
    <p:sldId id="383" r:id="rId32"/>
    <p:sldId id="384" r:id="rId33"/>
    <p:sldId id="306" r:id="rId34"/>
    <p:sldId id="364" r:id="rId35"/>
    <p:sldId id="357" r:id="rId36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00"/>
    <a:srgbClr val="3D3D3D"/>
    <a:srgbClr val="F4F3EE"/>
    <a:srgbClr val="F8F8F6"/>
    <a:srgbClr val="F9F673"/>
    <a:srgbClr val="DAF347"/>
    <a:srgbClr val="FBF9A5"/>
    <a:srgbClr val="FDFDDF"/>
    <a:srgbClr val="525252"/>
    <a:srgbClr val="FE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EF4FB-88C6-47C3-87CB-9DE0E0316118}" v="2" dt="2019-03-31T13:40:30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6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3832e7e6e309dd38" providerId="LiveId" clId="{B11EF4FB-88C6-47C3-87CB-9DE0E0316118}"/>
    <pc:docChg chg="undo custSel modSld">
      <pc:chgData name=" " userId="3832e7e6e309dd38" providerId="LiveId" clId="{B11EF4FB-88C6-47C3-87CB-9DE0E0316118}" dt="2019-03-31T13:40:37.513" v="60" actId="1037"/>
      <pc:docMkLst>
        <pc:docMk/>
      </pc:docMkLst>
      <pc:sldChg chg="addSp delSp modSp">
        <pc:chgData name=" " userId="3832e7e6e309dd38" providerId="LiveId" clId="{B11EF4FB-88C6-47C3-87CB-9DE0E0316118}" dt="2019-03-31T13:40:37.513" v="60" actId="1037"/>
        <pc:sldMkLst>
          <pc:docMk/>
          <pc:sldMk cId="3963864440" sldId="355"/>
        </pc:sldMkLst>
        <pc:spChg chg="del">
          <ac:chgData name=" " userId="3832e7e6e309dd38" providerId="LiveId" clId="{B11EF4FB-88C6-47C3-87CB-9DE0E0316118}" dt="2019-03-31T13:40:29.212" v="11" actId="478"/>
          <ac:spMkLst>
            <pc:docMk/>
            <pc:sldMk cId="3963864440" sldId="355"/>
            <ac:spMk id="7" creationId="{906E4C91-677D-417A-8A99-659621F7C6AA}"/>
          </ac:spMkLst>
        </pc:spChg>
        <pc:spChg chg="add mod">
          <ac:chgData name=" " userId="3832e7e6e309dd38" providerId="LiveId" clId="{B11EF4FB-88C6-47C3-87CB-9DE0E0316118}" dt="2019-03-31T13:40:37.513" v="60" actId="1037"/>
          <ac:spMkLst>
            <pc:docMk/>
            <pc:sldMk cId="3963864440" sldId="355"/>
            <ac:spMk id="16" creationId="{DD83F31B-0B56-456E-A1E6-D1B78B102751}"/>
          </ac:spMkLst>
        </pc:spChg>
      </pc:sldChg>
      <pc:sldChg chg="modSp">
        <pc:chgData name=" " userId="3832e7e6e309dd38" providerId="LiveId" clId="{B11EF4FB-88C6-47C3-87CB-9DE0E0316118}" dt="2019-03-31T13:40:21.912" v="10" actId="1076"/>
        <pc:sldMkLst>
          <pc:docMk/>
          <pc:sldMk cId="3454009614" sldId="356"/>
        </pc:sldMkLst>
        <pc:spChg chg="mod">
          <ac:chgData name=" " userId="3832e7e6e309dd38" providerId="LiveId" clId="{B11EF4FB-88C6-47C3-87CB-9DE0E0316118}" dt="2019-03-31T13:40:21.912" v="10" actId="1076"/>
          <ac:spMkLst>
            <pc:docMk/>
            <pc:sldMk cId="3454009614" sldId="356"/>
            <ac:spMk id="7" creationId="{906E4C91-677D-417A-8A99-659621F7C6AA}"/>
          </ac:spMkLst>
        </pc:spChg>
        <pc:picChg chg="mod">
          <ac:chgData name=" " userId="3832e7e6e309dd38" providerId="LiveId" clId="{B11EF4FB-88C6-47C3-87CB-9DE0E0316118}" dt="2019-03-31T13:40:12.055" v="7" actId="1076"/>
          <ac:picMkLst>
            <pc:docMk/>
            <pc:sldMk cId="3454009614" sldId="356"/>
            <ac:picMk id="5" creationId="{F823A24B-0463-4545-985B-72B03D4C83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2019-04-29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4258-DA80-488C-AE71-1C52D18FB2ED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18ED-43CC-4180-AA92-86E82EAC726E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6CEA-BA78-4B93-8118-D37A4C730949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6283-3381-41A2-A235-1A2EBDF67C6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0310-6392-4F10-85F9-867538CCDD26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045B-4A55-4B2B-99BA-B568738D1C68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DD91-2A12-431A-95BE-34CD15561396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D578-4754-42E6-B208-40782607C4D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F5B7-1E36-4598-9A53-EB4206E540B2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A953-0A06-4E8D-87A9-FC7B5034A551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BF7-AA54-435B-9132-A65E00DBECAB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4D35-62FA-4A9E-9187-AF7AFE5D0F00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b="1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498FA-854C-45B4-89D6-5C0EB704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623877" cy="660429"/>
            <a:chOff x="1188881" y="351819"/>
            <a:chExt cx="362387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6238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Image – Park </a:t>
              </a:r>
              <a:r>
                <a:rPr lang="en-US" altLang="ko-KR" sz="2200" dirty="0" err="1"/>
                <a:t>Juhyeon</a:t>
              </a:r>
              <a:endParaRPr lang="en-US" altLang="ko-KR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8292DBE-8A9A-439C-8761-231A51A5D1FC}"/>
              </a:ext>
            </a:extLst>
          </p:cNvPr>
          <p:cNvSpPr txBox="1"/>
          <p:nvPr/>
        </p:nvSpPr>
        <p:spPr>
          <a:xfrm>
            <a:off x="1043104" y="1271542"/>
            <a:ext cx="333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Collect Test Image</a:t>
            </a:r>
            <a:endParaRPr lang="ko-KR" altLang="en-US" sz="3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3341A6-63F8-4F67-8710-E7F71C14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36" y="2038679"/>
            <a:ext cx="3685400" cy="32662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D18FFF-B5D7-4682-B5F8-920634FF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4548"/>
            <a:ext cx="4858833" cy="58959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33905A-E409-46B2-9F5A-D0B4BD964AF5}"/>
              </a:ext>
            </a:extLst>
          </p:cNvPr>
          <p:cNvSpPr txBox="1"/>
          <p:nvPr/>
        </p:nvSpPr>
        <p:spPr>
          <a:xfrm>
            <a:off x="985814" y="5586458"/>
            <a:ext cx="4902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60 categories, 3000 images</a:t>
            </a:r>
            <a:endParaRPr lang="ko-KR" altLang="en-US" sz="3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E7D72D-60ED-4C23-BD9C-D617891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5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623877" cy="660429"/>
            <a:chOff x="1188881" y="351819"/>
            <a:chExt cx="362387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6238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Image – Park </a:t>
              </a:r>
              <a:r>
                <a:rPr lang="en-US" altLang="ko-KR" sz="2200" dirty="0" err="1"/>
                <a:t>Juhyeon</a:t>
              </a:r>
              <a:endParaRPr lang="en-US" altLang="ko-KR" sz="2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833905A-E409-46B2-9F5A-D0B4BD964AF5}"/>
              </a:ext>
            </a:extLst>
          </p:cNvPr>
          <p:cNvSpPr txBox="1"/>
          <p:nvPr/>
        </p:nvSpPr>
        <p:spPr>
          <a:xfrm>
            <a:off x="3141131" y="4616818"/>
            <a:ext cx="6034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/>
              <a:t>60 categories, 3000 images</a:t>
            </a:r>
          </a:p>
          <a:p>
            <a:r>
              <a:rPr lang="en-US" altLang="ko-KR" sz="3000" dirty="0"/>
              <a:t>(Until 80 categories, 4000 images)</a:t>
            </a:r>
            <a:endParaRPr lang="ko-KR" altLang="en-US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139F3-BCEE-4006-9F4A-1A185DE1FD31}"/>
              </a:ext>
            </a:extLst>
          </p:cNvPr>
          <p:cNvSpPr txBox="1"/>
          <p:nvPr/>
        </p:nvSpPr>
        <p:spPr>
          <a:xfrm>
            <a:off x="3644848" y="1900061"/>
            <a:ext cx="4902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40 categories, 2000 images</a:t>
            </a:r>
            <a:endParaRPr lang="ko-KR" altLang="en-US" sz="30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BD5CFF2-B547-45B6-AB95-A7FF0EDB9615}"/>
              </a:ext>
            </a:extLst>
          </p:cNvPr>
          <p:cNvSpPr/>
          <p:nvPr/>
        </p:nvSpPr>
        <p:spPr>
          <a:xfrm>
            <a:off x="5465685" y="2902998"/>
            <a:ext cx="1384917" cy="1349406"/>
          </a:xfrm>
          <a:prstGeom prst="down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5886A4-F311-473D-9CFC-B7D78B0A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6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1040" cy="660429"/>
            <a:chOff x="1188881" y="351819"/>
            <a:chExt cx="403104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10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Test 4K Image – Park </a:t>
              </a:r>
              <a:r>
                <a:rPr lang="en-US" altLang="ko-KR" sz="2200" dirty="0" err="1"/>
                <a:t>Juhyeon</a:t>
              </a:r>
              <a:endParaRPr lang="en-US" altLang="ko-KR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39C54F4-7A7B-4967-B0F4-C9376B52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01" y="1374913"/>
            <a:ext cx="6097376" cy="38699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6B02A0-9D8C-4B82-A917-8F9179145FE9}"/>
              </a:ext>
            </a:extLst>
          </p:cNvPr>
          <p:cNvSpPr txBox="1"/>
          <p:nvPr/>
        </p:nvSpPr>
        <p:spPr>
          <a:xfrm>
            <a:off x="814561" y="5607573"/>
            <a:ext cx="1131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Resolution is affected , but there is small difference between low resolution and high resolution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B1EC6A-ADF6-4F1D-91E4-55560470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642618" cy="660429"/>
            <a:chOff x="1188881" y="351819"/>
            <a:chExt cx="464261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6426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Additional Learning – Park </a:t>
              </a:r>
              <a:r>
                <a:rPr lang="en-US" altLang="ko-KR" sz="2200" dirty="0" err="1"/>
                <a:t>Juhyeon</a:t>
              </a:r>
              <a:endParaRPr lang="en-US" altLang="ko-KR" sz="2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6E294FD-A5A5-4413-A939-FE8A83C05FB8}"/>
              </a:ext>
            </a:extLst>
          </p:cNvPr>
          <p:cNvSpPr txBox="1"/>
          <p:nvPr/>
        </p:nvSpPr>
        <p:spPr>
          <a:xfrm>
            <a:off x="1742879" y="1842850"/>
            <a:ext cx="9310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tx2"/>
                </a:solidFill>
                <a:latin typeface="+mn-ea"/>
              </a:rPr>
              <a:t>To Improve Performance of Segmentation,</a:t>
            </a:r>
          </a:p>
          <a:p>
            <a:r>
              <a:rPr lang="en-US" altLang="ko-KR" sz="4000" spc="-150" dirty="0">
                <a:solidFill>
                  <a:schemeClr val="tx2"/>
                </a:solidFill>
                <a:latin typeface="+mn-ea"/>
              </a:rPr>
              <a:t>We decide to train additional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465FC-7F04-4BB3-B4E0-E774EA3B92DE}"/>
              </a:ext>
            </a:extLst>
          </p:cNvPr>
          <p:cNvSpPr txBox="1"/>
          <p:nvPr/>
        </p:nvSpPr>
        <p:spPr>
          <a:xfrm>
            <a:off x="1029537" y="4199754"/>
            <a:ext cx="1013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 Han Sans"/>
              </a:rPr>
              <a:t>The existing structure is intact and </a:t>
            </a:r>
            <a:r>
              <a:rPr lang="en-US" altLang="ko-KR" sz="3000" dirty="0">
                <a:solidFill>
                  <a:srgbClr val="FF0000"/>
                </a:solidFill>
                <a:latin typeface="Spoqa Han Sans"/>
              </a:rPr>
              <a:t>changes only the weight file</a:t>
            </a:r>
            <a:r>
              <a:rPr lang="en-US" altLang="ko-KR" sz="3000" dirty="0">
                <a:latin typeface="Spoqa Han Sans"/>
              </a:rPr>
              <a:t>.</a:t>
            </a:r>
          </a:p>
          <a:p>
            <a:pPr algn="ctr"/>
            <a:r>
              <a:rPr lang="en-US" altLang="ko-KR" sz="3000" dirty="0">
                <a:latin typeface="Spoqa Han Sans"/>
              </a:rPr>
              <a:t>(It will be evaluate COCO evaluation code)</a:t>
            </a:r>
            <a:endParaRPr lang="ko-KR" altLang="en-US" sz="3000" dirty="0">
              <a:latin typeface="Spoqa Han San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4CBADF-D5B3-48FD-B83E-FA41D301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642618" cy="660429"/>
            <a:chOff x="1188881" y="351819"/>
            <a:chExt cx="464261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6426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Additional Learning – Park </a:t>
              </a:r>
              <a:r>
                <a:rPr lang="en-US" altLang="ko-KR" sz="2200" dirty="0" err="1"/>
                <a:t>Juhyeon</a:t>
              </a:r>
              <a:endParaRPr lang="en-US" altLang="ko-KR" sz="22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EA6630C-2EA8-4D8A-B40A-D0C948A6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70" y="1348498"/>
            <a:ext cx="6888260" cy="3081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FA3F3-5917-4E44-B222-A41AA6AA6D05}"/>
              </a:ext>
            </a:extLst>
          </p:cNvPr>
          <p:cNvSpPr txBox="1"/>
          <p:nvPr/>
        </p:nvSpPr>
        <p:spPr>
          <a:xfrm>
            <a:off x="1405733" y="4828683"/>
            <a:ext cx="1013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Spoqa Han Sans"/>
              </a:rPr>
              <a:t>It is possible to finish with the current state, but will proceed for </a:t>
            </a:r>
          </a:p>
          <a:p>
            <a:pPr algn="ctr"/>
            <a:r>
              <a:rPr lang="en-US" altLang="ko-KR" sz="3000" dirty="0">
                <a:solidFill>
                  <a:srgbClr val="FF0000"/>
                </a:solidFill>
                <a:latin typeface="Spoqa Han Sans"/>
              </a:rPr>
              <a:t>BETTER RESULT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68B7CD-58D4-4FE4-8CEB-56B4BAD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2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Lasso Function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56B17D-E12E-4FC8-AF0E-E31A8149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4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66013" cy="660429"/>
            <a:chOff x="1188881" y="351819"/>
            <a:chExt cx="34660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66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Lasso Function -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D4CCC577-6841-4435-AD2D-767A79EB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16" y="1949851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FBE7EB0-6C1C-4C86-9EF2-8B7955B3DAEF}"/>
              </a:ext>
            </a:extLst>
          </p:cNvPr>
          <p:cNvSpPr/>
          <p:nvPr/>
        </p:nvSpPr>
        <p:spPr>
          <a:xfrm>
            <a:off x="4577918" y="2966712"/>
            <a:ext cx="2663301" cy="1251746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78" name="Picture 6" descr="QTì ëí ì´ë¯¸ì§ ê²ìê²°ê³¼">
            <a:extLst>
              <a:ext uri="{FF2B5EF4-FFF2-40B4-BE49-F238E27FC236}">
                <a16:creationId xmlns:a16="http://schemas.microsoft.com/office/drawing/2014/main" id="{0AD9E286-850C-4757-BADA-DBA4FBB2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236" y="1949851"/>
            <a:ext cx="3221854" cy="322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3688931" y="5444416"/>
            <a:ext cx="48141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Learning Model Modulation</a:t>
            </a:r>
            <a:endParaRPr lang="ko-KR" altLang="en-US" sz="3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AF2E28-1F0C-4393-9DF3-22595FEE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0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66013" cy="660429"/>
            <a:chOff x="1188881" y="351819"/>
            <a:chExt cx="34660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66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Lasso Function -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390267" y="1397006"/>
            <a:ext cx="2961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Using </a:t>
            </a:r>
            <a:r>
              <a:rPr lang="en-US" altLang="ko-KR" sz="3000" dirty="0" err="1"/>
              <a:t>QProcess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837999-80B7-4D7D-996C-14DB068C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74" y="2295014"/>
            <a:ext cx="8670852" cy="11339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3B6FE-6611-4419-A2EF-47EA16485E5F}"/>
              </a:ext>
            </a:extLst>
          </p:cNvPr>
          <p:cNvSpPr txBox="1"/>
          <p:nvPr/>
        </p:nvSpPr>
        <p:spPr>
          <a:xfrm>
            <a:off x="2992426" y="4001575"/>
            <a:ext cx="620714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Pros : Easy to apply Python in QT</a:t>
            </a:r>
          </a:p>
          <a:p>
            <a:endParaRPr lang="en-US" altLang="ko-KR" sz="3000" dirty="0"/>
          </a:p>
          <a:p>
            <a:r>
              <a:rPr lang="en-US" altLang="ko-KR" sz="3000" dirty="0"/>
              <a:t>Cons : User must download Python</a:t>
            </a:r>
          </a:p>
          <a:p>
            <a:endParaRPr lang="en-US" altLang="ko-KR" sz="3000" dirty="0"/>
          </a:p>
          <a:p>
            <a:pPr algn="ctr"/>
            <a:r>
              <a:rPr lang="en-US" altLang="ko-KR" sz="3000" dirty="0"/>
              <a:t>How about </a:t>
            </a:r>
            <a:r>
              <a:rPr lang="en-US" altLang="ko-KR" sz="3000" dirty="0" err="1"/>
              <a:t>pyinstaller</a:t>
            </a:r>
            <a:r>
              <a:rPr lang="en-US" altLang="ko-KR" sz="3000" dirty="0"/>
              <a:t>??</a:t>
            </a:r>
            <a:endParaRPr lang="ko-KR" altLang="en-US" sz="3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46A5E8-448D-4BED-8238-9E68499D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9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66013" cy="660429"/>
            <a:chOff x="1188881" y="351819"/>
            <a:chExt cx="34660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66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Lasso Function -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D5D3891-3D37-49D2-9822-75DB6E74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75" y="1117600"/>
            <a:ext cx="8071450" cy="46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6AF1B4-02FF-4388-A63E-671E7A97B252}"/>
              </a:ext>
            </a:extLst>
          </p:cNvPr>
          <p:cNvSpPr txBox="1"/>
          <p:nvPr/>
        </p:nvSpPr>
        <p:spPr>
          <a:xfrm>
            <a:off x="3569478" y="5845752"/>
            <a:ext cx="5805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Test the usability of Python in QT</a:t>
            </a:r>
            <a:endParaRPr lang="ko-KR" altLang="en-US" sz="3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9B1496-5636-46E2-AFF8-0159D3EF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8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66013" cy="660429"/>
            <a:chOff x="1188881" y="351819"/>
            <a:chExt cx="34660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66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Lasso Function -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681189" y="1505611"/>
            <a:ext cx="2829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Learning Model</a:t>
            </a:r>
            <a:endParaRPr lang="ko-KR" altLang="en-US" sz="3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67CD6E9-3384-4DF7-8CF5-4C0380AF9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9" y="3111958"/>
            <a:ext cx="1331834" cy="1331834"/>
          </a:xfrm>
          <a:prstGeom prst="rect">
            <a:avLst/>
          </a:prstGeom>
        </p:spPr>
      </p:pic>
      <p:sp>
        <p:nvSpPr>
          <p:cNvPr id="21" name="오른쪽 화살표 7">
            <a:extLst>
              <a:ext uri="{FF2B5EF4-FFF2-40B4-BE49-F238E27FC236}">
                <a16:creationId xmlns:a16="http://schemas.microsoft.com/office/drawing/2014/main" id="{F8F3D1C3-8E7B-4C1B-B664-AAFF70892B2D}"/>
              </a:ext>
            </a:extLst>
          </p:cNvPr>
          <p:cNvSpPr/>
          <p:nvPr/>
        </p:nvSpPr>
        <p:spPr>
          <a:xfrm>
            <a:off x="3206081" y="3863130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오른쪽 화살표 16">
            <a:extLst>
              <a:ext uri="{FF2B5EF4-FFF2-40B4-BE49-F238E27FC236}">
                <a16:creationId xmlns:a16="http://schemas.microsoft.com/office/drawing/2014/main" id="{824F7207-D507-4078-962C-92E7EFEA7EE3}"/>
              </a:ext>
            </a:extLst>
          </p:cNvPr>
          <p:cNvSpPr/>
          <p:nvPr/>
        </p:nvSpPr>
        <p:spPr>
          <a:xfrm>
            <a:off x="7853720" y="3874108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C5761-169F-4063-B947-351159D8BF6C}"/>
              </a:ext>
            </a:extLst>
          </p:cNvPr>
          <p:cNvSpPr txBox="1"/>
          <p:nvPr/>
        </p:nvSpPr>
        <p:spPr>
          <a:xfrm>
            <a:off x="1406476" y="505669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1D4A5-B6A2-46F1-A6E7-CC0B0986CF48}"/>
              </a:ext>
            </a:extLst>
          </p:cNvPr>
          <p:cNvSpPr txBox="1"/>
          <p:nvPr/>
        </p:nvSpPr>
        <p:spPr>
          <a:xfrm>
            <a:off x="9568126" y="5056698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22846ED-D06F-4816-B012-0D1D4DA0B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85" y="3208191"/>
            <a:ext cx="1331834" cy="1331834"/>
          </a:xfrm>
          <a:prstGeom prst="rect">
            <a:avLst/>
          </a:prstGeom>
        </p:spPr>
      </p:pic>
      <p:pic>
        <p:nvPicPr>
          <p:cNvPr id="30" name="Picture 2" descr="ê´ë ¨ ì´ë¯¸ì§">
            <a:extLst>
              <a:ext uri="{FF2B5EF4-FFF2-40B4-BE49-F238E27FC236}">
                <a16:creationId xmlns:a16="http://schemas.microsoft.com/office/drawing/2014/main" id="{BA36EBB8-787B-4752-84DF-98BD9839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35" y="2703631"/>
            <a:ext cx="2626728" cy="26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12EBA1-6E82-4357-BC21-AEC7C759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Progress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14762F-6FBF-4D72-A984-EA6A5B3C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66013" cy="660429"/>
            <a:chOff x="1188881" y="351819"/>
            <a:chExt cx="34660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66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Lasso Function -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2927504" y="1432551"/>
            <a:ext cx="6336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Current Progress – Modify functions</a:t>
            </a:r>
            <a:endParaRPr lang="ko-KR" altLang="en-US" sz="3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EE9132-CDC9-4DCF-8336-F35A41620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4935863" y="2885540"/>
            <a:ext cx="2299855" cy="2262910"/>
          </a:xfrm>
          <a:prstGeom prst="ellipse">
            <a:avLst/>
          </a:prstGeom>
        </p:spPr>
      </p:pic>
      <p:sp>
        <p:nvSpPr>
          <p:cNvPr id="21" name="오른쪽 화살표 7">
            <a:extLst>
              <a:ext uri="{FF2B5EF4-FFF2-40B4-BE49-F238E27FC236}">
                <a16:creationId xmlns:a16="http://schemas.microsoft.com/office/drawing/2014/main" id="{F8F3D1C3-8E7B-4C1B-B664-AAFF70892B2D}"/>
              </a:ext>
            </a:extLst>
          </p:cNvPr>
          <p:cNvSpPr/>
          <p:nvPr/>
        </p:nvSpPr>
        <p:spPr>
          <a:xfrm>
            <a:off x="3455264" y="3863128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오른쪽 화살표 16">
            <a:extLst>
              <a:ext uri="{FF2B5EF4-FFF2-40B4-BE49-F238E27FC236}">
                <a16:creationId xmlns:a16="http://schemas.microsoft.com/office/drawing/2014/main" id="{824F7207-D507-4078-962C-92E7EFEA7EE3}"/>
              </a:ext>
            </a:extLst>
          </p:cNvPr>
          <p:cNvSpPr/>
          <p:nvPr/>
        </p:nvSpPr>
        <p:spPr>
          <a:xfrm>
            <a:off x="7853720" y="3874108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C5761-169F-4063-B947-351159D8BF6C}"/>
              </a:ext>
            </a:extLst>
          </p:cNvPr>
          <p:cNvSpPr txBox="1"/>
          <p:nvPr/>
        </p:nvSpPr>
        <p:spPr>
          <a:xfrm>
            <a:off x="1188881" y="5118243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1D4A5-B6A2-46F1-A6E7-CC0B0986CF48}"/>
              </a:ext>
            </a:extLst>
          </p:cNvPr>
          <p:cNvSpPr txBox="1"/>
          <p:nvPr/>
        </p:nvSpPr>
        <p:spPr>
          <a:xfrm>
            <a:off x="9568126" y="5056698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6E6E1-C09B-4846-A5FC-B4EC0E8EF34F}"/>
              </a:ext>
            </a:extLst>
          </p:cNvPr>
          <p:cNvSpPr txBox="1"/>
          <p:nvPr/>
        </p:nvSpPr>
        <p:spPr>
          <a:xfrm>
            <a:off x="2068752" y="3713529"/>
            <a:ext cx="1527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십자형 26">
            <a:extLst>
              <a:ext uri="{FF2B5EF4-FFF2-40B4-BE49-F238E27FC236}">
                <a16:creationId xmlns:a16="http://schemas.microsoft.com/office/drawing/2014/main" id="{6B2381F9-ACA2-4044-9AC0-9528E2171382}"/>
              </a:ext>
            </a:extLst>
          </p:cNvPr>
          <p:cNvSpPr/>
          <p:nvPr/>
        </p:nvSpPr>
        <p:spPr>
          <a:xfrm>
            <a:off x="1540360" y="3731408"/>
            <a:ext cx="571173" cy="571173"/>
          </a:xfrm>
          <a:prstGeom prst="plus">
            <a:avLst>
              <a:gd name="adj" fmla="val 3868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480737-0339-4C76-A1AE-8EA3E9D6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3" y="2999558"/>
            <a:ext cx="985809" cy="19819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F3B9F1-1F27-4E05-8B45-6BB9EBC7A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680" y="2565048"/>
            <a:ext cx="1135578" cy="255319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53892-552F-46D2-B809-2DBFA4BE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3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66013" cy="660429"/>
            <a:chOff x="1188881" y="351819"/>
            <a:chExt cx="34660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66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Lasso Function -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548877" y="1393552"/>
            <a:ext cx="3094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Trouble Shooting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3B9F1-1F27-4E05-8B45-6BB9EBC7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86" y="2103409"/>
            <a:ext cx="1821924" cy="40963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1B71DB-5518-43AD-9D50-E5DB4C4AABE1}"/>
              </a:ext>
            </a:extLst>
          </p:cNvPr>
          <p:cNvSpPr txBox="1"/>
          <p:nvPr/>
        </p:nvSpPr>
        <p:spPr>
          <a:xfrm>
            <a:off x="3805251" y="4656246"/>
            <a:ext cx="5973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How to save extracted parts only?</a:t>
            </a:r>
          </a:p>
          <a:p>
            <a:r>
              <a:rPr lang="en-US" altLang="ko-KR" sz="3000" dirty="0"/>
              <a:t>- Still in trouble</a:t>
            </a:r>
            <a:endParaRPr lang="ko-KR" altLang="en-US" sz="3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BC0AB3-A4A6-45E0-AD7F-C7F8EE7BD125}"/>
              </a:ext>
            </a:extLst>
          </p:cNvPr>
          <p:cNvSpPr txBox="1"/>
          <p:nvPr/>
        </p:nvSpPr>
        <p:spPr>
          <a:xfrm>
            <a:off x="3805251" y="2700180"/>
            <a:ext cx="7358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Using a server to Run? (Solve)</a:t>
            </a:r>
          </a:p>
          <a:p>
            <a:r>
              <a:rPr lang="en-US" altLang="ko-KR" sz="3000" dirty="0"/>
              <a:t>- Consider server overload, Install in Local</a:t>
            </a:r>
            <a:endParaRPr lang="ko-KR" altLang="en-US" sz="3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F78146-19B3-440F-8B90-E0F8449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7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QT Basic UI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10D42A-24BB-47DE-8F5F-075D72D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7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304289" y="1227849"/>
            <a:ext cx="39807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Modify Main UI - Tools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5D96B-A649-4A6D-A9B7-CF5AC486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05" y="1997449"/>
            <a:ext cx="7295110" cy="42791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76B1A6-9597-4E03-89B9-2EAB721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1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5200191" y="1128105"/>
            <a:ext cx="1695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Text Tool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01B57-A373-49F5-B857-7C5A5A5D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19" y="2086335"/>
            <a:ext cx="7192162" cy="42188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0896F9-1113-486B-92EF-CE9BFEC69523}"/>
              </a:ext>
            </a:extLst>
          </p:cNvPr>
          <p:cNvSpPr/>
          <p:nvPr/>
        </p:nvSpPr>
        <p:spPr>
          <a:xfrm>
            <a:off x="2041864" y="1940808"/>
            <a:ext cx="3613212" cy="225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56A9A3-502F-466D-9A7E-92DE5E5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265947" y="1186668"/>
            <a:ext cx="3296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Font Tools – Color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F393A8-B48A-48DD-BA11-9BC7224A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09" y="1824951"/>
            <a:ext cx="7589180" cy="44516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0896F9-1113-486B-92EF-CE9BFEC69523}"/>
              </a:ext>
            </a:extLst>
          </p:cNvPr>
          <p:cNvSpPr/>
          <p:nvPr/>
        </p:nvSpPr>
        <p:spPr>
          <a:xfrm>
            <a:off x="2041864" y="1940808"/>
            <a:ext cx="3613212" cy="225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89B44C-BD57-4221-B54A-CB7311F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8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3272886" y="1173671"/>
            <a:ext cx="5646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Font Tools – Back Ground Color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44661-9ED9-4008-BF7D-C19F3F0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04" y="2015890"/>
            <a:ext cx="7654991" cy="44902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0896F9-1113-486B-92EF-CE9BFEC69523}"/>
              </a:ext>
            </a:extLst>
          </p:cNvPr>
          <p:cNvSpPr/>
          <p:nvPr/>
        </p:nvSpPr>
        <p:spPr>
          <a:xfrm>
            <a:off x="2041864" y="1940808"/>
            <a:ext cx="3613212" cy="225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66EBF5-574B-4F7A-8A3D-77369F7B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6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993496" y="1200573"/>
            <a:ext cx="1992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Brush Tool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5D701-4A85-4C51-96A2-599109A65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77" y="1940808"/>
            <a:ext cx="7386220" cy="43326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74CFC7-72C5-4CBA-AFA7-FB9578C41249}"/>
              </a:ext>
            </a:extLst>
          </p:cNvPr>
          <p:cNvSpPr/>
          <p:nvPr/>
        </p:nvSpPr>
        <p:spPr>
          <a:xfrm>
            <a:off x="1961965" y="1967710"/>
            <a:ext cx="1722268" cy="2337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38FCBF-45B9-4140-9260-29A1B66B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5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3625548" y="1071499"/>
            <a:ext cx="4940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Brush Tool – Radio Buttons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3AA68-DC2B-4C6E-940C-05273A43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778" y="1617634"/>
            <a:ext cx="1451031" cy="4586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7E6C17-828A-4A9E-840D-E271F004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1" y="1625497"/>
            <a:ext cx="1482338" cy="4578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896C14-E320-4EC3-A505-19571FF55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57" y="1625497"/>
            <a:ext cx="1513022" cy="4578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DBAE6-D322-4F33-BBA2-FA6430FF5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089" y="1625497"/>
            <a:ext cx="1515180" cy="4578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B51BF8-7D97-443B-AE30-A20919611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516" y="1625497"/>
            <a:ext cx="1611678" cy="4578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0594D8-66BC-463D-B6CB-B4C047B57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8393" y="1625497"/>
            <a:ext cx="1569890" cy="457938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F1990E-22A0-4FB6-BC42-F39D7341C035}"/>
              </a:ext>
            </a:extLst>
          </p:cNvPr>
          <p:cNvSpPr/>
          <p:nvPr/>
        </p:nvSpPr>
        <p:spPr>
          <a:xfrm>
            <a:off x="608512" y="2392634"/>
            <a:ext cx="1069367" cy="12294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80691B-27AC-4C76-81A5-20707641671D}"/>
              </a:ext>
            </a:extLst>
          </p:cNvPr>
          <p:cNvSpPr/>
          <p:nvPr/>
        </p:nvSpPr>
        <p:spPr>
          <a:xfrm>
            <a:off x="2484030" y="2392633"/>
            <a:ext cx="1069367" cy="122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93762-0272-4AF4-912C-DE7A11FA3CF8}"/>
              </a:ext>
            </a:extLst>
          </p:cNvPr>
          <p:cNvSpPr/>
          <p:nvPr/>
        </p:nvSpPr>
        <p:spPr>
          <a:xfrm>
            <a:off x="4305096" y="2392633"/>
            <a:ext cx="1069367" cy="12294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BDDE26-2F3D-497C-8DC5-0DA72FAE96D0}"/>
              </a:ext>
            </a:extLst>
          </p:cNvPr>
          <p:cNvSpPr/>
          <p:nvPr/>
        </p:nvSpPr>
        <p:spPr>
          <a:xfrm>
            <a:off x="6185243" y="2392632"/>
            <a:ext cx="1069367" cy="12294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CBD859-073D-4846-BE33-6A6E92DED14F}"/>
              </a:ext>
            </a:extLst>
          </p:cNvPr>
          <p:cNvSpPr/>
          <p:nvPr/>
        </p:nvSpPr>
        <p:spPr>
          <a:xfrm>
            <a:off x="8214409" y="2392632"/>
            <a:ext cx="1069367" cy="122945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B5E213-868A-4AD4-A092-FDA3BF2D3462}"/>
              </a:ext>
            </a:extLst>
          </p:cNvPr>
          <p:cNvSpPr/>
          <p:nvPr/>
        </p:nvSpPr>
        <p:spPr>
          <a:xfrm>
            <a:off x="10067499" y="2392632"/>
            <a:ext cx="1069367" cy="1229455"/>
          </a:xfrm>
          <a:prstGeom prst="rect">
            <a:avLst/>
          </a:prstGeom>
          <a:noFill/>
          <a:ln w="28575">
            <a:solidFill>
              <a:srgbClr val="FFB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B0242B-E7AF-4E5B-BCCC-D636AAEF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0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993496" y="1200573"/>
            <a:ext cx="212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Eraser Tool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3CC3F-CB2D-4F93-B8A7-7B369453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87" y="1942896"/>
            <a:ext cx="7620240" cy="446990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9D03D-0D39-473A-9905-3BE3CF139A3E}"/>
              </a:ext>
            </a:extLst>
          </p:cNvPr>
          <p:cNvSpPr/>
          <p:nvPr/>
        </p:nvSpPr>
        <p:spPr>
          <a:xfrm>
            <a:off x="2041864" y="1940808"/>
            <a:ext cx="1722268" cy="2293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3A2ECC-9AD0-44B0-8496-6AAC7440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3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95863" y="1081974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087156" y="473671"/>
            <a:ext cx="1583543" cy="534521"/>
            <a:chOff x="1188881" y="477727"/>
            <a:chExt cx="1583543" cy="534521"/>
          </a:xfrm>
        </p:grpSpPr>
        <p:sp>
          <p:nvSpPr>
            <p:cNvPr id="18" name="TextBox 17"/>
            <p:cNvSpPr txBox="1"/>
            <p:nvPr/>
          </p:nvSpPr>
          <p:spPr>
            <a:xfrm>
              <a:off x="1265280" y="477727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Introduction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47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ED7E5B8-42AA-4A5F-9345-8DA7F36FD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3743" r="10081" b="3816"/>
          <a:stretch/>
        </p:blipFill>
        <p:spPr>
          <a:xfrm>
            <a:off x="4935863" y="2885540"/>
            <a:ext cx="2299855" cy="2262910"/>
          </a:xfrm>
          <a:prstGeom prst="ellipse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C18CA8-9A90-4F2C-B79A-B149ABC0EB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0" y="2973603"/>
            <a:ext cx="1043392" cy="1043392"/>
          </a:xfrm>
          <a:prstGeom prst="rect">
            <a:avLst/>
          </a:prstGeom>
        </p:spPr>
      </p:pic>
      <p:sp>
        <p:nvSpPr>
          <p:cNvPr id="21" name="오른쪽 화살표 7">
            <a:extLst>
              <a:ext uri="{FF2B5EF4-FFF2-40B4-BE49-F238E27FC236}">
                <a16:creationId xmlns:a16="http://schemas.microsoft.com/office/drawing/2014/main" id="{6A75BCC3-98E8-4E08-A24E-5B6FB3AD087B}"/>
              </a:ext>
            </a:extLst>
          </p:cNvPr>
          <p:cNvSpPr/>
          <p:nvPr/>
        </p:nvSpPr>
        <p:spPr>
          <a:xfrm>
            <a:off x="3206081" y="3863130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오른쪽 화살표 16">
            <a:extLst>
              <a:ext uri="{FF2B5EF4-FFF2-40B4-BE49-F238E27FC236}">
                <a16:creationId xmlns:a16="http://schemas.microsoft.com/office/drawing/2014/main" id="{2DB57232-49B5-4724-8564-1F7388D39104}"/>
              </a:ext>
            </a:extLst>
          </p:cNvPr>
          <p:cNvSpPr/>
          <p:nvPr/>
        </p:nvSpPr>
        <p:spPr>
          <a:xfrm>
            <a:off x="7853720" y="3874108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D9313B-D3F6-48CE-85ED-CB6CA55A5E55}"/>
              </a:ext>
            </a:extLst>
          </p:cNvPr>
          <p:cNvSpPr txBox="1"/>
          <p:nvPr/>
        </p:nvSpPr>
        <p:spPr>
          <a:xfrm>
            <a:off x="1406476" y="505669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28451-20C8-429D-9471-FCF8F95C5683}"/>
              </a:ext>
            </a:extLst>
          </p:cNvPr>
          <p:cNvSpPr txBox="1"/>
          <p:nvPr/>
        </p:nvSpPr>
        <p:spPr>
          <a:xfrm>
            <a:off x="9568126" y="5056698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3168F1C-9A51-4944-86BC-D9EB5888E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87" y="3008680"/>
            <a:ext cx="2016630" cy="20166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3FDCCA-7A74-488B-BFE2-BC4316DB3B0D}"/>
              </a:ext>
            </a:extLst>
          </p:cNvPr>
          <p:cNvSpPr txBox="1"/>
          <p:nvPr/>
        </p:nvSpPr>
        <p:spPr>
          <a:xfrm>
            <a:off x="1679032" y="3940542"/>
            <a:ext cx="1527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09ECF5EB-8102-426E-86C2-9743D5B33072}"/>
              </a:ext>
            </a:extLst>
          </p:cNvPr>
          <p:cNvSpPr/>
          <p:nvPr/>
        </p:nvSpPr>
        <p:spPr>
          <a:xfrm>
            <a:off x="1631541" y="3530434"/>
            <a:ext cx="571173" cy="571173"/>
          </a:xfrm>
          <a:prstGeom prst="plus">
            <a:avLst>
              <a:gd name="adj" fmla="val 3868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0E6980-2A00-4C36-AD0E-3329505C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993496" y="1200573"/>
            <a:ext cx="212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Eraser Tool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3CC3F-CB2D-4F93-B8A7-7B369453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87" y="1942896"/>
            <a:ext cx="7620240" cy="446990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9D03D-0D39-473A-9905-3BE3CF139A3E}"/>
              </a:ext>
            </a:extLst>
          </p:cNvPr>
          <p:cNvSpPr/>
          <p:nvPr/>
        </p:nvSpPr>
        <p:spPr>
          <a:xfrm>
            <a:off x="2041864" y="1940808"/>
            <a:ext cx="1722268" cy="2293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B9768F-834E-4752-8C04-F594CC22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1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967892" y="1173746"/>
            <a:ext cx="1864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Paint Tool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B4CD3-E1C8-415C-B896-EF6D20E6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10" y="1940883"/>
            <a:ext cx="7539245" cy="44223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9D03D-0D39-473A-9905-3BE3CF139A3E}"/>
              </a:ext>
            </a:extLst>
          </p:cNvPr>
          <p:cNvSpPr/>
          <p:nvPr/>
        </p:nvSpPr>
        <p:spPr>
          <a:xfrm>
            <a:off x="1819923" y="1885067"/>
            <a:ext cx="1722268" cy="2293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743F92-EF17-446A-81A3-A97B9B07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1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34566" cy="660429"/>
            <a:chOff x="1188881" y="351819"/>
            <a:chExt cx="4034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34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QT Basic 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</a:t>
              </a:r>
              <a:r>
                <a:rPr lang="en-US" altLang="ko-KR" sz="2200" dirty="0"/>
                <a:t> Woo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B2410A-F0B2-4A9A-B115-1C9528EA392F}"/>
              </a:ext>
            </a:extLst>
          </p:cNvPr>
          <p:cNvSpPr txBox="1"/>
          <p:nvPr/>
        </p:nvSpPr>
        <p:spPr>
          <a:xfrm>
            <a:off x="4548877" y="1393552"/>
            <a:ext cx="3094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Trouble Shooting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BC0AB3-A4A6-45E0-AD7F-C7F8EE7BD125}"/>
              </a:ext>
            </a:extLst>
          </p:cNvPr>
          <p:cNvSpPr txBox="1"/>
          <p:nvPr/>
        </p:nvSpPr>
        <p:spPr>
          <a:xfrm>
            <a:off x="985814" y="2208163"/>
            <a:ext cx="94504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The radio button must be pressed one (Solve)</a:t>
            </a:r>
          </a:p>
          <a:p>
            <a:r>
              <a:rPr lang="en-US" altLang="ko-KR" sz="2000" dirty="0"/>
              <a:t>-&gt; After disable Group Property attributes, We can make radio button not pressed.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Location of </a:t>
            </a:r>
            <a:r>
              <a:rPr lang="en-US" altLang="ko-KR" sz="2000" dirty="0" err="1"/>
              <a:t>KeyWord</a:t>
            </a:r>
            <a:r>
              <a:rPr lang="en-US" altLang="ko-KR" sz="2000" dirty="0"/>
              <a:t> Recommendation (Not Yet)</a:t>
            </a:r>
          </a:p>
          <a:p>
            <a:r>
              <a:rPr lang="en-US" altLang="ko-KR" sz="2000" dirty="0"/>
              <a:t>-&gt; How to implement an existing ? Button when imported into the main window.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B5C2726-DCF1-4C0B-ADA7-D1D9A1D2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97" y="4032590"/>
            <a:ext cx="4556918" cy="24769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03FC4D-26EE-4F9A-802F-642F04D7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4" y="4292498"/>
            <a:ext cx="3829050" cy="206692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C899ACA-F31D-41FD-81C2-779371D36196}"/>
              </a:ext>
            </a:extLst>
          </p:cNvPr>
          <p:cNvSpPr/>
          <p:nvPr/>
        </p:nvSpPr>
        <p:spPr>
          <a:xfrm rot="2038731">
            <a:off x="3567350" y="4163592"/>
            <a:ext cx="514905" cy="15092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E043CD-96BD-4CD4-B3E7-2786DD6D6222}"/>
              </a:ext>
            </a:extLst>
          </p:cNvPr>
          <p:cNvSpPr/>
          <p:nvPr/>
        </p:nvSpPr>
        <p:spPr>
          <a:xfrm>
            <a:off x="4020110" y="4303831"/>
            <a:ext cx="292964" cy="2929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F42485-D6FD-42E0-8F33-0CE97E29FCFD}"/>
              </a:ext>
            </a:extLst>
          </p:cNvPr>
          <p:cNvSpPr txBox="1"/>
          <p:nvPr/>
        </p:nvSpPr>
        <p:spPr>
          <a:xfrm>
            <a:off x="3028463" y="3839379"/>
            <a:ext cx="93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click</a:t>
            </a:r>
          </a:p>
          <a:p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6DFED8-6E95-4B6B-B4B6-DC273AB6440B}"/>
              </a:ext>
            </a:extLst>
          </p:cNvPr>
          <p:cNvSpPr/>
          <p:nvPr/>
        </p:nvSpPr>
        <p:spPr>
          <a:xfrm>
            <a:off x="4814864" y="5236907"/>
            <a:ext cx="474754" cy="258495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DE5974-567C-48CC-920A-B5F9E4D6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69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9F25D0-BB71-428C-8BEA-4C9C5734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15" name="Group 127">
            <a:extLst>
              <a:ext uri="{FF2B5EF4-FFF2-40B4-BE49-F238E27FC236}">
                <a16:creationId xmlns:a16="http://schemas.microsoft.com/office/drawing/2014/main" id="{01F84032-FF95-4B29-8911-395F06E342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000" y="1082071"/>
          <a:ext cx="11087094" cy="5393870"/>
        </p:xfrm>
        <a:graphic>
          <a:graphicData uri="http://schemas.openxmlformats.org/drawingml/2006/table">
            <a:tbl>
              <a:tblPr/>
              <a:tblGrid>
                <a:gridCol w="2754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40659026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771965280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724964077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550799450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214375455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1841185775"/>
                    </a:ext>
                  </a:extLst>
                </a:gridCol>
                <a:gridCol w="555486">
                  <a:extLst>
                    <a:ext uri="{9D8B030D-6E8A-4147-A177-3AD203B41FA5}">
                      <a16:colId xmlns:a16="http://schemas.microsoft.com/office/drawing/2014/main" val="2938712816"/>
                    </a:ext>
                  </a:extLst>
                </a:gridCol>
              </a:tblGrid>
              <a:tr h="388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June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47018"/>
                  </a:ext>
                </a:extLst>
              </a:tr>
              <a:tr h="3885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125843" marR="125843" marT="47192" marB="47192" anchor="b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125843" marR="125843" marT="47192" marB="47192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survey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Collect Datasets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Detection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Segmentation Model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Lasso Function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QT basic UI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 Midterm Demo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&amp; QT Details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741783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and Debugging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37880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Prepare Final Demo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893066"/>
                  </a:ext>
                </a:extLst>
              </a:tr>
              <a:tr h="4197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Writing manuals, report</a:t>
                      </a: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5843" marR="125843" marT="47192" marB="471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05662"/>
                  </a:ext>
                </a:extLst>
              </a:tr>
            </a:tbl>
          </a:graphicData>
        </a:graphic>
      </p:graphicFrame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AA557B94-F9CE-48C8-B47D-F5BADA7C466E}"/>
              </a:ext>
            </a:extLst>
          </p:cNvPr>
          <p:cNvSpPr/>
          <p:nvPr/>
        </p:nvSpPr>
        <p:spPr>
          <a:xfrm>
            <a:off x="3402847" y="1927732"/>
            <a:ext cx="1092953" cy="282068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7452EFE4-81B5-4EA4-9F44-BD51A3625547}"/>
              </a:ext>
            </a:extLst>
          </p:cNvPr>
          <p:cNvSpPr/>
          <p:nvPr/>
        </p:nvSpPr>
        <p:spPr>
          <a:xfrm>
            <a:off x="3402848" y="2362799"/>
            <a:ext cx="2765682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0AA4388D-E71F-45F4-BE48-9E6A40E4844B}"/>
              </a:ext>
            </a:extLst>
          </p:cNvPr>
          <p:cNvSpPr/>
          <p:nvPr/>
        </p:nvSpPr>
        <p:spPr>
          <a:xfrm>
            <a:off x="4483101" y="2775020"/>
            <a:ext cx="1685430" cy="271922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모서리가 둥근 직사각형 21">
            <a:extLst>
              <a:ext uri="{FF2B5EF4-FFF2-40B4-BE49-F238E27FC236}">
                <a16:creationId xmlns:a16="http://schemas.microsoft.com/office/drawing/2014/main" id="{C390E2EB-C1D5-422F-8AB3-811718BAF243}"/>
              </a:ext>
            </a:extLst>
          </p:cNvPr>
          <p:cNvSpPr/>
          <p:nvPr/>
        </p:nvSpPr>
        <p:spPr>
          <a:xfrm>
            <a:off x="5061785" y="3193062"/>
            <a:ext cx="1106745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90987E4-03CD-4A36-BC15-77007AC0DDCF}"/>
              </a:ext>
            </a:extLst>
          </p:cNvPr>
          <p:cNvSpPr/>
          <p:nvPr/>
        </p:nvSpPr>
        <p:spPr>
          <a:xfrm>
            <a:off x="5060259" y="4036280"/>
            <a:ext cx="1101631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1">
            <a:extLst>
              <a:ext uri="{FF2B5EF4-FFF2-40B4-BE49-F238E27FC236}">
                <a16:creationId xmlns:a16="http://schemas.microsoft.com/office/drawing/2014/main" id="{2021CFCD-64C3-45EC-9475-7C8EA877EB7D}"/>
              </a:ext>
            </a:extLst>
          </p:cNvPr>
          <p:cNvSpPr/>
          <p:nvPr/>
        </p:nvSpPr>
        <p:spPr>
          <a:xfrm>
            <a:off x="7292283" y="2362799"/>
            <a:ext cx="537826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모서리가 둥근 직사각형 21">
            <a:extLst>
              <a:ext uri="{FF2B5EF4-FFF2-40B4-BE49-F238E27FC236}">
                <a16:creationId xmlns:a16="http://schemas.microsoft.com/office/drawing/2014/main" id="{FA3048A7-1A8D-4F67-969B-8F9E4D1AF693}"/>
              </a:ext>
            </a:extLst>
          </p:cNvPr>
          <p:cNvSpPr/>
          <p:nvPr/>
        </p:nvSpPr>
        <p:spPr>
          <a:xfrm>
            <a:off x="7301162" y="3193062"/>
            <a:ext cx="537825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모서리가 둥근 직사각형 21">
            <a:extLst>
              <a:ext uri="{FF2B5EF4-FFF2-40B4-BE49-F238E27FC236}">
                <a16:creationId xmlns:a16="http://schemas.microsoft.com/office/drawing/2014/main" id="{35800DC5-4E28-4346-85BF-9D3BEAD7B2E8}"/>
              </a:ext>
            </a:extLst>
          </p:cNvPr>
          <p:cNvSpPr/>
          <p:nvPr/>
        </p:nvSpPr>
        <p:spPr>
          <a:xfrm>
            <a:off x="7838987" y="3619987"/>
            <a:ext cx="1115620" cy="266101"/>
          </a:xfrm>
          <a:prstGeom prst="roundRect">
            <a:avLst>
              <a:gd name="adj" fmla="val 2717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모서리가 둥근 직사각형 21">
            <a:extLst>
              <a:ext uri="{FF2B5EF4-FFF2-40B4-BE49-F238E27FC236}">
                <a16:creationId xmlns:a16="http://schemas.microsoft.com/office/drawing/2014/main" id="{2CFC1AB6-AEAA-49C3-BFF5-9822B60623F4}"/>
              </a:ext>
            </a:extLst>
          </p:cNvPr>
          <p:cNvSpPr/>
          <p:nvPr/>
        </p:nvSpPr>
        <p:spPr>
          <a:xfrm>
            <a:off x="7838987" y="4036279"/>
            <a:ext cx="554927" cy="266101"/>
          </a:xfrm>
          <a:prstGeom prst="roundRect">
            <a:avLst>
              <a:gd name="adj" fmla="val 2717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모서리가 둥근 직사각형 21">
            <a:extLst>
              <a:ext uri="{FF2B5EF4-FFF2-40B4-BE49-F238E27FC236}">
                <a16:creationId xmlns:a16="http://schemas.microsoft.com/office/drawing/2014/main" id="{684A67FE-7540-4057-B1FF-274A81DBEA42}"/>
              </a:ext>
            </a:extLst>
          </p:cNvPr>
          <p:cNvSpPr/>
          <p:nvPr/>
        </p:nvSpPr>
        <p:spPr>
          <a:xfrm>
            <a:off x="7843420" y="4874998"/>
            <a:ext cx="1662324" cy="266101"/>
          </a:xfrm>
          <a:prstGeom prst="roundRect">
            <a:avLst>
              <a:gd name="adj" fmla="val 2717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모서리가 둥근 직사각형 21">
            <a:extLst>
              <a:ext uri="{FF2B5EF4-FFF2-40B4-BE49-F238E27FC236}">
                <a16:creationId xmlns:a16="http://schemas.microsoft.com/office/drawing/2014/main" id="{28673BA6-71E5-4741-AE2B-FFCB55B90B3A}"/>
              </a:ext>
            </a:extLst>
          </p:cNvPr>
          <p:cNvSpPr/>
          <p:nvPr/>
        </p:nvSpPr>
        <p:spPr>
          <a:xfrm>
            <a:off x="5604434" y="4458550"/>
            <a:ext cx="557456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모서리가 둥근 직사각형 21">
            <a:extLst>
              <a:ext uri="{FF2B5EF4-FFF2-40B4-BE49-F238E27FC236}">
                <a16:creationId xmlns:a16="http://schemas.microsoft.com/office/drawing/2014/main" id="{E68DA3E0-0964-4230-BC5E-B22D977C148F}"/>
              </a:ext>
            </a:extLst>
          </p:cNvPr>
          <p:cNvSpPr/>
          <p:nvPr/>
        </p:nvSpPr>
        <p:spPr>
          <a:xfrm>
            <a:off x="8954607" y="5307713"/>
            <a:ext cx="1101631" cy="266101"/>
          </a:xfrm>
          <a:prstGeom prst="roundRect">
            <a:avLst>
              <a:gd name="adj" fmla="val 2717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모서리가 둥근 직사각형 21">
            <a:extLst>
              <a:ext uri="{FF2B5EF4-FFF2-40B4-BE49-F238E27FC236}">
                <a16:creationId xmlns:a16="http://schemas.microsoft.com/office/drawing/2014/main" id="{ED41141A-A29D-4105-98F0-165880C8862C}"/>
              </a:ext>
            </a:extLst>
          </p:cNvPr>
          <p:cNvSpPr/>
          <p:nvPr/>
        </p:nvSpPr>
        <p:spPr>
          <a:xfrm>
            <a:off x="9505422" y="5698485"/>
            <a:ext cx="537826" cy="266101"/>
          </a:xfrm>
          <a:prstGeom prst="roundRect">
            <a:avLst>
              <a:gd name="adj" fmla="val 2717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21">
            <a:extLst>
              <a:ext uri="{FF2B5EF4-FFF2-40B4-BE49-F238E27FC236}">
                <a16:creationId xmlns:a16="http://schemas.microsoft.com/office/drawing/2014/main" id="{01F6303B-83F5-4B46-92D3-ABD360EC1656}"/>
              </a:ext>
            </a:extLst>
          </p:cNvPr>
          <p:cNvSpPr/>
          <p:nvPr/>
        </p:nvSpPr>
        <p:spPr>
          <a:xfrm>
            <a:off x="10605599" y="6147720"/>
            <a:ext cx="1101631" cy="266101"/>
          </a:xfrm>
          <a:prstGeom prst="roundRect">
            <a:avLst>
              <a:gd name="adj" fmla="val 2717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28E23-B52B-4DCC-A2FB-5D2BAF73CB95}"/>
              </a:ext>
            </a:extLst>
          </p:cNvPr>
          <p:cNvSpPr txBox="1"/>
          <p:nvPr/>
        </p:nvSpPr>
        <p:spPr>
          <a:xfrm>
            <a:off x="6208509" y="3062032"/>
            <a:ext cx="461665" cy="229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Midterm Presentation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0B71A-0EC7-4CE4-8E86-C84459EB78D6}"/>
              </a:ext>
            </a:extLst>
          </p:cNvPr>
          <p:cNvSpPr txBox="1"/>
          <p:nvPr/>
        </p:nvSpPr>
        <p:spPr>
          <a:xfrm>
            <a:off x="10143934" y="3046942"/>
            <a:ext cx="461665" cy="229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Final Presentation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BC866-E5A0-4D25-8790-2E7DEC3616FC}"/>
              </a:ext>
            </a:extLst>
          </p:cNvPr>
          <p:cNvSpPr txBox="1"/>
          <p:nvPr/>
        </p:nvSpPr>
        <p:spPr>
          <a:xfrm>
            <a:off x="6742922" y="3062032"/>
            <a:ext cx="461665" cy="229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Midterm Exam</a:t>
            </a:r>
            <a:endParaRPr lang="ko-KR" altLang="en-US" dirty="0"/>
          </a:p>
        </p:txBody>
      </p:sp>
      <p:sp>
        <p:nvSpPr>
          <p:cNvPr id="34" name="모서리가 둥근 직사각형 21">
            <a:extLst>
              <a:ext uri="{FF2B5EF4-FFF2-40B4-BE49-F238E27FC236}">
                <a16:creationId xmlns:a16="http://schemas.microsoft.com/office/drawing/2014/main" id="{E0D65B97-5DAF-498E-A6BD-AA287F19561B}"/>
              </a:ext>
            </a:extLst>
          </p:cNvPr>
          <p:cNvSpPr/>
          <p:nvPr/>
        </p:nvSpPr>
        <p:spPr>
          <a:xfrm>
            <a:off x="7292288" y="3614670"/>
            <a:ext cx="537825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4D9A1003-C446-488E-8520-9A8FE42B8632}"/>
              </a:ext>
            </a:extLst>
          </p:cNvPr>
          <p:cNvSpPr/>
          <p:nvPr/>
        </p:nvSpPr>
        <p:spPr>
          <a:xfrm>
            <a:off x="7292283" y="4036279"/>
            <a:ext cx="537825" cy="266101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6FD51-5769-48B1-8D9B-81DF887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3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32E133-1E19-4177-82D3-87C34C8AB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85657"/>
              </p:ext>
            </p:extLst>
          </p:nvPr>
        </p:nvGraphicFramePr>
        <p:xfrm>
          <a:off x="1071014" y="2288047"/>
          <a:ext cx="967117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293">
                  <a:extLst>
                    <a:ext uri="{9D8B030D-6E8A-4147-A177-3AD203B41FA5}">
                      <a16:colId xmlns:a16="http://schemas.microsoft.com/office/drawing/2014/main" val="595498430"/>
                    </a:ext>
                  </a:extLst>
                </a:gridCol>
                <a:gridCol w="2650856">
                  <a:extLst>
                    <a:ext uri="{9D8B030D-6E8A-4147-A177-3AD203B41FA5}">
                      <a16:colId xmlns:a16="http://schemas.microsoft.com/office/drawing/2014/main" val="2612860526"/>
                    </a:ext>
                  </a:extLst>
                </a:gridCol>
                <a:gridCol w="2611199">
                  <a:extLst>
                    <a:ext uri="{9D8B030D-6E8A-4147-A177-3AD203B41FA5}">
                      <a16:colId xmlns:a16="http://schemas.microsoft.com/office/drawing/2014/main" val="823719469"/>
                    </a:ext>
                  </a:extLst>
                </a:gridCol>
                <a:gridCol w="2456828">
                  <a:extLst>
                    <a:ext uri="{9D8B030D-6E8A-4147-A177-3AD203B41FA5}">
                      <a16:colId xmlns:a16="http://schemas.microsoft.com/office/drawing/2014/main" val="1748807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Park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Juhyeon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Hong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Jin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Heo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Jung Woo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0385"/>
                  </a:ext>
                </a:extLst>
              </a:tr>
              <a:tr h="2275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Already done</a:t>
                      </a:r>
                      <a:endParaRPr lang="ko-KR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Content Acquisition &amp; Data survey</a:t>
                      </a:r>
                      <a:endParaRPr lang="ko-KR" alt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7301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Collect Initial Dataset &amp; Implement Learning Model</a:t>
                      </a:r>
                      <a:endParaRPr lang="ko-KR" alt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37197"/>
                  </a:ext>
                </a:extLst>
              </a:tr>
              <a:tr h="9144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This Week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Proceeding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Test 4K file Image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Apply Python Model to QT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Basic UI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11521709"/>
                  </a:ext>
                </a:extLst>
              </a:tr>
              <a:tr h="6146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Collect Test Dataset 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Lasso Function Modulation</a:t>
                      </a:r>
                      <a:endParaRPr lang="ko-KR" altLang="en-US" b="1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Modify Basic  </a:t>
                      </a:r>
                      <a:r>
                        <a:rPr lang="en-US" altLang="ko-KR" b="1" dirty="0" err="1"/>
                        <a:t>Fucntion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(Paint, Brush…)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488230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effectLst/>
                        </a:rPr>
                        <a:t>Additional Learning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Modify Learning </a:t>
                      </a:r>
                      <a:r>
                        <a:rPr lang="en-US" altLang="ko-KR" b="1" dirty="0" err="1"/>
                        <a:t>Fucntion</a:t>
                      </a:r>
                      <a:endParaRPr lang="ko-KR" altLang="en-US" b="1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0869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55D116-A530-4583-A011-098F9D5E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2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FC4072-D7FF-4442-98B9-4ECA2C69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3A18E0-6F26-4012-A7C5-C47103A5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1325" cy="660429"/>
            <a:chOff x="1188881" y="351819"/>
            <a:chExt cx="20313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25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Feedback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F20139-43AF-4C96-8311-1B6AE51DDFDB}"/>
              </a:ext>
            </a:extLst>
          </p:cNvPr>
          <p:cNvSpPr txBox="1"/>
          <p:nvPr/>
        </p:nvSpPr>
        <p:spPr>
          <a:xfrm>
            <a:off x="749440" y="3984674"/>
            <a:ext cx="10132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poqa Han Sans"/>
              </a:rPr>
              <a:t>We provide convenience while using the main page as much as possible.</a:t>
            </a:r>
            <a:endParaRPr lang="ko-KR" altLang="en-US" sz="4000" dirty="0">
              <a:latin typeface="Spoqa Ha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619789" y="2127407"/>
            <a:ext cx="10691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tx2"/>
                </a:solidFill>
                <a:latin typeface="+mn-ea"/>
              </a:rPr>
              <a:t>Synchronization and usability when Using Modal</a:t>
            </a:r>
            <a:endParaRPr lang="ko-KR" altLang="en-US" sz="4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2D219E-081F-413E-A63C-D6F861C8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9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1325" cy="660429"/>
            <a:chOff x="1188881" y="351819"/>
            <a:chExt cx="20313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25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Feedback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1A6F191-14C3-4C2F-86FD-8C98AC9F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40" y="1416440"/>
            <a:ext cx="7079767" cy="41528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900AFA-1C62-4854-9816-6BFA7B1D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749802"/>
            <a:ext cx="2428875" cy="34861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812FC1E-558F-499D-A393-7B470EBEACC5}"/>
              </a:ext>
            </a:extLst>
          </p:cNvPr>
          <p:cNvSpPr/>
          <p:nvPr/>
        </p:nvSpPr>
        <p:spPr>
          <a:xfrm>
            <a:off x="3243521" y="2856393"/>
            <a:ext cx="1287262" cy="1145214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AD305-98EE-4BAA-BE96-2D3A5620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7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1325" cy="660429"/>
            <a:chOff x="1188881" y="351819"/>
            <a:chExt cx="20313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25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Feedback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1746223" y="3075057"/>
            <a:ext cx="945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tx2"/>
                </a:solidFill>
                <a:latin typeface="+mn-ea"/>
              </a:rPr>
              <a:t>Project Outline in front of the presentation</a:t>
            </a:r>
            <a:endParaRPr lang="ko-KR" altLang="en-US" sz="4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1ED132-56BE-4D59-8975-588C6174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C5A643-AE04-4365-AD5F-24428191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26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Collect Test Image &amp; Learning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B6449-5F54-45E2-BD4E-E7D39414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9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2617</TotalTime>
  <Words>676</Words>
  <Application>Microsoft Office PowerPoint</Application>
  <PresentationFormat>와이드스크린</PresentationFormat>
  <Paragraphs>255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Spoqa Han Sans</vt:lpstr>
      <vt:lpstr>나눔바른고딕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103</cp:revision>
  <dcterms:created xsi:type="dcterms:W3CDTF">2015-01-21T11:35:38Z</dcterms:created>
  <dcterms:modified xsi:type="dcterms:W3CDTF">2019-04-28T15:32:18Z</dcterms:modified>
</cp:coreProperties>
</file>