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6"/>
  </p:notesMasterIdLst>
  <p:handoutMasterIdLst>
    <p:handoutMasterId r:id="rId27"/>
  </p:handoutMasterIdLst>
  <p:sldIdLst>
    <p:sldId id="259" r:id="rId2"/>
    <p:sldId id="294" r:id="rId3"/>
    <p:sldId id="266" r:id="rId4"/>
    <p:sldId id="301" r:id="rId5"/>
    <p:sldId id="267" r:id="rId6"/>
    <p:sldId id="296" r:id="rId7"/>
    <p:sldId id="302" r:id="rId8"/>
    <p:sldId id="303" r:id="rId9"/>
    <p:sldId id="304" r:id="rId10"/>
    <p:sldId id="297" r:id="rId11"/>
    <p:sldId id="305" r:id="rId12"/>
    <p:sldId id="298" r:id="rId13"/>
    <p:sldId id="306" r:id="rId14"/>
    <p:sldId id="307" r:id="rId15"/>
    <p:sldId id="308" r:id="rId16"/>
    <p:sldId id="299" r:id="rId17"/>
    <p:sldId id="309" r:id="rId18"/>
    <p:sldId id="310" r:id="rId19"/>
    <p:sldId id="300" r:id="rId20"/>
    <p:sldId id="312" r:id="rId21"/>
    <p:sldId id="313" r:id="rId22"/>
    <p:sldId id="314" r:id="rId23"/>
    <p:sldId id="315" r:id="rId24"/>
    <p:sldId id="311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5252"/>
    <a:srgbClr val="3D3D3D"/>
    <a:srgbClr val="FEFEF4"/>
    <a:srgbClr val="FDFDDF"/>
    <a:srgbClr val="FCFBFA"/>
    <a:srgbClr val="F8F8F6"/>
    <a:srgbClr val="F4F3EE"/>
    <a:srgbClr val="E0E0D8"/>
    <a:srgbClr val="F4F3F2"/>
    <a:srgbClr val="F4F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9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2019-03-10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10078" y="1441315"/>
            <a:ext cx="95718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spc="-300" dirty="0">
                <a:solidFill>
                  <a:schemeClr val="accent1">
                    <a:alpha val="70000"/>
                  </a:schemeClr>
                </a:solidFill>
              </a:rPr>
              <a:t> </a:t>
            </a:r>
            <a:r>
              <a:rPr lang="en-US" altLang="ko-KR" sz="8000" b="1" spc="-300" dirty="0">
                <a:solidFill>
                  <a:schemeClr val="accent1">
                    <a:alpha val="70000"/>
                  </a:schemeClr>
                </a:solidFill>
              </a:rPr>
              <a:t>Capstone Design</a:t>
            </a:r>
            <a:endParaRPr lang="ko-KR" altLang="en-US" sz="8000" b="1" spc="-300" dirty="0">
              <a:solidFill>
                <a:schemeClr val="accent1">
                  <a:alpha val="7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CF7808-9ABA-48C1-8758-55A12152E852}"/>
              </a:ext>
            </a:extLst>
          </p:cNvPr>
          <p:cNvSpPr txBox="1"/>
          <p:nvPr/>
        </p:nvSpPr>
        <p:spPr>
          <a:xfrm>
            <a:off x="4304145" y="3939357"/>
            <a:ext cx="16514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spc="-300" dirty="0">
                <a:solidFill>
                  <a:schemeClr val="tx1">
                    <a:alpha val="70000"/>
                  </a:schemeClr>
                </a:solidFill>
              </a:rPr>
              <a:t>20163704</a:t>
            </a:r>
          </a:p>
          <a:p>
            <a:pPr algn="ctr"/>
            <a:r>
              <a:rPr lang="en-US" altLang="ko-KR" sz="3000" spc="-300" dirty="0">
                <a:solidFill>
                  <a:schemeClr val="tx1">
                    <a:alpha val="70000"/>
                  </a:schemeClr>
                </a:solidFill>
              </a:rPr>
              <a:t>20161344</a:t>
            </a:r>
          </a:p>
          <a:p>
            <a:pPr algn="ctr"/>
            <a:r>
              <a:rPr lang="en-US" altLang="ko-KR" sz="3000" spc="-300" dirty="0">
                <a:solidFill>
                  <a:schemeClr val="tx1">
                    <a:alpha val="70000"/>
                  </a:schemeClr>
                </a:solidFill>
              </a:rPr>
              <a:t>20164245 </a:t>
            </a:r>
            <a:endParaRPr lang="ko-KR" altLang="en-US" sz="3000" spc="-300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8EE7BC-18C0-4C6C-9BDD-56AB827C642B}"/>
              </a:ext>
            </a:extLst>
          </p:cNvPr>
          <p:cNvSpPr txBox="1"/>
          <p:nvPr/>
        </p:nvSpPr>
        <p:spPr>
          <a:xfrm>
            <a:off x="6095997" y="3939357"/>
            <a:ext cx="304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300" dirty="0">
                <a:solidFill>
                  <a:schemeClr val="tx1">
                    <a:alpha val="70000"/>
                  </a:schemeClr>
                </a:solidFill>
              </a:rPr>
              <a:t>Park </a:t>
            </a:r>
            <a:r>
              <a:rPr lang="en-US" altLang="ko-KR" sz="3000" spc="-300" dirty="0" err="1">
                <a:solidFill>
                  <a:schemeClr val="tx1">
                    <a:alpha val="70000"/>
                  </a:schemeClr>
                </a:solidFill>
              </a:rPr>
              <a:t>JuHyeon</a:t>
            </a:r>
            <a:endParaRPr lang="en-US" altLang="ko-KR" sz="3000" spc="-300" dirty="0">
              <a:solidFill>
                <a:schemeClr val="tx1">
                  <a:alpha val="70000"/>
                </a:schemeClr>
              </a:solidFill>
            </a:endParaRPr>
          </a:p>
          <a:p>
            <a:r>
              <a:rPr lang="en-US" altLang="ko-KR" sz="3000" spc="-300" dirty="0" err="1">
                <a:solidFill>
                  <a:schemeClr val="tx1">
                    <a:alpha val="70000"/>
                  </a:schemeClr>
                </a:solidFill>
              </a:rPr>
              <a:t>Heo</a:t>
            </a:r>
            <a:r>
              <a:rPr lang="ko-KR" altLang="en-US" sz="3000" spc="-3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altLang="ko-KR" sz="3000" spc="-300" dirty="0" err="1">
                <a:solidFill>
                  <a:schemeClr val="tx1">
                    <a:alpha val="70000"/>
                  </a:schemeClr>
                </a:solidFill>
              </a:rPr>
              <a:t>JeongWoo</a:t>
            </a:r>
            <a:endParaRPr lang="en-US" altLang="ko-KR" sz="3000" spc="-300" dirty="0">
              <a:solidFill>
                <a:schemeClr val="tx1">
                  <a:alpha val="70000"/>
                </a:schemeClr>
              </a:solidFill>
            </a:endParaRPr>
          </a:p>
          <a:p>
            <a:r>
              <a:rPr lang="en-US" altLang="ko-KR" sz="3000" spc="-300" dirty="0">
                <a:solidFill>
                  <a:schemeClr val="tx1">
                    <a:alpha val="70000"/>
                  </a:schemeClr>
                </a:solidFill>
              </a:rPr>
              <a:t>Hong Jin</a:t>
            </a:r>
            <a:endParaRPr lang="ko-KR" alt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468A01-C083-4420-9CDC-4E78F2EDA118}"/>
              </a:ext>
            </a:extLst>
          </p:cNvPr>
          <p:cNvSpPr txBox="1"/>
          <p:nvPr/>
        </p:nvSpPr>
        <p:spPr>
          <a:xfrm>
            <a:off x="5312803" y="3396904"/>
            <a:ext cx="27616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2">
                    <a:lumMod val="50000"/>
                  </a:schemeClr>
                </a:solidFill>
              </a:rPr>
              <a:t>Team 3</a:t>
            </a:r>
            <a:endParaRPr lang="ko-KR" altLang="en-US" sz="3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954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3.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949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Goal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018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600033" y="1886271"/>
            <a:ext cx="73798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sz="3200" dirty="0"/>
              <a:t>Improve the speed and accuracy of the Lasso function.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780983" cy="660429"/>
            <a:chOff x="1188881" y="351819"/>
            <a:chExt cx="780983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Goal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78098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Goal</a:t>
              </a:r>
              <a:endParaRPr lang="ko-KR" altLang="en-US" sz="22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B48FEED-0A05-44A6-8530-5C2E8EBAAA9C}"/>
              </a:ext>
            </a:extLst>
          </p:cNvPr>
          <p:cNvSpPr txBox="1"/>
          <p:nvPr/>
        </p:nvSpPr>
        <p:spPr>
          <a:xfrm>
            <a:off x="2600033" y="3277619"/>
            <a:ext cx="73798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ko-KR" sz="3200" dirty="0"/>
              <a:t>Provide a variety of image editing functions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78BE8F-669B-4880-88A2-21CCECE11084}"/>
              </a:ext>
            </a:extLst>
          </p:cNvPr>
          <p:cNvSpPr txBox="1"/>
          <p:nvPr/>
        </p:nvSpPr>
        <p:spPr>
          <a:xfrm>
            <a:off x="2600033" y="4668967"/>
            <a:ext cx="7379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ko-KR" sz="3200" dirty="0"/>
              <a:t>Minimize program errors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709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954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4.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73168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Development &amp; Implementation Contents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455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406073" y="1241790"/>
            <a:ext cx="73798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tx2"/>
                </a:solidFill>
              </a:rPr>
              <a:t>Lasso Function</a:t>
            </a:r>
            <a:endParaRPr lang="ko-KR" altLang="en-US" sz="5000" b="1" dirty="0">
              <a:solidFill>
                <a:schemeClr val="tx2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5333511" cy="660429"/>
            <a:chOff x="1188881" y="351819"/>
            <a:chExt cx="5333511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29819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Development &amp; Implementation Contents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533351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Development &amp; Implementation Contents</a:t>
              </a:r>
              <a:endParaRPr lang="ko-KR" altLang="en-US" sz="2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C5CCF44-1E1F-460D-B10D-09BC5C1622B8}"/>
              </a:ext>
            </a:extLst>
          </p:cNvPr>
          <p:cNvSpPr txBox="1"/>
          <p:nvPr/>
        </p:nvSpPr>
        <p:spPr>
          <a:xfrm>
            <a:off x="1789092" y="2552444"/>
            <a:ext cx="9465997" cy="3208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3000" dirty="0"/>
              <a:t>Show areas of lasso based on learning data.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lang="en-US" altLang="ko-KR" sz="1500" dirty="0"/>
          </a:p>
          <a:p>
            <a:pPr marL="457200" indent="-457200">
              <a:buFontTx/>
              <a:buChar char="-"/>
            </a:pPr>
            <a:r>
              <a:rPr lang="en-US" altLang="ko-KR" sz="3000" dirty="0"/>
              <a:t>Provides a </a:t>
            </a:r>
            <a:r>
              <a:rPr lang="en-US" altLang="ko-KR" sz="3000" dirty="0">
                <a:solidFill>
                  <a:srgbClr val="FF0000"/>
                </a:solidFill>
              </a:rPr>
              <a:t>convenient way</a:t>
            </a:r>
            <a:r>
              <a:rPr lang="en-US" altLang="ko-KR" sz="3000" dirty="0"/>
              <a:t> to use by putting a small number of points (approximately 3,4).</a:t>
            </a:r>
          </a:p>
          <a:p>
            <a:pPr marL="457200" indent="-457200">
              <a:buFontTx/>
              <a:buChar char="-"/>
            </a:pPr>
            <a:endParaRPr lang="en-US" altLang="ko-KR" sz="1500" dirty="0"/>
          </a:p>
          <a:p>
            <a:pPr marL="457200" indent="-457200">
              <a:buFontTx/>
              <a:buChar char="-"/>
            </a:pPr>
            <a:r>
              <a:rPr lang="en-US" altLang="ko-KR" sz="3000" dirty="0"/>
              <a:t>Learning from a </a:t>
            </a:r>
            <a:r>
              <a:rPr lang="en-US" altLang="ko-KR" sz="3000" dirty="0">
                <a:solidFill>
                  <a:srgbClr val="FF0000"/>
                </a:solidFill>
              </a:rPr>
              <a:t>variety of datasets</a:t>
            </a:r>
            <a:r>
              <a:rPr lang="en-US" altLang="ko-KR" sz="3000" dirty="0"/>
              <a:t> (released in detail later)</a:t>
            </a:r>
            <a:endParaRPr lang="en-US" altLang="ko-KR" sz="3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417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406073" y="1241790"/>
            <a:ext cx="73798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tx2"/>
                </a:solidFill>
              </a:rPr>
              <a:t>Image Editing Function</a:t>
            </a:r>
            <a:endParaRPr lang="ko-KR" altLang="en-US" sz="5000" b="1" dirty="0">
              <a:solidFill>
                <a:schemeClr val="tx2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5333511" cy="660429"/>
            <a:chOff x="1188881" y="351819"/>
            <a:chExt cx="5333511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29819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Development &amp; Implementation Contents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533351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Development &amp; Implementation Contents</a:t>
              </a:r>
              <a:endParaRPr lang="ko-KR" altLang="en-US" sz="2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C5CCF44-1E1F-460D-B10D-09BC5C1622B8}"/>
              </a:ext>
            </a:extLst>
          </p:cNvPr>
          <p:cNvSpPr txBox="1"/>
          <p:nvPr/>
        </p:nvSpPr>
        <p:spPr>
          <a:xfrm>
            <a:off x="1789092" y="2837077"/>
            <a:ext cx="946599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000" dirty="0"/>
              <a:t>Develop image editing programs using </a:t>
            </a:r>
            <a:r>
              <a:rPr lang="en-US" altLang="ko-KR" sz="3000" dirty="0">
                <a:solidFill>
                  <a:srgbClr val="FF0000"/>
                </a:solidFill>
              </a:rPr>
              <a:t>Qt</a:t>
            </a:r>
            <a:r>
              <a:rPr lang="en-US" altLang="ko-KR" sz="3000" dirty="0"/>
              <a:t>.</a:t>
            </a:r>
          </a:p>
          <a:p>
            <a:pPr marL="457200" indent="-457200">
              <a:buFontTx/>
              <a:buChar char="-"/>
            </a:pPr>
            <a:endParaRPr lang="en-US" altLang="ko-KR" sz="1500" dirty="0"/>
          </a:p>
          <a:p>
            <a:pPr marL="457200" indent="-457200">
              <a:buFontTx/>
              <a:buChar char="-"/>
            </a:pPr>
            <a:r>
              <a:rPr lang="en-US" altLang="ko-KR" sz="3000" dirty="0"/>
              <a:t>Develops other </a:t>
            </a:r>
            <a:r>
              <a:rPr lang="en-US" altLang="ko-KR" sz="3000" dirty="0">
                <a:solidFill>
                  <a:srgbClr val="FF0000"/>
                </a:solidFill>
              </a:rPr>
              <a:t>useful features </a:t>
            </a:r>
            <a:r>
              <a:rPr lang="en-US" altLang="ko-KR" sz="3000" dirty="0"/>
              <a:t>such as layers,               paints, brushes, trims, resizing, </a:t>
            </a:r>
            <a:r>
              <a:rPr lang="en-US" altLang="ko-KR" sz="3000" dirty="0" err="1"/>
              <a:t>spoid</a:t>
            </a:r>
            <a:r>
              <a:rPr lang="en-US" altLang="ko-KR" sz="3000" dirty="0"/>
              <a:t>, text, erasers, etc.</a:t>
            </a:r>
            <a:endParaRPr lang="en-US" altLang="ko-KR" sz="3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691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218202" y="1236635"/>
            <a:ext cx="97555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tx2"/>
                </a:solidFill>
              </a:rPr>
              <a:t>Error Minimization With TDD</a:t>
            </a:r>
            <a:endParaRPr lang="ko-KR" altLang="en-US" sz="5000" b="1" dirty="0">
              <a:solidFill>
                <a:schemeClr val="tx2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5333511" cy="660429"/>
            <a:chOff x="1188881" y="351819"/>
            <a:chExt cx="5333511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29819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Development &amp; Implementation Contents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533351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Development &amp; Implementation Contents</a:t>
              </a:r>
              <a:endParaRPr lang="ko-KR" altLang="en-US" sz="2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C5CCF44-1E1F-460D-B10D-09BC5C1622B8}"/>
              </a:ext>
            </a:extLst>
          </p:cNvPr>
          <p:cNvSpPr txBox="1"/>
          <p:nvPr/>
        </p:nvSpPr>
        <p:spPr>
          <a:xfrm>
            <a:off x="1587756" y="2605155"/>
            <a:ext cx="94659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000" dirty="0"/>
              <a:t>Recognized the importance of error minimization through last Capstone design class.</a:t>
            </a:r>
          </a:p>
          <a:p>
            <a:pPr marL="457200" indent="-457200">
              <a:buFontTx/>
              <a:buChar char="-"/>
            </a:pPr>
            <a:endParaRPr lang="en-US" altLang="ko-KR" sz="1500" dirty="0"/>
          </a:p>
          <a:p>
            <a:pPr marL="457200" indent="-457200">
              <a:buFontTx/>
              <a:buChar char="-"/>
            </a:pPr>
            <a:r>
              <a:rPr lang="en-US" altLang="ko-KR" sz="3000" dirty="0"/>
              <a:t>We will try to minimize errors by writing as many </a:t>
            </a:r>
            <a:r>
              <a:rPr lang="en-US" altLang="ko-KR" sz="3000" dirty="0">
                <a:solidFill>
                  <a:srgbClr val="FF0000"/>
                </a:solidFill>
              </a:rPr>
              <a:t>TCs</a:t>
            </a:r>
            <a:r>
              <a:rPr lang="en-US" altLang="ko-KR" sz="3000" dirty="0"/>
              <a:t> as possible with </a:t>
            </a:r>
            <a:r>
              <a:rPr lang="en-US" altLang="ko-KR" sz="3000" dirty="0">
                <a:solidFill>
                  <a:srgbClr val="FF0000"/>
                </a:solidFill>
              </a:rPr>
              <a:t>TDD</a:t>
            </a:r>
            <a:r>
              <a:rPr lang="en-US" altLang="ko-KR" sz="3000" dirty="0"/>
              <a:t>.</a:t>
            </a:r>
          </a:p>
          <a:p>
            <a:pPr marL="457200" indent="-457200">
              <a:buFontTx/>
              <a:buChar char="-"/>
            </a:pPr>
            <a:endParaRPr lang="en-US" altLang="ko-KR" sz="1500" dirty="0"/>
          </a:p>
          <a:p>
            <a:pPr marL="457200" indent="-457200">
              <a:buFontTx/>
              <a:buChar char="-"/>
            </a:pPr>
            <a:r>
              <a:rPr lang="en-US" altLang="ko-KR" sz="3000" dirty="0"/>
              <a:t>We will release TCs often.</a:t>
            </a:r>
          </a:p>
        </p:txBody>
      </p:sp>
    </p:spTree>
    <p:extLst>
      <p:ext uri="{BB962C8B-B14F-4D97-AF65-F5344CB8AC3E}">
        <p14:creationId xmlns:p14="http://schemas.microsoft.com/office/powerpoint/2010/main" val="426798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954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5.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4425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Project Schedule &amp; Roles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881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318263" cy="660429"/>
            <a:chOff x="1188881" y="351819"/>
            <a:chExt cx="2318263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9239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Project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Schedule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&amp;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Roles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31826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Project Schedule</a:t>
              </a:r>
              <a:endParaRPr lang="ko-KR" altLang="en-US" sz="2200" dirty="0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96CF62ED-3093-49E0-A567-7ED2F98C9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440" y="1320484"/>
            <a:ext cx="7511199" cy="509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828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923925" cy="660429"/>
            <a:chOff x="1188881" y="351819"/>
            <a:chExt cx="1923925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9239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Project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Schedule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&amp;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Roles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90601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Roles</a:t>
              </a:r>
              <a:endParaRPr lang="ko-KR" altLang="en-US" sz="22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E42C59BF-03C3-410A-B57B-B28857B35477}"/>
              </a:ext>
            </a:extLst>
          </p:cNvPr>
          <p:cNvGrpSpPr/>
          <p:nvPr/>
        </p:nvGrpSpPr>
        <p:grpSpPr>
          <a:xfrm>
            <a:off x="1357708" y="2072490"/>
            <a:ext cx="9254912" cy="1796907"/>
            <a:chOff x="1468544" y="2902684"/>
            <a:chExt cx="9254912" cy="1796907"/>
          </a:xfrm>
        </p:grpSpPr>
        <p:sp>
          <p:nvSpPr>
            <p:cNvPr id="10" name="모서리가 둥근 직사각형 6">
              <a:extLst>
                <a:ext uri="{FF2B5EF4-FFF2-40B4-BE49-F238E27FC236}">
                  <a16:creationId xmlns:a16="http://schemas.microsoft.com/office/drawing/2014/main" id="{2FFB77A7-F800-4EC4-847E-FD83D29A1782}"/>
                </a:ext>
              </a:extLst>
            </p:cNvPr>
            <p:cNvSpPr/>
            <p:nvPr/>
          </p:nvSpPr>
          <p:spPr>
            <a:xfrm rot="2700000">
              <a:off x="1468544" y="2902689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7">
              <a:extLst>
                <a:ext uri="{FF2B5EF4-FFF2-40B4-BE49-F238E27FC236}">
                  <a16:creationId xmlns:a16="http://schemas.microsoft.com/office/drawing/2014/main" id="{6320A186-9C24-4171-9299-5715676FDC06}"/>
                </a:ext>
              </a:extLst>
            </p:cNvPr>
            <p:cNvSpPr/>
            <p:nvPr/>
          </p:nvSpPr>
          <p:spPr>
            <a:xfrm rot="2700000">
              <a:off x="5197549" y="2902687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8">
              <a:extLst>
                <a:ext uri="{FF2B5EF4-FFF2-40B4-BE49-F238E27FC236}">
                  <a16:creationId xmlns:a16="http://schemas.microsoft.com/office/drawing/2014/main" id="{BF93DBFC-73F4-4F2F-82AE-ACB1245E4CA3}"/>
                </a:ext>
              </a:extLst>
            </p:cNvPr>
            <p:cNvSpPr/>
            <p:nvPr/>
          </p:nvSpPr>
          <p:spPr>
            <a:xfrm rot="2700000">
              <a:off x="8926554" y="2902684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CB3E4CE-8D57-4E12-91C6-5F14140C9DCE}"/>
              </a:ext>
            </a:extLst>
          </p:cNvPr>
          <p:cNvSpPr txBox="1"/>
          <p:nvPr/>
        </p:nvSpPr>
        <p:spPr>
          <a:xfrm>
            <a:off x="1318578" y="2447533"/>
            <a:ext cx="18751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Park </a:t>
            </a:r>
            <a:r>
              <a:rPr lang="en-US" altLang="ko-KR" sz="2800" b="1" dirty="0" err="1">
                <a:solidFill>
                  <a:schemeClr val="bg1"/>
                </a:solidFill>
              </a:rPr>
              <a:t>JuHyeon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75DEF2-97D8-4AFB-8BB4-08D3F17CF5C3}"/>
              </a:ext>
            </a:extLst>
          </p:cNvPr>
          <p:cNvSpPr txBox="1"/>
          <p:nvPr/>
        </p:nvSpPr>
        <p:spPr>
          <a:xfrm>
            <a:off x="4957353" y="2432447"/>
            <a:ext cx="20556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>
                <a:solidFill>
                  <a:schemeClr val="bg1"/>
                </a:solidFill>
              </a:rPr>
              <a:t>Heo</a:t>
            </a:r>
            <a:r>
              <a:rPr lang="en-US" altLang="ko-KR" sz="2800" b="1" dirty="0">
                <a:solidFill>
                  <a:schemeClr val="bg1"/>
                </a:solidFill>
              </a:rPr>
              <a:t> </a:t>
            </a:r>
            <a:r>
              <a:rPr lang="en-US" altLang="ko-KR" sz="2800" b="1" dirty="0" err="1">
                <a:solidFill>
                  <a:schemeClr val="bg1"/>
                </a:solidFill>
              </a:rPr>
              <a:t>JeongWoo</a:t>
            </a:r>
            <a:r>
              <a:rPr lang="en-US" altLang="ko-KR" sz="2800" b="1" dirty="0">
                <a:solidFill>
                  <a:schemeClr val="bg1"/>
                </a:solidFill>
              </a:rPr>
              <a:t> 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BC0305-7934-4A38-A908-260BDDBE5EF2}"/>
              </a:ext>
            </a:extLst>
          </p:cNvPr>
          <p:cNvSpPr txBox="1"/>
          <p:nvPr/>
        </p:nvSpPr>
        <p:spPr>
          <a:xfrm>
            <a:off x="9004596" y="2537157"/>
            <a:ext cx="14191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Hong Jin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C67309-E9C0-4ED3-87E6-C2D377D0361A}"/>
              </a:ext>
            </a:extLst>
          </p:cNvPr>
          <p:cNvSpPr txBox="1"/>
          <p:nvPr/>
        </p:nvSpPr>
        <p:spPr>
          <a:xfrm>
            <a:off x="799589" y="4571041"/>
            <a:ext cx="29131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Collect Running Datasets</a:t>
            </a:r>
          </a:p>
          <a:p>
            <a:pPr algn="ctr"/>
            <a:r>
              <a:rPr lang="en-US" altLang="ko-KR" sz="1500" dirty="0"/>
              <a:t>Implementing a Running Model</a:t>
            </a:r>
          </a:p>
          <a:p>
            <a:pPr algn="ctr"/>
            <a:r>
              <a:rPr lang="en-US" altLang="ko-KR" sz="1500" dirty="0"/>
              <a:t>Layer Function Implementation</a:t>
            </a:r>
          </a:p>
          <a:p>
            <a:pPr algn="ctr"/>
            <a:r>
              <a:rPr lang="en-US" altLang="ko-KR" sz="1500" dirty="0">
                <a:solidFill>
                  <a:schemeClr val="tx2"/>
                </a:solidFill>
              </a:rPr>
              <a:t>Test</a:t>
            </a:r>
            <a:endParaRPr lang="ko-KR" altLang="en-US" sz="1500" dirty="0">
              <a:solidFill>
                <a:schemeClr val="tx2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CC4FCD-A54D-4A51-8872-26ACE70E948C}"/>
              </a:ext>
            </a:extLst>
          </p:cNvPr>
          <p:cNvSpPr txBox="1"/>
          <p:nvPr/>
        </p:nvSpPr>
        <p:spPr>
          <a:xfrm>
            <a:off x="4496472" y="4571041"/>
            <a:ext cx="2977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Collecting Running Datasets</a:t>
            </a:r>
          </a:p>
          <a:p>
            <a:pPr algn="ctr"/>
            <a:r>
              <a:rPr lang="en-US" altLang="ko-KR" sz="1500" dirty="0"/>
              <a:t>Implementing a Running Model</a:t>
            </a:r>
          </a:p>
          <a:p>
            <a:pPr algn="ctr"/>
            <a:r>
              <a:rPr lang="en-US" altLang="ko-KR" sz="1500" dirty="0"/>
              <a:t>Implementing sizing</a:t>
            </a:r>
          </a:p>
          <a:p>
            <a:pPr algn="ctr"/>
            <a:r>
              <a:rPr lang="en-US" altLang="ko-KR" sz="1500" dirty="0">
                <a:solidFill>
                  <a:schemeClr val="tx2"/>
                </a:solidFill>
              </a:rPr>
              <a:t>Test</a:t>
            </a:r>
            <a:endParaRPr lang="ko-KR" altLang="en-US" sz="1500" dirty="0">
              <a:solidFill>
                <a:schemeClr val="tx2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9B8C64-E9E3-4FF4-9391-73FBB6F36E93}"/>
              </a:ext>
            </a:extLst>
          </p:cNvPr>
          <p:cNvSpPr txBox="1"/>
          <p:nvPr/>
        </p:nvSpPr>
        <p:spPr>
          <a:xfrm>
            <a:off x="7849665" y="4578471"/>
            <a:ext cx="37290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Collecting Running Datasets</a:t>
            </a:r>
          </a:p>
          <a:p>
            <a:pPr algn="ctr"/>
            <a:r>
              <a:rPr lang="en-US" altLang="ko-KR" sz="1500" dirty="0"/>
              <a:t>Leaning data to model</a:t>
            </a:r>
          </a:p>
          <a:p>
            <a:pPr algn="ctr"/>
            <a:r>
              <a:rPr lang="en-US" altLang="ko-KR" sz="1500" dirty="0"/>
              <a:t>Implementing Qt UI and basic functions</a:t>
            </a:r>
          </a:p>
          <a:p>
            <a:pPr algn="ctr"/>
            <a:r>
              <a:rPr lang="en-US" altLang="ko-KR" sz="1500" dirty="0">
                <a:solidFill>
                  <a:schemeClr val="tx2"/>
                </a:solidFill>
              </a:rPr>
              <a:t>Test</a:t>
            </a:r>
            <a:endParaRPr lang="ko-KR" altLang="en-US" sz="15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610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954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6.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3113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Others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146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Contents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E91FEA1-2AA8-4A07-AA8B-516B976961CD}"/>
              </a:ext>
            </a:extLst>
          </p:cNvPr>
          <p:cNvSpPr txBox="1"/>
          <p:nvPr/>
        </p:nvSpPr>
        <p:spPr>
          <a:xfrm>
            <a:off x="1712100" y="1500659"/>
            <a:ext cx="5847978" cy="44752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2500" spc="-150" dirty="0">
                <a:solidFill>
                  <a:schemeClr val="bg1"/>
                </a:solidFill>
                <a:latin typeface="+mj-lt"/>
                <a:ea typeface="+mj-ea"/>
              </a:rPr>
              <a:t>Project &amp; Team Information</a:t>
            </a:r>
          </a:p>
          <a:p>
            <a:endParaRPr lang="en-US" altLang="ko-KR" sz="2500" spc="-150" dirty="0">
              <a:solidFill>
                <a:schemeClr val="bg1"/>
              </a:solidFill>
              <a:latin typeface="+mj-lt"/>
              <a:ea typeface="+mj-ea"/>
            </a:endParaRPr>
          </a:p>
          <a:p>
            <a:r>
              <a:rPr lang="en-US" altLang="ko-KR" sz="2500" spc="-150" dirty="0">
                <a:solidFill>
                  <a:schemeClr val="bg1"/>
                </a:solidFill>
                <a:latin typeface="+mj-lt"/>
                <a:ea typeface="+mj-ea"/>
              </a:rPr>
              <a:t>Introduction &amp; Motivation</a:t>
            </a:r>
          </a:p>
          <a:p>
            <a:endParaRPr lang="en-US" altLang="ko-KR" sz="2500" spc="-150" dirty="0">
              <a:solidFill>
                <a:schemeClr val="bg1"/>
              </a:solidFill>
              <a:latin typeface="+mj-lt"/>
              <a:ea typeface="+mj-ea"/>
            </a:endParaRPr>
          </a:p>
          <a:p>
            <a:r>
              <a:rPr lang="en-US" altLang="ko-KR" sz="2500" spc="-150" dirty="0">
                <a:solidFill>
                  <a:schemeClr val="bg1"/>
                </a:solidFill>
                <a:latin typeface="+mj-lt"/>
                <a:ea typeface="+mj-ea"/>
              </a:rPr>
              <a:t>Goal</a:t>
            </a:r>
          </a:p>
          <a:p>
            <a:endParaRPr lang="en-US" altLang="ko-KR" sz="2500" spc="-150" dirty="0">
              <a:solidFill>
                <a:schemeClr val="bg1"/>
              </a:solidFill>
              <a:latin typeface="+mj-lt"/>
              <a:ea typeface="+mj-ea"/>
            </a:endParaRPr>
          </a:p>
          <a:p>
            <a:r>
              <a:rPr lang="en-US" altLang="ko-KR" sz="2500" spc="-150" dirty="0">
                <a:solidFill>
                  <a:schemeClr val="bg1"/>
                </a:solidFill>
                <a:latin typeface="+mj-lt"/>
                <a:ea typeface="+mj-ea"/>
              </a:rPr>
              <a:t>Development &amp; Implementation Contents</a:t>
            </a:r>
          </a:p>
          <a:p>
            <a:endParaRPr lang="en-US" altLang="ko-KR" sz="2500" spc="-150" dirty="0">
              <a:solidFill>
                <a:schemeClr val="bg1"/>
              </a:solidFill>
              <a:latin typeface="+mj-lt"/>
              <a:ea typeface="+mj-ea"/>
            </a:endParaRPr>
          </a:p>
          <a:p>
            <a:r>
              <a:rPr lang="en-US" altLang="ko-KR" sz="2500" spc="-150" dirty="0">
                <a:solidFill>
                  <a:schemeClr val="bg1"/>
                </a:solidFill>
                <a:latin typeface="+mj-lt"/>
                <a:ea typeface="+mj-ea"/>
              </a:rPr>
              <a:t>Project Schedule &amp; Roles</a:t>
            </a:r>
          </a:p>
          <a:p>
            <a:endParaRPr lang="en-US" altLang="ko-KR" sz="2500" spc="-150" dirty="0">
              <a:solidFill>
                <a:schemeClr val="bg1"/>
              </a:solidFill>
              <a:latin typeface="+mj-lt"/>
              <a:ea typeface="+mj-ea"/>
            </a:endParaRPr>
          </a:p>
          <a:p>
            <a:r>
              <a:rPr lang="en-US" altLang="ko-KR" sz="2500" spc="-150" dirty="0">
                <a:solidFill>
                  <a:schemeClr val="bg1"/>
                </a:solidFill>
                <a:latin typeface="+mj-lt"/>
                <a:ea typeface="+mj-ea"/>
              </a:rPr>
              <a:t>Others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2AF94A-FD8D-41ED-B054-255DBBCC65C3}"/>
              </a:ext>
            </a:extLst>
          </p:cNvPr>
          <p:cNvSpPr txBox="1"/>
          <p:nvPr/>
        </p:nvSpPr>
        <p:spPr>
          <a:xfrm>
            <a:off x="1258918" y="1500659"/>
            <a:ext cx="4531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1.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8E7A37-A9BF-4414-AA6E-FF2A20DFFCDE}"/>
              </a:ext>
            </a:extLst>
          </p:cNvPr>
          <p:cNvSpPr txBox="1"/>
          <p:nvPr/>
        </p:nvSpPr>
        <p:spPr>
          <a:xfrm>
            <a:off x="1258917" y="2276658"/>
            <a:ext cx="4531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2.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00C608-2EBC-413A-9575-1A966ABE2ADC}"/>
              </a:ext>
            </a:extLst>
          </p:cNvPr>
          <p:cNvSpPr txBox="1"/>
          <p:nvPr/>
        </p:nvSpPr>
        <p:spPr>
          <a:xfrm>
            <a:off x="1234413" y="3025175"/>
            <a:ext cx="4531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3.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789006-60FD-4461-9DF8-ECD2098D090A}"/>
              </a:ext>
            </a:extLst>
          </p:cNvPr>
          <p:cNvSpPr txBox="1"/>
          <p:nvPr/>
        </p:nvSpPr>
        <p:spPr>
          <a:xfrm>
            <a:off x="1234413" y="3801174"/>
            <a:ext cx="4776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4.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DDC527-929E-43C0-9DC2-44ABD21699E2}"/>
              </a:ext>
            </a:extLst>
          </p:cNvPr>
          <p:cNvSpPr txBox="1"/>
          <p:nvPr/>
        </p:nvSpPr>
        <p:spPr>
          <a:xfrm>
            <a:off x="1234413" y="4549691"/>
            <a:ext cx="4531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5.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6003DF4-F396-49B1-9A43-C2FC445497DA}"/>
              </a:ext>
            </a:extLst>
          </p:cNvPr>
          <p:cNvSpPr txBox="1"/>
          <p:nvPr/>
        </p:nvSpPr>
        <p:spPr>
          <a:xfrm>
            <a:off x="1243156" y="5298208"/>
            <a:ext cx="4444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6.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866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335896" cy="660429"/>
            <a:chOff x="1188881" y="351819"/>
            <a:chExt cx="233589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Others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3358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Market Research</a:t>
              </a:r>
              <a:endParaRPr lang="ko-KR" altLang="en-US" sz="22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7AC805D-C96B-454D-86DB-AF9283A7235C}"/>
              </a:ext>
            </a:extLst>
          </p:cNvPr>
          <p:cNvSpPr txBox="1"/>
          <p:nvPr/>
        </p:nvSpPr>
        <p:spPr>
          <a:xfrm>
            <a:off x="2406073" y="1241790"/>
            <a:ext cx="73798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tx2"/>
                </a:solidFill>
              </a:rPr>
              <a:t>Photoshop</a:t>
            </a:r>
            <a:endParaRPr lang="ko-KR" altLang="en-US" sz="5000" b="1" dirty="0">
              <a:solidFill>
                <a:schemeClr val="tx2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96A3F98-969C-4F53-BD12-0A9F00E95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881" y="2333106"/>
            <a:ext cx="4928029" cy="356897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CBD3FBE-8254-472D-9FDB-D4438D0B7E79}"/>
              </a:ext>
            </a:extLst>
          </p:cNvPr>
          <p:cNvSpPr txBox="1"/>
          <p:nvPr/>
        </p:nvSpPr>
        <p:spPr>
          <a:xfrm>
            <a:off x="6271490" y="3321749"/>
            <a:ext cx="53524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525252"/>
                </a:solidFill>
                <a:highlight>
                  <a:srgbClr val="FFFF00"/>
                </a:highlight>
              </a:rPr>
              <a:t>Point by point to draw out an object.</a:t>
            </a:r>
          </a:p>
          <a:p>
            <a:pPr algn="ctr"/>
            <a:endParaRPr lang="en-US" altLang="ko-KR" sz="2000" b="1" dirty="0">
              <a:solidFill>
                <a:srgbClr val="525252"/>
              </a:solidFill>
            </a:endParaRPr>
          </a:p>
          <a:p>
            <a:pPr algn="ctr"/>
            <a:r>
              <a:rPr lang="en-US" altLang="ko-KR" sz="2000" b="1" dirty="0">
                <a:solidFill>
                  <a:srgbClr val="525252"/>
                </a:solidFill>
              </a:rPr>
              <a:t>Not only is it taking a long time, and it takes a lot of hands, the results also differ depending on individual ability.</a:t>
            </a:r>
            <a:endParaRPr lang="ko-KR" altLang="en-US" sz="2000" b="1" dirty="0">
              <a:solidFill>
                <a:srgbClr val="5252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918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335896" cy="660429"/>
            <a:chOff x="1188881" y="351819"/>
            <a:chExt cx="233589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Others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3358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Market Research</a:t>
              </a:r>
              <a:endParaRPr lang="ko-KR" altLang="en-US" sz="22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7AC805D-C96B-454D-86DB-AF9283A7235C}"/>
              </a:ext>
            </a:extLst>
          </p:cNvPr>
          <p:cNvSpPr txBox="1"/>
          <p:nvPr/>
        </p:nvSpPr>
        <p:spPr>
          <a:xfrm>
            <a:off x="2406073" y="1241790"/>
            <a:ext cx="73798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tx2"/>
                </a:solidFill>
              </a:rPr>
              <a:t>Remove.bg</a:t>
            </a:r>
            <a:endParaRPr lang="ko-KR" altLang="en-US" sz="5000" b="1" dirty="0">
              <a:solidFill>
                <a:schemeClr val="tx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BD3FBE-8254-472D-9FDB-D4438D0B7E79}"/>
              </a:ext>
            </a:extLst>
          </p:cNvPr>
          <p:cNvSpPr txBox="1"/>
          <p:nvPr/>
        </p:nvSpPr>
        <p:spPr>
          <a:xfrm>
            <a:off x="6250475" y="3214869"/>
            <a:ext cx="54956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525252"/>
                </a:solidFill>
              </a:rPr>
              <a:t>Free.</a:t>
            </a:r>
          </a:p>
          <a:p>
            <a:pPr algn="ctr"/>
            <a:endParaRPr lang="en-US" altLang="ko-KR" sz="2000" b="1" dirty="0">
              <a:solidFill>
                <a:srgbClr val="525252"/>
              </a:solidFill>
            </a:endParaRPr>
          </a:p>
          <a:p>
            <a:pPr algn="ctr"/>
            <a:r>
              <a:rPr lang="en-US" altLang="ko-KR" sz="2000" b="1" dirty="0">
                <a:solidFill>
                  <a:srgbClr val="525252"/>
                </a:solidFill>
                <a:highlight>
                  <a:srgbClr val="FFFF00"/>
                </a:highlight>
              </a:rPr>
              <a:t>Use background erasing method</a:t>
            </a:r>
            <a:r>
              <a:rPr lang="en-US" altLang="ko-KR" sz="2000" b="1" dirty="0">
                <a:solidFill>
                  <a:srgbClr val="525252"/>
                </a:solidFill>
              </a:rPr>
              <a:t>.</a:t>
            </a:r>
          </a:p>
          <a:p>
            <a:pPr algn="ctr"/>
            <a:endParaRPr lang="en-US" altLang="ko-KR" sz="2000" b="1" dirty="0">
              <a:solidFill>
                <a:srgbClr val="525252"/>
              </a:solidFill>
            </a:endParaRPr>
          </a:p>
          <a:p>
            <a:pPr algn="ctr"/>
            <a:r>
              <a:rPr lang="en-US" altLang="ko-KR" sz="2000" b="1" dirty="0">
                <a:solidFill>
                  <a:srgbClr val="525252"/>
                </a:solidFill>
              </a:rPr>
              <a:t>Unable to set the desired part and only people can be recognized</a:t>
            </a:r>
            <a:endParaRPr lang="ko-KR" altLang="en-US" sz="2000" b="1" dirty="0">
              <a:solidFill>
                <a:srgbClr val="525252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DF40726-EF3D-4CB5-B797-DBA6866CE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41" y="2662070"/>
            <a:ext cx="5682434" cy="260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570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335896" cy="660429"/>
            <a:chOff x="1188881" y="351819"/>
            <a:chExt cx="233589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Others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3358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Market Research</a:t>
              </a:r>
              <a:endParaRPr lang="ko-KR" altLang="en-US" sz="22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7AC805D-C96B-454D-86DB-AF9283A7235C}"/>
              </a:ext>
            </a:extLst>
          </p:cNvPr>
          <p:cNvSpPr txBox="1"/>
          <p:nvPr/>
        </p:nvSpPr>
        <p:spPr>
          <a:xfrm>
            <a:off x="2406073" y="1241790"/>
            <a:ext cx="73798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 err="1">
                <a:solidFill>
                  <a:schemeClr val="tx2"/>
                </a:solidFill>
              </a:rPr>
              <a:t>Photopea</a:t>
            </a:r>
            <a:endParaRPr lang="ko-KR" altLang="en-US" sz="5000" b="1" dirty="0">
              <a:solidFill>
                <a:schemeClr val="tx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BD3FBE-8254-472D-9FDB-D4438D0B7E79}"/>
              </a:ext>
            </a:extLst>
          </p:cNvPr>
          <p:cNvSpPr txBox="1"/>
          <p:nvPr/>
        </p:nvSpPr>
        <p:spPr>
          <a:xfrm>
            <a:off x="6250475" y="3214869"/>
            <a:ext cx="54956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2"/>
                </a:solidFill>
              </a:rPr>
              <a:t>Free.</a:t>
            </a:r>
          </a:p>
          <a:p>
            <a:pPr algn="ctr"/>
            <a:endParaRPr lang="en-US" altLang="ko-KR" sz="2000" b="1" dirty="0">
              <a:solidFill>
                <a:schemeClr val="tx2"/>
              </a:solidFill>
            </a:endParaRPr>
          </a:p>
          <a:p>
            <a:pPr algn="ctr"/>
            <a:r>
              <a:rPr lang="en-US" altLang="ko-KR" sz="2000" b="1" dirty="0">
                <a:solidFill>
                  <a:schemeClr val="tx2"/>
                </a:solidFill>
              </a:rPr>
              <a:t>Provide basic image editing functions in Web.</a:t>
            </a:r>
          </a:p>
          <a:p>
            <a:pPr algn="ctr"/>
            <a:endParaRPr lang="en-US" altLang="ko-KR" sz="2000" b="1" dirty="0">
              <a:solidFill>
                <a:schemeClr val="tx2"/>
              </a:solidFill>
            </a:endParaRPr>
          </a:p>
          <a:p>
            <a:pPr algn="ctr"/>
            <a:r>
              <a:rPr lang="en-US" altLang="ko-KR" sz="2000" b="1" dirty="0">
                <a:solidFill>
                  <a:schemeClr val="tx2"/>
                </a:solidFill>
                <a:highlight>
                  <a:srgbClr val="FFFF00"/>
                </a:highlight>
              </a:rPr>
              <a:t>Magnetic Lasso function exists but it’s too weak.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DCED9F-0650-4164-A8AF-29FAC1A08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046" y="2892716"/>
            <a:ext cx="35623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387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335896" cy="660429"/>
            <a:chOff x="1188881" y="351819"/>
            <a:chExt cx="233589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Others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3358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Market Research</a:t>
              </a:r>
              <a:endParaRPr lang="ko-KR" altLang="en-US" sz="22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7AC805D-C96B-454D-86DB-AF9283A7235C}"/>
              </a:ext>
            </a:extLst>
          </p:cNvPr>
          <p:cNvSpPr txBox="1"/>
          <p:nvPr/>
        </p:nvSpPr>
        <p:spPr>
          <a:xfrm>
            <a:off x="2406073" y="1241790"/>
            <a:ext cx="73798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 err="1">
                <a:solidFill>
                  <a:schemeClr val="tx2"/>
                </a:solidFill>
              </a:rPr>
              <a:t>BackGround</a:t>
            </a:r>
            <a:r>
              <a:rPr lang="en-US" altLang="ko-KR" sz="5000" b="1" dirty="0">
                <a:solidFill>
                  <a:schemeClr val="tx2"/>
                </a:solidFill>
              </a:rPr>
              <a:t> Burner</a:t>
            </a:r>
            <a:endParaRPr lang="ko-KR" altLang="en-US" sz="5000" b="1" dirty="0">
              <a:solidFill>
                <a:schemeClr val="tx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BD3FBE-8254-472D-9FDB-D4438D0B7E79}"/>
              </a:ext>
            </a:extLst>
          </p:cNvPr>
          <p:cNvSpPr txBox="1"/>
          <p:nvPr/>
        </p:nvSpPr>
        <p:spPr>
          <a:xfrm>
            <a:off x="5578680" y="3216224"/>
            <a:ext cx="56305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525252"/>
                </a:solidFill>
                <a:highlight>
                  <a:srgbClr val="FFFF00"/>
                </a:highlight>
              </a:rPr>
              <a:t>Remove background by separating regions in two colors.</a:t>
            </a:r>
          </a:p>
          <a:p>
            <a:pPr algn="ctr"/>
            <a:endParaRPr lang="en-US" altLang="ko-KR" sz="2000" b="1" dirty="0">
              <a:solidFill>
                <a:srgbClr val="525252"/>
              </a:solidFill>
            </a:endParaRPr>
          </a:p>
          <a:p>
            <a:pPr algn="ctr"/>
            <a:r>
              <a:rPr lang="en-US" altLang="ko-KR" sz="2000" b="1" dirty="0">
                <a:solidFill>
                  <a:srgbClr val="525252"/>
                </a:solidFill>
              </a:rPr>
              <a:t>Good performance for simple images, but not for complex images.</a:t>
            </a:r>
          </a:p>
          <a:p>
            <a:pPr algn="ctr"/>
            <a:endParaRPr lang="en-US" altLang="ko-KR" sz="2000" b="1" dirty="0">
              <a:solidFill>
                <a:srgbClr val="525252"/>
              </a:solidFill>
            </a:endParaRPr>
          </a:p>
          <a:p>
            <a:pPr algn="ctr"/>
            <a:r>
              <a:rPr lang="en-US" altLang="ko-KR" sz="2000" b="1" dirty="0">
                <a:solidFill>
                  <a:srgbClr val="525252"/>
                </a:solidFill>
              </a:rPr>
              <a:t>It can’t be edited and only available as JPG, PNG.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65CDBC2-42B8-48A0-8544-812D42E78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041" y="2605175"/>
            <a:ext cx="3769410" cy="316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432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954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7.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050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Q&amp;A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421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954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1.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48611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Project &amp; Team Information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341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406073" y="1754086"/>
            <a:ext cx="73798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tx2"/>
                </a:solidFill>
              </a:rPr>
              <a:t>Smoothie</a:t>
            </a:r>
            <a:endParaRPr lang="ko-KR" altLang="en-US" sz="5000" b="1" dirty="0">
              <a:solidFill>
                <a:schemeClr val="tx2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035557" cy="660429"/>
            <a:chOff x="1188881" y="351819"/>
            <a:chExt cx="2035557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20355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Project &amp; Team Information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65994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Project Title</a:t>
              </a:r>
              <a:endParaRPr lang="ko-KR" altLang="en-US" sz="2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C5CCF44-1E1F-460D-B10D-09BC5C1622B8}"/>
              </a:ext>
            </a:extLst>
          </p:cNvPr>
          <p:cNvSpPr txBox="1"/>
          <p:nvPr/>
        </p:nvSpPr>
        <p:spPr>
          <a:xfrm>
            <a:off x="1789092" y="3353360"/>
            <a:ext cx="94659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tx2"/>
                </a:solidFill>
              </a:rPr>
              <a:t>“Smoothie” is</a:t>
            </a:r>
            <a:r>
              <a:rPr lang="ko-KR" altLang="en-US" sz="3200" dirty="0">
                <a:solidFill>
                  <a:schemeClr val="tx2"/>
                </a:solidFill>
              </a:rPr>
              <a:t> </a:t>
            </a:r>
            <a:r>
              <a:rPr lang="en-US" altLang="ko-KR" sz="3200" dirty="0">
                <a:solidFill>
                  <a:schemeClr val="tx2"/>
                </a:solidFill>
              </a:rPr>
              <a:t>a Photo Edit Program,</a:t>
            </a:r>
          </a:p>
          <a:p>
            <a:pPr algn="ctr"/>
            <a:r>
              <a:rPr lang="en-US" altLang="ko-KR" sz="3200" dirty="0">
                <a:solidFill>
                  <a:schemeClr val="tx2"/>
                </a:solidFill>
              </a:rPr>
              <a:t>We select this project’s title to emphasize feeling of ‘Smooth’.</a:t>
            </a:r>
            <a:endParaRPr lang="ko-KR" alt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466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406072" y="2096689"/>
            <a:ext cx="73798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tx2"/>
                </a:solidFill>
              </a:rPr>
              <a:t>Team 3 – 316</a:t>
            </a:r>
            <a:endParaRPr lang="ko-KR" altLang="en-US" sz="5000" b="1" dirty="0">
              <a:solidFill>
                <a:schemeClr val="tx2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3184654" cy="660429"/>
            <a:chOff x="1188881" y="351819"/>
            <a:chExt cx="3184654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20355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Project &amp; Team Information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318465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Team name &amp; Members</a:t>
              </a:r>
              <a:endParaRPr lang="ko-KR" altLang="en-US" sz="2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C5CCF44-1E1F-460D-B10D-09BC5C1622B8}"/>
              </a:ext>
            </a:extLst>
          </p:cNvPr>
          <p:cNvSpPr txBox="1"/>
          <p:nvPr/>
        </p:nvSpPr>
        <p:spPr>
          <a:xfrm>
            <a:off x="930881" y="4042904"/>
            <a:ext cx="103302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tx2"/>
                </a:solidFill>
              </a:rPr>
              <a:t>Team Members – </a:t>
            </a:r>
            <a:r>
              <a:rPr lang="en-US" altLang="ko-KR" sz="3200" spc="-300" dirty="0">
                <a:solidFill>
                  <a:srgbClr val="525252"/>
                </a:solidFill>
              </a:rPr>
              <a:t>Park </a:t>
            </a:r>
            <a:r>
              <a:rPr lang="en-US" altLang="ko-KR" sz="3200" spc="-300" dirty="0" err="1">
                <a:solidFill>
                  <a:srgbClr val="525252"/>
                </a:solidFill>
              </a:rPr>
              <a:t>JuHyeon</a:t>
            </a:r>
            <a:r>
              <a:rPr lang="en-US" altLang="ko-KR" sz="3200" dirty="0">
                <a:solidFill>
                  <a:srgbClr val="525252"/>
                </a:solidFill>
              </a:rPr>
              <a:t>, </a:t>
            </a:r>
            <a:r>
              <a:rPr lang="en-US" altLang="ko-KR" sz="3200" spc="-300" dirty="0" err="1">
                <a:solidFill>
                  <a:srgbClr val="525252"/>
                </a:solidFill>
              </a:rPr>
              <a:t>Heo</a:t>
            </a:r>
            <a:r>
              <a:rPr lang="ko-KR" altLang="en-US" sz="3200" spc="-300" dirty="0">
                <a:solidFill>
                  <a:srgbClr val="525252"/>
                </a:solidFill>
              </a:rPr>
              <a:t> </a:t>
            </a:r>
            <a:r>
              <a:rPr lang="en-US" altLang="ko-KR" sz="3200" spc="-300" dirty="0" err="1">
                <a:solidFill>
                  <a:srgbClr val="525252"/>
                </a:solidFill>
              </a:rPr>
              <a:t>JeongWoo</a:t>
            </a:r>
            <a:r>
              <a:rPr lang="en-US" altLang="ko-KR" sz="3200" dirty="0">
                <a:solidFill>
                  <a:schemeClr val="tx2"/>
                </a:solidFill>
              </a:rPr>
              <a:t>, Hong Jin</a:t>
            </a:r>
          </a:p>
          <a:p>
            <a:pPr algn="ctr"/>
            <a:r>
              <a:rPr lang="en-US" altLang="ko-KR" sz="3200" dirty="0">
                <a:solidFill>
                  <a:schemeClr val="tx2"/>
                </a:solidFill>
              </a:rPr>
              <a:t>Three people whose student numbers are 16.</a:t>
            </a:r>
            <a:endParaRPr lang="ko-KR" alt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790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954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2.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45983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Introduction &amp; Motivation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740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406073" y="1241790"/>
            <a:ext cx="73798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tx2"/>
                </a:solidFill>
              </a:rPr>
              <a:t>Smoothie</a:t>
            </a:r>
            <a:endParaRPr lang="ko-KR" altLang="en-US" sz="5000" b="1" dirty="0">
              <a:solidFill>
                <a:schemeClr val="tx2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874231" cy="660429"/>
            <a:chOff x="1188881" y="351819"/>
            <a:chExt cx="1874231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8742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Introduction &amp; Motivation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66103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Introduction</a:t>
              </a:r>
              <a:endParaRPr lang="ko-KR" altLang="en-US" sz="2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C5CCF44-1E1F-460D-B10D-09BC5C1622B8}"/>
              </a:ext>
            </a:extLst>
          </p:cNvPr>
          <p:cNvSpPr txBox="1"/>
          <p:nvPr/>
        </p:nvSpPr>
        <p:spPr>
          <a:xfrm>
            <a:off x="1789092" y="2503614"/>
            <a:ext cx="94659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We</a:t>
            </a:r>
            <a:r>
              <a:rPr lang="ko-KR" altLang="en-US" sz="3200" dirty="0"/>
              <a:t> </a:t>
            </a:r>
            <a:r>
              <a:rPr lang="en-US" altLang="ko-KR" sz="3200" dirty="0"/>
              <a:t>are going to make a program that allows users to create smoother images by using </a:t>
            </a:r>
            <a:r>
              <a:rPr lang="en-US" altLang="ko-KR" sz="3200" dirty="0">
                <a:solidFill>
                  <a:srgbClr val="FF0000"/>
                </a:solidFill>
              </a:rPr>
              <a:t>deep learning </a:t>
            </a:r>
            <a:r>
              <a:rPr lang="en-US" altLang="ko-KR" sz="3200" dirty="0"/>
              <a:t>for a major function called a </a:t>
            </a:r>
            <a:r>
              <a:rPr lang="en-US" altLang="ko-KR" sz="3200" dirty="0">
                <a:solidFill>
                  <a:srgbClr val="FF0000"/>
                </a:solidFill>
              </a:rPr>
              <a:t>Lasso</a:t>
            </a:r>
            <a:r>
              <a:rPr lang="en-US" altLang="ko-KR" sz="3200" dirty="0"/>
              <a:t>.</a:t>
            </a:r>
          </a:p>
          <a:p>
            <a:pPr algn="ctr"/>
            <a:endParaRPr lang="en-US" altLang="ko-KR" sz="3200" dirty="0">
              <a:solidFill>
                <a:schemeClr val="tx2"/>
              </a:solidFill>
            </a:endParaRPr>
          </a:p>
          <a:p>
            <a:pPr algn="ctr"/>
            <a:r>
              <a:rPr lang="en-US" altLang="ko-KR" sz="3200" dirty="0"/>
              <a:t>With only a few number of </a:t>
            </a:r>
            <a:r>
              <a:rPr lang="en-US" altLang="ko-KR" sz="3200" dirty="0">
                <a:solidFill>
                  <a:srgbClr val="FF0000"/>
                </a:solidFill>
              </a:rPr>
              <a:t>checkpoints</a:t>
            </a:r>
            <a:r>
              <a:rPr lang="en-US" altLang="ko-KR" sz="3200" dirty="0"/>
              <a:t>, users can produce the image that is much smoother.</a:t>
            </a:r>
            <a:endParaRPr lang="en-US" altLang="ko-KR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490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057161" y="1433752"/>
            <a:ext cx="1007767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It's necessary, but it's too, too uncomfortable</a:t>
            </a:r>
            <a:r>
              <a:rPr lang="en-US" altLang="ko-KR" sz="3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35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874231" cy="660429"/>
            <a:chOff x="1188881" y="351819"/>
            <a:chExt cx="1874231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8742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Introduction &amp; Motivation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47187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Motivation</a:t>
              </a:r>
              <a:endParaRPr lang="ko-KR" altLang="en-US" sz="2200" dirty="0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C0456512-658A-4F5B-938F-B37861B49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759" y="2420387"/>
            <a:ext cx="3041306" cy="38430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60DC32A-C1DB-466E-8E4F-DE7FE8FEA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436" y="2736556"/>
            <a:ext cx="3403326" cy="321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096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874231" cy="660429"/>
            <a:chOff x="1188881" y="351819"/>
            <a:chExt cx="1874231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8742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Introduction &amp; Motivation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47187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Motivation</a:t>
              </a:r>
              <a:endParaRPr lang="ko-KR" altLang="en-US" sz="2200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E1C3A818-4AF3-4CB5-AF7B-5545F5E6B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52" y="1982030"/>
            <a:ext cx="4741119" cy="356897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3DCB002-5706-48B1-AB4B-AC569C523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617" y="1984337"/>
            <a:ext cx="4928029" cy="356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193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1239</TotalTime>
  <Words>554</Words>
  <Application>Microsoft Office PowerPoint</Application>
  <PresentationFormat>와이드스크린</PresentationFormat>
  <Paragraphs>152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나눔스퀘어라운드 Regular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 </cp:lastModifiedBy>
  <cp:revision>179</cp:revision>
  <dcterms:created xsi:type="dcterms:W3CDTF">2015-01-21T11:35:38Z</dcterms:created>
  <dcterms:modified xsi:type="dcterms:W3CDTF">2019-03-10T13:21:51Z</dcterms:modified>
</cp:coreProperties>
</file>