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94" r:id="rId3"/>
    <p:sldId id="266" r:id="rId4"/>
    <p:sldId id="301" r:id="rId5"/>
    <p:sldId id="267" r:id="rId6"/>
    <p:sldId id="368" r:id="rId7"/>
    <p:sldId id="320" r:id="rId8"/>
    <p:sldId id="369" r:id="rId9"/>
    <p:sldId id="309" r:id="rId10"/>
    <p:sldId id="326" r:id="rId11"/>
    <p:sldId id="328" r:id="rId12"/>
    <p:sldId id="365" r:id="rId13"/>
    <p:sldId id="379" r:id="rId14"/>
    <p:sldId id="380" r:id="rId15"/>
    <p:sldId id="381" r:id="rId16"/>
    <p:sldId id="382" r:id="rId17"/>
    <p:sldId id="333" r:id="rId18"/>
    <p:sldId id="340" r:id="rId19"/>
    <p:sldId id="370" r:id="rId20"/>
    <p:sldId id="371" r:id="rId21"/>
    <p:sldId id="372" r:id="rId22"/>
    <p:sldId id="306" r:id="rId23"/>
    <p:sldId id="304" r:id="rId24"/>
    <p:sldId id="373" r:id="rId25"/>
    <p:sldId id="376" r:id="rId26"/>
    <p:sldId id="377" r:id="rId27"/>
    <p:sldId id="378" r:id="rId28"/>
    <p:sldId id="374" r:id="rId29"/>
    <p:sldId id="37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4F3EE"/>
    <a:srgbClr val="F8F8F6"/>
    <a:srgbClr val="F9F673"/>
    <a:srgbClr val="DAF347"/>
    <a:srgbClr val="FBF9A5"/>
    <a:srgbClr val="FDFDDF"/>
    <a:srgbClr val="525252"/>
    <a:srgbClr val="FEFEF4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0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2019-06-03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[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'BG'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'person'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'bicycle'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'car'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'motorcycle'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'airplane'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'bus'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'train'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'truck'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'boat'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'traffic light'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'fire hydrant'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'stop sign'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'parking meter'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'bench'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'bird'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'cat'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'dog'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'horse'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'sheep'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'cow'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'elephant'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'bear'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'zebra'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'giraffe'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'backpack'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'umbrella'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'handbag'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'tie'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'suitcase'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'frisbee'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'skis'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'snowboard'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'sports ball'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'kite'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'baseball bat'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'baseball glove'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'skateboard'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'surfboard'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'tennis racket'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'bottle'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'wine glass'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'cup'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'fork'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'knife'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'spoon'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'bowl'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'banana'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'apple'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'sandwich'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'orange'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'broccoli'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'carrot'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'hot dog'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'pizza'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'donut'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'cake'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'chair'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'couch'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'potted plant'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'bed'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'dining table'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'toilet'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'tv'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'laptop'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'mouse'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'remote'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'keyboard'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'cell phone'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'microwave'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'oven'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'toaster'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'sink'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'refrigerator'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'book'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'clock'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'vase'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'scissors'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'teddy bear'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'hair drier'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'toothbrush'</a:t>
            </a:r>
            <a:r>
              <a:rPr lang="en-US" altLang="ko-KR" dirty="0">
                <a:effectLst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w.namu.la/s/c4db9f26e57ace3a9b684e5de64d359a010ac1fde11ebe288b345cc2ac27a588d105c1818a488a1a2bbf63aef5c3d450099c8515ed4040fcc168c23e4a44f3d928143fe24c0930f3c2c95020fbc69ae41739604aceb2019db652c647300809b6&amp;imgrefurl=https://namu.wiki/w/%EC%96%B4%EB%8F%84%EB%B9%84%20%ED%8F%AC%ED%86%A0%EC%83%B5&amp;docid=KoqBoYTSZoJIeM&amp;tbnid=DPQ7v9YOMuPSpM:&amp;vet=10ahUKEwj4prbP2sriAhVDTbwKHQytABYQMwhUKAMwAw..i&amp;w=820&amp;h=800&amp;hl=ko&amp;bih=967&amp;biw=1920&amp;q=%ED%8F%AC%ED%86%A0%EC%83%B5&amp;ved=0ahUKEwj4prbP2sriAhVDTbwKHQytABYQMwhUKAMwAw&amp;iact=mrc&amp;uact=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 dirty="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38609" y="3939357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b="1" spc="-300" dirty="0">
                <a:solidFill>
                  <a:schemeClr val="tx1">
                    <a:alpha val="70000"/>
                  </a:schemeClr>
                </a:solidFill>
              </a:rPr>
              <a:t>20164245</a:t>
            </a:r>
            <a:endParaRPr lang="ko-KR" altLang="en-US" sz="3000" b="1" spc="-3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Park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spc="-3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b="1" spc="-300" dirty="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Implementation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0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663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QT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9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107996" cy="660429"/>
            <a:chOff x="1188881" y="351819"/>
            <a:chExt cx="11079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77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QT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3D5D203-775C-4B93-8631-8072C6EC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79" y="1236639"/>
            <a:ext cx="859212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9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107996" cy="660429"/>
            <a:chOff x="1188881" y="351819"/>
            <a:chExt cx="11079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77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QT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62F6C0C-852B-4336-93C7-753683D9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32" y="1241790"/>
            <a:ext cx="8592128" cy="50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2FE7C-E593-4B4F-8EB0-5510B2D31E94}"/>
              </a:ext>
            </a:extLst>
          </p:cNvPr>
          <p:cNvSpPr txBox="1"/>
          <p:nvPr/>
        </p:nvSpPr>
        <p:spPr>
          <a:xfrm>
            <a:off x="749440" y="1241790"/>
            <a:ext cx="1572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File Open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50096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107996" cy="660429"/>
            <a:chOff x="1188881" y="351819"/>
            <a:chExt cx="11079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77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QT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5884DF3-FFE1-4B56-A11C-4AAFC0F6B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32" y="1241790"/>
            <a:ext cx="8592128" cy="50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50F5D3-B6F1-4213-9099-154DB8F93DD6}"/>
              </a:ext>
            </a:extLst>
          </p:cNvPr>
          <p:cNvSpPr txBox="1"/>
          <p:nvPr/>
        </p:nvSpPr>
        <p:spPr>
          <a:xfrm>
            <a:off x="749440" y="1241790"/>
            <a:ext cx="13580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Drawing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18597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107996" cy="660429"/>
            <a:chOff x="1188881" y="351819"/>
            <a:chExt cx="11079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77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QT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E06B868-5C04-4F3E-AF15-D03D03516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32" y="1241790"/>
            <a:ext cx="8592128" cy="50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AC852E-8C6B-4AA4-A676-80AF336A3470}"/>
              </a:ext>
            </a:extLst>
          </p:cNvPr>
          <p:cNvSpPr txBox="1"/>
          <p:nvPr/>
        </p:nvSpPr>
        <p:spPr>
          <a:xfrm>
            <a:off x="749440" y="1241790"/>
            <a:ext cx="18774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Zoom in/out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8251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107996" cy="660429"/>
            <a:chOff x="1188881" y="351819"/>
            <a:chExt cx="11079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77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B281BA4-B435-4197-B071-96F74D5FB204}"/>
              </a:ext>
            </a:extLst>
          </p:cNvPr>
          <p:cNvSpPr txBox="1"/>
          <p:nvPr/>
        </p:nvSpPr>
        <p:spPr>
          <a:xfrm>
            <a:off x="749440" y="1241790"/>
            <a:ext cx="7727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Text</a:t>
            </a:r>
            <a:endParaRPr lang="ko-KR" altLang="en-US" sz="2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4EA1C9-9F64-4052-9AB1-2D3AD669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32" y="1241790"/>
            <a:ext cx="859212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5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Lasso Function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7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CFC5C15-DD75-4C85-948C-F44B244A94A8}"/>
              </a:ext>
            </a:extLst>
          </p:cNvPr>
          <p:cNvSpPr txBox="1"/>
          <p:nvPr/>
        </p:nvSpPr>
        <p:spPr>
          <a:xfrm>
            <a:off x="2296877" y="1623172"/>
            <a:ext cx="7950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tx2"/>
                </a:solidFill>
                <a:latin typeface="+mj-ea"/>
                <a:ea typeface="+mj-ea"/>
              </a:rPr>
              <a:t>Trained Data: MS-COCO 2017</a:t>
            </a:r>
            <a:endParaRPr lang="ko-KR" altLang="en-US" sz="45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3074" name="Picture 2" descr="ms coco 2017ì ëí ì´ë¯¸ì§ ê²ìê²°ê³¼">
            <a:extLst>
              <a:ext uri="{FF2B5EF4-FFF2-40B4-BE49-F238E27FC236}">
                <a16:creationId xmlns:a16="http://schemas.microsoft.com/office/drawing/2014/main" id="{D6934C72-529C-4387-A285-CD03AB131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89" y="3018926"/>
            <a:ext cx="7551683" cy="233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04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B8719B-26FF-49BC-A0BA-C650CB67451A}"/>
              </a:ext>
            </a:extLst>
          </p:cNvPr>
          <p:cNvSpPr txBox="1"/>
          <p:nvPr/>
        </p:nvSpPr>
        <p:spPr>
          <a:xfrm>
            <a:off x="2362680" y="2658916"/>
            <a:ext cx="3376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We use Category</a:t>
            </a:r>
          </a:p>
          <a:p>
            <a:endParaRPr lang="en-US" altLang="ko-KR" sz="3000" dirty="0"/>
          </a:p>
          <a:p>
            <a:r>
              <a:rPr lang="en-US" altLang="ko-KR" sz="3000" dirty="0"/>
              <a:t>      80 Category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18740A-D5E3-4094-8DA6-A5553611CC3C}"/>
              </a:ext>
            </a:extLst>
          </p:cNvPr>
          <p:cNvSpPr/>
          <p:nvPr/>
        </p:nvSpPr>
        <p:spPr>
          <a:xfrm>
            <a:off x="6648383" y="1660398"/>
            <a:ext cx="3376245" cy="302454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CategoryList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809F1F-AFD2-4AF6-9F3A-5CBEF708F501}"/>
              </a:ext>
            </a:extLst>
          </p:cNvPr>
          <p:cNvSpPr/>
          <p:nvPr/>
        </p:nvSpPr>
        <p:spPr>
          <a:xfrm>
            <a:off x="6648383" y="1962852"/>
            <a:ext cx="3376245" cy="3263657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Airplane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Apple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Backpack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Banana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Bear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Bed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Car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Cat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Person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…..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9F773A7-E45C-48C5-9737-94B7701FB345}"/>
              </a:ext>
            </a:extLst>
          </p:cNvPr>
          <p:cNvSpPr/>
          <p:nvPr/>
        </p:nvSpPr>
        <p:spPr>
          <a:xfrm>
            <a:off x="2503503" y="3665725"/>
            <a:ext cx="452761" cy="408373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4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099" y="1500659"/>
            <a:ext cx="6819341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Project Introduction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Implementation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Demo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800" spc="-150" dirty="0">
                <a:solidFill>
                  <a:schemeClr val="bg1"/>
                </a:solidFill>
                <a:latin typeface="+mn-ea"/>
              </a:rPr>
              <a:t>Further Implementation Plan &amp; Reviews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1.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9" y="2262917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2.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46666" y="3011434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3.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4B43B-6291-4C9E-AA60-FD65D73CE87D}"/>
              </a:ext>
            </a:extLst>
          </p:cNvPr>
          <p:cNvSpPr txBox="1"/>
          <p:nvPr/>
        </p:nvSpPr>
        <p:spPr>
          <a:xfrm>
            <a:off x="1234413" y="3773692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4.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A705499-9984-4698-83D5-2A6AFB85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19325"/>
            <a:ext cx="5334000" cy="2419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5BD04B-5952-4BE8-B65B-F209CBA3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171700"/>
            <a:ext cx="5334000" cy="2514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DE8829-743B-4642-BDB1-43FAFDDF6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525" y="1962150"/>
            <a:ext cx="53149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11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69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3.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22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Demo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94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4.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6909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Further Implementation Plan &amp; Reviews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9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270301" cy="660429"/>
            <a:chOff x="1188881" y="351819"/>
            <a:chExt cx="227030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27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>
                  <a:solidFill>
                    <a:schemeClr val="tx2"/>
                  </a:solidFill>
                  <a:latin typeface="+mn-ea"/>
                </a:rPr>
                <a:t>Further Implementation Plan &amp; Reviews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0631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Survey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DD4B4DC-A686-406A-B07E-E5916280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8" y="1464820"/>
            <a:ext cx="5743920" cy="4583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2F4FB-FC43-4E67-97D2-E434A0E499AF}"/>
              </a:ext>
            </a:extLst>
          </p:cNvPr>
          <p:cNvSpPr txBox="1"/>
          <p:nvPr/>
        </p:nvSpPr>
        <p:spPr>
          <a:xfrm>
            <a:off x="6096000" y="1738719"/>
            <a:ext cx="5984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Survey to people who use </a:t>
            </a:r>
          </a:p>
          <a:p>
            <a:pPr algn="ctr"/>
            <a:r>
              <a:rPr lang="en-US" altLang="ko-KR" sz="2500" dirty="0">
                <a:solidFill>
                  <a:srgbClr val="FF0000"/>
                </a:solidFill>
              </a:rPr>
              <a:t>Image Edit Program </a:t>
            </a:r>
            <a:r>
              <a:rPr lang="en-US" altLang="ko-KR" sz="2500" dirty="0"/>
              <a:t>frequently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E96703-FC16-4E5F-BC64-5DB23CEB98F7}"/>
              </a:ext>
            </a:extLst>
          </p:cNvPr>
          <p:cNvSpPr txBox="1"/>
          <p:nvPr/>
        </p:nvSpPr>
        <p:spPr>
          <a:xfrm>
            <a:off x="7515845" y="2874392"/>
            <a:ext cx="428956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Snow</a:t>
            </a:r>
          </a:p>
          <a:p>
            <a:r>
              <a:rPr lang="en-US" altLang="ko-KR" sz="1500" dirty="0"/>
              <a:t>Adobe Korea</a:t>
            </a:r>
          </a:p>
          <a:p>
            <a:r>
              <a:rPr lang="en-US" altLang="ko-KR" sz="1500" dirty="0"/>
              <a:t>CAU</a:t>
            </a:r>
            <a:r>
              <a:rPr lang="ko-KR" altLang="en-US" sz="1500" dirty="0"/>
              <a:t> </a:t>
            </a:r>
            <a:r>
              <a:rPr lang="en-US" altLang="ko-KR" sz="1500" dirty="0"/>
              <a:t>UBS</a:t>
            </a:r>
          </a:p>
          <a:p>
            <a:r>
              <a:rPr lang="en-US" altLang="ko-KR" sz="1500" dirty="0"/>
              <a:t>CAU News</a:t>
            </a:r>
          </a:p>
          <a:p>
            <a:r>
              <a:rPr lang="en-US" altLang="ko-KR" sz="1500" dirty="0"/>
              <a:t>Computer Vision Start-up company </a:t>
            </a:r>
          </a:p>
          <a:p>
            <a:r>
              <a:rPr lang="en-US" altLang="ko-KR" sz="1500" dirty="0"/>
              <a:t>Game Youtuber</a:t>
            </a:r>
          </a:p>
          <a:p>
            <a:r>
              <a:rPr lang="en-US" altLang="ko-KR" sz="1500" dirty="0"/>
              <a:t>Bora Youtuber</a:t>
            </a:r>
          </a:p>
          <a:p>
            <a:r>
              <a:rPr lang="en-US" altLang="ko-KR" sz="1500" dirty="0"/>
              <a:t>Vlog Youtuber</a:t>
            </a:r>
          </a:p>
          <a:p>
            <a:r>
              <a:rPr lang="en-US" altLang="ko-KR" sz="1500" dirty="0"/>
              <a:t>Baseball Club media team</a:t>
            </a:r>
          </a:p>
          <a:p>
            <a:r>
              <a:rPr lang="en-US" altLang="ko-KR" sz="1500" dirty="0"/>
              <a:t>Riot Games</a:t>
            </a:r>
          </a:p>
          <a:p>
            <a:r>
              <a:rPr lang="en-US" altLang="ko-KR" sz="1500" dirty="0"/>
              <a:t>Freelancer</a:t>
            </a:r>
          </a:p>
          <a:p>
            <a:r>
              <a:rPr lang="en-US" altLang="ko-KR" sz="1500" dirty="0"/>
              <a:t>Power Blogger</a:t>
            </a:r>
          </a:p>
          <a:p>
            <a:r>
              <a:rPr lang="en-US" altLang="ko-KR" sz="1500" dirty="0"/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1347101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270301" cy="660429"/>
            <a:chOff x="1188881" y="351819"/>
            <a:chExt cx="227030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27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>
                  <a:solidFill>
                    <a:schemeClr val="tx2"/>
                  </a:solidFill>
                  <a:latin typeface="+mn-ea"/>
                </a:rPr>
                <a:t>Further Implementation Plan &amp; Reviews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0631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Survey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C213437-4208-4951-9D6D-4BF553C7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9" y="1345011"/>
            <a:ext cx="5606925" cy="14514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F18702-82C4-4956-8BDA-E843DB70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746" y="1292378"/>
            <a:ext cx="5550024" cy="155671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7182912-8645-4DE9-8694-62A35CDDC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96" y="3015587"/>
            <a:ext cx="4728464" cy="17192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011624C-9933-490A-A27E-D346EDBBE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96" y="4969136"/>
            <a:ext cx="4127608" cy="7072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D05BE1-BB7E-48A5-92CB-BC1A7EF22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89" y="2810360"/>
            <a:ext cx="3679219" cy="3962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30DEAC-051A-406B-9E8A-124555FD1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9181" y="2969598"/>
            <a:ext cx="2563433" cy="334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4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50323" cy="660429"/>
            <a:chOff x="1188881" y="351819"/>
            <a:chExt cx="235032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27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>
                  <a:solidFill>
                    <a:schemeClr val="tx2"/>
                  </a:solidFill>
                  <a:latin typeface="+mn-ea"/>
                </a:rPr>
                <a:t>Further Implementation Plan &amp; Reviews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503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Survey Summary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5DC86D6-4DF4-4DFD-9203-6AA9C9540107}"/>
              </a:ext>
            </a:extLst>
          </p:cNvPr>
          <p:cNvSpPr txBox="1"/>
          <p:nvPr/>
        </p:nvSpPr>
        <p:spPr>
          <a:xfrm>
            <a:off x="265814" y="1436368"/>
            <a:ext cx="88421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Q1. Will you use this program when it is available? If so, why?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A35D5-4D67-405D-ABA5-7B4F0ACE0385}"/>
              </a:ext>
            </a:extLst>
          </p:cNvPr>
          <p:cNvSpPr txBox="1"/>
          <p:nvPr/>
        </p:nvSpPr>
        <p:spPr>
          <a:xfrm>
            <a:off x="749440" y="2259449"/>
            <a:ext cx="106664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Yes for all response.</a:t>
            </a:r>
          </a:p>
          <a:p>
            <a:r>
              <a:rPr lang="en-US" altLang="ko-KR" sz="2000" dirty="0"/>
              <a:t>For that reason, </a:t>
            </a:r>
            <a:r>
              <a:rPr lang="en-US" altLang="ko-KR" sz="2000" dirty="0">
                <a:solidFill>
                  <a:srgbClr val="FF0000"/>
                </a:solidFill>
              </a:rPr>
              <a:t>Easy</a:t>
            </a:r>
            <a:r>
              <a:rPr lang="en-US" altLang="ko-KR" sz="2000" dirty="0"/>
              <a:t> to Use, </a:t>
            </a:r>
            <a:r>
              <a:rPr lang="en-US" altLang="ko-KR" sz="2000" dirty="0">
                <a:solidFill>
                  <a:srgbClr val="FF0000"/>
                </a:solidFill>
              </a:rPr>
              <a:t>Fast</a:t>
            </a:r>
            <a:r>
              <a:rPr lang="en-US" altLang="ko-KR" sz="2000" dirty="0"/>
              <a:t> to Use, Other tools are too annoying to use. </a:t>
            </a:r>
          </a:p>
          <a:p>
            <a:r>
              <a:rPr lang="en-US" altLang="ko-KR" sz="2000" dirty="0"/>
              <a:t>It seems to be useful because there are a lot of time differences according to proficiency.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FF6A14-7BAE-4934-9BF9-F1DEB4C7793F}"/>
              </a:ext>
            </a:extLst>
          </p:cNvPr>
          <p:cNvSpPr txBox="1"/>
          <p:nvPr/>
        </p:nvSpPr>
        <p:spPr>
          <a:xfrm>
            <a:off x="265814" y="3927760"/>
            <a:ext cx="88421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Q2.What categories do you need?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845F29-3985-4951-9FC4-CE9D91312B68}"/>
              </a:ext>
            </a:extLst>
          </p:cNvPr>
          <p:cNvSpPr txBox="1"/>
          <p:nvPr/>
        </p:nvSpPr>
        <p:spPr>
          <a:xfrm>
            <a:off x="619789" y="4892152"/>
            <a:ext cx="10666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Person, Shirts, Pants, Shoes, Face, Bust, Silhouette, Logo, Text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0334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50323" cy="660429"/>
            <a:chOff x="1188881" y="351819"/>
            <a:chExt cx="235032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27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>
                  <a:solidFill>
                    <a:schemeClr val="tx2"/>
                  </a:solidFill>
                  <a:latin typeface="+mn-ea"/>
                </a:rPr>
                <a:t>Further Implementation Plan &amp; Reviews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503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Survey Summary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5DC86D6-4DF4-4DFD-9203-6AA9C9540107}"/>
              </a:ext>
            </a:extLst>
          </p:cNvPr>
          <p:cNvSpPr txBox="1"/>
          <p:nvPr/>
        </p:nvSpPr>
        <p:spPr>
          <a:xfrm>
            <a:off x="265814" y="1436368"/>
            <a:ext cx="119261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Q3. Do you have any inconveniences while using your usual image editing </a:t>
            </a:r>
            <a:r>
              <a:rPr lang="en-US" altLang="ko-KR" sz="2300" dirty="0" err="1"/>
              <a:t>prorams</a:t>
            </a:r>
            <a:r>
              <a:rPr lang="en-US" altLang="ko-KR" sz="23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A35D5-4D67-405D-ABA5-7B4F0ACE0385}"/>
              </a:ext>
            </a:extLst>
          </p:cNvPr>
          <p:cNvSpPr txBox="1"/>
          <p:nvPr/>
        </p:nvSpPr>
        <p:spPr>
          <a:xfrm>
            <a:off x="1251061" y="2089594"/>
            <a:ext cx="10666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Color matching </a:t>
            </a:r>
            <a:r>
              <a:rPr lang="en-US" altLang="ko-KR" sz="2000" dirty="0"/>
              <a:t>recommendations or automatic color settings.</a:t>
            </a:r>
          </a:p>
          <a:p>
            <a:endParaRPr lang="en-US" altLang="ko-KR" sz="2000" dirty="0"/>
          </a:p>
          <a:p>
            <a:r>
              <a:rPr lang="en-US" altLang="ko-KR" sz="2000" dirty="0"/>
              <a:t>Customize </a:t>
            </a:r>
            <a:r>
              <a:rPr lang="en-US" altLang="ko-KR" sz="2000" dirty="0">
                <a:solidFill>
                  <a:srgbClr val="FF0000"/>
                </a:solidFill>
              </a:rPr>
              <a:t>auto rate </a:t>
            </a:r>
            <a:r>
              <a:rPr lang="en-US" altLang="ko-KR" sz="2000" dirty="0"/>
              <a:t>of text or images.</a:t>
            </a:r>
          </a:p>
          <a:p>
            <a:endParaRPr lang="en-US" altLang="ko-KR" sz="2000" dirty="0"/>
          </a:p>
          <a:p>
            <a:r>
              <a:rPr lang="en-US" altLang="ko-KR" sz="2000" dirty="0"/>
              <a:t>Refining </a:t>
            </a:r>
            <a:r>
              <a:rPr lang="en-US" altLang="ko-KR" sz="2000" dirty="0">
                <a:solidFill>
                  <a:srgbClr val="FF0000"/>
                </a:solidFill>
              </a:rPr>
              <a:t>hair part </a:t>
            </a:r>
            <a:r>
              <a:rPr lang="en-US" altLang="ko-KR" sz="2000" dirty="0"/>
              <a:t>extraction.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FF6A14-7BAE-4934-9BF9-F1DEB4C7793F}"/>
              </a:ext>
            </a:extLst>
          </p:cNvPr>
          <p:cNvSpPr txBox="1"/>
          <p:nvPr/>
        </p:nvSpPr>
        <p:spPr>
          <a:xfrm>
            <a:off x="265814" y="3927760"/>
            <a:ext cx="88421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Q4.Do you have any additional comments?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845F29-3985-4951-9FC4-CE9D91312B68}"/>
              </a:ext>
            </a:extLst>
          </p:cNvPr>
          <p:cNvSpPr txBox="1"/>
          <p:nvPr/>
        </p:nvSpPr>
        <p:spPr>
          <a:xfrm>
            <a:off x="1251060" y="4709613"/>
            <a:ext cx="10666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Ability to further </a:t>
            </a:r>
            <a:r>
              <a:rPr lang="en-US" altLang="ko-KR" sz="2000" dirty="0">
                <a:solidFill>
                  <a:srgbClr val="FF0000"/>
                </a:solidFill>
              </a:rPr>
              <a:t>subdivide</a:t>
            </a:r>
            <a:r>
              <a:rPr lang="en-US" altLang="ko-KR" sz="2000" dirty="0"/>
              <a:t> extracted photos.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Hot keys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Focus your sophisticated work on designer work and </a:t>
            </a:r>
            <a:r>
              <a:rPr lang="en-US" altLang="ko-KR" sz="2000" dirty="0">
                <a:solidFill>
                  <a:srgbClr val="FF0000"/>
                </a:solidFill>
              </a:rPr>
              <a:t>simple tasks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7414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270301" cy="660429"/>
            <a:chOff x="1188881" y="351819"/>
            <a:chExt cx="227030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27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>
                  <a:solidFill>
                    <a:schemeClr val="tx2"/>
                  </a:solidFill>
                  <a:latin typeface="+mn-ea"/>
                </a:rPr>
                <a:t>Further Implementation Plan &amp; Reviews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85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270301" cy="660429"/>
            <a:chOff x="1188881" y="351819"/>
            <a:chExt cx="227030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27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>
                  <a:solidFill>
                    <a:schemeClr val="tx2"/>
                  </a:solidFill>
                  <a:latin typeface="+mn-ea"/>
                </a:rPr>
                <a:t>Further Implementation Plan &amp; Reviews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10959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Review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659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1.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96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Project Introduction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754086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Smoothie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59942" cy="660429"/>
            <a:chOff x="1188881" y="351819"/>
            <a:chExt cx="165994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Introduction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599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Project Title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3353360"/>
            <a:ext cx="946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“Smoothie” is</a:t>
            </a:r>
            <a:r>
              <a:rPr lang="ko-KR" altLang="en-US" sz="3200" dirty="0">
                <a:solidFill>
                  <a:schemeClr val="tx2"/>
                </a:solidFill>
              </a:rPr>
              <a:t> </a:t>
            </a:r>
            <a:r>
              <a:rPr lang="en-US" altLang="ko-KR" sz="3200" dirty="0">
                <a:solidFill>
                  <a:schemeClr val="tx2"/>
                </a:solidFill>
              </a:rPr>
              <a:t>a Photo Edit Program,</a:t>
            </a:r>
          </a:p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We select this project’s title to emphasize feeling of ‘Smooth’.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D7E5B8-42AA-4A5F-9345-8DA7F36FD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5" t="3743" r="10081" b="3816"/>
          <a:stretch/>
        </p:blipFill>
        <p:spPr>
          <a:xfrm>
            <a:off x="8253901" y="908019"/>
            <a:ext cx="2299855" cy="226291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7046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2" y="2096689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Team 3 – 316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184654" cy="660429"/>
            <a:chOff x="1188881" y="351819"/>
            <a:chExt cx="3184654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Introduction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1846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Team name &amp; Members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930881" y="4042904"/>
            <a:ext cx="10330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Team Members – </a:t>
            </a:r>
            <a:r>
              <a:rPr lang="en-US" altLang="ko-KR" sz="3200" spc="-300" dirty="0">
                <a:solidFill>
                  <a:srgbClr val="525252"/>
                </a:solidFill>
              </a:rPr>
              <a:t>Park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JuHyeon</a:t>
            </a:r>
            <a:r>
              <a:rPr lang="en-US" altLang="ko-KR" sz="3200" dirty="0">
                <a:solidFill>
                  <a:srgbClr val="525252"/>
                </a:solidFill>
              </a:rPr>
              <a:t>,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Heo</a:t>
            </a:r>
            <a:r>
              <a:rPr lang="ko-KR" altLang="en-US" sz="3200" spc="-300" dirty="0">
                <a:solidFill>
                  <a:srgbClr val="525252"/>
                </a:solidFill>
              </a:rPr>
              <a:t>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JeongWoo</a:t>
            </a:r>
            <a:r>
              <a:rPr lang="en-US" altLang="ko-KR" sz="3200" dirty="0">
                <a:solidFill>
                  <a:schemeClr val="tx2"/>
                </a:solidFill>
              </a:rPr>
              <a:t>, Hong Jin</a:t>
            </a:r>
          </a:p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Three people whose student numbers are 16.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C7F791-4C2D-4F1C-95F8-CFB53D6C20C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15B25E1-B194-496D-ABD7-C10D82F7BDEE}"/>
              </a:ext>
            </a:extLst>
          </p:cNvPr>
          <p:cNvGrpSpPr/>
          <p:nvPr/>
        </p:nvGrpSpPr>
        <p:grpSpPr>
          <a:xfrm>
            <a:off x="1188881" y="351819"/>
            <a:ext cx="1691489" cy="660429"/>
            <a:chOff x="1188881" y="351819"/>
            <a:chExt cx="1691489" cy="66042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85A829-E6AA-491F-A27E-82DCD31226AC}"/>
                </a:ext>
              </a:extLst>
            </p:cNvPr>
            <p:cNvSpPr txBox="1"/>
            <p:nvPr/>
          </p:nvSpPr>
          <p:spPr>
            <a:xfrm>
              <a:off x="1188881" y="351819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Introduction</a:t>
              </a:r>
              <a:endParaRPr lang="ko-KR" alt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886EEE-A794-4222-9960-8E69FA1857AC}"/>
                </a:ext>
              </a:extLst>
            </p:cNvPr>
            <p:cNvSpPr txBox="1"/>
            <p:nvPr/>
          </p:nvSpPr>
          <p:spPr>
            <a:xfrm>
              <a:off x="1188881" y="581361"/>
              <a:ext cx="16914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Background</a:t>
              </a:r>
              <a:endParaRPr lang="ko-KR" altLang="en-US" sz="22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771637A-60FE-4BBB-AA2A-EF5B187E171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9" name="Picture 3" descr="포토샵에 대한 이미지 검색결과">
            <a:hlinkClick r:id="rId2"/>
            <a:extLst>
              <a:ext uri="{FF2B5EF4-FFF2-40B4-BE49-F238E27FC236}">
                <a16:creationId xmlns:a16="http://schemas.microsoft.com/office/drawing/2014/main" id="{BC539345-AA48-4EAC-B628-DF01984BA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24" y="2147027"/>
            <a:ext cx="3010501" cy="29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5120C-35B4-436C-8CB0-5EB53080DFA2}"/>
              </a:ext>
            </a:extLst>
          </p:cNvPr>
          <p:cNvSpPr txBox="1"/>
          <p:nvPr/>
        </p:nvSpPr>
        <p:spPr>
          <a:xfrm>
            <a:off x="5626269" y="2418793"/>
            <a:ext cx="51292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Many people use Adobe Photoshop to </a:t>
            </a:r>
            <a:r>
              <a:rPr lang="en-US" altLang="ko-KR" sz="3000" dirty="0">
                <a:solidFill>
                  <a:srgbClr val="FF0000"/>
                </a:solidFill>
              </a:rPr>
              <a:t>edit photos.</a:t>
            </a:r>
          </a:p>
          <a:p>
            <a:endParaRPr lang="en-US" altLang="ko-KR" sz="3000" dirty="0"/>
          </a:p>
          <a:p>
            <a:r>
              <a:rPr lang="en-US" altLang="ko-KR" sz="3000" dirty="0"/>
              <a:t>But it sometimes demands </a:t>
            </a:r>
            <a:r>
              <a:rPr lang="en-US" altLang="ko-KR" sz="3000" dirty="0">
                <a:solidFill>
                  <a:srgbClr val="FF0000"/>
                </a:solidFill>
              </a:rPr>
              <a:t>ability</a:t>
            </a:r>
            <a:r>
              <a:rPr lang="en-US" altLang="ko-KR" sz="3000" dirty="0"/>
              <a:t> to use this program.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2704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C7F791-4C2D-4F1C-95F8-CFB53D6C20C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15B25E1-B194-496D-ABD7-C10D82F7BDEE}"/>
              </a:ext>
            </a:extLst>
          </p:cNvPr>
          <p:cNvGrpSpPr/>
          <p:nvPr/>
        </p:nvGrpSpPr>
        <p:grpSpPr>
          <a:xfrm>
            <a:off x="1188881" y="351819"/>
            <a:ext cx="1691489" cy="660429"/>
            <a:chOff x="1188881" y="351819"/>
            <a:chExt cx="1691489" cy="66042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85A829-E6AA-491F-A27E-82DCD31226AC}"/>
                </a:ext>
              </a:extLst>
            </p:cNvPr>
            <p:cNvSpPr txBox="1"/>
            <p:nvPr/>
          </p:nvSpPr>
          <p:spPr>
            <a:xfrm>
              <a:off x="1188881" y="351819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Introduction</a:t>
              </a:r>
              <a:endParaRPr lang="ko-KR" alt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886EEE-A794-4222-9960-8E69FA1857AC}"/>
                </a:ext>
              </a:extLst>
            </p:cNvPr>
            <p:cNvSpPr txBox="1"/>
            <p:nvPr/>
          </p:nvSpPr>
          <p:spPr>
            <a:xfrm>
              <a:off x="1188881" y="581361"/>
              <a:ext cx="16914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Background</a:t>
              </a:r>
              <a:endParaRPr lang="ko-KR" altLang="en-US" sz="22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771637A-60FE-4BBB-AA2A-EF5B187E171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E1E7F8-08E5-4AF5-9F3C-D4FF33D22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53" y="1572141"/>
            <a:ext cx="3866008" cy="4356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B80F4E-8B9D-4D16-AF2D-13281EE6F873}"/>
              </a:ext>
            </a:extLst>
          </p:cNvPr>
          <p:cNvSpPr txBox="1"/>
          <p:nvPr/>
        </p:nvSpPr>
        <p:spPr>
          <a:xfrm>
            <a:off x="6461839" y="2690336"/>
            <a:ext cx="3866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There are many website to provide easier </a:t>
            </a:r>
            <a:r>
              <a:rPr lang="en-US" altLang="ko-KR" sz="3000" dirty="0">
                <a:solidFill>
                  <a:srgbClr val="FF0000"/>
                </a:solidFill>
              </a:rPr>
              <a:t>Lasso function.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0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C7F791-4C2D-4F1C-95F8-CFB53D6C20C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15B25E1-B194-496D-ABD7-C10D82F7BDEE}"/>
              </a:ext>
            </a:extLst>
          </p:cNvPr>
          <p:cNvGrpSpPr/>
          <p:nvPr/>
        </p:nvGrpSpPr>
        <p:grpSpPr>
          <a:xfrm>
            <a:off x="1188881" y="351819"/>
            <a:ext cx="1691489" cy="660429"/>
            <a:chOff x="1188881" y="351819"/>
            <a:chExt cx="1691489" cy="66042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85A829-E6AA-491F-A27E-82DCD31226AC}"/>
                </a:ext>
              </a:extLst>
            </p:cNvPr>
            <p:cNvSpPr txBox="1"/>
            <p:nvPr/>
          </p:nvSpPr>
          <p:spPr>
            <a:xfrm>
              <a:off x="1188881" y="351819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Introduction</a:t>
              </a:r>
              <a:endParaRPr lang="ko-KR" alt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886EEE-A794-4222-9960-8E69FA1857AC}"/>
                </a:ext>
              </a:extLst>
            </p:cNvPr>
            <p:cNvSpPr txBox="1"/>
            <p:nvPr/>
          </p:nvSpPr>
          <p:spPr>
            <a:xfrm>
              <a:off x="1188881" y="581361"/>
              <a:ext cx="16914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Background</a:t>
              </a:r>
              <a:endParaRPr lang="ko-KR" altLang="en-US" sz="22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771637A-60FE-4BBB-AA2A-EF5B187E171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B85818-C42D-4F8F-8C4C-DF3F57C15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5" t="3743" r="10081" b="3816"/>
          <a:stretch/>
        </p:blipFill>
        <p:spPr>
          <a:xfrm>
            <a:off x="2169110" y="2297545"/>
            <a:ext cx="2299855" cy="2262910"/>
          </a:xfrm>
          <a:prstGeom prst="ellipse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00E2EA-07C6-413C-B052-7A63A414C84A}"/>
              </a:ext>
            </a:extLst>
          </p:cNvPr>
          <p:cNvSpPr txBox="1"/>
          <p:nvPr/>
        </p:nvSpPr>
        <p:spPr>
          <a:xfrm>
            <a:off x="4900474" y="2690336"/>
            <a:ext cx="5255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We are supposed to provide </a:t>
            </a:r>
            <a:r>
              <a:rPr lang="en-US" altLang="ko-KR" sz="3000" dirty="0">
                <a:solidFill>
                  <a:srgbClr val="FF0000"/>
                </a:solidFill>
              </a:rPr>
              <a:t>easier Lasso function </a:t>
            </a:r>
            <a:r>
              <a:rPr lang="en-US" altLang="ko-KR" sz="3000" dirty="0"/>
              <a:t>and </a:t>
            </a:r>
            <a:r>
              <a:rPr lang="en-US" altLang="ko-KR" sz="3000" dirty="0">
                <a:solidFill>
                  <a:srgbClr val="FF0000"/>
                </a:solidFill>
              </a:rPr>
              <a:t>simple editing function </a:t>
            </a:r>
            <a:r>
              <a:rPr lang="en-US" altLang="ko-KR" sz="3000" dirty="0"/>
              <a:t>to user. 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3657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BBADC4-49AD-4A96-AA92-ABB9535F1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0" y="2647166"/>
            <a:ext cx="1043392" cy="1043392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  <a:p>
            <a:pPr algn="ctr"/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507144" cy="660429"/>
            <a:chOff x="1188881" y="351819"/>
            <a:chExt cx="1507144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Introduction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8442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Topic</a:t>
              </a:r>
              <a:endParaRPr lang="ko-KR" altLang="en-US" sz="220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48097" y="2468428"/>
            <a:ext cx="3140409" cy="244426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5031620" y="3336616"/>
            <a:ext cx="1573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Model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38591" y="3536693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586230" y="3547671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8986" y="473026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Input</a:t>
            </a:r>
            <a:endParaRPr lang="ko-KR" alt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9300636" y="4730261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Output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97" y="2682243"/>
            <a:ext cx="2016630" cy="20166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11542" y="3614105"/>
            <a:ext cx="1527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십자형 6">
            <a:extLst>
              <a:ext uri="{FF2B5EF4-FFF2-40B4-BE49-F238E27FC236}">
                <a16:creationId xmlns:a16="http://schemas.microsoft.com/office/drawing/2014/main" id="{7200BC5A-CC71-4DDC-A42B-E0C783F0DD7C}"/>
              </a:ext>
            </a:extLst>
          </p:cNvPr>
          <p:cNvSpPr/>
          <p:nvPr/>
        </p:nvSpPr>
        <p:spPr>
          <a:xfrm>
            <a:off x="1364051" y="3203997"/>
            <a:ext cx="571173" cy="571173"/>
          </a:xfrm>
          <a:prstGeom prst="plus">
            <a:avLst>
              <a:gd name="adj" fmla="val 3868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4243</TotalTime>
  <Words>646</Words>
  <Application>Microsoft Office PowerPoint</Application>
  <PresentationFormat>와이드스크린</PresentationFormat>
  <Paragraphs>165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Jin</cp:lastModifiedBy>
  <cp:revision>102</cp:revision>
  <dcterms:created xsi:type="dcterms:W3CDTF">2015-01-21T11:35:38Z</dcterms:created>
  <dcterms:modified xsi:type="dcterms:W3CDTF">2019-06-02T15:23:48Z</dcterms:modified>
</cp:coreProperties>
</file>