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94" r:id="rId3"/>
    <p:sldId id="266" r:id="rId4"/>
    <p:sldId id="301" r:id="rId5"/>
    <p:sldId id="267" r:id="rId6"/>
    <p:sldId id="296" r:id="rId7"/>
    <p:sldId id="302" r:id="rId8"/>
    <p:sldId id="303" r:id="rId9"/>
    <p:sldId id="304" r:id="rId10"/>
    <p:sldId id="297" r:id="rId11"/>
    <p:sldId id="305" r:id="rId12"/>
    <p:sldId id="298" r:id="rId13"/>
    <p:sldId id="306" r:id="rId14"/>
    <p:sldId id="307" r:id="rId15"/>
    <p:sldId id="308" r:id="rId16"/>
    <p:sldId id="299" r:id="rId17"/>
    <p:sldId id="309" r:id="rId18"/>
    <p:sldId id="310" r:id="rId19"/>
    <p:sldId id="300" r:id="rId20"/>
    <p:sldId id="312" r:id="rId21"/>
    <p:sldId id="313" r:id="rId22"/>
    <p:sldId id="314" r:id="rId23"/>
    <p:sldId id="315" r:id="rId24"/>
    <p:sldId id="31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3D3D3D"/>
    <a:srgbClr val="FEFEF4"/>
    <a:srgbClr val="FDFDDF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2019-03-10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 dirty="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3.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949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Goal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1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600033" y="1886271"/>
            <a:ext cx="7379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Improve the speed and accuracy of the Lasso function.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80983" cy="660429"/>
            <a:chOff x="1188881" y="351819"/>
            <a:chExt cx="78098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Goal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809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Goal</a:t>
              </a:r>
              <a:endParaRPr lang="ko-KR" altLang="en-US" sz="2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48FEED-0A05-44A6-8530-5C2E8EBAAA9C}"/>
              </a:ext>
            </a:extLst>
          </p:cNvPr>
          <p:cNvSpPr txBox="1"/>
          <p:nvPr/>
        </p:nvSpPr>
        <p:spPr>
          <a:xfrm>
            <a:off x="2600033" y="3277619"/>
            <a:ext cx="7379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sz="3200" dirty="0"/>
              <a:t>Provide a variety of image editing functions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8BE8F-669B-4880-88A2-21CCECE11084}"/>
              </a:ext>
            </a:extLst>
          </p:cNvPr>
          <p:cNvSpPr txBox="1"/>
          <p:nvPr/>
        </p:nvSpPr>
        <p:spPr>
          <a:xfrm>
            <a:off x="2600033" y="4668967"/>
            <a:ext cx="737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sz="3200" dirty="0"/>
              <a:t>Minimize program errors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0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4.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7316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Development &amp; Implementation Contents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5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Lasso Function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552444"/>
            <a:ext cx="9465997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 dirty="0"/>
              <a:t>Show areas of lasso based on learning data.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Provides a </a:t>
            </a:r>
            <a:r>
              <a:rPr lang="en-US" altLang="ko-KR" sz="3000" dirty="0">
                <a:solidFill>
                  <a:srgbClr val="FF0000"/>
                </a:solidFill>
              </a:rPr>
              <a:t>convenient way</a:t>
            </a:r>
            <a:r>
              <a:rPr lang="en-US" altLang="ko-KR" sz="3000" dirty="0"/>
              <a:t> to use by putting a small number of points (approximately 3,4).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Learning from a </a:t>
            </a:r>
            <a:r>
              <a:rPr lang="en-US" altLang="ko-KR" sz="3000" dirty="0">
                <a:solidFill>
                  <a:srgbClr val="FF0000"/>
                </a:solidFill>
              </a:rPr>
              <a:t>variety of datasets</a:t>
            </a:r>
            <a:r>
              <a:rPr lang="en-US" altLang="ko-KR" sz="3000" dirty="0"/>
              <a:t> (released in detail later)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1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Image Editing Function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837077"/>
            <a:ext cx="94659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dirty="0"/>
              <a:t>Develop image editing programs using </a:t>
            </a:r>
            <a:r>
              <a:rPr lang="en-US" altLang="ko-KR" sz="3000" dirty="0">
                <a:solidFill>
                  <a:srgbClr val="FF0000"/>
                </a:solidFill>
              </a:rPr>
              <a:t>Qt</a:t>
            </a:r>
            <a:r>
              <a:rPr lang="en-US" altLang="ko-KR" sz="30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Develops other </a:t>
            </a:r>
            <a:r>
              <a:rPr lang="en-US" altLang="ko-KR" sz="3000" dirty="0">
                <a:solidFill>
                  <a:srgbClr val="FF0000"/>
                </a:solidFill>
              </a:rPr>
              <a:t>useful features </a:t>
            </a:r>
            <a:r>
              <a:rPr lang="en-US" altLang="ko-KR" sz="3000" dirty="0"/>
              <a:t>such as layers,               paints, brushes, trims, resizing, </a:t>
            </a:r>
            <a:r>
              <a:rPr lang="en-US" altLang="ko-KR" sz="3000" dirty="0" err="1"/>
              <a:t>spoid</a:t>
            </a:r>
            <a:r>
              <a:rPr lang="en-US" altLang="ko-KR" sz="3000" dirty="0"/>
              <a:t>, text, erasers, etc.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9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18202" y="1236635"/>
            <a:ext cx="9755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Error Minimization With TDD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587756" y="2605155"/>
            <a:ext cx="9465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dirty="0"/>
              <a:t>Recognized the importance of error minimization through last Capstone design class.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We will try to minimize errors by writing as many </a:t>
            </a:r>
            <a:r>
              <a:rPr lang="en-US" altLang="ko-KR" sz="3000" dirty="0">
                <a:solidFill>
                  <a:srgbClr val="FF0000"/>
                </a:solidFill>
              </a:rPr>
              <a:t>TCs</a:t>
            </a:r>
            <a:r>
              <a:rPr lang="en-US" altLang="ko-KR" sz="3000" dirty="0"/>
              <a:t> as possible with </a:t>
            </a:r>
            <a:r>
              <a:rPr lang="en-US" altLang="ko-KR" sz="3000" dirty="0">
                <a:solidFill>
                  <a:srgbClr val="FF0000"/>
                </a:solidFill>
              </a:rPr>
              <a:t>TDD</a:t>
            </a:r>
            <a:r>
              <a:rPr lang="en-US" altLang="ko-KR" sz="30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We will release TCs often.</a:t>
            </a:r>
          </a:p>
        </p:txBody>
      </p:sp>
    </p:spTree>
    <p:extLst>
      <p:ext uri="{BB962C8B-B14F-4D97-AF65-F5344CB8AC3E}">
        <p14:creationId xmlns:p14="http://schemas.microsoft.com/office/powerpoint/2010/main" val="42679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5.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425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Project Schedule &amp; Roles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8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18263" cy="660429"/>
            <a:chOff x="1188881" y="351819"/>
            <a:chExt cx="231826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Schedule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&amp;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Roles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182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Project Schedule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6CF62ED-3093-49E0-A567-7ED2F98C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40" y="1320484"/>
            <a:ext cx="7511199" cy="50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2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23925" cy="660429"/>
            <a:chOff x="1188881" y="351819"/>
            <a:chExt cx="192392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Schedule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&amp;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Roles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906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Roles</a:t>
              </a:r>
              <a:endParaRPr lang="ko-KR" altLang="en-US" sz="22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2C59BF-03C3-410A-B57B-B28857B35477}"/>
              </a:ext>
            </a:extLst>
          </p:cNvPr>
          <p:cNvGrpSpPr/>
          <p:nvPr/>
        </p:nvGrpSpPr>
        <p:grpSpPr>
          <a:xfrm>
            <a:off x="1357708" y="2072490"/>
            <a:ext cx="9254912" cy="1796907"/>
            <a:chOff x="1468544" y="2902684"/>
            <a:chExt cx="9254912" cy="1796907"/>
          </a:xfrm>
        </p:grpSpPr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id="{2FFB77A7-F800-4EC4-847E-FD83D29A1782}"/>
                </a:ext>
              </a:extLst>
            </p:cNvPr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7">
              <a:extLst>
                <a:ext uri="{FF2B5EF4-FFF2-40B4-BE49-F238E27FC236}">
                  <a16:creationId xmlns:a16="http://schemas.microsoft.com/office/drawing/2014/main" id="{6320A186-9C24-4171-9299-5715676FDC06}"/>
                </a:ext>
              </a:extLst>
            </p:cNvPr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id="{BF93DBFC-73F4-4F2F-82AE-ACB1245E4CA3}"/>
                </a:ext>
              </a:extLst>
            </p:cNvPr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CB3E4CE-8D57-4E12-91C6-5F14140C9DCE}"/>
              </a:ext>
            </a:extLst>
          </p:cNvPr>
          <p:cNvSpPr txBox="1"/>
          <p:nvPr/>
        </p:nvSpPr>
        <p:spPr>
          <a:xfrm>
            <a:off x="1318578" y="2447533"/>
            <a:ext cx="1875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Park </a:t>
            </a:r>
            <a:r>
              <a:rPr lang="en-US" altLang="ko-KR" sz="2800" b="1" dirty="0" err="1">
                <a:solidFill>
                  <a:schemeClr val="bg1"/>
                </a:solidFill>
              </a:rPr>
              <a:t>JuHyeon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5DEF2-97D8-4AFB-8BB4-08D3F17CF5C3}"/>
              </a:ext>
            </a:extLst>
          </p:cNvPr>
          <p:cNvSpPr txBox="1"/>
          <p:nvPr/>
        </p:nvSpPr>
        <p:spPr>
          <a:xfrm>
            <a:off x="4957353" y="2432447"/>
            <a:ext cx="2055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Heo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</a:rPr>
              <a:t>JeongWoo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C0305-7934-4A38-A908-260BDDBE5EF2}"/>
              </a:ext>
            </a:extLst>
          </p:cNvPr>
          <p:cNvSpPr txBox="1"/>
          <p:nvPr/>
        </p:nvSpPr>
        <p:spPr>
          <a:xfrm>
            <a:off x="9004596" y="2537157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Hong Jin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C67309-E9C0-4ED3-87E6-C2D377D0361A}"/>
              </a:ext>
            </a:extLst>
          </p:cNvPr>
          <p:cNvSpPr txBox="1"/>
          <p:nvPr/>
        </p:nvSpPr>
        <p:spPr>
          <a:xfrm>
            <a:off x="799589" y="4571041"/>
            <a:ext cx="2913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 Running Datasets</a:t>
            </a:r>
          </a:p>
          <a:p>
            <a:pPr algn="ctr"/>
            <a:r>
              <a:rPr lang="en-US" altLang="ko-KR" sz="1500" dirty="0"/>
              <a:t>Implementing a Running Model</a:t>
            </a:r>
          </a:p>
          <a:p>
            <a:pPr algn="ctr"/>
            <a:r>
              <a:rPr lang="en-US" altLang="ko-KR" sz="1500" dirty="0"/>
              <a:t>Layer Function Implementation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C4FCD-A54D-4A51-8872-26ACE70E948C}"/>
              </a:ext>
            </a:extLst>
          </p:cNvPr>
          <p:cNvSpPr txBox="1"/>
          <p:nvPr/>
        </p:nvSpPr>
        <p:spPr>
          <a:xfrm>
            <a:off x="4496472" y="4571041"/>
            <a:ext cx="2977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Collecting Running Datasets</a:t>
            </a:r>
          </a:p>
          <a:p>
            <a:pPr algn="ctr"/>
            <a:r>
              <a:rPr lang="en-US" altLang="ko-KR" sz="1500" dirty="0"/>
              <a:t>Implementing a Running Model</a:t>
            </a:r>
          </a:p>
          <a:p>
            <a:pPr algn="ctr"/>
            <a:r>
              <a:rPr lang="en-US" altLang="ko-KR" sz="1500" dirty="0"/>
              <a:t>Implementing sizing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B8C64-E9E3-4FF4-9391-73FBB6F36E93}"/>
              </a:ext>
            </a:extLst>
          </p:cNvPr>
          <p:cNvSpPr txBox="1"/>
          <p:nvPr/>
        </p:nvSpPr>
        <p:spPr>
          <a:xfrm>
            <a:off x="7849665" y="4578471"/>
            <a:ext cx="3729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Collecting Running Datasets</a:t>
            </a:r>
          </a:p>
          <a:p>
            <a:pPr algn="ctr"/>
            <a:r>
              <a:rPr lang="en-US" altLang="ko-KR" sz="1500" dirty="0"/>
              <a:t>Leaning data to model</a:t>
            </a:r>
          </a:p>
          <a:p>
            <a:pPr algn="ctr"/>
            <a:r>
              <a:rPr lang="en-US" altLang="ko-KR" sz="1500" dirty="0"/>
              <a:t>Implementing Qt UI and basic functions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6.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11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Others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Project &amp; Team Information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Introduction &amp; Motivation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Goal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Development &amp; Implementation Contents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Project Schedule &amp; Roles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Others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1.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2.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3.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789006-60FD-4461-9DF8-ECD2098D090A}"/>
              </a:ext>
            </a:extLst>
          </p:cNvPr>
          <p:cNvSpPr txBox="1"/>
          <p:nvPr/>
        </p:nvSpPr>
        <p:spPr>
          <a:xfrm>
            <a:off x="1234413" y="3801174"/>
            <a:ext cx="477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4.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DDC527-929E-43C0-9DC2-44ABD21699E2}"/>
              </a:ext>
            </a:extLst>
          </p:cNvPr>
          <p:cNvSpPr txBox="1"/>
          <p:nvPr/>
        </p:nvSpPr>
        <p:spPr>
          <a:xfrm>
            <a:off x="1234413" y="4549691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5.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003DF4-F396-49B1-9A43-C2FC445497DA}"/>
              </a:ext>
            </a:extLst>
          </p:cNvPr>
          <p:cNvSpPr txBox="1"/>
          <p:nvPr/>
        </p:nvSpPr>
        <p:spPr>
          <a:xfrm>
            <a:off x="1243156" y="5298208"/>
            <a:ext cx="444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6.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51926" cy="660429"/>
            <a:chOff x="1188881" y="351819"/>
            <a:chExt cx="235192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519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Marker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Photoshop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96A3F98-969C-4F53-BD12-0A9F00E9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1" y="2333106"/>
            <a:ext cx="4928029" cy="35689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71490" y="3321749"/>
            <a:ext cx="535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Point by point to draw out an object.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Not only is it taking a long time, and it takes a lot of hands, the results also differ depending on individual ability.</a:t>
            </a:r>
            <a:endParaRPr lang="ko-KR" altLang="en-US" sz="2000" b="1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1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Remove.bg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50475" y="3214869"/>
            <a:ext cx="5495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Free.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Use background erasing method</a:t>
            </a:r>
            <a:r>
              <a:rPr lang="en-US" altLang="ko-KR" sz="2000" b="1" dirty="0">
                <a:solidFill>
                  <a:srgbClr val="525252"/>
                </a:solidFill>
              </a:rPr>
              <a:t>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Unable to set the desired part and only people can be recognized</a:t>
            </a:r>
            <a:endParaRPr lang="ko-KR" altLang="en-US" sz="2000" b="1" dirty="0">
              <a:solidFill>
                <a:srgbClr val="52525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F40726-EF3D-4CB5-B797-DBA6866C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1" y="2662070"/>
            <a:ext cx="5682434" cy="26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7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tx2"/>
                </a:solidFill>
              </a:rPr>
              <a:t>Photopea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50475" y="3214869"/>
            <a:ext cx="54956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Free.</a:t>
            </a:r>
          </a:p>
          <a:p>
            <a:pPr algn="ctr"/>
            <a:endParaRPr lang="en-US" altLang="ko-KR" sz="20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Provide basic image editing functions in Web.</a:t>
            </a:r>
          </a:p>
          <a:p>
            <a:pPr algn="ctr"/>
            <a:endParaRPr lang="en-US" altLang="ko-KR" sz="20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2"/>
                </a:solidFill>
                <a:highlight>
                  <a:srgbClr val="FFFF00"/>
                </a:highlight>
              </a:rPr>
              <a:t>Magnetic Lasso function exists but it’s too weak.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CED9F-0650-4164-A8AF-29FAC1A0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46" y="2892716"/>
            <a:ext cx="3562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8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tx2"/>
                </a:solidFill>
              </a:rPr>
              <a:t>BackGround</a:t>
            </a:r>
            <a:r>
              <a:rPr lang="en-US" altLang="ko-KR" sz="5000" b="1" dirty="0">
                <a:solidFill>
                  <a:schemeClr val="tx2"/>
                </a:solidFill>
              </a:rPr>
              <a:t> Burner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5578680" y="3216224"/>
            <a:ext cx="56305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Remove background by separating regions in two colors.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Good performance for simple images, but not for complex images.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It can’t be edited and only available as JPG, PNG.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5CDBC2-42B8-48A0-8544-812D42E7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41" y="2605175"/>
            <a:ext cx="3769410" cy="31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32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7.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2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1.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861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Project &amp; Team Information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754086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5557" cy="660429"/>
            <a:chOff x="1188881" y="351819"/>
            <a:chExt cx="203555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5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&amp; Team Information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599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Project Title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3353360"/>
            <a:ext cx="946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“Smoothie” is</a:t>
            </a:r>
            <a:r>
              <a:rPr lang="ko-KR" altLang="en-US" sz="3200" dirty="0">
                <a:solidFill>
                  <a:schemeClr val="tx2"/>
                </a:solidFill>
              </a:rPr>
              <a:t> </a:t>
            </a:r>
            <a:r>
              <a:rPr lang="en-US" altLang="ko-KR" sz="3200" dirty="0">
                <a:solidFill>
                  <a:schemeClr val="tx2"/>
                </a:solidFill>
              </a:rPr>
              <a:t>a Photo Edit Program,</a:t>
            </a:r>
          </a:p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We select this project’s title to emphasize feeling of ‘Smooth’.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2" y="2096689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Team 3 – 316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184654" cy="660429"/>
            <a:chOff x="1188881" y="351819"/>
            <a:chExt cx="318465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5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&amp; Team Information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1846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Team name &amp; Members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930881" y="4042904"/>
            <a:ext cx="10330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Team Members – </a:t>
            </a:r>
            <a:r>
              <a:rPr lang="en-US" altLang="ko-KR" sz="3200" spc="-300" dirty="0">
                <a:solidFill>
                  <a:srgbClr val="525252"/>
                </a:solidFill>
              </a:rPr>
              <a:t>Park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JuHyeon</a:t>
            </a:r>
            <a:r>
              <a:rPr lang="en-US" altLang="ko-KR" sz="3200" dirty="0">
                <a:solidFill>
                  <a:srgbClr val="525252"/>
                </a:solidFill>
              </a:rPr>
              <a:t>,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Heo</a:t>
            </a:r>
            <a:r>
              <a:rPr lang="ko-KR" altLang="en-US" sz="3200" spc="-300" dirty="0">
                <a:solidFill>
                  <a:srgbClr val="525252"/>
                </a:solidFill>
              </a:rPr>
              <a:t>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JeongWoo</a:t>
            </a:r>
            <a:r>
              <a:rPr lang="en-US" altLang="ko-KR" sz="3200" dirty="0">
                <a:solidFill>
                  <a:schemeClr val="tx2"/>
                </a:solidFill>
              </a:rPr>
              <a:t>, Hong Jin</a:t>
            </a:r>
          </a:p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Three people whose student numbers are 16.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598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Introduction &amp; Motivation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4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610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Introduction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503614"/>
            <a:ext cx="9465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We</a:t>
            </a:r>
            <a:r>
              <a:rPr lang="ko-KR" altLang="en-US" sz="3200" dirty="0"/>
              <a:t> </a:t>
            </a:r>
            <a:r>
              <a:rPr lang="en-US" altLang="ko-KR" sz="3200" dirty="0"/>
              <a:t>are going to make a program that allows users to create smoother images by using </a:t>
            </a:r>
            <a:r>
              <a:rPr lang="en-US" altLang="ko-KR" sz="3200" dirty="0">
                <a:solidFill>
                  <a:srgbClr val="FF0000"/>
                </a:solidFill>
              </a:rPr>
              <a:t>deep learning </a:t>
            </a:r>
            <a:r>
              <a:rPr lang="en-US" altLang="ko-KR" sz="3200" dirty="0"/>
              <a:t>for a major function called a </a:t>
            </a:r>
            <a:r>
              <a:rPr lang="en-US" altLang="ko-KR" sz="3200" dirty="0">
                <a:solidFill>
                  <a:srgbClr val="FF0000"/>
                </a:solidFill>
              </a:rPr>
              <a:t>Lasso</a:t>
            </a:r>
            <a:r>
              <a:rPr lang="en-US" altLang="ko-KR" sz="3200" dirty="0"/>
              <a:t>.</a:t>
            </a:r>
          </a:p>
          <a:p>
            <a:pPr algn="ctr"/>
            <a:endParaRPr lang="en-US" altLang="ko-KR" sz="3200" dirty="0">
              <a:solidFill>
                <a:schemeClr val="tx2"/>
              </a:solidFill>
            </a:endParaRPr>
          </a:p>
          <a:p>
            <a:pPr algn="ctr"/>
            <a:r>
              <a:rPr lang="en-US" altLang="ko-KR" sz="3200" dirty="0"/>
              <a:t>With only a few number of </a:t>
            </a:r>
            <a:r>
              <a:rPr lang="en-US" altLang="ko-KR" sz="3200" dirty="0">
                <a:solidFill>
                  <a:srgbClr val="FF0000"/>
                </a:solidFill>
              </a:rPr>
              <a:t>checkpoints</a:t>
            </a:r>
            <a:r>
              <a:rPr lang="en-US" altLang="ko-KR" sz="3200" dirty="0"/>
              <a:t>, users can produce the image that is much smoother.</a:t>
            </a:r>
            <a:endParaRPr lang="en-US" altLang="ko-K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9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57161" y="1433752"/>
            <a:ext cx="100776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It's necessary, but it's too, too uncomfortable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35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71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Motivation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0456512-658A-4F5B-938F-B37861B4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59" y="2420387"/>
            <a:ext cx="3041306" cy="384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0DC32A-C1DB-466E-8E4F-DE7FE8FE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36" y="2736556"/>
            <a:ext cx="3403326" cy="32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9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71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Motivation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C3A818-4AF3-4CB5-AF7B-5545F5E6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2" y="1982030"/>
            <a:ext cx="4741119" cy="35689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DCB002-5706-48B1-AB4B-AC569C523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17" y="1984337"/>
            <a:ext cx="4928029" cy="35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554</Words>
  <Application>Microsoft Office PowerPoint</Application>
  <PresentationFormat>와이드스크린</PresentationFormat>
  <Paragraphs>152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 </cp:lastModifiedBy>
  <cp:revision>178</cp:revision>
  <dcterms:created xsi:type="dcterms:W3CDTF">2015-01-21T11:35:38Z</dcterms:created>
  <dcterms:modified xsi:type="dcterms:W3CDTF">2019-03-10T13:18:15Z</dcterms:modified>
</cp:coreProperties>
</file>