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330" r:id="rId2"/>
    <p:sldId id="257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FF"/>
    <a:srgbClr val="F7FAFD"/>
    <a:srgbClr val="5B9BD5"/>
    <a:srgbClr val="ED7D31"/>
    <a:srgbClr val="172B4D"/>
    <a:srgbClr val="0065FF"/>
    <a:srgbClr val="FFC000"/>
    <a:srgbClr val="A5A5A5"/>
    <a:srgbClr val="BDD7E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en-IN"/>
          </a:p>
        </c:rich>
      </c:tx>
      <c:overlay val="0"/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BDD7EE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effectLst/>
              </a:rPr>
              <a:t>Employee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6D-42DD-BF24-40F3ECDADF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5">
          <a:lumMod val="20000"/>
          <a:lumOff val="80000"/>
        </a:schemeClr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effectLst/>
              </a:rPr>
              <a:t>Spouse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8A-4D0D-B4EF-E049E5C3B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5">
          <a:lumMod val="20000"/>
          <a:lumOff val="80000"/>
        </a:schemeClr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effectLst/>
              </a:rPr>
              <a:t>Child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40-4221-9D97-2726A91155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5">
          <a:lumMod val="20000"/>
          <a:lumOff val="80000"/>
        </a:schemeClr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effectLst/>
              </a:rPr>
              <a:t>Parent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F-431F-83D9-9F98983E10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5">
          <a:lumMod val="20000"/>
          <a:lumOff val="80000"/>
        </a:schemeClr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en-IN"/>
          </a:p>
        </c:rich>
      </c:tx>
      <c:overlay val="0"/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BDD7EE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effectLst/>
              </a:rPr>
              <a:t>Family Type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EB-4E9B-9F44-C3298759BB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en-IN"/>
          </a:p>
        </c:rich>
      </c:tx>
      <c:overlay val="0"/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BDD7EE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s1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2D-4ED6-82B8-9BD1EB5830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s2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1.5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2D-4ED6-82B8-9BD1EB58309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s3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2D-4ED6-82B8-9BD1EB5830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1"/>
  </c:chart>
  <c:spPr>
    <a:ln>
      <a:solidFill>
        <a:schemeClr val="accent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Incident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 Incident Rate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Self</c:v>
                </c:pt>
                <c:pt idx="1">
                  <c:v>Spouse</c:v>
                </c:pt>
                <c:pt idx="2">
                  <c:v>Child</c:v>
                </c:pt>
                <c:pt idx="3">
                  <c:v>Others</c:v>
                </c:pt>
                <c:pt idx="4">
                  <c:v>Total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4C-42A1-BCB7-0B254725D8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EOP Incident Rate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Self</c:v>
                </c:pt>
                <c:pt idx="1">
                  <c:v>Spouse</c:v>
                </c:pt>
                <c:pt idx="2">
                  <c:v>Child</c:v>
                </c:pt>
                <c:pt idx="3">
                  <c:v>Others</c:v>
                </c:pt>
                <c:pt idx="4">
                  <c:v>Total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4C-42A1-BCB7-0B254725D81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69708271"/>
        <c:axId val="1069705775"/>
      </c:lineChart>
      <c:catAx>
        <c:axId val="1069708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9705775"/>
        <c:crosses val="autoZero"/>
        <c:auto val="1"/>
        <c:lblAlgn val="ctr"/>
        <c:lblOffset val="100"/>
        <c:noMultiLvlLbl val="0"/>
      </c:catAx>
      <c:valAx>
        <c:axId val="106970577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69708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BDD7EE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Relation Wise Lives Distribution</a:t>
            </a:r>
            <a:endParaRPr lang="en-IN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No. of Members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60-4254-918C-7D1A666E82E9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651-4AA9-9C45-1C6E8F951603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D60-4254-918C-7D1A666E82E9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60-4254-918C-7D1A666E82E9}"/>
              </c:ext>
            </c:extLst>
          </c:dPt>
          <c:dLbls>
            <c:dLbl>
              <c:idx val="3"/>
              <c:layout>
                <c:manualLayout>
                  <c:x val="-0.12100754065982501"/>
                  <c:y val="-8.429297078896758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D60-4254-918C-7D1A666E82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Employee</c:v>
                </c:pt>
                <c:pt idx="1">
                  <c:v>Spouse</c:v>
                </c:pt>
                <c:pt idx="2">
                  <c:v>Child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60-4254-918C-7D1A666E82E9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baseline="0" dirty="0">
                <a:effectLst/>
              </a:rPr>
              <a:t>Gender Wise Lives Ratio</a:t>
            </a:r>
            <a:endParaRPr lang="en-IN" sz="16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Employee</c:v>
                </c:pt>
                <c:pt idx="1">
                  <c:v>Spouse</c:v>
                </c:pt>
                <c:pt idx="2">
                  <c:v>Child</c:v>
                </c:pt>
                <c:pt idx="3">
                  <c:v>Other</c:v>
                </c:pt>
                <c:pt idx="4">
                  <c:v>Group</c:v>
                </c:pt>
              </c:strCache>
            </c:strRef>
          </c:cat>
          <c:val>
            <c:numRef>
              <c:f>Sheet1!$B$2:$B$6</c:f>
              <c:numCache>
                <c:formatCode>#,##0.00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62-4063-988D-674C93D838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Employee</c:v>
                </c:pt>
                <c:pt idx="1">
                  <c:v>Spouse</c:v>
                </c:pt>
                <c:pt idx="2">
                  <c:v>Child</c:v>
                </c:pt>
                <c:pt idx="3">
                  <c:v>Other</c:v>
                </c:pt>
                <c:pt idx="4">
                  <c:v>Group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62-4063-988D-674C93D8380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2131150111"/>
        <c:axId val="2131148031"/>
      </c:barChart>
      <c:catAx>
        <c:axId val="2131150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148031"/>
        <c:crosses val="autoZero"/>
        <c:auto val="1"/>
        <c:lblAlgn val="ctr"/>
        <c:lblOffset val="100"/>
        <c:noMultiLvlLbl val="0"/>
      </c:catAx>
      <c:valAx>
        <c:axId val="2131148031"/>
        <c:scaling>
          <c:orientation val="minMax"/>
        </c:scaling>
        <c:delete val="1"/>
        <c:axPos val="l"/>
        <c:numFmt formatCode="#,##0.00" sourceLinked="1"/>
        <c:majorTickMark val="none"/>
        <c:minorTickMark val="none"/>
        <c:tickLblPos val="nextTo"/>
        <c:crossAx val="2131150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Average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Age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Employee</c:v>
                </c:pt>
                <c:pt idx="1">
                  <c:v>Spouse</c:v>
                </c:pt>
                <c:pt idx="2">
                  <c:v>Child</c:v>
                </c:pt>
                <c:pt idx="3">
                  <c:v>Other</c:v>
                </c:pt>
                <c:pt idx="4">
                  <c:v>Group</c:v>
                </c:pt>
              </c:strCache>
            </c:strRef>
          </c:cat>
          <c:val>
            <c:numRef>
              <c:f>Sheet1!$B$2:$B$6</c:f>
              <c:numCache>
                <c:formatCode>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AC-4B08-8085-8694238D55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2842239"/>
        <c:axId val="392840575"/>
      </c:barChart>
      <c:catAx>
        <c:axId val="392842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840575"/>
        <c:crosses val="autoZero"/>
        <c:auto val="1"/>
        <c:lblAlgn val="ctr"/>
        <c:lblOffset val="100"/>
        <c:noMultiLvlLbl val="0"/>
      </c:catAx>
      <c:valAx>
        <c:axId val="392840575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392842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effectLst/>
              </a:rPr>
              <a:t>Age Band Wise Percentage of Lives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A4-464E-A4C4-562F02BF79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Employee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820840840308956E-2"/>
          <c:y val="0.18044409690225716"/>
          <c:w val="0.90835831831938207"/>
          <c:h val="0.55413496846218502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Ratio wrt Employee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Spouse</c:v>
                </c:pt>
                <c:pt idx="1">
                  <c:v>Child</c:v>
                </c:pt>
                <c:pt idx="2">
                  <c:v>Others</c:v>
                </c:pt>
                <c:pt idx="3">
                  <c:v>All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97-4B1D-B2FF-C98089F9A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78183599"/>
        <c:axId val="678181935"/>
      </c:barChart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Employee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Spouse</c:v>
                </c:pt>
                <c:pt idx="1">
                  <c:v>Child</c:v>
                </c:pt>
                <c:pt idx="2">
                  <c:v>Others</c:v>
                </c:pt>
                <c:pt idx="3">
                  <c:v>All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97-4B1D-B2FF-C98089F9A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8183599"/>
        <c:axId val="678181935"/>
      </c:lineChart>
      <c:valAx>
        <c:axId val="678181935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678183599"/>
        <c:crosses val="max"/>
        <c:crossBetween val="between"/>
      </c:valAx>
      <c:catAx>
        <c:axId val="6781835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1819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BDD7EE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7508C-AC83-4308-9F3B-F50852E90A9C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80ADC-A2F6-4044-8073-B4FC6EB75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636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36FB7-F32A-4690-AF41-9798260A92F1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FB04B-E798-4042-B74C-AD5849EDA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337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fd86e51ab_0_1279:notes"/>
          <p:cNvSpPr txBox="1">
            <a:spLocks noGrp="1"/>
          </p:cNvSpPr>
          <p:nvPr>
            <p:ph type="body" idx="1"/>
          </p:nvPr>
        </p:nvSpPr>
        <p:spPr>
          <a:xfrm>
            <a:off x="685800" y="4343401"/>
            <a:ext cx="5486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Key differentiators this years - 9 years  </a:t>
            </a:r>
            <a:endParaRPr/>
          </a:p>
        </p:txBody>
      </p:sp>
      <p:sp>
        <p:nvSpPr>
          <p:cNvPr id="196" name="Google Shape;196;g13fd86e51ab_0_1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2292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ppt_cover_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1" y="3723029"/>
            <a:ext cx="12199200" cy="3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00" tIns="45067" rIns="90100" bIns="450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2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0" y="2702878"/>
            <a:ext cx="4610100" cy="54324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4083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BF3B-A16D-4BFB-A03E-6DDEBD15A4A7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13A-C305-4985-B8F8-A8657F379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4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6849399" y="4227574"/>
            <a:ext cx="4701600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Arial"/>
              <a:buChar char="●"/>
              <a:defRPr sz="3333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6849399" y="4908949"/>
            <a:ext cx="47016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4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1" y="3723029"/>
            <a:ext cx="12199200" cy="3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00" tIns="45067" rIns="90100" bIns="450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2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10646905" y="5379289"/>
            <a:ext cx="884400" cy="32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00" rIns="0" bIns="63425" anchor="t" anchorCtr="0">
            <a:spAutoFit/>
          </a:bodyPr>
          <a:lstStyle>
            <a:lvl1pPr marL="609585" marR="0" lvl="0" indent="-30479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467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1245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demography_cover_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1" y="3723029"/>
            <a:ext cx="12199200" cy="3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00" tIns="45067" rIns="90100" bIns="450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2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object 11"/>
          <p:cNvSpPr txBox="1"/>
          <p:nvPr userDrawn="1"/>
        </p:nvSpPr>
        <p:spPr>
          <a:xfrm>
            <a:off x="6113418" y="444502"/>
            <a:ext cx="5029300" cy="346185"/>
          </a:xfrm>
          <a:prstGeom prst="rect">
            <a:avLst/>
          </a:prstGeom>
          <a:solidFill>
            <a:schemeClr val="accent5"/>
          </a:solidFill>
        </p:spPr>
        <p:txBody>
          <a:bodyPr vert="horz" wrap="square" lIns="0" tIns="17780" rIns="0" bIns="0" rtlCol="0">
            <a:spAutoFit/>
          </a:bodyPr>
          <a:lstStyle/>
          <a:p>
            <a:pPr marL="16933" algn="ctr">
              <a:spcBef>
                <a:spcPts val="140"/>
              </a:spcBef>
            </a:pPr>
            <a:r>
              <a:rPr lang="en-IN" sz="2133" b="1" spc="-53" dirty="0">
                <a:solidFill>
                  <a:schemeClr val="bg1"/>
                </a:solidFill>
                <a:cs typeface="Verdana"/>
              </a:rPr>
              <a:t>Demographic Analysis</a:t>
            </a:r>
            <a:endParaRPr sz="2133" dirty="0">
              <a:solidFill>
                <a:schemeClr val="bg1"/>
              </a:solidFill>
              <a:cs typeface="Verdana"/>
            </a:endParaRPr>
          </a:p>
        </p:txBody>
      </p:sp>
      <p:pic>
        <p:nvPicPr>
          <p:cNvPr id="8" name="Google Shape;202;p3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568" y="2329047"/>
            <a:ext cx="4059969" cy="2499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6676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claims_cover_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1" y="3723029"/>
            <a:ext cx="12199200" cy="3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00" tIns="45067" rIns="90100" bIns="450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2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object 11"/>
          <p:cNvSpPr txBox="1"/>
          <p:nvPr userDrawn="1"/>
        </p:nvSpPr>
        <p:spPr>
          <a:xfrm>
            <a:off x="6113418" y="444502"/>
            <a:ext cx="5029300" cy="346185"/>
          </a:xfrm>
          <a:prstGeom prst="rect">
            <a:avLst/>
          </a:prstGeom>
          <a:solidFill>
            <a:schemeClr val="accent5"/>
          </a:solidFill>
        </p:spPr>
        <p:txBody>
          <a:bodyPr vert="horz" wrap="square" lIns="0" tIns="17780" rIns="0" bIns="0" rtlCol="0">
            <a:spAutoFit/>
          </a:bodyPr>
          <a:lstStyle/>
          <a:p>
            <a:pPr marL="16933" algn="ctr">
              <a:spcBef>
                <a:spcPts val="140"/>
              </a:spcBef>
            </a:pPr>
            <a:r>
              <a:rPr lang="en-IN" sz="2133" b="1" spc="-53" dirty="0">
                <a:solidFill>
                  <a:schemeClr val="bg1"/>
                </a:solidFill>
                <a:cs typeface="Verdana"/>
              </a:rPr>
              <a:t>Claim Analysis</a:t>
            </a:r>
            <a:endParaRPr sz="2133" dirty="0">
              <a:solidFill>
                <a:schemeClr val="bg1"/>
              </a:solidFill>
              <a:cs typeface="Verdana"/>
            </a:endParaRPr>
          </a:p>
        </p:txBody>
      </p:sp>
      <p:pic>
        <p:nvPicPr>
          <p:cNvPr id="8" name="Google Shape;202;p3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568" y="2329047"/>
            <a:ext cx="4059969" cy="2499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3053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cidenc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756484"/>
            <a:ext cx="12192000" cy="0"/>
          </a:xfrm>
          <a:prstGeom prst="line">
            <a:avLst/>
          </a:prstGeom>
          <a:ln w="38100" cap="rnd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95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4115-B65B-3196-E677-0BAE89707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1" y="323562"/>
            <a:ext cx="10515600" cy="333144"/>
          </a:xfr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DC9E99-27BE-0984-A107-7479CC55FCB5}"/>
              </a:ext>
            </a:extLst>
          </p:cNvPr>
          <p:cNvCxnSpPr/>
          <p:nvPr userDrawn="1"/>
        </p:nvCxnSpPr>
        <p:spPr>
          <a:xfrm>
            <a:off x="0" y="756484"/>
            <a:ext cx="12192000" cy="0"/>
          </a:xfrm>
          <a:prstGeom prst="line">
            <a:avLst/>
          </a:prstGeom>
          <a:ln w="38100" cap="rnd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26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6284" y="3265714"/>
            <a:ext cx="9953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172B4D"/>
                </a:solidFill>
              </a:rPr>
              <a:t>Thank You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3286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5470376"/>
            <a:ext cx="12192000" cy="12865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accent1"/>
                </a:solidFill>
                <a:latin typeface="Arial MT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58909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756484"/>
            <a:ext cx="12192000" cy="0"/>
          </a:xfrm>
          <a:prstGeom prst="line">
            <a:avLst/>
          </a:prstGeom>
          <a:ln w="38100" cap="rnd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60338"/>
            <a:ext cx="10264775" cy="50958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1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BF3B-A16D-4BFB-A03E-6DDEBD15A4A7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13A-C305-4985-B8F8-A8657F37929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756484"/>
            <a:ext cx="12192000" cy="0"/>
          </a:xfrm>
          <a:prstGeom prst="line">
            <a:avLst/>
          </a:prstGeom>
          <a:ln w="38100" cap="rnd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19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cidenc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756484"/>
            <a:ext cx="12192000" cy="0"/>
          </a:xfrm>
          <a:prstGeom prst="line">
            <a:avLst/>
          </a:prstGeom>
          <a:ln w="38100" cap="rnd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hart 10"/>
          <p:cNvGraphicFramePr/>
          <p:nvPr userDrawn="1"/>
        </p:nvGraphicFramePr>
        <p:xfrm>
          <a:off x="9728638" y="905991"/>
          <a:ext cx="2286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 userDrawn="1"/>
        </p:nvGraphicFramePr>
        <p:xfrm>
          <a:off x="228600" y="944851"/>
          <a:ext cx="9144000" cy="2933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-26127" y="200708"/>
            <a:ext cx="9953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172B4D"/>
                </a:solidFill>
              </a:rPr>
              <a:t>  Claim Incident</a:t>
            </a:r>
          </a:p>
        </p:txBody>
      </p:sp>
    </p:spTree>
    <p:extLst>
      <p:ext uri="{BB962C8B-B14F-4D97-AF65-F5344CB8AC3E}">
        <p14:creationId xmlns:p14="http://schemas.microsoft.com/office/powerpoint/2010/main" val="268435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CBF3B-A16D-4BFB-A03E-6DDEBD15A4A7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D13A-C305-4985-B8F8-A8657F379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35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9" r:id="rId2"/>
    <p:sldLayoutId id="2147483688" r:id="rId3"/>
    <p:sldLayoutId id="2147483687" r:id="rId4"/>
    <p:sldLayoutId id="2147483696" r:id="rId5"/>
    <p:sldLayoutId id="2147483694" r:id="rId6"/>
    <p:sldLayoutId id="2147483692" r:id="rId7"/>
    <p:sldLayoutId id="2147483673" r:id="rId8"/>
    <p:sldLayoutId id="2147483695" r:id="rId9"/>
    <p:sldLayoutId id="2147483683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chart" Target="../charts/chart9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804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76218"/>
              </p:ext>
            </p:extLst>
          </p:nvPr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43" y="221895"/>
            <a:ext cx="676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72B4D"/>
                </a:solidFill>
              </a:rPr>
              <a:t>Inside Contents</a:t>
            </a:r>
            <a:endParaRPr lang="en-IN" sz="2800" b="1" dirty="0">
              <a:solidFill>
                <a:srgbClr val="172B4D"/>
              </a:solidFill>
            </a:endParaRPr>
          </a:p>
        </p:txBody>
      </p:sp>
      <p:pic>
        <p:nvPicPr>
          <p:cNvPr id="4" name="Picture 6" descr="How Technical Writing Plays a Critical Role in Product Adoption - Whatfix  Academ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7" b="16541"/>
          <a:stretch/>
        </p:blipFill>
        <p:spPr bwMode="auto">
          <a:xfrm>
            <a:off x="-1343" y="766354"/>
            <a:ext cx="12192000" cy="333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52286" y="1192180"/>
            <a:ext cx="216024" cy="2592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98939" y="1897463"/>
            <a:ext cx="9649073" cy="392159"/>
          </a:xfrm>
          <a:prstGeom prst="rect">
            <a:avLst/>
          </a:prstGeom>
          <a:solidFill>
            <a:srgbClr val="495474">
              <a:alpha val="37000"/>
            </a:srgb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7FAFD"/>
                </a:solidFill>
                <a:ea typeface="Montserrat SemiBold"/>
                <a:cs typeface="Montserrat SemiBold"/>
                <a:sym typeface="Montserrat"/>
              </a:rPr>
              <a:t>.</a:t>
            </a:r>
            <a:endParaRPr lang="en-US" dirty="0">
              <a:solidFill>
                <a:srgbClr val="F7FAFD"/>
              </a:solidFill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58264"/>
              </p:ext>
            </p:extLst>
          </p:nvPr>
        </p:nvGraphicFramePr>
        <p:xfrm>
          <a:off x="109894" y="4236950"/>
          <a:ext cx="11730656" cy="2241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2664">
                  <a:extLst>
                    <a:ext uri="{9D8B030D-6E8A-4147-A177-3AD203B41FA5}">
                      <a16:colId xmlns:a16="http://schemas.microsoft.com/office/drawing/2014/main" val="956899398"/>
                    </a:ext>
                  </a:extLst>
                </a:gridCol>
                <a:gridCol w="3320142">
                  <a:extLst>
                    <a:ext uri="{9D8B030D-6E8A-4147-A177-3AD203B41FA5}">
                      <a16:colId xmlns:a16="http://schemas.microsoft.com/office/drawing/2014/main" val="4000362732"/>
                    </a:ext>
                  </a:extLst>
                </a:gridCol>
                <a:gridCol w="2697480">
                  <a:extLst>
                    <a:ext uri="{9D8B030D-6E8A-4147-A177-3AD203B41FA5}">
                      <a16:colId xmlns:a16="http://schemas.microsoft.com/office/drawing/2014/main" val="2152624535"/>
                    </a:ext>
                  </a:extLst>
                </a:gridCol>
                <a:gridCol w="2780370">
                  <a:extLst>
                    <a:ext uri="{9D8B030D-6E8A-4147-A177-3AD203B41FA5}">
                      <a16:colId xmlns:a16="http://schemas.microsoft.com/office/drawing/2014/main" val="4023560623"/>
                    </a:ext>
                  </a:extLst>
                </a:gridCol>
              </a:tblGrid>
              <a:tr h="411250"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Executive Summary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Cashless Vs Reimbursement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Maternity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TAT analysis</a:t>
                      </a:r>
                      <a:endParaRPr lang="en-US" sz="1400" u="none" strike="noStrike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580183"/>
                  </a:ext>
                </a:extLst>
              </a:tr>
              <a:tr h="457455"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Demographic Analysis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Relationship Wise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Disease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543160"/>
                  </a:ext>
                </a:extLst>
              </a:tr>
              <a:tr h="457455"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Portfolio Summary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Age Band Wise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Hospital</a:t>
                      </a:r>
                      <a:r>
                        <a:rPr lang="en-GB" sz="1400" u="none" strike="noStrike" baseline="0" dirty="0">
                          <a:effectLst/>
                        </a:rPr>
                        <a:t> </a:t>
                      </a:r>
                      <a:r>
                        <a:rPr lang="en-GB" sz="1400" u="none" strike="noStrike" dirty="0">
                          <a:effectLst/>
                        </a:rPr>
                        <a:t>Wise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333142"/>
                  </a:ext>
                </a:extLst>
              </a:tr>
              <a:tr h="457455"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Claim Status and Ratios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Amount Wise</a:t>
                      </a:r>
                      <a:r>
                        <a:rPr lang="en-US" sz="1400" baseline="0" dirty="0"/>
                        <a:t> Analysis</a:t>
                      </a:r>
                      <a:endParaRPr lang="en-GB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US" sz="1400" u="none" strike="noStrike" dirty="0">
                          <a:effectLst/>
                        </a:rPr>
                        <a:t>Claim Value Settlement Ratio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135765"/>
                  </a:ext>
                </a:extLst>
              </a:tr>
              <a:tr h="45745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Relation wise Incident Rate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Sum Insured</a:t>
                      </a:r>
                      <a:r>
                        <a:rPr lang="en-GB" sz="1400" u="none" strike="noStrike" baseline="0" dirty="0">
                          <a:effectLst/>
                        </a:rPr>
                        <a:t> wise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US" sz="1400" u="none" strike="noStrike" dirty="0">
                          <a:effectLst/>
                        </a:rPr>
                        <a:t>Rejection Reasons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39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15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17991"/>
              </p:ext>
            </p:extLst>
          </p:nvPr>
        </p:nvGraphicFramePr>
        <p:xfrm>
          <a:off x="255450" y="935207"/>
          <a:ext cx="10919823" cy="5557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36">
                  <a:extLst>
                    <a:ext uri="{9D8B030D-6E8A-4147-A177-3AD203B41FA5}">
                      <a16:colId xmlns:a16="http://schemas.microsoft.com/office/drawing/2014/main" val="2929026271"/>
                    </a:ext>
                  </a:extLst>
                </a:gridCol>
                <a:gridCol w="8481387">
                  <a:extLst>
                    <a:ext uri="{9D8B030D-6E8A-4147-A177-3AD203B41FA5}">
                      <a16:colId xmlns:a16="http://schemas.microsoft.com/office/drawing/2014/main" val="1989895263"/>
                    </a:ext>
                  </a:extLst>
                </a:gridCol>
              </a:tblGrid>
              <a:tr h="463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8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Particulars</a:t>
                      </a: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IN" sz="128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3053063785"/>
                  </a:ext>
                </a:extLst>
              </a:tr>
              <a:tr h="463086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Incurred Claim Ratio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2845770487"/>
                  </a:ext>
                </a:extLst>
              </a:tr>
              <a:tr h="463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390328071"/>
                  </a:ext>
                </a:extLst>
              </a:tr>
              <a:tr h="463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2647009993"/>
                  </a:ext>
                </a:extLst>
              </a:tr>
              <a:tr h="463086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Demographic Analysis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673519702"/>
                  </a:ext>
                </a:extLst>
              </a:tr>
              <a:tr h="463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4039366488"/>
                  </a:ext>
                </a:extLst>
              </a:tr>
              <a:tr h="463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Cashless Vs. Reimbursement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3083029184"/>
                  </a:ext>
                </a:extLst>
              </a:tr>
              <a:tr h="463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Claim</a:t>
                      </a:r>
                      <a:r>
                        <a:rPr lang="en-IN" sz="128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Value Settlement Ratio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2728974745"/>
                  </a:ext>
                </a:extLst>
              </a:tr>
              <a:tr h="463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Value Claims ( &gt;100K)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113469138"/>
                  </a:ext>
                </a:extLst>
              </a:tr>
              <a:tr h="463086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Top 3 Disease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3278804188"/>
                  </a:ext>
                </a:extLst>
              </a:tr>
              <a:tr h="463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685648726"/>
                  </a:ext>
                </a:extLst>
              </a:tr>
              <a:tr h="463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3371992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29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/>
        </p:nvGraphicFramePr>
        <p:xfrm>
          <a:off x="9729216" y="868678"/>
          <a:ext cx="2286000" cy="5888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2541" y="209821"/>
            <a:ext cx="676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172B4D"/>
                </a:solidFill>
              </a:rPr>
              <a:t>Portfolio Summary</a:t>
            </a:r>
          </a:p>
        </p:txBody>
      </p:sp>
    </p:spTree>
    <p:extLst>
      <p:ext uri="{BB962C8B-B14F-4D97-AF65-F5344CB8AC3E}">
        <p14:creationId xmlns:p14="http://schemas.microsoft.com/office/powerpoint/2010/main" val="281215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/>
        </p:nvSpPr>
        <p:spPr>
          <a:xfrm>
            <a:off x="11271135" y="6422317"/>
            <a:ext cx="277200" cy="1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Clr>
                <a:srgbClr val="222E41"/>
              </a:buClr>
              <a:buSzPts val="1100"/>
            </a:pPr>
            <a:r>
              <a:rPr lang="en" sz="1333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1333"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39"/>
          <p:cNvSpPr txBox="1">
            <a:spLocks noGrp="1"/>
          </p:cNvSpPr>
          <p:nvPr>
            <p:ph type="ctrTitle"/>
          </p:nvPr>
        </p:nvSpPr>
        <p:spPr>
          <a:xfrm>
            <a:off x="7366000" y="4916360"/>
            <a:ext cx="4601200" cy="283154"/>
          </a:xfrm>
          <a:prstGeom prst="rect">
            <a:avLst/>
          </a:prstGeom>
          <a:solidFill>
            <a:schemeClr val="lt1">
              <a:alpha val="31760"/>
            </a:schemeClr>
          </a:solidFill>
          <a:ln>
            <a:noFill/>
          </a:ln>
        </p:spPr>
        <p:txBody>
          <a:bodyPr spcFirstLastPara="1" vert="horz" wrap="square" lIns="0" tIns="0" rIns="0" bIns="0" rtlCol="0" anchor="b" anchorCtr="0">
            <a:sp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Simplifying Employee Benefits End to End</a:t>
            </a:r>
            <a:endParaRPr sz="1867" b="0" dirty="0">
              <a:solidFill>
                <a:schemeClr val="dk1"/>
              </a:solidFill>
              <a:latin typeface="+mn-lt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02" name="Google Shape;2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568" y="2329047"/>
            <a:ext cx="4059969" cy="249976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11"/>
          <p:cNvSpPr txBox="1"/>
          <p:nvPr/>
        </p:nvSpPr>
        <p:spPr>
          <a:xfrm>
            <a:off x="6113418" y="444502"/>
            <a:ext cx="5029300" cy="346185"/>
          </a:xfrm>
          <a:prstGeom prst="rect">
            <a:avLst/>
          </a:prstGeom>
          <a:solidFill>
            <a:schemeClr val="accent5"/>
          </a:solidFill>
        </p:spPr>
        <p:txBody>
          <a:bodyPr vert="horz" wrap="square" lIns="0" tIns="17780" rIns="0" bIns="0" rtlCol="0">
            <a:spAutoFit/>
          </a:bodyPr>
          <a:lstStyle/>
          <a:p>
            <a:pPr marL="16933" algn="ctr">
              <a:spcBef>
                <a:spcPts val="140"/>
              </a:spcBef>
            </a:pPr>
            <a:r>
              <a:rPr lang="en-IN" sz="2133" b="1" spc="-53" dirty="0">
                <a:solidFill>
                  <a:schemeClr val="bg1"/>
                </a:solidFill>
                <a:cs typeface="Verdana"/>
              </a:rPr>
              <a:t>Demographic Analysis</a:t>
            </a:r>
            <a:endParaRPr sz="2133" dirty="0">
              <a:solidFill>
                <a:schemeClr val="bg1"/>
              </a:solidFill>
              <a:cs typeface="Verdan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93" y="5374479"/>
            <a:ext cx="2240734" cy="74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63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13" y="209006"/>
            <a:ext cx="10508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172B4D"/>
                </a:solidFill>
              </a:rPr>
              <a:t>Demographic Analysis – Relationship Wise</a:t>
            </a:r>
          </a:p>
        </p:txBody>
      </p:sp>
      <p:graphicFrame>
        <p:nvGraphicFramePr>
          <p:cNvPr id="21" name="Chart 20"/>
          <p:cNvGraphicFramePr/>
          <p:nvPr/>
        </p:nvGraphicFramePr>
        <p:xfrm>
          <a:off x="144610" y="890690"/>
          <a:ext cx="3030500" cy="2673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492240" y="890690"/>
            <a:ext cx="3058354" cy="307777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Gender Wise Count</a:t>
            </a:r>
          </a:p>
        </p:txBody>
      </p:sp>
      <p:graphicFrame>
        <p:nvGraphicFramePr>
          <p:cNvPr id="29" name="Chart 28"/>
          <p:cNvGraphicFramePr/>
          <p:nvPr/>
        </p:nvGraphicFramePr>
        <p:xfrm>
          <a:off x="3306797" y="3693757"/>
          <a:ext cx="3059999" cy="2687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Chart 37"/>
          <p:cNvGraphicFramePr/>
          <p:nvPr/>
        </p:nvGraphicFramePr>
        <p:xfrm>
          <a:off x="6510487" y="3693757"/>
          <a:ext cx="3061647" cy="2687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158260" y="3726386"/>
          <a:ext cx="3003201" cy="2654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Chart 21"/>
          <p:cNvGraphicFramePr/>
          <p:nvPr/>
        </p:nvGraphicFramePr>
        <p:xfrm>
          <a:off x="3301859" y="890690"/>
          <a:ext cx="3048831" cy="2644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9729216" y="868680"/>
          <a:ext cx="2286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2414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77" y="209006"/>
            <a:ext cx="9953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172B4D"/>
                </a:solidFill>
              </a:rPr>
              <a:t>Demographic Analysis ESK Policy – Age Band Analysis</a:t>
            </a:r>
          </a:p>
        </p:txBody>
      </p:sp>
      <p:graphicFrame>
        <p:nvGraphicFramePr>
          <p:cNvPr id="15" name="Chart 14"/>
          <p:cNvGraphicFramePr/>
          <p:nvPr/>
        </p:nvGraphicFramePr>
        <p:xfrm>
          <a:off x="220276" y="4023360"/>
          <a:ext cx="2225721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/>
          <p:cNvGraphicFramePr/>
          <p:nvPr/>
        </p:nvGraphicFramePr>
        <p:xfrm>
          <a:off x="2542646" y="4023360"/>
          <a:ext cx="2225721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/>
          <p:cNvGraphicFramePr/>
          <p:nvPr/>
        </p:nvGraphicFramePr>
        <p:xfrm>
          <a:off x="4865016" y="4023360"/>
          <a:ext cx="2225721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/>
          <p:cNvGraphicFramePr/>
          <p:nvPr/>
        </p:nvGraphicFramePr>
        <p:xfrm>
          <a:off x="7187386" y="4023360"/>
          <a:ext cx="2225721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9728638" y="867891"/>
          <a:ext cx="2286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6907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6127" y="142745"/>
            <a:ext cx="1030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172B4D"/>
                </a:solidFill>
              </a:rPr>
              <a:t>Demographic Analysis ESK Policy – Sum Insured &amp; Household Wise</a:t>
            </a:r>
          </a:p>
        </p:txBody>
      </p:sp>
      <p:graphicFrame>
        <p:nvGraphicFramePr>
          <p:cNvPr id="8" name="Chart 7"/>
          <p:cNvGraphicFramePr/>
          <p:nvPr/>
        </p:nvGraphicFramePr>
        <p:xfrm>
          <a:off x="228600" y="3274011"/>
          <a:ext cx="4957355" cy="3022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9728638" y="867891"/>
          <a:ext cx="2286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9394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828800"/>
            <a:ext cx="18288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Oval 2"/>
          <p:cNvSpPr/>
          <p:nvPr/>
        </p:nvSpPr>
        <p:spPr>
          <a:xfrm>
            <a:off x="2743200" y="2743200"/>
            <a:ext cx="1828800" cy="182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657600" y="3657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a text box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_theme_pp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0B05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pt_font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35734</TotalTime>
  <Words>153</Words>
  <Application>Microsoft Office PowerPoint</Application>
  <PresentationFormat>Widescreen</PresentationFormat>
  <Paragraphs>45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Black</vt:lpstr>
      <vt:lpstr>Arial MT</vt:lpstr>
      <vt:lpstr>Calibri</vt:lpstr>
      <vt:lpstr>Cambria</vt:lpstr>
      <vt:lpstr>Century Gothic</vt:lpstr>
      <vt:lpstr>Montserrat SemiBold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Simplifying Employee Benefits End to 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PBFB Analytics</dc:creator>
  <cp:lastModifiedBy>sujit kumar</cp:lastModifiedBy>
  <cp:revision>1026</cp:revision>
  <dcterms:created xsi:type="dcterms:W3CDTF">2022-10-12T05:34:28Z</dcterms:created>
  <dcterms:modified xsi:type="dcterms:W3CDTF">2024-06-28T08:54:52Z</dcterms:modified>
</cp:coreProperties>
</file>