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30" r:id="rId2"/>
    <p:sldId id="257" r:id="rId3"/>
    <p:sldId id="331" r:id="rId4"/>
    <p:sldId id="332" r:id="rId5"/>
    <p:sldId id="333" r:id="rId6"/>
    <p:sldId id="334" r:id="rId7"/>
    <p:sldId id="335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FF"/>
    <a:srgbClr val="F7FAFD"/>
    <a:srgbClr val="5B9BD5"/>
    <a:srgbClr val="ED7D31"/>
    <a:srgbClr val="172B4D"/>
    <a:srgbClr val="0065FF"/>
    <a:srgbClr val="FFC000"/>
    <a:srgbClr val="A5A5A5"/>
    <a:srgbClr val="BDD7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Employee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2DD-BF24-40F3ECDAD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Spouse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A-4D0D-B4EF-E049E5C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Child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0-4221-9D97-2726A9115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Parent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F-431F-83D9-9F98983E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Family Type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B-4E9B-9F44-C3298759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Incident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Incident 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C-42A1-BCB7-0B254725D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EOP Incident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4C-42A1-BCB7-0B254725D8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9708271"/>
        <c:axId val="1069705775"/>
      </c:lineChart>
      <c:catAx>
        <c:axId val="10697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5775"/>
        <c:crosses val="autoZero"/>
        <c:auto val="1"/>
        <c:lblAlgn val="ctr"/>
        <c:lblOffset val="100"/>
        <c:noMultiLvlLbl val="0"/>
      </c:catAx>
      <c:valAx>
        <c:axId val="10697057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7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Relation Wise Lives Distribution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Members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0-4254-918C-7D1A666E82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1-4AA9-9C45-1C6E8F95160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60-4254-918C-7D1A666E82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0-4254-918C-7D1A666E82E9}"/>
              </c:ext>
            </c:extLst>
          </c:dPt>
          <c:dLbls>
            <c:dLbl>
              <c:idx val="3"/>
              <c:layout>
                <c:manualLayout>
                  <c:x val="-0.12100754065982501"/>
                  <c:y val="-8.42929707889675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60-4254-918C-7D1A666E8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254-918C-7D1A666E82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>
                <a:effectLst/>
              </a:rPr>
              <a:t>Gender Wise Lives Ratio</a:t>
            </a:r>
            <a:endParaRPr lang="en-IN" sz="16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063-988D-674C93D83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2-4063-988D-674C93D838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1150111"/>
        <c:axId val="2131148031"/>
      </c:barChart>
      <c:catAx>
        <c:axId val="213115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148031"/>
        <c:crosses val="autoZero"/>
        <c:auto val="1"/>
        <c:lblAlgn val="ctr"/>
        <c:lblOffset val="100"/>
        <c:noMultiLvlLbl val="0"/>
      </c:catAx>
      <c:valAx>
        <c:axId val="2131148031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213115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Average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C-4B08-8085-8694238D5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2842239"/>
        <c:axId val="392840575"/>
      </c:barChart>
      <c:catAx>
        <c:axId val="3928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575"/>
        <c:crosses val="autoZero"/>
        <c:auto val="1"/>
        <c:lblAlgn val="ctr"/>
        <c:lblOffset val="100"/>
        <c:noMultiLvlLbl val="0"/>
      </c:catAx>
      <c:valAx>
        <c:axId val="39284057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92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Age Band Wise Percentage of Lives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64E-A4C4-562F02BF7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0840840308956E-2"/>
          <c:y val="0.18044409690225716"/>
          <c:w val="0.90835831831938207"/>
          <c:h val="0.5541349684621850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Ratio wrt Employee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8183599"/>
        <c:axId val="678181935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Employee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183599"/>
        <c:axId val="678181935"/>
      </c:lineChart>
      <c:valAx>
        <c:axId val="67818193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8183599"/>
        <c:crosses val="max"/>
        <c:crossBetween val="between"/>
      </c:valAx>
      <c:catAx>
        <c:axId val="67818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81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508C-AC83-4308-9F3B-F50852E90A9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0ADC-A2F6-4044-8073-B4FC6EB7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6FB7-F32A-4690-AF41-9798260A92F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04B-E798-4042-B74C-AD5849E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d86e51a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differentiators this years - 9 years  </a:t>
            </a:r>
            <a:endParaRPr/>
          </a:p>
        </p:txBody>
      </p:sp>
      <p:sp>
        <p:nvSpPr>
          <p:cNvPr id="196" name="Google Shape;196;g13fd86e51a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29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ppt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2702878"/>
            <a:ext cx="4610100" cy="54324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6849399" y="4227574"/>
            <a:ext cx="4701600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●"/>
              <a:defRPr sz="33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849399" y="4908949"/>
            <a:ext cx="4701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0646905" y="5379289"/>
            <a:ext cx="884400" cy="3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00" rIns="0" bIns="63425" anchor="t" anchorCtr="0">
            <a:sp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2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emography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claims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Claim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115-B65B-3196-E677-0BAE8970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1" y="323562"/>
            <a:ext cx="10515600" cy="333144"/>
          </a:xfr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C9E99-27BE-0984-A107-7479CC55FCB5}"/>
              </a:ext>
            </a:extLst>
          </p:cNvPr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6284" y="3265714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172B4D"/>
                </a:solidFill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470376"/>
            <a:ext cx="12192000" cy="1286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accent1"/>
                </a:solidFill>
                <a:latin typeface="Arial M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90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0338"/>
            <a:ext cx="10264775" cy="509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 userDrawn="1"/>
        </p:nvGraphicFramePr>
        <p:xfrm>
          <a:off x="9728638" y="9059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 userDrawn="1"/>
        </p:nvGraphicFramePr>
        <p:xfrm>
          <a:off x="228600" y="944851"/>
          <a:ext cx="9144000" cy="29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-26127" y="200708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  Claim Incident</a:t>
            </a:r>
          </a:p>
        </p:txBody>
      </p:sp>
    </p:spTree>
    <p:extLst>
      <p:ext uri="{BB962C8B-B14F-4D97-AF65-F5344CB8AC3E}">
        <p14:creationId xmlns:p14="http://schemas.microsoft.com/office/powerpoint/2010/main" val="26843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F3B-A16D-4BFB-A03E-6DDEBD15A4A7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96" r:id="rId5"/>
    <p:sldLayoutId id="2147483694" r:id="rId6"/>
    <p:sldLayoutId id="2147483692" r:id="rId7"/>
    <p:sldLayoutId id="2147483673" r:id="rId8"/>
    <p:sldLayoutId id="2147483695" r:id="rId9"/>
    <p:sldLayoutId id="2147483683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0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3" y="22189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72B4D"/>
                </a:solidFill>
              </a:rPr>
              <a:t>Inside Contents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6" descr="How Technical Writing Plays a Critical Role in Product Adoption - Whatfix  Acade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16541"/>
          <a:stretch/>
        </p:blipFill>
        <p:spPr bwMode="auto">
          <a:xfrm>
            <a:off x="-1343" y="766354"/>
            <a:ext cx="12192000" cy="33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286" y="1192180"/>
            <a:ext cx="216024" cy="2592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98939" y="1897463"/>
            <a:ext cx="9649073" cy="392159"/>
          </a:xfrm>
          <a:prstGeom prst="rect">
            <a:avLst/>
          </a:prstGeom>
          <a:solidFill>
            <a:srgbClr val="495474">
              <a:alpha val="37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7FAFD"/>
                </a:solidFill>
                <a:ea typeface="Montserrat SemiBold"/>
                <a:cs typeface="Montserrat SemiBold"/>
                <a:sym typeface="Montserrat"/>
              </a:rPr>
              <a:t>.</a:t>
            </a:r>
            <a:endParaRPr lang="en-US" dirty="0">
              <a:solidFill>
                <a:srgbClr val="F7FAFD"/>
              </a:solidFill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8264"/>
              </p:ext>
            </p:extLst>
          </p:nvPr>
        </p:nvGraphicFramePr>
        <p:xfrm>
          <a:off x="109894" y="4236950"/>
          <a:ext cx="11730656" cy="22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956899398"/>
                    </a:ext>
                  </a:extLst>
                </a:gridCol>
                <a:gridCol w="3320142">
                  <a:extLst>
                    <a:ext uri="{9D8B030D-6E8A-4147-A177-3AD203B41FA5}">
                      <a16:colId xmlns:a16="http://schemas.microsoft.com/office/drawing/2014/main" val="400036273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152624535"/>
                    </a:ext>
                  </a:extLst>
                </a:gridCol>
                <a:gridCol w="2780370">
                  <a:extLst>
                    <a:ext uri="{9D8B030D-6E8A-4147-A177-3AD203B41FA5}">
                      <a16:colId xmlns:a16="http://schemas.microsoft.com/office/drawing/2014/main" val="4023560623"/>
                    </a:ext>
                  </a:extLst>
                </a:gridCol>
              </a:tblGrid>
              <a:tr h="411250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Executive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Cashless Vs Reimbursement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Maternity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TAT analysis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8018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Demographic Analysis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Relationship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Disease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43160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Portfolio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Age Band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Hospital</a:t>
                      </a:r>
                      <a:r>
                        <a:rPr lang="en-GB" sz="1400" u="none" strike="noStrike" baseline="0" dirty="0">
                          <a:effectLst/>
                        </a:rPr>
                        <a:t> </a:t>
                      </a:r>
                      <a:r>
                        <a:rPr lang="en-GB" sz="1400" u="none" strike="noStrike" dirty="0">
                          <a:effectLst/>
                        </a:rPr>
                        <a:t>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Claim Status and Ratios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Amount Wise</a:t>
                      </a:r>
                      <a:r>
                        <a:rPr lang="en-US" sz="1400" baseline="0" dirty="0"/>
                        <a:t> Analysis</a:t>
                      </a:r>
                      <a:endParaRPr lang="en-GB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>
                          <a:effectLst/>
                        </a:rPr>
                        <a:t>Claim Value Settlement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35765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Relation wise Incident Rate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Sum Insured</a:t>
                      </a:r>
                      <a:r>
                        <a:rPr lang="en-GB" sz="1400" u="none" strike="noStrike" baseline="0" dirty="0">
                          <a:effectLst/>
                        </a:rPr>
                        <a:t>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>
                          <a:effectLst/>
                        </a:rPr>
                        <a:t>Rejection Reasons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991"/>
              </p:ext>
            </p:extLst>
          </p:nvPr>
        </p:nvGraphicFramePr>
        <p:xfrm>
          <a:off x="255450" y="935207"/>
          <a:ext cx="10919823" cy="55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36">
                  <a:extLst>
                    <a:ext uri="{9D8B030D-6E8A-4147-A177-3AD203B41FA5}">
                      <a16:colId xmlns:a16="http://schemas.microsoft.com/office/drawing/2014/main" val="2929026271"/>
                    </a:ext>
                  </a:extLst>
                </a:gridCol>
                <a:gridCol w="8481387">
                  <a:extLst>
                    <a:ext uri="{9D8B030D-6E8A-4147-A177-3AD203B41FA5}">
                      <a16:colId xmlns:a16="http://schemas.microsoft.com/office/drawing/2014/main" val="198989526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Particulars</a:t>
                      </a: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128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53063785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Incurred Claim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845770487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90328071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647009993"/>
                  </a:ext>
                </a:extLst>
              </a:tr>
              <a:tr h="463086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 Analysis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73519702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4039366488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Cashless Vs. Reimbursement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8302918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Claim</a:t>
                      </a:r>
                      <a:r>
                        <a:rPr lang="en-IN" sz="128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Settlement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72897474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Claims ( &gt;100K)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113469138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Disease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278804188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85648726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3719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9729216" y="868678"/>
          <a:ext cx="2286000" cy="58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541" y="209821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Portfolio Summary</a:t>
            </a:r>
          </a:p>
        </p:txBody>
      </p:sp>
    </p:spTree>
    <p:extLst>
      <p:ext uri="{BB962C8B-B14F-4D97-AF65-F5344CB8AC3E}">
        <p14:creationId xmlns:p14="http://schemas.microsoft.com/office/powerpoint/2010/main" val="281215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271135" y="6422317"/>
            <a:ext cx="2772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Clr>
                <a:srgbClr val="222E41"/>
              </a:buClr>
              <a:buSzPts val="1100"/>
            </a:pPr>
            <a:r>
              <a:rPr lang="en" sz="1333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333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7366000" y="4916360"/>
            <a:ext cx="4601200" cy="283154"/>
          </a:xfrm>
          <a:prstGeom prst="rect">
            <a:avLst/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Simplifying Employee Benefits End to End</a:t>
            </a:r>
            <a:endParaRPr sz="1867" b="0" dirty="0">
              <a:solidFill>
                <a:schemeClr val="dk1"/>
              </a:solidFill>
              <a:latin typeface="+mn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1"/>
          <p:cNvSpPr txBox="1"/>
          <p:nvPr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3" y="5374479"/>
            <a:ext cx="2240734" cy="7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3" y="209006"/>
            <a:ext cx="1050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– Relationship Wise</a:t>
            </a:r>
          </a:p>
        </p:txBody>
      </p:sp>
      <p:graphicFrame>
        <p:nvGraphicFramePr>
          <p:cNvPr id="21" name="Chart 20"/>
          <p:cNvGraphicFramePr/>
          <p:nvPr/>
        </p:nvGraphicFramePr>
        <p:xfrm>
          <a:off x="144610" y="890690"/>
          <a:ext cx="3030500" cy="267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92240" y="890690"/>
            <a:ext cx="3058354" cy="307777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Gender Wise Count</a:t>
            </a:r>
          </a:p>
        </p:txBody>
      </p:sp>
      <p:graphicFrame>
        <p:nvGraphicFramePr>
          <p:cNvPr id="29" name="Chart 28"/>
          <p:cNvGraphicFramePr/>
          <p:nvPr/>
        </p:nvGraphicFramePr>
        <p:xfrm>
          <a:off x="3306797" y="3693757"/>
          <a:ext cx="3059999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/>
        </p:nvGraphicFramePr>
        <p:xfrm>
          <a:off x="6510487" y="3693757"/>
          <a:ext cx="3061647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58260" y="3726386"/>
          <a:ext cx="3003201" cy="26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/>
        </p:nvGraphicFramePr>
        <p:xfrm>
          <a:off x="3301859" y="890690"/>
          <a:ext cx="3048831" cy="264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9729216" y="868680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241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" y="209006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ESK Policy – Age Band Analysis</a:t>
            </a:r>
          </a:p>
        </p:txBody>
      </p:sp>
      <p:graphicFrame>
        <p:nvGraphicFramePr>
          <p:cNvPr id="15" name="Chart 14"/>
          <p:cNvGraphicFramePr/>
          <p:nvPr/>
        </p:nvGraphicFramePr>
        <p:xfrm>
          <a:off x="22027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254264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86501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/>
        </p:nvGraphicFramePr>
        <p:xfrm>
          <a:off x="718738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90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27" y="142745"/>
            <a:ext cx="103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Demographic Analysis ESK Policy – Sum Insured &amp; Household Wise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274011"/>
          <a:ext cx="4957355" cy="302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94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_theme_p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_font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35695</TotalTime>
  <Words>148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Arial MT</vt:lpstr>
      <vt:lpstr>Calibri</vt:lpstr>
      <vt:lpstr>Cambria</vt:lpstr>
      <vt:lpstr>Century Gothic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Simplifying Employee Benefits End to 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PBFB Analytics</dc:creator>
  <cp:lastModifiedBy>sujit kumar</cp:lastModifiedBy>
  <cp:revision>1024</cp:revision>
  <dcterms:created xsi:type="dcterms:W3CDTF">2022-10-12T05:34:28Z</dcterms:created>
  <dcterms:modified xsi:type="dcterms:W3CDTF">2024-06-27T14:13:29Z</dcterms:modified>
</cp:coreProperties>
</file>